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2" r:id="rId5"/>
    <p:sldId id="263" r:id="rId6"/>
    <p:sldId id="264" r:id="rId7"/>
    <p:sldId id="265"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7A0B2-E2D1-49BD-A714-74D7386165D6}" v="13" dt="2023-04-17T15:35:25.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10" autoAdjust="0"/>
  </p:normalViewPr>
  <p:slideViewPr>
    <p:cSldViewPr snapToGrid="0">
      <p:cViewPr varScale="1">
        <p:scale>
          <a:sx n="43" d="100"/>
          <a:sy n="43" d="100"/>
        </p:scale>
        <p:origin x="9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57CA9-89EC-4640-B20E-D9B96BCA5E02}" type="datetimeFigureOut">
              <a:rPr lang="en-GB" smtClean="0"/>
              <a:t>18/04/2023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6AD6B-9B04-45BF-851F-614F8A3EC801}" type="slidenum">
              <a:rPr lang="en-GB" smtClean="0"/>
              <a:t>‹#›</a:t>
            </a:fld>
            <a:endParaRPr lang="en-GB" dirty="0"/>
          </a:p>
        </p:txBody>
      </p:sp>
    </p:spTree>
    <p:extLst>
      <p:ext uri="{BB962C8B-B14F-4D97-AF65-F5344CB8AC3E}">
        <p14:creationId xmlns:p14="http://schemas.microsoft.com/office/powerpoint/2010/main" val="418477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traditional fieldwork is an important part of geological education and understanding for geology students, professionals, and researchers, and is required for accreditation by professional bodies</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and forming part of the QAA</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GB" sz="1800" dirty="0">
                <a:effectLst/>
                <a:latin typeface="Arial" panose="020B0604020202020204" pitchFamily="34" charset="0"/>
                <a:ea typeface="Calibri" panose="020F0502020204030204" pitchFamily="34" charset="0"/>
                <a:cs typeface="Times New Roman" panose="02020603050405020304" pitchFamily="18" charset="0"/>
              </a:rPr>
              <a:t>. However, fieldwork in the outdoors can: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be impossible or difficult for many with disabilities (physical, mental and emotional)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be inaccessible or impractical for those with caring responsibilities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be challenging for individuals from some cultural backgrounds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demand substantial travel </a:t>
            </a:r>
          </a:p>
          <a:p>
            <a:pPr marL="342900" lvl="0" indent="-342900" algn="just">
              <a:lnSpc>
                <a:spcPct val="115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be too expensive to allow broad participation</a:t>
            </a: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Limited provision by the OU</a:t>
            </a:r>
          </a:p>
          <a:p>
            <a:pPr marL="342900" lvl="0" indent="-342900" algn="just">
              <a:lnSpc>
                <a:spcPct val="115000"/>
              </a:lnSpc>
              <a:spcAft>
                <a:spcPts val="1000"/>
              </a:spcAft>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Our students miss out on key geological experience due to a lack of field work. In S209 (Earth Science), the only pure geology 2nd level module in the geology degree, there are about 6 day field trips offered by tutors (spread around the UK, so students normally attend only 1, if at all) and one 4 day residential field school, but that is all that is offered for our students and the majority don’t attend. We are unsure as to the reason for the lack of  attendance, it could be distance, time, cost or fear of unknown. The 4 day residential school can take up to 64 students, but this year about 30 attended, out of a module of about 200 students.</a:t>
            </a:r>
          </a:p>
          <a:p>
            <a:pPr marL="342900" lvl="0" indent="-342900" algn="just">
              <a:lnSpc>
                <a:spcPct val="115000"/>
              </a:lnSpc>
              <a:spcAft>
                <a:spcPts val="1000"/>
              </a:spcAft>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 QAA says that geology students should have ‘significant field based learning’ and many brick universities have over 10 weeks of compulsory fieldwork in their geology degrees. Although that has never been possible at the OU. We did offer significantly more fieldwork in the past.</a:t>
            </a:r>
          </a:p>
          <a:p>
            <a:pPr marL="342900" lvl="0" indent="-342900" algn="just">
              <a:lnSpc>
                <a:spcPct val="115000"/>
              </a:lnSpc>
              <a:spcAft>
                <a:spcPts val="1000"/>
              </a:spcAft>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 aim of this project is to develop a method of delivering high quality, high resolution virtual fieldwork to OU students that will provide significant virtual field opportunities. Not only will these cover many of the skills and learning outcomes that can be acquired by fieldwork. We hope that they will also give confidence in those skills and that will encourage students to attend field trips to further their knowledge, increase resilience and provide a network of students that can support and encourage each other. </a:t>
            </a:r>
          </a:p>
          <a:p>
            <a:pPr marL="342900" lvl="0" indent="-342900" algn="just">
              <a:lnSpc>
                <a:spcPct val="115000"/>
              </a:lnSpc>
              <a:spcAft>
                <a:spcPts val="1000"/>
              </a:spcAft>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project was funded by a UKRI NERC EDI Digital sprint project. And the further development to establish a method of delivery to students is being funded by a OpenSTEM Lab pathfinder project.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06AD6B-9B04-45BF-851F-614F8A3EC801}" type="slidenum">
              <a:rPr lang="en-GB" smtClean="0"/>
              <a:t>1</a:t>
            </a:fld>
            <a:endParaRPr lang="en-GB" dirty="0"/>
          </a:p>
        </p:txBody>
      </p:sp>
    </p:spTree>
    <p:extLst>
      <p:ext uri="{BB962C8B-B14F-4D97-AF65-F5344CB8AC3E}">
        <p14:creationId xmlns:p14="http://schemas.microsoft.com/office/powerpoint/2010/main" val="239833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Virtual field trips come in many different shapes and sizes</a:t>
            </a:r>
            <a:r>
              <a:rPr lang="en-GB" baseline="0" dirty="0"/>
              <a:t>. Many are static with, single photographs or 360 photos with hotspots that students can click on to get close up images, text, links to another 360 image, or other embedded info.</a:t>
            </a:r>
          </a:p>
          <a:p>
            <a:endParaRPr lang="en-GB" baseline="0" dirty="0"/>
          </a:p>
          <a:p>
            <a:r>
              <a:rPr lang="en-GB" baseline="0" dirty="0"/>
              <a:t>Our method is to create 3D models using a method called ‘structure from motion’ to create individual very high resolution virtual outcrops  rather than a whole field trip.</a:t>
            </a:r>
          </a:p>
          <a:p>
            <a:endParaRPr lang="en-GB" baseline="0" dirty="0"/>
          </a:p>
          <a:p>
            <a:r>
              <a:rPr lang="en-GB" baseline="0" dirty="0"/>
              <a:t>They aim to teach the skills and knowledge that can be gained during the time spent at an outcrop, with the advantage that it can be accessed from the students’ homes and all the associated accessibility benefits that it provides.</a:t>
            </a:r>
          </a:p>
          <a:p>
            <a:endParaRPr lang="en-GB" baseline="0" dirty="0"/>
          </a:p>
          <a:p>
            <a:r>
              <a:rPr lang="en-GB" baseline="0" dirty="0"/>
              <a:t>We are not tyring to totally replace physical field trips, but provide additional learning opportunities that are not currently available.</a:t>
            </a:r>
          </a:p>
          <a:p>
            <a:endParaRPr lang="en-GB" baseline="0" dirty="0"/>
          </a:p>
          <a:p>
            <a:r>
              <a:rPr lang="en-GB" baseline="0" dirty="0"/>
              <a:t>We also hope that by making students familiar with field techniques this may give those who have anxiety about field trips, the confidence to try physical field trips.</a:t>
            </a:r>
          </a:p>
          <a:p>
            <a:endParaRPr lang="en-GB" baseline="0" dirty="0"/>
          </a:p>
        </p:txBody>
      </p:sp>
      <p:sp>
        <p:nvSpPr>
          <p:cNvPr id="4" name="Slide Number Placeholder 3"/>
          <p:cNvSpPr>
            <a:spLocks noGrp="1"/>
          </p:cNvSpPr>
          <p:nvPr>
            <p:ph type="sldNum" sz="quarter" idx="10"/>
          </p:nvPr>
        </p:nvSpPr>
        <p:spPr/>
        <p:txBody>
          <a:bodyPr/>
          <a:lstStyle/>
          <a:p>
            <a:fld id="{1106AD6B-9B04-45BF-851F-614F8A3EC801}" type="slidenum">
              <a:rPr lang="en-GB" smtClean="0"/>
              <a:t>2</a:t>
            </a:fld>
            <a:endParaRPr lang="en-GB" dirty="0"/>
          </a:p>
        </p:txBody>
      </p:sp>
    </p:spTree>
    <p:extLst>
      <p:ext uri="{BB962C8B-B14F-4D97-AF65-F5344CB8AC3E}">
        <p14:creationId xmlns:p14="http://schemas.microsoft.com/office/powerpoint/2010/main" val="362416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are plenty of 3D geological outcrops out there and if anyone wants to see some there is a great repository called V3Geo. But a quick flick through their archive shows that best resolution image is about 5 cm per pixel with most about 20 cm. This is understandable as they are of large areas and mostly acquired by drone.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This is a screen shot of a cliff section in Utah, USA from V3Geo.</a:t>
            </a:r>
          </a:p>
          <a:p>
            <a:endParaRPr lang="en-GB" baseline="0" dirty="0"/>
          </a:p>
          <a:p>
            <a:r>
              <a:rPr lang="en-GB" baseline="0" dirty="0"/>
              <a:t>As geologist I can look at this and have a pretty good idea of the rock types that make up this cliff. But I imagin that those of you who aren’t geologist wouldn’t have a clue, very much like students new to geology.</a:t>
            </a:r>
          </a:p>
          <a:p>
            <a:endParaRPr lang="en-GB" baseline="0" dirty="0"/>
          </a:p>
          <a:p>
            <a:r>
              <a:rPr lang="en-GB" baseline="0" dirty="0"/>
              <a:t>These models, created by drones are amazing for gross structure, but even if you zoom in</a:t>
            </a:r>
            <a:endParaRPr lang="en-GB" dirty="0"/>
          </a:p>
          <a:p>
            <a:endParaRPr lang="en-GB" dirty="0"/>
          </a:p>
        </p:txBody>
      </p:sp>
      <p:sp>
        <p:nvSpPr>
          <p:cNvPr id="4" name="Slide Number Placeholder 3"/>
          <p:cNvSpPr>
            <a:spLocks noGrp="1"/>
          </p:cNvSpPr>
          <p:nvPr>
            <p:ph type="sldNum" sz="quarter" idx="5"/>
          </p:nvPr>
        </p:nvSpPr>
        <p:spPr/>
        <p:txBody>
          <a:bodyPr/>
          <a:lstStyle/>
          <a:p>
            <a:fld id="{1106AD6B-9B04-45BF-851F-614F8A3EC801}" type="slidenum">
              <a:rPr lang="en-GB" smtClean="0"/>
              <a:t>3</a:t>
            </a:fld>
            <a:endParaRPr lang="en-GB" dirty="0"/>
          </a:p>
        </p:txBody>
      </p:sp>
    </p:spTree>
    <p:extLst>
      <p:ext uri="{BB962C8B-B14F-4D97-AF65-F5344CB8AC3E}">
        <p14:creationId xmlns:p14="http://schemas.microsoft.com/office/powerpoint/2010/main" val="364249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I think you will agree that you are non-the-wiser as to what the rock type is.</a:t>
            </a:r>
          </a:p>
          <a:p>
            <a:endParaRPr lang="en-GB" baseline="0" dirty="0"/>
          </a:p>
          <a:p>
            <a:r>
              <a:rPr lang="en-GB" baseline="0" dirty="0"/>
              <a:t>I want to make it clear, I am not criticising these models, they are amazing, as are most of the other virtual field trips out there. We just wanted to make something that filled a different ‘learning gap’. </a:t>
            </a:r>
          </a:p>
          <a:p>
            <a:endParaRPr lang="en-GB" baseline="0" dirty="0"/>
          </a:p>
          <a:p>
            <a:r>
              <a:rPr lang="en-GB" baseline="0" dirty="0"/>
              <a:t>Our models are of much smaller areas not more than 500 m</a:t>
            </a:r>
            <a:r>
              <a:rPr lang="en-GB" baseline="30000" dirty="0"/>
              <a:t>2</a:t>
            </a:r>
            <a:r>
              <a:rPr lang="en-GB" baseline="0" dirty="0"/>
              <a:t>, so maybe 7 m high by 70 m long. This allows us to take the images, required to make the model, much closer to the rock face which gives a much higher resolution. We want to students to be able to see the grains that make up the rock. This is essential for students to be able to link observations with the process and environments that formed the rocks. These are key essential skills for a geologist.</a:t>
            </a:r>
          </a:p>
          <a:p>
            <a:endParaRPr lang="en-GB" baseline="0" dirty="0"/>
          </a:p>
        </p:txBody>
      </p:sp>
      <p:sp>
        <p:nvSpPr>
          <p:cNvPr id="4" name="Slide Number Placeholder 3"/>
          <p:cNvSpPr>
            <a:spLocks noGrp="1"/>
          </p:cNvSpPr>
          <p:nvPr>
            <p:ph type="sldNum" sz="quarter" idx="5"/>
          </p:nvPr>
        </p:nvSpPr>
        <p:spPr/>
        <p:txBody>
          <a:bodyPr/>
          <a:lstStyle/>
          <a:p>
            <a:fld id="{1106AD6B-9B04-45BF-851F-614F8A3EC801}" type="slidenum">
              <a:rPr lang="en-GB" smtClean="0"/>
              <a:t>4</a:t>
            </a:fld>
            <a:endParaRPr lang="en-GB" dirty="0"/>
          </a:p>
        </p:txBody>
      </p:sp>
    </p:spTree>
    <p:extLst>
      <p:ext uri="{BB962C8B-B14F-4D97-AF65-F5344CB8AC3E}">
        <p14:creationId xmlns:p14="http://schemas.microsoft.com/office/powerpoint/2010/main" val="287575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3d outcrops were created using structure from motion, which involved taking many overlapping photographs , tweaking the colour and white balance, throwing them at a piece of software called Agisoft, and it spits out a 3D model. Its almost magic.</a:t>
            </a:r>
          </a:p>
          <a:p>
            <a:endParaRPr lang="en-GB" baseline="0" dirty="0"/>
          </a:p>
          <a:p>
            <a:r>
              <a:rPr lang="en-GB" baseline="0" dirty="0"/>
              <a:t>We chose to go to Barry in south Wales as it has excellent geology, it is well exposed and it has complicated geometry. We wanted to ensure that we tested it on rocks that were not going to be too easy. There was no point doing a pilot study and then discovering that we can’t apply it to other places.  </a:t>
            </a:r>
          </a:p>
          <a:p>
            <a:endParaRPr lang="en-GB" baseline="0" dirty="0"/>
          </a:p>
          <a:p>
            <a:r>
              <a:rPr lang="en-GB" baseline="0" dirty="0"/>
              <a:t>We visited Barry twice, spending approximately 4 days in the field. We chose to go in spring. Partly because our project was only 6 months long and started in January, and also because we wanted maximum day length for minimum sun. The models work much better without shadows and with the flat light and overcast day provides.</a:t>
            </a:r>
          </a:p>
        </p:txBody>
      </p:sp>
      <p:sp>
        <p:nvSpPr>
          <p:cNvPr id="4" name="Slide Number Placeholder 3"/>
          <p:cNvSpPr>
            <a:spLocks noGrp="1"/>
          </p:cNvSpPr>
          <p:nvPr>
            <p:ph type="sldNum" sz="quarter" idx="5"/>
          </p:nvPr>
        </p:nvSpPr>
        <p:spPr/>
        <p:txBody>
          <a:bodyPr/>
          <a:lstStyle/>
          <a:p>
            <a:fld id="{1106AD6B-9B04-45BF-851F-614F8A3EC801}" type="slidenum">
              <a:rPr lang="en-GB" smtClean="0"/>
              <a:t>5</a:t>
            </a:fld>
            <a:endParaRPr lang="en-GB" dirty="0"/>
          </a:p>
        </p:txBody>
      </p:sp>
    </p:spTree>
    <p:extLst>
      <p:ext uri="{BB962C8B-B14F-4D97-AF65-F5344CB8AC3E}">
        <p14:creationId xmlns:p14="http://schemas.microsoft.com/office/powerpoint/2010/main" val="4250579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models we have created are many giga bites in size and so it is not possible to show the actual model here, and hence our need for the path finder project to find a method to get the models to our students.</a:t>
            </a:r>
          </a:p>
          <a:p>
            <a:endParaRPr lang="en-GB" dirty="0"/>
          </a:p>
          <a:p>
            <a:r>
              <a:rPr lang="en-GB" dirty="0"/>
              <a:t>To overcome this we put the models in to the Softwear ArcGIS which allowed me to create a video of me flying over the model, and then we put the video into You tube.</a:t>
            </a:r>
          </a:p>
          <a:p>
            <a:endParaRPr lang="en-GB" dirty="0"/>
          </a:p>
          <a:p>
            <a:r>
              <a:rPr lang="en-GB" dirty="0"/>
              <a:t>Unfortunately there is no obvious scale, but the small white markers are about 4 cm across,</a:t>
            </a:r>
          </a:p>
        </p:txBody>
      </p:sp>
      <p:sp>
        <p:nvSpPr>
          <p:cNvPr id="4" name="Slide Number Placeholder 3"/>
          <p:cNvSpPr>
            <a:spLocks noGrp="1"/>
          </p:cNvSpPr>
          <p:nvPr>
            <p:ph type="sldNum" sz="quarter" idx="5"/>
          </p:nvPr>
        </p:nvSpPr>
        <p:spPr/>
        <p:txBody>
          <a:bodyPr/>
          <a:lstStyle/>
          <a:p>
            <a:fld id="{1106AD6B-9B04-45BF-851F-614F8A3EC801}" type="slidenum">
              <a:rPr lang="en-GB" smtClean="0"/>
              <a:t>6</a:t>
            </a:fld>
            <a:endParaRPr lang="en-GB" dirty="0"/>
          </a:p>
        </p:txBody>
      </p:sp>
    </p:spTree>
    <p:extLst>
      <p:ext uri="{BB962C8B-B14F-4D97-AF65-F5344CB8AC3E}">
        <p14:creationId xmlns:p14="http://schemas.microsoft.com/office/powerpoint/2010/main" val="125664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about as good as our model gets. These images have been downgraded from the original model to get the file small enough for the requirements of the conference. But is possible to make out 1mm grains on this picture and sub-1 mm grains on the original high-res model.</a:t>
            </a:r>
          </a:p>
          <a:p>
            <a:endParaRPr lang="en-GB" dirty="0"/>
          </a:p>
          <a:p>
            <a:r>
              <a:rPr lang="en-GB" dirty="0"/>
              <a:t>This is what we were aiming for when we started the project. We can make high-res 3D models that allow students the opportunity to see what a rock is made up of.</a:t>
            </a:r>
          </a:p>
          <a:p>
            <a:endParaRPr lang="en-GB" dirty="0"/>
          </a:p>
          <a:p>
            <a:endParaRPr lang="en-GB" dirty="0"/>
          </a:p>
          <a:p>
            <a:r>
              <a:rPr lang="en-GB" dirty="0"/>
              <a:t>The next stage is to work out how to present it to students in a way that doesn’t need a high end gaming computer!</a:t>
            </a:r>
          </a:p>
          <a:p>
            <a:endParaRPr lang="en-GB" dirty="0"/>
          </a:p>
          <a:p>
            <a:r>
              <a:rPr lang="en-GB" dirty="0"/>
              <a:t>And add wrap around teaching material. </a:t>
            </a:r>
          </a:p>
          <a:p>
            <a:endParaRPr lang="en-GB" dirty="0"/>
          </a:p>
          <a:p>
            <a:r>
              <a:rPr lang="en-GB" dirty="0"/>
              <a:t>We envisage using multiple numbers of these in our module S229, which is the re-write of S209. At the beginning the students will be heavily guided through the models, with skills being explained and features described, but as the module progresses their learning will become more independent and self directed.</a:t>
            </a:r>
          </a:p>
          <a:p>
            <a:endParaRPr lang="en-GB" dirty="0"/>
          </a:p>
          <a:p>
            <a:r>
              <a:rPr lang="en-GB" dirty="0"/>
              <a:t>This is different to the methods used in many brick universities where they still treat their virtual field trips like physical field trips so there is less self directed independent learning.</a:t>
            </a:r>
          </a:p>
          <a:p>
            <a:endParaRPr lang="en-GB" dirty="0"/>
          </a:p>
          <a:p>
            <a:endParaRPr lang="en-GB" dirty="0"/>
          </a:p>
        </p:txBody>
      </p:sp>
      <p:sp>
        <p:nvSpPr>
          <p:cNvPr id="4" name="Slide Number Placeholder 3"/>
          <p:cNvSpPr>
            <a:spLocks noGrp="1"/>
          </p:cNvSpPr>
          <p:nvPr>
            <p:ph type="sldNum" sz="quarter" idx="5"/>
          </p:nvPr>
        </p:nvSpPr>
        <p:spPr/>
        <p:txBody>
          <a:bodyPr/>
          <a:lstStyle/>
          <a:p>
            <a:fld id="{1106AD6B-9B04-45BF-851F-614F8A3EC801}" type="slidenum">
              <a:rPr lang="en-GB" smtClean="0"/>
              <a:t>8</a:t>
            </a:fld>
            <a:endParaRPr lang="en-GB" dirty="0"/>
          </a:p>
        </p:txBody>
      </p:sp>
    </p:spTree>
    <p:extLst>
      <p:ext uri="{BB962C8B-B14F-4D97-AF65-F5344CB8AC3E}">
        <p14:creationId xmlns:p14="http://schemas.microsoft.com/office/powerpoint/2010/main" val="329220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pathfinder project is looking at a method of delivering these models to students, we are looking at working with a group at the University of Aberdeen and </a:t>
            </a:r>
            <a:r>
              <a:rPr lang="en-GB" b="0" i="0" dirty="0">
                <a:solidFill>
                  <a:srgbClr val="333333"/>
                </a:solidFill>
                <a:effectLst/>
                <a:latin typeface="Source Sans Pro" panose="020B0503030403020204" pitchFamily="34" charset="0"/>
              </a:rPr>
              <a:t>ORCE Norwegian Research Centre, Bergen,, who had developed software to view and interrogate these models, and are currently developing a method to stream these models over the internet so students don’t need an expensive computer.</a:t>
            </a:r>
          </a:p>
          <a:p>
            <a:endParaRPr lang="en-GB" b="0" i="0" dirty="0">
              <a:solidFill>
                <a:srgbClr val="333333"/>
              </a:solidFill>
              <a:effectLst/>
              <a:latin typeface="Source Sans Pro" panose="020B0503030403020204" pitchFamily="34" charset="0"/>
            </a:endParaRPr>
          </a:p>
          <a:p>
            <a:r>
              <a:rPr lang="en-GB" b="0" i="0" dirty="0">
                <a:solidFill>
                  <a:srgbClr val="333333"/>
                </a:solidFill>
                <a:effectLst/>
                <a:latin typeface="Source Sans Pro" panose="020B0503030403020204" pitchFamily="34" charset="0"/>
              </a:rPr>
              <a:t>Having just returned from fieldwork in the lake district with OU students I know how much they enjoy field work and how much it benefits their learning. We are hoping that these virtual outcrops will go some way to filling the gap encountered by OU students.</a:t>
            </a:r>
            <a:endParaRPr lang="en-GB" dirty="0"/>
          </a:p>
        </p:txBody>
      </p:sp>
      <p:sp>
        <p:nvSpPr>
          <p:cNvPr id="4" name="Slide Number Placeholder 3"/>
          <p:cNvSpPr>
            <a:spLocks noGrp="1"/>
          </p:cNvSpPr>
          <p:nvPr>
            <p:ph type="sldNum" sz="quarter" idx="5"/>
          </p:nvPr>
        </p:nvSpPr>
        <p:spPr/>
        <p:txBody>
          <a:bodyPr/>
          <a:lstStyle/>
          <a:p>
            <a:fld id="{1106AD6B-9B04-45BF-851F-614F8A3EC801}" type="slidenum">
              <a:rPr lang="en-GB" smtClean="0"/>
              <a:t>9</a:t>
            </a:fld>
            <a:endParaRPr lang="en-GB" dirty="0"/>
          </a:p>
        </p:txBody>
      </p:sp>
    </p:spTree>
    <p:extLst>
      <p:ext uri="{BB962C8B-B14F-4D97-AF65-F5344CB8AC3E}">
        <p14:creationId xmlns:p14="http://schemas.microsoft.com/office/powerpoint/2010/main" val="263965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9D70-9B8C-4371-80B9-ECC24164A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E31552-77B2-4759-B73A-04CD5FE12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EECEF6-E3DB-4FD2-BE2F-AF6068CEC4B7}"/>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5" name="Footer Placeholder 4">
            <a:extLst>
              <a:ext uri="{FF2B5EF4-FFF2-40B4-BE49-F238E27FC236}">
                <a16:creationId xmlns:a16="http://schemas.microsoft.com/office/drawing/2014/main" id="{27DD6882-E4C3-4202-B967-129D93FEDC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812225-395D-4425-A48E-E81B8BAACD07}"/>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101768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F64F-78D3-4272-9C04-7CA2408A57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B4E884-5304-4996-AF21-F914B1D19E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6940C-5564-4886-AD09-A8221BDE2CA2}"/>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5" name="Footer Placeholder 4">
            <a:extLst>
              <a:ext uri="{FF2B5EF4-FFF2-40B4-BE49-F238E27FC236}">
                <a16:creationId xmlns:a16="http://schemas.microsoft.com/office/drawing/2014/main" id="{806881D5-2CCC-459F-A415-8473C71E5A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ACA424-4C70-447B-80C5-8ABF3F6A59D5}"/>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278940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B36C65-3203-424A-A8EE-705BB67A75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B1A76A-2831-48D3-9FBD-7B71C27DE2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0C9CC0-AFED-4377-9BB3-351A2DCA2698}"/>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5" name="Footer Placeholder 4">
            <a:extLst>
              <a:ext uri="{FF2B5EF4-FFF2-40B4-BE49-F238E27FC236}">
                <a16:creationId xmlns:a16="http://schemas.microsoft.com/office/drawing/2014/main" id="{3E477C42-0B3A-4B93-AF4E-69971AFAD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B04DD3-4BC5-4E79-89CA-191E8C7648D5}"/>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361202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71E4-8BFA-4F49-91C2-E3A1F85D02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70B282-C257-48A5-A200-B526CBEFC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52E1E-D7F2-4E61-9730-AB0553842C2C}"/>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5" name="Footer Placeholder 4">
            <a:extLst>
              <a:ext uri="{FF2B5EF4-FFF2-40B4-BE49-F238E27FC236}">
                <a16:creationId xmlns:a16="http://schemas.microsoft.com/office/drawing/2014/main" id="{EDCA4184-3320-4896-85F7-D786C72A3E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18BA3D-CA65-401D-A016-A292D9533D93}"/>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273083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3DF8-798B-4862-832E-3072ECCC3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4B72A9-0C66-4733-8357-83F7A8F6E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B9F11-97EF-46E4-87A8-FB631643211B}"/>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5" name="Footer Placeholder 4">
            <a:extLst>
              <a:ext uri="{FF2B5EF4-FFF2-40B4-BE49-F238E27FC236}">
                <a16:creationId xmlns:a16="http://schemas.microsoft.com/office/drawing/2014/main" id="{4920FE30-57BB-4FBA-AD00-B1E136E9A0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04746E-22D8-4489-BFC1-CF4FB9DFCE47}"/>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165800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D336-0FD6-41B3-A71C-3166A355EA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B1FBF2-91D8-4C17-BE4B-295F1ACC6F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3C7AB-9D5B-4013-8D82-22518F8DF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3188D8-9AED-40AD-AA07-A08F5BEF62A6}"/>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6" name="Footer Placeholder 5">
            <a:extLst>
              <a:ext uri="{FF2B5EF4-FFF2-40B4-BE49-F238E27FC236}">
                <a16:creationId xmlns:a16="http://schemas.microsoft.com/office/drawing/2014/main" id="{FE220121-6BDE-4E44-B810-DE066F8BC4D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1965D0-311E-4384-9F5B-74606D6938A1}"/>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178562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48EF-8183-4A09-A670-B04FE88CE0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7C8B2E-5940-4E25-8950-660FCEC69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0E9D2-AB8D-4C76-A806-64B784C5DF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A69238-F923-4A62-94CD-E04DFBB26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C2FE1-3A5A-41B0-B7EC-DDADBC6094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33D69F-BFC8-42DC-AF95-ECB058C52330}"/>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8" name="Footer Placeholder 7">
            <a:extLst>
              <a:ext uri="{FF2B5EF4-FFF2-40B4-BE49-F238E27FC236}">
                <a16:creationId xmlns:a16="http://schemas.microsoft.com/office/drawing/2014/main" id="{A781A81C-6160-42E7-830F-5DF8138DC1C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E24A0E-85FC-4DAB-9BBD-45C488C48B36}"/>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119851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5126-1873-46FC-809A-D8C9D13E81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064657-F557-4F09-B325-EB67290D7EEB}"/>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4" name="Footer Placeholder 3">
            <a:extLst>
              <a:ext uri="{FF2B5EF4-FFF2-40B4-BE49-F238E27FC236}">
                <a16:creationId xmlns:a16="http://schemas.microsoft.com/office/drawing/2014/main" id="{51054C43-417D-4F36-B23E-7864198473A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3F5E4EA-BBF5-4DC5-A584-6C96864DE2EA}"/>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68656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C0138-DB9D-4F11-BE31-C50412E92FDE}"/>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3" name="Footer Placeholder 2">
            <a:extLst>
              <a:ext uri="{FF2B5EF4-FFF2-40B4-BE49-F238E27FC236}">
                <a16:creationId xmlns:a16="http://schemas.microsoft.com/office/drawing/2014/main" id="{F7B15A1B-93A0-4C9D-8B48-3E308B04CB6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A2515AD-182D-4879-A5B1-55FDD000E581}"/>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43218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D072-9BF7-475F-B381-C0AF82D74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06F0FF-7DFA-45E8-A3CB-A815696066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75C9BA-CB9B-43EA-97D1-0966CF0CC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BA1AD-7F16-4ABC-97AA-0AC44321305F}"/>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6" name="Footer Placeholder 5">
            <a:extLst>
              <a:ext uri="{FF2B5EF4-FFF2-40B4-BE49-F238E27FC236}">
                <a16:creationId xmlns:a16="http://schemas.microsoft.com/office/drawing/2014/main" id="{413894F6-21B2-4BE5-97DE-EF41D07A37F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ACC851-BAC4-4EF4-A6F8-3DFA12B785EA}"/>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3309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2C45-6C60-45DF-A80B-9B8E0D2D7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EF02BC-29FF-451C-B2E1-6DD54B4E8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A5572E1-C88E-4A75-868E-BFB7E8CC4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5D035-DAA8-4BCB-8FFF-4550CA4EF38D}"/>
              </a:ext>
            </a:extLst>
          </p:cNvPr>
          <p:cNvSpPr>
            <a:spLocks noGrp="1"/>
          </p:cNvSpPr>
          <p:nvPr>
            <p:ph type="dt" sz="half" idx="10"/>
          </p:nvPr>
        </p:nvSpPr>
        <p:spPr/>
        <p:txBody>
          <a:bodyPr/>
          <a:lstStyle/>
          <a:p>
            <a:fld id="{1CA284B7-CF1E-46BC-B6E6-706E1B4FCB87}" type="datetimeFigureOut">
              <a:rPr lang="en-GB" smtClean="0"/>
              <a:t>18/04/2023</a:t>
            </a:fld>
            <a:endParaRPr lang="en-GB" dirty="0"/>
          </a:p>
        </p:txBody>
      </p:sp>
      <p:sp>
        <p:nvSpPr>
          <p:cNvPr id="6" name="Footer Placeholder 5">
            <a:extLst>
              <a:ext uri="{FF2B5EF4-FFF2-40B4-BE49-F238E27FC236}">
                <a16:creationId xmlns:a16="http://schemas.microsoft.com/office/drawing/2014/main" id="{0EACC7EA-9E69-4BAF-BA06-04598C928DC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37BD3F5-51C2-4AC8-8B1C-EC42BC54BAC7}"/>
              </a:ext>
            </a:extLst>
          </p:cNvPr>
          <p:cNvSpPr>
            <a:spLocks noGrp="1"/>
          </p:cNvSpPr>
          <p:nvPr>
            <p:ph type="sldNum" sz="quarter" idx="12"/>
          </p:nvPr>
        </p:nvSpPr>
        <p:spPr/>
        <p:txBody>
          <a:bodyPr/>
          <a:lstStyle/>
          <a:p>
            <a:fld id="{C7ADEB1C-4AC1-47D4-AF55-A792C3C0D4EB}" type="slidenum">
              <a:rPr lang="en-GB" smtClean="0"/>
              <a:t>‹#›</a:t>
            </a:fld>
            <a:endParaRPr lang="en-GB" dirty="0"/>
          </a:p>
        </p:txBody>
      </p:sp>
    </p:spTree>
    <p:extLst>
      <p:ext uri="{BB962C8B-B14F-4D97-AF65-F5344CB8AC3E}">
        <p14:creationId xmlns:p14="http://schemas.microsoft.com/office/powerpoint/2010/main" val="316860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E5699-F61F-4252-95D8-5CF3AE4BB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2BDD47-3273-4012-B7A7-13CBBA531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B313F-A227-49C6-A1FC-B4C557850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284B7-CF1E-46BC-B6E6-706E1B4FCB87}" type="datetimeFigureOut">
              <a:rPr lang="en-GB" smtClean="0"/>
              <a:t>18/04/2023</a:t>
            </a:fld>
            <a:endParaRPr lang="en-GB" dirty="0"/>
          </a:p>
        </p:txBody>
      </p:sp>
      <p:sp>
        <p:nvSpPr>
          <p:cNvPr id="5" name="Footer Placeholder 4">
            <a:extLst>
              <a:ext uri="{FF2B5EF4-FFF2-40B4-BE49-F238E27FC236}">
                <a16:creationId xmlns:a16="http://schemas.microsoft.com/office/drawing/2014/main" id="{23035D00-E712-416E-B21B-8F7BCF0B0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574E9A9-FCED-45A5-BFDA-3E22652E8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DEB1C-4AC1-47D4-AF55-A792C3C0D4EB}" type="slidenum">
              <a:rPr lang="en-GB" smtClean="0"/>
              <a:t>‹#›</a:t>
            </a:fld>
            <a:endParaRPr lang="en-GB" dirty="0"/>
          </a:p>
        </p:txBody>
      </p:sp>
    </p:spTree>
    <p:extLst>
      <p:ext uri="{BB962C8B-B14F-4D97-AF65-F5344CB8AC3E}">
        <p14:creationId xmlns:p14="http://schemas.microsoft.com/office/powerpoint/2010/main" val="2079933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CRy1CeYVGCA?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g4NpFxDANlM?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10C65C-664C-450F-AAF8-9850869345AC}"/>
              </a:ext>
            </a:extLst>
          </p:cNvPr>
          <p:cNvSpPr>
            <a:spLocks noGrp="1"/>
          </p:cNvSpPr>
          <p:nvPr>
            <p:ph type="subTitle" idx="1"/>
          </p:nvPr>
        </p:nvSpPr>
        <p:spPr>
          <a:xfrm>
            <a:off x="1524000" y="3527090"/>
            <a:ext cx="9144000" cy="2280469"/>
          </a:xfrm>
        </p:spPr>
        <p:txBody>
          <a:bodyPr>
            <a:normAutofit fontScale="85000" lnSpcReduction="10000"/>
          </a:bodyPr>
          <a:lstStyle/>
          <a:p>
            <a:r>
              <a:rPr lang="en-GB" dirty="0"/>
              <a:t>Dr Anne Jay</a:t>
            </a:r>
            <a:r>
              <a:rPr lang="en-GB" baseline="30000" dirty="0"/>
              <a:t>1</a:t>
            </a:r>
            <a:r>
              <a:rPr lang="en-GB" dirty="0"/>
              <a:t>, Dr Marcus Badger</a:t>
            </a:r>
            <a:r>
              <a:rPr lang="en-GB" baseline="30000" dirty="0"/>
              <a:t>1</a:t>
            </a:r>
            <a:r>
              <a:rPr lang="en-GB" dirty="0"/>
              <a:t>, Dr Robert Barnes</a:t>
            </a:r>
            <a:r>
              <a:rPr lang="en-GB" baseline="30000" dirty="0"/>
              <a:t>2,1</a:t>
            </a:r>
            <a:r>
              <a:rPr lang="en-GB" dirty="0"/>
              <a:t> Brian Richardson</a:t>
            </a:r>
            <a:r>
              <a:rPr lang="en-GB" baseline="30000" dirty="0"/>
              <a:t>3</a:t>
            </a:r>
            <a:r>
              <a:rPr lang="en-GB" dirty="0"/>
              <a:t> and Geoff Austin</a:t>
            </a:r>
            <a:r>
              <a:rPr lang="en-GB" baseline="30000" dirty="0"/>
              <a:t>3</a:t>
            </a:r>
          </a:p>
          <a:p>
            <a:endParaRPr lang="en-GB" baseline="30000" dirty="0"/>
          </a:p>
          <a:p>
            <a:endParaRPr lang="en-GB" baseline="30000" dirty="0"/>
          </a:p>
          <a:p>
            <a:pPr algn="l"/>
            <a:r>
              <a:rPr lang="en-GB" sz="2000" baseline="30000" dirty="0"/>
              <a:t>1</a:t>
            </a:r>
            <a:r>
              <a:rPr lang="en-GB" sz="2000" dirty="0"/>
              <a:t> The School of Environment, Earth and Ecosystem Sciences, The Open University, Milton Keynes, UK</a:t>
            </a:r>
          </a:p>
          <a:p>
            <a:pPr algn="l"/>
            <a:r>
              <a:rPr lang="en-GB" sz="2000" baseline="30000" dirty="0"/>
              <a:t>2</a:t>
            </a:r>
            <a:r>
              <a:rPr lang="en-GB" sz="2000" dirty="0"/>
              <a:t> Department of Earth Science and Engineering, Imperial College, London, UK.</a:t>
            </a:r>
          </a:p>
          <a:p>
            <a:pPr algn="l"/>
            <a:r>
              <a:rPr lang="en-GB" sz="2000" baseline="30000" dirty="0"/>
              <a:t>3 </a:t>
            </a:r>
            <a:r>
              <a:rPr lang="en-GB" sz="2000" dirty="0"/>
              <a:t>SWIM Team, Open STEM Lab, The Open University, Milton Keynes, UK</a:t>
            </a:r>
          </a:p>
          <a:p>
            <a:endParaRPr lang="en-GB" dirty="0"/>
          </a:p>
        </p:txBody>
      </p:sp>
      <p:pic>
        <p:nvPicPr>
          <p:cNvPr id="5" name="Picture 4" descr="A picture containing graphical user interface&#10;&#10;Description automatically generated">
            <a:extLst>
              <a:ext uri="{FF2B5EF4-FFF2-40B4-BE49-F238E27FC236}">
                <a16:creationId xmlns:a16="http://schemas.microsoft.com/office/drawing/2014/main" id="{61E0CA3C-560A-45EA-B8FF-785FE49A10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77470" y="5807559"/>
            <a:ext cx="3421224" cy="870264"/>
          </a:xfrm>
          <a:prstGeom prst="rect">
            <a:avLst/>
          </a:prstGeom>
        </p:spPr>
      </p:pic>
      <p:pic>
        <p:nvPicPr>
          <p:cNvPr id="7" name="Picture 6" descr="Icon&#10;&#10;Description automatically generated">
            <a:extLst>
              <a:ext uri="{FF2B5EF4-FFF2-40B4-BE49-F238E27FC236}">
                <a16:creationId xmlns:a16="http://schemas.microsoft.com/office/drawing/2014/main" id="{897BBDCD-0D9F-45BB-A08F-0945B27A7F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88082" y="180177"/>
            <a:ext cx="1439593" cy="987956"/>
          </a:xfrm>
          <a:prstGeom prst="rect">
            <a:avLst/>
          </a:prstGeom>
        </p:spPr>
      </p:pic>
      <p:sp>
        <p:nvSpPr>
          <p:cNvPr id="2" name="Title 1">
            <a:extLst>
              <a:ext uri="{FF2B5EF4-FFF2-40B4-BE49-F238E27FC236}">
                <a16:creationId xmlns:a16="http://schemas.microsoft.com/office/drawing/2014/main" id="{DD7E9630-1905-4C61-98F8-220218E91D29}"/>
              </a:ext>
            </a:extLst>
          </p:cNvPr>
          <p:cNvSpPr>
            <a:spLocks noGrp="1"/>
          </p:cNvSpPr>
          <p:nvPr>
            <p:ph type="ctrTitle"/>
          </p:nvPr>
        </p:nvSpPr>
        <p:spPr>
          <a:xfrm>
            <a:off x="1524000" y="709258"/>
            <a:ext cx="9144000" cy="2387600"/>
          </a:xfrm>
        </p:spPr>
        <p:txBody>
          <a:bodyPr>
            <a:normAutofit fontScale="90000"/>
          </a:bodyPr>
          <a:lstStyle/>
          <a:p>
            <a:br>
              <a:rPr lang="en-GB" sz="1800" b="0" i="0" u="none" strike="noStrike" baseline="0" dirty="0">
                <a:solidFill>
                  <a:srgbClr val="000000"/>
                </a:solidFill>
                <a:latin typeface="Calibri" panose="020F0502020204030204" pitchFamily="34" charset="0"/>
              </a:rPr>
            </a:br>
            <a:r>
              <a:rPr lang="en-GB" i="1" dirty="0">
                <a:solidFill>
                  <a:srgbClr val="000000"/>
                </a:solidFill>
                <a:latin typeface="Calibri" panose="020F0502020204030204" pitchFamily="34" charset="0"/>
              </a:rPr>
              <a:t>High Resolution Virtual Geological Outcrops for Teaching and Learning </a:t>
            </a:r>
            <a:r>
              <a:rPr lang="en-GB" dirty="0">
                <a:solidFill>
                  <a:srgbClr val="000000"/>
                </a:solidFill>
                <a:latin typeface="Calibri" panose="020F0502020204030204" pitchFamily="34" charset="0"/>
              </a:rPr>
              <a:t>	</a:t>
            </a:r>
            <a:endParaRPr lang="en-GB" dirty="0"/>
          </a:p>
        </p:txBody>
      </p:sp>
      <p:pic>
        <p:nvPicPr>
          <p:cNvPr id="1026" name="Picture 2" descr="The main OpenSTEM Labs logo which is a round circle with a teal background with a selection of different coloured dots. There is a mixture of single dots and two dots of the same colour joined together with a thin line of the same colour. The text The OpenSTEM Labs is to the right of the main circle. This image is also a link that takes you to the website that contains all the OpenSTEM labs experiments and resources.">
            <a:extLst>
              <a:ext uri="{FF2B5EF4-FFF2-40B4-BE49-F238E27FC236}">
                <a16:creationId xmlns:a16="http://schemas.microsoft.com/office/drawing/2014/main" id="{10E1784F-DE8E-771C-4777-83B252888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57" y="126231"/>
            <a:ext cx="2056586" cy="731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OpenScience Laboratory logo is a round circle with a teal background which contains smaller circles of different colours and sizes, some of which overlap each other. The text The OpenScience Laboratory is to the right of the main circle. This image is also a link to The OpenScience Laboratory subpage.">
            <a:extLst>
              <a:ext uri="{FF2B5EF4-FFF2-40B4-BE49-F238E27FC236}">
                <a16:creationId xmlns:a16="http://schemas.microsoft.com/office/drawing/2014/main" id="{DF35C02E-9EF4-15C1-B905-C7E9CFFAEB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06" y="5984697"/>
            <a:ext cx="2135364" cy="69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0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C4E1-95B5-442E-9C46-0AC16177FEE3}"/>
              </a:ext>
            </a:extLst>
          </p:cNvPr>
          <p:cNvSpPr>
            <a:spLocks noGrp="1"/>
          </p:cNvSpPr>
          <p:nvPr>
            <p:ph type="title"/>
          </p:nvPr>
        </p:nvSpPr>
        <p:spPr/>
        <p:txBody>
          <a:bodyPr/>
          <a:lstStyle/>
          <a:p>
            <a:r>
              <a:rPr lang="en-GB" dirty="0"/>
              <a:t>3D virtual outcrops		</a:t>
            </a:r>
          </a:p>
        </p:txBody>
      </p:sp>
      <p:sp>
        <p:nvSpPr>
          <p:cNvPr id="3" name="Content Placeholder 2">
            <a:extLst>
              <a:ext uri="{FF2B5EF4-FFF2-40B4-BE49-F238E27FC236}">
                <a16:creationId xmlns:a16="http://schemas.microsoft.com/office/drawing/2014/main" id="{7B523AFD-8A54-4566-98BB-D846A5FDBB09}"/>
              </a:ext>
            </a:extLst>
          </p:cNvPr>
          <p:cNvSpPr>
            <a:spLocks noGrp="1"/>
          </p:cNvSpPr>
          <p:nvPr>
            <p:ph idx="1"/>
          </p:nvPr>
        </p:nvSpPr>
        <p:spPr/>
        <p:txBody>
          <a:bodyPr/>
          <a:lstStyle/>
          <a:p>
            <a:r>
              <a:rPr lang="en-GB" dirty="0"/>
              <a:t>Teach field skill</a:t>
            </a:r>
          </a:p>
          <a:p>
            <a:r>
              <a:rPr lang="en-GB" dirty="0"/>
              <a:t>Teach geological knowledge</a:t>
            </a:r>
          </a:p>
          <a:p>
            <a:r>
              <a:rPr lang="en-GB" dirty="0"/>
              <a:t>Easily accessible from home</a:t>
            </a:r>
          </a:p>
          <a:p>
            <a:r>
              <a:rPr lang="en-GB" dirty="0"/>
              <a:t>Can be revisited multiple times</a:t>
            </a:r>
          </a:p>
          <a:p>
            <a:r>
              <a:rPr lang="en-GB" dirty="0"/>
              <a:t>NOT replacing physical field trips</a:t>
            </a:r>
          </a:p>
          <a:p>
            <a:r>
              <a:rPr lang="en-GB" dirty="0"/>
              <a:t>Confidence for physical field trips</a:t>
            </a:r>
          </a:p>
        </p:txBody>
      </p:sp>
    </p:spTree>
    <p:extLst>
      <p:ext uri="{BB962C8B-B14F-4D97-AF65-F5344CB8AC3E}">
        <p14:creationId xmlns:p14="http://schemas.microsoft.com/office/powerpoint/2010/main" val="327543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5BF4-1692-401F-B554-45B36E07DA99}"/>
              </a:ext>
            </a:extLst>
          </p:cNvPr>
          <p:cNvSpPr>
            <a:spLocks noGrp="1"/>
          </p:cNvSpPr>
          <p:nvPr>
            <p:ph type="title"/>
          </p:nvPr>
        </p:nvSpPr>
        <p:spPr>
          <a:xfrm>
            <a:off x="838200" y="189760"/>
            <a:ext cx="10515600" cy="1325563"/>
          </a:xfrm>
        </p:spPr>
        <p:txBody>
          <a:bodyPr/>
          <a:lstStyle/>
          <a:p>
            <a:r>
              <a:rPr lang="en-GB" dirty="0"/>
              <a:t>Why are ours different?</a:t>
            </a:r>
          </a:p>
        </p:txBody>
      </p:sp>
      <p:sp>
        <p:nvSpPr>
          <p:cNvPr id="3" name="Content Placeholder 2">
            <a:extLst>
              <a:ext uri="{FF2B5EF4-FFF2-40B4-BE49-F238E27FC236}">
                <a16:creationId xmlns:a16="http://schemas.microsoft.com/office/drawing/2014/main" id="{DC5FBFF2-B7C4-4A49-823E-7EC9477448A2}"/>
              </a:ext>
            </a:extLst>
          </p:cNvPr>
          <p:cNvSpPr>
            <a:spLocks noGrp="1"/>
          </p:cNvSpPr>
          <p:nvPr>
            <p:ph idx="1"/>
          </p:nvPr>
        </p:nvSpPr>
        <p:spPr>
          <a:xfrm>
            <a:off x="123568" y="1825625"/>
            <a:ext cx="11230232" cy="4351338"/>
          </a:xfrm>
        </p:spPr>
        <p:txBody>
          <a:bodyPr/>
          <a:lstStyle/>
          <a:p>
            <a:r>
              <a:rPr lang="en-GB" dirty="0"/>
              <a:t>Excellent resource </a:t>
            </a:r>
          </a:p>
          <a:p>
            <a:pPr marL="0" indent="0">
              <a:buNone/>
            </a:pPr>
            <a:r>
              <a:rPr lang="en-GB" dirty="0"/>
              <a:t>www.v3geo.com</a:t>
            </a:r>
          </a:p>
          <a:p>
            <a:endParaRPr lang="en-GB" dirty="0"/>
          </a:p>
          <a:p>
            <a:r>
              <a:rPr lang="en-GB" dirty="0"/>
              <a:t>Best resolution </a:t>
            </a:r>
          </a:p>
          <a:p>
            <a:pPr marL="0" indent="0">
              <a:buNone/>
            </a:pPr>
            <a:r>
              <a:rPr lang="en-GB" dirty="0"/>
              <a:t>is 5 cm / pixel</a:t>
            </a:r>
          </a:p>
        </p:txBody>
      </p:sp>
      <p:sp>
        <p:nvSpPr>
          <p:cNvPr id="4" name="TextBox 3">
            <a:extLst>
              <a:ext uri="{FF2B5EF4-FFF2-40B4-BE49-F238E27FC236}">
                <a16:creationId xmlns:a16="http://schemas.microsoft.com/office/drawing/2014/main" id="{155CA8B5-1262-E510-C8E7-0A3225E135B0}"/>
              </a:ext>
            </a:extLst>
          </p:cNvPr>
          <p:cNvSpPr txBox="1"/>
          <p:nvPr/>
        </p:nvSpPr>
        <p:spPr>
          <a:xfrm>
            <a:off x="10941833" y="6488668"/>
            <a:ext cx="1275990" cy="369332"/>
          </a:xfrm>
          <a:prstGeom prst="rect">
            <a:avLst/>
          </a:prstGeom>
          <a:noFill/>
        </p:spPr>
        <p:txBody>
          <a:bodyPr wrap="none" rtlCol="0">
            <a:spAutoFit/>
          </a:bodyPr>
          <a:lstStyle/>
          <a:p>
            <a:r>
              <a:rPr lang="en-GB" dirty="0"/>
              <a:t>V3Geo.com</a:t>
            </a:r>
          </a:p>
        </p:txBody>
      </p:sp>
      <p:cxnSp>
        <p:nvCxnSpPr>
          <p:cNvPr id="5" name="Straight Connector 4">
            <a:extLst>
              <a:ext uri="{FF2B5EF4-FFF2-40B4-BE49-F238E27FC236}">
                <a16:creationId xmlns:a16="http://schemas.microsoft.com/office/drawing/2014/main" id="{253D5C39-D535-BC96-8420-9996B6860671}"/>
              </a:ext>
            </a:extLst>
          </p:cNvPr>
          <p:cNvCxnSpPr>
            <a:cxnSpLocks/>
          </p:cNvCxnSpPr>
          <p:nvPr/>
        </p:nvCxnSpPr>
        <p:spPr>
          <a:xfrm>
            <a:off x="3690655" y="2113770"/>
            <a:ext cx="0" cy="27520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470F0E4-2BC7-EE64-A365-F5A85A107546}"/>
              </a:ext>
            </a:extLst>
          </p:cNvPr>
          <p:cNvSpPr txBox="1"/>
          <p:nvPr/>
        </p:nvSpPr>
        <p:spPr>
          <a:xfrm>
            <a:off x="2914480" y="3305151"/>
            <a:ext cx="776175" cy="369332"/>
          </a:xfrm>
          <a:prstGeom prst="rect">
            <a:avLst/>
          </a:prstGeom>
          <a:noFill/>
        </p:spPr>
        <p:txBody>
          <a:bodyPr wrap="none" rtlCol="0">
            <a:spAutoFit/>
          </a:bodyPr>
          <a:lstStyle/>
          <a:p>
            <a:r>
              <a:rPr lang="en-GB" b="1" dirty="0"/>
              <a:t>150 m</a:t>
            </a:r>
          </a:p>
        </p:txBody>
      </p:sp>
      <p:pic>
        <p:nvPicPr>
          <p:cNvPr id="7" name="Picture 6" descr="A picture containing nature, valley, mountain, canyon&#10;&#10;Description automatically generated">
            <a:extLst>
              <a:ext uri="{FF2B5EF4-FFF2-40B4-BE49-F238E27FC236}">
                <a16:creationId xmlns:a16="http://schemas.microsoft.com/office/drawing/2014/main" id="{C86375AE-1A70-C675-37C2-FBBBE5139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964" y="1260113"/>
            <a:ext cx="7510836" cy="5292051"/>
          </a:xfrm>
          <a:prstGeom prst="rect">
            <a:avLst/>
          </a:prstGeom>
        </p:spPr>
      </p:pic>
      <p:sp>
        <p:nvSpPr>
          <p:cNvPr id="8" name="Rectangle 7">
            <a:extLst>
              <a:ext uri="{FF2B5EF4-FFF2-40B4-BE49-F238E27FC236}">
                <a16:creationId xmlns:a16="http://schemas.microsoft.com/office/drawing/2014/main" id="{2ECAFE97-54F3-DB1A-821E-2AEBE47D20BE}"/>
              </a:ext>
            </a:extLst>
          </p:cNvPr>
          <p:cNvSpPr/>
          <p:nvPr/>
        </p:nvSpPr>
        <p:spPr>
          <a:xfrm>
            <a:off x="6573795" y="3674483"/>
            <a:ext cx="121624" cy="131398"/>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5621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5BF4-1692-401F-B554-45B36E07DA99}"/>
              </a:ext>
            </a:extLst>
          </p:cNvPr>
          <p:cNvSpPr>
            <a:spLocks noGrp="1"/>
          </p:cNvSpPr>
          <p:nvPr>
            <p:ph type="title"/>
          </p:nvPr>
        </p:nvSpPr>
        <p:spPr>
          <a:xfrm>
            <a:off x="838200" y="90136"/>
            <a:ext cx="10515600" cy="1325563"/>
          </a:xfrm>
        </p:spPr>
        <p:txBody>
          <a:bodyPr/>
          <a:lstStyle/>
          <a:p>
            <a:r>
              <a:rPr lang="en-GB" dirty="0"/>
              <a:t>Why are ours different?</a:t>
            </a:r>
          </a:p>
        </p:txBody>
      </p:sp>
      <p:sp>
        <p:nvSpPr>
          <p:cNvPr id="6" name="TextBox 5">
            <a:extLst>
              <a:ext uri="{FF2B5EF4-FFF2-40B4-BE49-F238E27FC236}">
                <a16:creationId xmlns:a16="http://schemas.microsoft.com/office/drawing/2014/main" id="{DADB8D41-8B1A-40BE-827E-59BDA3F7130D}"/>
              </a:ext>
            </a:extLst>
          </p:cNvPr>
          <p:cNvSpPr txBox="1"/>
          <p:nvPr/>
        </p:nvSpPr>
        <p:spPr>
          <a:xfrm>
            <a:off x="9544833" y="6427850"/>
            <a:ext cx="1455207" cy="369332"/>
          </a:xfrm>
          <a:prstGeom prst="rect">
            <a:avLst/>
          </a:prstGeom>
          <a:noFill/>
        </p:spPr>
        <p:txBody>
          <a:bodyPr wrap="none" rtlCol="0">
            <a:spAutoFit/>
          </a:bodyPr>
          <a:lstStyle/>
          <a:p>
            <a:r>
              <a:rPr lang="en-GB" dirty="0"/>
              <a:t>Google Earth </a:t>
            </a:r>
          </a:p>
        </p:txBody>
      </p:sp>
      <p:sp>
        <p:nvSpPr>
          <p:cNvPr id="4" name="Content Placeholder 3">
            <a:extLst>
              <a:ext uri="{FF2B5EF4-FFF2-40B4-BE49-F238E27FC236}">
                <a16:creationId xmlns:a16="http://schemas.microsoft.com/office/drawing/2014/main" id="{CB8A8B93-BE9C-42E1-99AE-3333320ED4C9}"/>
              </a:ext>
            </a:extLst>
          </p:cNvPr>
          <p:cNvSpPr>
            <a:spLocks noGrp="1"/>
          </p:cNvSpPr>
          <p:nvPr>
            <p:ph idx="1"/>
          </p:nvPr>
        </p:nvSpPr>
        <p:spPr>
          <a:xfrm>
            <a:off x="687888" y="1587631"/>
            <a:ext cx="3871755" cy="4351338"/>
          </a:xfrm>
        </p:spPr>
        <p:txBody>
          <a:bodyPr/>
          <a:lstStyle/>
          <a:p>
            <a:r>
              <a:rPr lang="en-GB" dirty="0"/>
              <a:t>Create smaller models</a:t>
            </a:r>
          </a:p>
          <a:p>
            <a:endParaRPr lang="en-GB" dirty="0"/>
          </a:p>
          <a:p>
            <a:r>
              <a:rPr lang="en-GB" dirty="0"/>
              <a:t>Much higher resolution </a:t>
            </a:r>
          </a:p>
          <a:p>
            <a:pPr marL="0" indent="0">
              <a:buNone/>
            </a:pPr>
            <a:r>
              <a:rPr lang="en-GB" dirty="0"/>
              <a:t>to enable rock types to </a:t>
            </a:r>
          </a:p>
          <a:p>
            <a:pPr marL="0" indent="0">
              <a:buNone/>
            </a:pPr>
            <a:r>
              <a:rPr lang="en-GB" dirty="0"/>
              <a:t>be determined.</a:t>
            </a:r>
          </a:p>
        </p:txBody>
      </p:sp>
      <p:pic>
        <p:nvPicPr>
          <p:cNvPr id="3" name="Content Placeholder 13">
            <a:extLst>
              <a:ext uri="{FF2B5EF4-FFF2-40B4-BE49-F238E27FC236}">
                <a16:creationId xmlns:a16="http://schemas.microsoft.com/office/drawing/2014/main" id="{631DC9CE-31ED-AC31-726B-15F891110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800" y="1694070"/>
            <a:ext cx="8423737" cy="4489340"/>
          </a:xfrm>
          <a:prstGeom prst="rect">
            <a:avLst/>
          </a:prstGeom>
        </p:spPr>
      </p:pic>
      <p:grpSp>
        <p:nvGrpSpPr>
          <p:cNvPr id="5" name="Group 4">
            <a:extLst>
              <a:ext uri="{FF2B5EF4-FFF2-40B4-BE49-F238E27FC236}">
                <a16:creationId xmlns:a16="http://schemas.microsoft.com/office/drawing/2014/main" id="{A28B49BD-6ADA-ACE4-A53B-13A78B5E28D0}"/>
              </a:ext>
            </a:extLst>
          </p:cNvPr>
          <p:cNvGrpSpPr/>
          <p:nvPr/>
        </p:nvGrpSpPr>
        <p:grpSpPr>
          <a:xfrm>
            <a:off x="6572714" y="3478159"/>
            <a:ext cx="587454" cy="1826797"/>
            <a:chOff x="3306871" y="2815224"/>
            <a:chExt cx="659155" cy="2483285"/>
          </a:xfrm>
        </p:grpSpPr>
        <p:cxnSp>
          <p:nvCxnSpPr>
            <p:cNvPr id="7" name="Straight Connector 6">
              <a:extLst>
                <a:ext uri="{FF2B5EF4-FFF2-40B4-BE49-F238E27FC236}">
                  <a16:creationId xmlns:a16="http://schemas.microsoft.com/office/drawing/2014/main" id="{9DDA6928-79AF-2374-D0F7-E6D8BBFA86FE}"/>
                </a:ext>
              </a:extLst>
            </p:cNvPr>
            <p:cNvCxnSpPr/>
            <p:nvPr/>
          </p:nvCxnSpPr>
          <p:spPr>
            <a:xfrm>
              <a:off x="3306871" y="2815224"/>
              <a:ext cx="0" cy="248328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A98656-09A6-EC76-7B24-5A0FCA327780}"/>
                </a:ext>
              </a:extLst>
            </p:cNvPr>
            <p:cNvSpPr txBox="1"/>
            <p:nvPr/>
          </p:nvSpPr>
          <p:spPr>
            <a:xfrm>
              <a:off x="3306871" y="3242333"/>
              <a:ext cx="659155" cy="461665"/>
            </a:xfrm>
            <a:prstGeom prst="rect">
              <a:avLst/>
            </a:prstGeom>
            <a:noFill/>
          </p:spPr>
          <p:txBody>
            <a:bodyPr wrap="none" rtlCol="0">
              <a:spAutoFit/>
            </a:bodyPr>
            <a:lstStyle/>
            <a:p>
              <a:r>
                <a:rPr lang="en-GB" sz="2400" b="1" dirty="0"/>
                <a:t>6 m</a:t>
              </a:r>
            </a:p>
          </p:txBody>
        </p:sp>
      </p:grpSp>
    </p:spTree>
    <p:extLst>
      <p:ext uri="{BB962C8B-B14F-4D97-AF65-F5344CB8AC3E}">
        <p14:creationId xmlns:p14="http://schemas.microsoft.com/office/powerpoint/2010/main" val="157032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5BF4-1692-401F-B554-45B36E07DA99}"/>
              </a:ext>
            </a:extLst>
          </p:cNvPr>
          <p:cNvSpPr>
            <a:spLocks noGrp="1"/>
          </p:cNvSpPr>
          <p:nvPr>
            <p:ph type="title"/>
          </p:nvPr>
        </p:nvSpPr>
        <p:spPr>
          <a:xfrm>
            <a:off x="838200" y="90136"/>
            <a:ext cx="10515600" cy="1325563"/>
          </a:xfrm>
        </p:spPr>
        <p:txBody>
          <a:bodyPr/>
          <a:lstStyle/>
          <a:p>
            <a:r>
              <a:rPr lang="en-GB" dirty="0"/>
              <a:t>Why are ours different?</a:t>
            </a:r>
          </a:p>
        </p:txBody>
      </p:sp>
      <p:sp>
        <p:nvSpPr>
          <p:cNvPr id="6" name="TextBox 5">
            <a:extLst>
              <a:ext uri="{FF2B5EF4-FFF2-40B4-BE49-F238E27FC236}">
                <a16:creationId xmlns:a16="http://schemas.microsoft.com/office/drawing/2014/main" id="{DADB8D41-8B1A-40BE-827E-59BDA3F7130D}"/>
              </a:ext>
            </a:extLst>
          </p:cNvPr>
          <p:cNvSpPr txBox="1"/>
          <p:nvPr/>
        </p:nvSpPr>
        <p:spPr>
          <a:xfrm>
            <a:off x="9544833" y="6427850"/>
            <a:ext cx="1455207" cy="369332"/>
          </a:xfrm>
          <a:prstGeom prst="rect">
            <a:avLst/>
          </a:prstGeom>
          <a:noFill/>
        </p:spPr>
        <p:txBody>
          <a:bodyPr wrap="none" rtlCol="0">
            <a:spAutoFit/>
          </a:bodyPr>
          <a:lstStyle/>
          <a:p>
            <a:r>
              <a:rPr lang="en-GB" dirty="0"/>
              <a:t>Google Earth </a:t>
            </a:r>
          </a:p>
        </p:txBody>
      </p:sp>
      <p:sp>
        <p:nvSpPr>
          <p:cNvPr id="4" name="Content Placeholder 3">
            <a:extLst>
              <a:ext uri="{FF2B5EF4-FFF2-40B4-BE49-F238E27FC236}">
                <a16:creationId xmlns:a16="http://schemas.microsoft.com/office/drawing/2014/main" id="{CB8A8B93-BE9C-42E1-99AE-3333320ED4C9}"/>
              </a:ext>
            </a:extLst>
          </p:cNvPr>
          <p:cNvSpPr>
            <a:spLocks noGrp="1"/>
          </p:cNvSpPr>
          <p:nvPr>
            <p:ph idx="1"/>
          </p:nvPr>
        </p:nvSpPr>
        <p:spPr>
          <a:xfrm>
            <a:off x="687888" y="1587631"/>
            <a:ext cx="10515600" cy="4351338"/>
          </a:xfrm>
        </p:spPr>
        <p:txBody>
          <a:bodyPr/>
          <a:lstStyle/>
          <a:p>
            <a:r>
              <a:rPr lang="en-GB" dirty="0"/>
              <a:t>Friars Point, Barry, South Wales</a:t>
            </a:r>
          </a:p>
        </p:txBody>
      </p:sp>
      <p:pic>
        <p:nvPicPr>
          <p:cNvPr id="8" name="Picture 7" descr="Map&#10;&#10;Description automatically generated">
            <a:extLst>
              <a:ext uri="{FF2B5EF4-FFF2-40B4-BE49-F238E27FC236}">
                <a16:creationId xmlns:a16="http://schemas.microsoft.com/office/drawing/2014/main" id="{AFFA339B-AD9A-4F9F-9BA9-5679CACC0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328" y="2286000"/>
            <a:ext cx="4044500" cy="4141850"/>
          </a:xfrm>
          <a:prstGeom prst="rect">
            <a:avLst/>
          </a:prstGeom>
        </p:spPr>
      </p:pic>
      <p:grpSp>
        <p:nvGrpSpPr>
          <p:cNvPr id="14" name="Group 13">
            <a:extLst>
              <a:ext uri="{FF2B5EF4-FFF2-40B4-BE49-F238E27FC236}">
                <a16:creationId xmlns:a16="http://schemas.microsoft.com/office/drawing/2014/main" id="{A30638C1-7D08-433A-8FE0-10D92F24BE3B}"/>
              </a:ext>
            </a:extLst>
          </p:cNvPr>
          <p:cNvGrpSpPr/>
          <p:nvPr/>
        </p:nvGrpSpPr>
        <p:grpSpPr>
          <a:xfrm>
            <a:off x="5965728" y="1042149"/>
            <a:ext cx="7158209" cy="5442301"/>
            <a:chOff x="5965728" y="1042149"/>
            <a:chExt cx="7158209" cy="5442301"/>
          </a:xfrm>
        </p:grpSpPr>
        <p:pic>
          <p:nvPicPr>
            <p:cNvPr id="12" name="Picture 11" descr="A picture containing text, nature&#10;&#10;Description automatically generated">
              <a:extLst>
                <a:ext uri="{FF2B5EF4-FFF2-40B4-BE49-F238E27FC236}">
                  <a16:creationId xmlns:a16="http://schemas.microsoft.com/office/drawing/2014/main" id="{3AE1D5FA-7C49-45B6-BD12-C14200DE5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728" y="1042149"/>
              <a:ext cx="7158209" cy="5442301"/>
            </a:xfrm>
            <a:prstGeom prst="rect">
              <a:avLst/>
            </a:prstGeom>
          </p:spPr>
        </p:pic>
        <p:sp>
          <p:nvSpPr>
            <p:cNvPr id="13" name="Rectangle 12">
              <a:extLst>
                <a:ext uri="{FF2B5EF4-FFF2-40B4-BE49-F238E27FC236}">
                  <a16:creationId xmlns:a16="http://schemas.microsoft.com/office/drawing/2014/main" id="{A9BE134D-984D-4896-A3A7-FA53816790D2}"/>
                </a:ext>
              </a:extLst>
            </p:cNvPr>
            <p:cNvSpPr/>
            <p:nvPr/>
          </p:nvSpPr>
          <p:spPr>
            <a:xfrm rot="19841771">
              <a:off x="9757775" y="3172715"/>
              <a:ext cx="360331" cy="44730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 name="Straight Connector 4">
            <a:extLst>
              <a:ext uri="{FF2B5EF4-FFF2-40B4-BE49-F238E27FC236}">
                <a16:creationId xmlns:a16="http://schemas.microsoft.com/office/drawing/2014/main" id="{41E34D0A-9DBC-2C93-6E39-CCF9C87898C3}"/>
              </a:ext>
            </a:extLst>
          </p:cNvPr>
          <p:cNvCxnSpPr/>
          <p:nvPr/>
        </p:nvCxnSpPr>
        <p:spPr>
          <a:xfrm>
            <a:off x="6534615" y="6133171"/>
            <a:ext cx="7694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0AD19E-80B5-EAAE-12B3-B94AD3CCA3AE}"/>
              </a:ext>
            </a:extLst>
          </p:cNvPr>
          <p:cNvSpPr txBox="1"/>
          <p:nvPr/>
        </p:nvSpPr>
        <p:spPr>
          <a:xfrm flipH="1">
            <a:off x="6535729" y="5792662"/>
            <a:ext cx="1044050" cy="369332"/>
          </a:xfrm>
          <a:prstGeom prst="rect">
            <a:avLst/>
          </a:prstGeom>
          <a:noFill/>
        </p:spPr>
        <p:txBody>
          <a:bodyPr wrap="square" rtlCol="0">
            <a:spAutoFit/>
          </a:bodyPr>
          <a:lstStyle/>
          <a:p>
            <a:r>
              <a:rPr lang="en-GB" dirty="0">
                <a:solidFill>
                  <a:schemeClr val="bg1"/>
                </a:solidFill>
              </a:rPr>
              <a:t>50 m</a:t>
            </a:r>
          </a:p>
        </p:txBody>
      </p:sp>
    </p:spTree>
    <p:extLst>
      <p:ext uri="{BB962C8B-B14F-4D97-AF65-F5344CB8AC3E}">
        <p14:creationId xmlns:p14="http://schemas.microsoft.com/office/powerpoint/2010/main" val="26102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AA24-B39B-4427-8D60-23047CD333D1}"/>
              </a:ext>
            </a:extLst>
          </p:cNvPr>
          <p:cNvSpPr>
            <a:spLocks noGrp="1"/>
          </p:cNvSpPr>
          <p:nvPr>
            <p:ph type="title"/>
          </p:nvPr>
        </p:nvSpPr>
        <p:spPr>
          <a:xfrm>
            <a:off x="181627" y="89552"/>
            <a:ext cx="10515600" cy="1325563"/>
          </a:xfrm>
        </p:spPr>
        <p:txBody>
          <a:bodyPr/>
          <a:lstStyle/>
          <a:p>
            <a:r>
              <a:rPr lang="en-GB" dirty="0"/>
              <a:t>Our model</a:t>
            </a:r>
          </a:p>
        </p:txBody>
      </p:sp>
      <p:pic>
        <p:nvPicPr>
          <p:cNvPr id="4" name="Online Media 3" title="Barry_medium_quality_flyover">
            <a:hlinkClick r:id="" action="ppaction://media"/>
            <a:extLst>
              <a:ext uri="{FF2B5EF4-FFF2-40B4-BE49-F238E27FC236}">
                <a16:creationId xmlns:a16="http://schemas.microsoft.com/office/drawing/2014/main" id="{B78DA162-67D7-4C21-A87E-64E01B899E48}"/>
              </a:ext>
            </a:extLst>
          </p:cNvPr>
          <p:cNvPicPr>
            <a:picLocks noGrp="1" noRot="1" noChangeAspect="1"/>
          </p:cNvPicPr>
          <p:nvPr>
            <p:ph idx="1"/>
            <a:videoFile r:link="rId1"/>
          </p:nvPr>
        </p:nvPicPr>
        <p:blipFill>
          <a:blip r:embed="rId4"/>
          <a:stretch>
            <a:fillRect/>
          </a:stretch>
        </p:blipFill>
        <p:spPr>
          <a:xfrm>
            <a:off x="1252603" y="1264141"/>
            <a:ext cx="9444624" cy="5336574"/>
          </a:xfrm>
          <a:prstGeom prst="rect">
            <a:avLst/>
          </a:prstGeom>
        </p:spPr>
      </p:pic>
    </p:spTree>
    <p:extLst>
      <p:ext uri="{BB962C8B-B14F-4D97-AF65-F5344CB8AC3E}">
        <p14:creationId xmlns:p14="http://schemas.microsoft.com/office/powerpoint/2010/main" val="14919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AA24-B39B-4427-8D60-23047CD333D1}"/>
              </a:ext>
            </a:extLst>
          </p:cNvPr>
          <p:cNvSpPr>
            <a:spLocks noGrp="1"/>
          </p:cNvSpPr>
          <p:nvPr>
            <p:ph type="title"/>
          </p:nvPr>
        </p:nvSpPr>
        <p:spPr>
          <a:xfrm>
            <a:off x="181627" y="89552"/>
            <a:ext cx="10515600" cy="1325563"/>
          </a:xfrm>
        </p:spPr>
        <p:txBody>
          <a:bodyPr/>
          <a:lstStyle/>
          <a:p>
            <a:r>
              <a:rPr lang="en-GB" dirty="0"/>
              <a:t>Our model</a:t>
            </a:r>
          </a:p>
        </p:txBody>
      </p:sp>
      <p:pic>
        <p:nvPicPr>
          <p:cNvPr id="6" name="Online Media 5" title="Scene SMALL closeups HD">
            <a:hlinkClick r:id="" action="ppaction://media"/>
            <a:extLst>
              <a:ext uri="{FF2B5EF4-FFF2-40B4-BE49-F238E27FC236}">
                <a16:creationId xmlns:a16="http://schemas.microsoft.com/office/drawing/2014/main" id="{E172003A-6871-4B51-BFC9-998F9EC54ECE}"/>
              </a:ext>
            </a:extLst>
          </p:cNvPr>
          <p:cNvPicPr>
            <a:picLocks noGrp="1" noRot="1" noChangeAspect="1"/>
          </p:cNvPicPr>
          <p:nvPr>
            <p:ph idx="1"/>
            <a:videoFile r:link="rId1"/>
          </p:nvPr>
        </p:nvPicPr>
        <p:blipFill>
          <a:blip r:embed="rId3"/>
          <a:stretch>
            <a:fillRect/>
          </a:stretch>
        </p:blipFill>
        <p:spPr>
          <a:xfrm>
            <a:off x="1077238" y="1165053"/>
            <a:ext cx="9619989" cy="5435662"/>
          </a:xfrm>
          <a:prstGeom prst="rect">
            <a:avLst/>
          </a:prstGeom>
        </p:spPr>
      </p:pic>
    </p:spTree>
    <p:extLst>
      <p:ext uri="{BB962C8B-B14F-4D97-AF65-F5344CB8AC3E}">
        <p14:creationId xmlns:p14="http://schemas.microsoft.com/office/powerpoint/2010/main" val="29505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AA24-B39B-4427-8D60-23047CD333D1}"/>
              </a:ext>
            </a:extLst>
          </p:cNvPr>
          <p:cNvSpPr>
            <a:spLocks noGrp="1"/>
          </p:cNvSpPr>
          <p:nvPr>
            <p:ph type="title"/>
          </p:nvPr>
        </p:nvSpPr>
        <p:spPr>
          <a:xfrm>
            <a:off x="181627" y="89552"/>
            <a:ext cx="10515600" cy="1325563"/>
          </a:xfrm>
        </p:spPr>
        <p:txBody>
          <a:bodyPr/>
          <a:lstStyle/>
          <a:p>
            <a:r>
              <a:rPr lang="en-GB" dirty="0"/>
              <a:t>Our model</a:t>
            </a:r>
          </a:p>
        </p:txBody>
      </p:sp>
      <p:pic>
        <p:nvPicPr>
          <p:cNvPr id="7" name="Content Placeholder 6" descr="A picture containing rock, stone&#10;&#10;Description automatically generated">
            <a:extLst>
              <a:ext uri="{FF2B5EF4-FFF2-40B4-BE49-F238E27FC236}">
                <a16:creationId xmlns:a16="http://schemas.microsoft.com/office/drawing/2014/main" id="{2714B3AE-40BC-FA22-6EF2-3FA0820959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1778" y="1116276"/>
            <a:ext cx="8896864" cy="5373298"/>
          </a:xfrm>
        </p:spPr>
      </p:pic>
      <p:cxnSp>
        <p:nvCxnSpPr>
          <p:cNvPr id="9" name="Straight Connector 8">
            <a:extLst>
              <a:ext uri="{FF2B5EF4-FFF2-40B4-BE49-F238E27FC236}">
                <a16:creationId xmlns:a16="http://schemas.microsoft.com/office/drawing/2014/main" id="{7BF7D979-2FBA-D3F3-B51C-A52D377587D8}"/>
              </a:ext>
            </a:extLst>
          </p:cNvPr>
          <p:cNvCxnSpPr/>
          <p:nvPr/>
        </p:nvCxnSpPr>
        <p:spPr>
          <a:xfrm>
            <a:off x="7957751" y="455964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D61CC4F-EE45-1C40-7C1F-FD9CD8D823D3}"/>
              </a:ext>
            </a:extLst>
          </p:cNvPr>
          <p:cNvGrpSpPr/>
          <p:nvPr/>
        </p:nvGrpSpPr>
        <p:grpSpPr>
          <a:xfrm>
            <a:off x="1655806" y="5821403"/>
            <a:ext cx="3768810" cy="369332"/>
            <a:chOff x="1655806" y="5821403"/>
            <a:chExt cx="3768810" cy="369332"/>
          </a:xfrm>
        </p:grpSpPr>
        <p:cxnSp>
          <p:nvCxnSpPr>
            <p:cNvPr id="11" name="Straight Connector 10">
              <a:extLst>
                <a:ext uri="{FF2B5EF4-FFF2-40B4-BE49-F238E27FC236}">
                  <a16:creationId xmlns:a16="http://schemas.microsoft.com/office/drawing/2014/main" id="{6A65A16F-2FAE-C285-6301-EA1D38E7C3CE}"/>
                </a:ext>
              </a:extLst>
            </p:cNvPr>
            <p:cNvCxnSpPr>
              <a:cxnSpLocks/>
            </p:cNvCxnSpPr>
            <p:nvPr/>
          </p:nvCxnSpPr>
          <p:spPr>
            <a:xfrm>
              <a:off x="1655806" y="6190735"/>
              <a:ext cx="376881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420C51-13FE-C21D-2B5A-1FF6D763FCCB}"/>
                </a:ext>
              </a:extLst>
            </p:cNvPr>
            <p:cNvSpPr txBox="1"/>
            <p:nvPr/>
          </p:nvSpPr>
          <p:spPr>
            <a:xfrm>
              <a:off x="3221854" y="5821403"/>
              <a:ext cx="636713" cy="369332"/>
            </a:xfrm>
            <a:prstGeom prst="rect">
              <a:avLst/>
            </a:prstGeom>
            <a:noFill/>
          </p:spPr>
          <p:txBody>
            <a:bodyPr wrap="none" rtlCol="0">
              <a:spAutoFit/>
            </a:bodyPr>
            <a:lstStyle/>
            <a:p>
              <a:r>
                <a:rPr lang="en-GB" b="1" dirty="0"/>
                <a:t>5 cm</a:t>
              </a:r>
            </a:p>
          </p:txBody>
        </p:sp>
      </p:grpSp>
    </p:spTree>
    <p:extLst>
      <p:ext uri="{BB962C8B-B14F-4D97-AF65-F5344CB8AC3E}">
        <p14:creationId xmlns:p14="http://schemas.microsoft.com/office/powerpoint/2010/main" val="74736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AA24-B39B-4427-8D60-23047CD333D1}"/>
              </a:ext>
            </a:extLst>
          </p:cNvPr>
          <p:cNvSpPr>
            <a:spLocks noGrp="1"/>
          </p:cNvSpPr>
          <p:nvPr>
            <p:ph type="title"/>
          </p:nvPr>
        </p:nvSpPr>
        <p:spPr>
          <a:xfrm>
            <a:off x="181627" y="89552"/>
            <a:ext cx="10515600" cy="1325563"/>
          </a:xfrm>
        </p:spPr>
        <p:txBody>
          <a:bodyPr/>
          <a:lstStyle/>
          <a:p>
            <a:r>
              <a:rPr lang="en-GB" dirty="0"/>
              <a:t>Conclusions</a:t>
            </a:r>
          </a:p>
        </p:txBody>
      </p:sp>
      <p:pic>
        <p:nvPicPr>
          <p:cNvPr id="7" name="Content Placeholder 6" descr="A picture containing rock, stone&#10;&#10;Description automatically generated">
            <a:extLst>
              <a:ext uri="{FF2B5EF4-FFF2-40B4-BE49-F238E27FC236}">
                <a16:creationId xmlns:a16="http://schemas.microsoft.com/office/drawing/2014/main" id="{2714B3AE-40BC-FA22-6EF2-3FA0820959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5108" y="1116276"/>
            <a:ext cx="8896864" cy="5373298"/>
          </a:xfrm>
        </p:spPr>
      </p:pic>
      <p:cxnSp>
        <p:nvCxnSpPr>
          <p:cNvPr id="9" name="Straight Connector 8">
            <a:extLst>
              <a:ext uri="{FF2B5EF4-FFF2-40B4-BE49-F238E27FC236}">
                <a16:creationId xmlns:a16="http://schemas.microsoft.com/office/drawing/2014/main" id="{7BF7D979-2FBA-D3F3-B51C-A52D377587D8}"/>
              </a:ext>
            </a:extLst>
          </p:cNvPr>
          <p:cNvCxnSpPr/>
          <p:nvPr/>
        </p:nvCxnSpPr>
        <p:spPr>
          <a:xfrm>
            <a:off x="7957751" y="455964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D61CC4F-EE45-1C40-7C1F-FD9CD8D823D3}"/>
              </a:ext>
            </a:extLst>
          </p:cNvPr>
          <p:cNvGrpSpPr/>
          <p:nvPr/>
        </p:nvGrpSpPr>
        <p:grpSpPr>
          <a:xfrm>
            <a:off x="4843850" y="5741724"/>
            <a:ext cx="3768810" cy="369332"/>
            <a:chOff x="1655806" y="5821403"/>
            <a:chExt cx="3768810" cy="369332"/>
          </a:xfrm>
        </p:grpSpPr>
        <p:cxnSp>
          <p:nvCxnSpPr>
            <p:cNvPr id="11" name="Straight Connector 10">
              <a:extLst>
                <a:ext uri="{FF2B5EF4-FFF2-40B4-BE49-F238E27FC236}">
                  <a16:creationId xmlns:a16="http://schemas.microsoft.com/office/drawing/2014/main" id="{6A65A16F-2FAE-C285-6301-EA1D38E7C3CE}"/>
                </a:ext>
              </a:extLst>
            </p:cNvPr>
            <p:cNvCxnSpPr>
              <a:cxnSpLocks/>
            </p:cNvCxnSpPr>
            <p:nvPr/>
          </p:nvCxnSpPr>
          <p:spPr>
            <a:xfrm>
              <a:off x="1655806" y="6190735"/>
              <a:ext cx="376881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420C51-13FE-C21D-2B5A-1FF6D763FCCB}"/>
                </a:ext>
              </a:extLst>
            </p:cNvPr>
            <p:cNvSpPr txBox="1"/>
            <p:nvPr/>
          </p:nvSpPr>
          <p:spPr>
            <a:xfrm>
              <a:off x="3221854" y="5821403"/>
              <a:ext cx="636713" cy="369332"/>
            </a:xfrm>
            <a:prstGeom prst="rect">
              <a:avLst/>
            </a:prstGeom>
            <a:noFill/>
          </p:spPr>
          <p:txBody>
            <a:bodyPr wrap="none" rtlCol="0">
              <a:spAutoFit/>
            </a:bodyPr>
            <a:lstStyle/>
            <a:p>
              <a:r>
                <a:rPr lang="en-GB" b="1" dirty="0"/>
                <a:t>5 cm</a:t>
              </a:r>
            </a:p>
          </p:txBody>
        </p:sp>
      </p:grpSp>
      <p:sp>
        <p:nvSpPr>
          <p:cNvPr id="3" name="Content Placeholder 3">
            <a:extLst>
              <a:ext uri="{FF2B5EF4-FFF2-40B4-BE49-F238E27FC236}">
                <a16:creationId xmlns:a16="http://schemas.microsoft.com/office/drawing/2014/main" id="{9B3D86C3-2133-2DC6-9036-8CE1F217B3A6}"/>
              </a:ext>
            </a:extLst>
          </p:cNvPr>
          <p:cNvSpPr txBox="1">
            <a:spLocks/>
          </p:cNvSpPr>
          <p:nvPr/>
        </p:nvSpPr>
        <p:spPr>
          <a:xfrm>
            <a:off x="650817" y="1587631"/>
            <a:ext cx="362462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High resolution models can be made.</a:t>
            </a:r>
          </a:p>
          <a:p>
            <a:r>
              <a:rPr lang="en-GB" dirty="0"/>
              <a:t>The images can be collected in a couple of days, or less depending on size and resolution required.</a:t>
            </a:r>
          </a:p>
          <a:p>
            <a:r>
              <a:rPr lang="en-GB" dirty="0"/>
              <a:t>Future work: how to present them to students?</a:t>
            </a:r>
          </a:p>
          <a:p>
            <a:pPr marL="0" indent="0">
              <a:buNone/>
            </a:pPr>
            <a:endParaRPr lang="en-GB" dirty="0"/>
          </a:p>
        </p:txBody>
      </p:sp>
    </p:spTree>
    <p:extLst>
      <p:ext uri="{BB962C8B-B14F-4D97-AF65-F5344CB8AC3E}">
        <p14:creationId xmlns:p14="http://schemas.microsoft.com/office/powerpoint/2010/main" val="2162510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1698</Words>
  <Application>Microsoft Office PowerPoint</Application>
  <PresentationFormat>Widescreen</PresentationFormat>
  <Paragraphs>114</Paragraphs>
  <Slides>9</Slides>
  <Notes>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Source Sans Pro</vt:lpstr>
      <vt:lpstr>Symbol</vt:lpstr>
      <vt:lpstr>Office Theme</vt:lpstr>
      <vt:lpstr> High Resolution Virtual Geological Outcrops for Teaching and Learning  </vt:lpstr>
      <vt:lpstr>3D virtual outcrops  </vt:lpstr>
      <vt:lpstr>Why are ours different?</vt:lpstr>
      <vt:lpstr>Why are ours different?</vt:lpstr>
      <vt:lpstr>Why are ours different?</vt:lpstr>
      <vt:lpstr>Our model</vt:lpstr>
      <vt:lpstr>Our model</vt:lpstr>
      <vt:lpstr>Our model</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Resolution Virtual Geological Outcrops for Teaching and Learning</dc:title>
  <dc:creator>Anne.Jay</dc:creator>
  <cp:lastModifiedBy>Rachel.Redford</cp:lastModifiedBy>
  <cp:revision>3</cp:revision>
  <dcterms:created xsi:type="dcterms:W3CDTF">2022-09-07T10:13:13Z</dcterms:created>
  <dcterms:modified xsi:type="dcterms:W3CDTF">2023-04-18T12:35:31Z</dcterms:modified>
</cp:coreProperties>
</file>