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0"/>
  </p:notesMasterIdLst>
  <p:handoutMasterIdLst>
    <p:handoutMasterId r:id="rId31"/>
  </p:handoutMasterIdLst>
  <p:sldIdLst>
    <p:sldId id="256" r:id="rId9"/>
    <p:sldId id="343" r:id="rId10"/>
    <p:sldId id="344" r:id="rId11"/>
    <p:sldId id="345" r:id="rId12"/>
    <p:sldId id="346" r:id="rId13"/>
    <p:sldId id="265" r:id="rId14"/>
    <p:sldId id="334" r:id="rId15"/>
    <p:sldId id="347" r:id="rId16"/>
    <p:sldId id="348" r:id="rId17"/>
    <p:sldId id="349" r:id="rId18"/>
    <p:sldId id="350" r:id="rId19"/>
    <p:sldId id="351" r:id="rId20"/>
    <p:sldId id="352" r:id="rId21"/>
    <p:sldId id="354" r:id="rId22"/>
    <p:sldId id="355" r:id="rId23"/>
    <p:sldId id="356" r:id="rId24"/>
    <p:sldId id="357" r:id="rId25"/>
    <p:sldId id="359" r:id="rId26"/>
    <p:sldId id="360" r:id="rId27"/>
    <p:sldId id="304" r:id="rId28"/>
    <p:sldId id="31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6A94B-CB8B-4E01-9217-7D5AE373ED6F}" v="8" dt="2023-04-13T16:00:34.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772" autoAdjust="0"/>
  </p:normalViewPr>
  <p:slideViewPr>
    <p:cSldViewPr snapToGrid="0">
      <p:cViewPr varScale="1">
        <p:scale>
          <a:sx n="56" d="100"/>
          <a:sy n="56" d="100"/>
        </p:scale>
        <p:origin x="408" y="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penuniv-my.sharepoint.com/personal/lhw39_open_ac_uk/Documents/esteem%20project/S294&amp;SK299%20MH%20project/Combined%20survey%20data%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Online tutorials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'Online tutorials'!$C$3</c:f>
              <c:strCache>
                <c:ptCount val="1"/>
                <c:pt idx="0">
                  <c:v>Non-MH</c:v>
                </c:pt>
              </c:strCache>
            </c:strRef>
          </c:tx>
          <c:spPr>
            <a:solidFill>
              <a:schemeClr val="accent1"/>
            </a:solidFill>
            <a:ln>
              <a:noFill/>
            </a:ln>
            <a:effectLst/>
          </c:spPr>
          <c:invertIfNegative val="0"/>
          <c:cat>
            <c:multiLvlStrRef>
              <c:f>'Online tutorials'!$A$4:$B$11</c:f>
              <c:multiLvlStrCache>
                <c:ptCount val="8"/>
                <c:lvl>
                  <c:pt idx="0">
                    <c:v>Always</c:v>
                  </c:pt>
                  <c:pt idx="1">
                    <c:v>Sometimes</c:v>
                  </c:pt>
                  <c:pt idx="2">
                    <c:v>Rarely</c:v>
                  </c:pt>
                  <c:pt idx="3">
                    <c:v>Never</c:v>
                  </c:pt>
                  <c:pt idx="4">
                    <c:v>Always</c:v>
                  </c:pt>
                  <c:pt idx="5">
                    <c:v>Sometimes</c:v>
                  </c:pt>
                  <c:pt idx="6">
                    <c:v>Rarely</c:v>
                  </c:pt>
                  <c:pt idx="7">
                    <c:v>Never</c:v>
                  </c:pt>
                </c:lvl>
                <c:lvl>
                  <c:pt idx="0">
                    <c:v>Attending tutorials live</c:v>
                  </c:pt>
                  <c:pt idx="4">
                    <c:v>using recordings</c:v>
                  </c:pt>
                </c:lvl>
              </c:multiLvlStrCache>
            </c:multiLvlStrRef>
          </c:cat>
          <c:val>
            <c:numRef>
              <c:f>'Online tutorials'!$C$4:$C$11</c:f>
              <c:numCache>
                <c:formatCode>General</c:formatCode>
                <c:ptCount val="8"/>
                <c:pt idx="0">
                  <c:v>31.395348837209301</c:v>
                </c:pt>
                <c:pt idx="1">
                  <c:v>39.534883720930232</c:v>
                </c:pt>
                <c:pt idx="2">
                  <c:v>23.255813953488371</c:v>
                </c:pt>
                <c:pt idx="3">
                  <c:v>5.8139534883720927</c:v>
                </c:pt>
                <c:pt idx="4">
                  <c:v>26.744186046511626</c:v>
                </c:pt>
                <c:pt idx="5">
                  <c:v>39.534883720930232</c:v>
                </c:pt>
                <c:pt idx="6">
                  <c:v>29.069767441860467</c:v>
                </c:pt>
                <c:pt idx="7">
                  <c:v>4.6511627906976747</c:v>
                </c:pt>
              </c:numCache>
            </c:numRef>
          </c:val>
          <c:extLst>
            <c:ext xmlns:c16="http://schemas.microsoft.com/office/drawing/2014/chart" uri="{C3380CC4-5D6E-409C-BE32-E72D297353CC}">
              <c16:uniqueId val="{00000000-7DE0-4F8F-B7D8-F7FBF2D674E0}"/>
            </c:ext>
          </c:extLst>
        </c:ser>
        <c:ser>
          <c:idx val="1"/>
          <c:order val="1"/>
          <c:tx>
            <c:strRef>
              <c:f>'Online tutorials'!$D$3</c:f>
              <c:strCache>
                <c:ptCount val="1"/>
                <c:pt idx="0">
                  <c:v>MH</c:v>
                </c:pt>
              </c:strCache>
            </c:strRef>
          </c:tx>
          <c:spPr>
            <a:solidFill>
              <a:schemeClr val="accent2"/>
            </a:solidFill>
            <a:ln>
              <a:solidFill>
                <a:srgbClr val="060645"/>
              </a:solidFill>
            </a:ln>
            <a:effectLst/>
          </c:spPr>
          <c:invertIfNegative val="0"/>
          <c:cat>
            <c:multiLvlStrRef>
              <c:f>'Online tutorials'!$A$4:$B$11</c:f>
              <c:multiLvlStrCache>
                <c:ptCount val="8"/>
                <c:lvl>
                  <c:pt idx="0">
                    <c:v>Always</c:v>
                  </c:pt>
                  <c:pt idx="1">
                    <c:v>Sometimes</c:v>
                  </c:pt>
                  <c:pt idx="2">
                    <c:v>Rarely</c:v>
                  </c:pt>
                  <c:pt idx="3">
                    <c:v>Never</c:v>
                  </c:pt>
                  <c:pt idx="4">
                    <c:v>Always</c:v>
                  </c:pt>
                  <c:pt idx="5">
                    <c:v>Sometimes</c:v>
                  </c:pt>
                  <c:pt idx="6">
                    <c:v>Rarely</c:v>
                  </c:pt>
                  <c:pt idx="7">
                    <c:v>Never</c:v>
                  </c:pt>
                </c:lvl>
                <c:lvl>
                  <c:pt idx="0">
                    <c:v>Attending tutorials live</c:v>
                  </c:pt>
                  <c:pt idx="4">
                    <c:v>using recordings</c:v>
                  </c:pt>
                </c:lvl>
              </c:multiLvlStrCache>
            </c:multiLvlStrRef>
          </c:cat>
          <c:val>
            <c:numRef>
              <c:f>'Online tutorials'!$D$4:$D$11</c:f>
              <c:numCache>
                <c:formatCode>General</c:formatCode>
                <c:ptCount val="8"/>
                <c:pt idx="0">
                  <c:v>29.7</c:v>
                </c:pt>
                <c:pt idx="1">
                  <c:v>48.6</c:v>
                </c:pt>
                <c:pt idx="2">
                  <c:v>10.8</c:v>
                </c:pt>
                <c:pt idx="3">
                  <c:v>10.8</c:v>
                </c:pt>
                <c:pt idx="4">
                  <c:v>27</c:v>
                </c:pt>
                <c:pt idx="5">
                  <c:v>48.6</c:v>
                </c:pt>
                <c:pt idx="6">
                  <c:v>21.6</c:v>
                </c:pt>
                <c:pt idx="7">
                  <c:v>5.4</c:v>
                </c:pt>
              </c:numCache>
            </c:numRef>
          </c:val>
          <c:extLst>
            <c:ext xmlns:c16="http://schemas.microsoft.com/office/drawing/2014/chart" uri="{C3380CC4-5D6E-409C-BE32-E72D297353CC}">
              <c16:uniqueId val="{00000001-7DE0-4F8F-B7D8-F7FBF2D674E0}"/>
            </c:ext>
          </c:extLst>
        </c:ser>
        <c:dLbls>
          <c:showLegendKey val="0"/>
          <c:showVal val="0"/>
          <c:showCatName val="0"/>
          <c:showSerName val="0"/>
          <c:showPercent val="0"/>
          <c:showBubbleSize val="0"/>
        </c:dLbls>
        <c:gapWidth val="219"/>
        <c:overlap val="-27"/>
        <c:axId val="620190216"/>
        <c:axId val="620190544"/>
      </c:barChart>
      <c:catAx>
        <c:axId val="62019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0190544"/>
        <c:crosses val="autoZero"/>
        <c:auto val="1"/>
        <c:lblAlgn val="ctr"/>
        <c:lblOffset val="100"/>
        <c:noMultiLvlLbl val="0"/>
      </c:catAx>
      <c:valAx>
        <c:axId val="62019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Response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019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a:t>
            </a:r>
            <a:r>
              <a:rPr lang="en-GB" baseline="0" dirty="0"/>
              <a:t> students use forums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'Forum use'!$B$5</c:f>
              <c:strCache>
                <c:ptCount val="1"/>
                <c:pt idx="0">
                  <c:v>Non-MH</c:v>
                </c:pt>
              </c:strCache>
            </c:strRef>
          </c:tx>
          <c:spPr>
            <a:solidFill>
              <a:schemeClr val="accent1"/>
            </a:solidFill>
            <a:ln>
              <a:solidFill>
                <a:srgbClr val="060645"/>
              </a:solidFill>
            </a:ln>
            <a:effectLst/>
          </c:spPr>
          <c:invertIfNegative val="0"/>
          <c:cat>
            <c:strRef>
              <c:f>'Forum use'!$A$6:$A$8</c:f>
              <c:strCache>
                <c:ptCount val="3"/>
                <c:pt idx="0">
                  <c:v>read only</c:v>
                </c:pt>
                <c:pt idx="1">
                  <c:v>read/post</c:v>
                </c:pt>
                <c:pt idx="2">
                  <c:v>no use</c:v>
                </c:pt>
              </c:strCache>
            </c:strRef>
          </c:cat>
          <c:val>
            <c:numRef>
              <c:f>'Forum use'!$B$6:$B$8</c:f>
              <c:numCache>
                <c:formatCode>General</c:formatCode>
                <c:ptCount val="3"/>
                <c:pt idx="0">
                  <c:v>31.4</c:v>
                </c:pt>
                <c:pt idx="1">
                  <c:v>62.8</c:v>
                </c:pt>
                <c:pt idx="2">
                  <c:v>5.8</c:v>
                </c:pt>
              </c:numCache>
            </c:numRef>
          </c:val>
          <c:extLst>
            <c:ext xmlns:c16="http://schemas.microsoft.com/office/drawing/2014/chart" uri="{C3380CC4-5D6E-409C-BE32-E72D297353CC}">
              <c16:uniqueId val="{00000000-7626-43AD-AD3B-D45DCA5891D5}"/>
            </c:ext>
          </c:extLst>
        </c:ser>
        <c:ser>
          <c:idx val="1"/>
          <c:order val="1"/>
          <c:tx>
            <c:strRef>
              <c:f>'Forum use'!$C$5</c:f>
              <c:strCache>
                <c:ptCount val="1"/>
                <c:pt idx="0">
                  <c:v>MH</c:v>
                </c:pt>
              </c:strCache>
            </c:strRef>
          </c:tx>
          <c:spPr>
            <a:solidFill>
              <a:schemeClr val="accent2"/>
            </a:solidFill>
            <a:ln>
              <a:solidFill>
                <a:srgbClr val="060645"/>
              </a:solidFill>
            </a:ln>
            <a:effectLst/>
          </c:spPr>
          <c:invertIfNegative val="0"/>
          <c:cat>
            <c:strRef>
              <c:f>'Forum use'!$A$6:$A$8</c:f>
              <c:strCache>
                <c:ptCount val="3"/>
                <c:pt idx="0">
                  <c:v>read only</c:v>
                </c:pt>
                <c:pt idx="1">
                  <c:v>read/post</c:v>
                </c:pt>
                <c:pt idx="2">
                  <c:v>no use</c:v>
                </c:pt>
              </c:strCache>
            </c:strRef>
          </c:cat>
          <c:val>
            <c:numRef>
              <c:f>'Forum use'!$C$6:$C$8</c:f>
              <c:numCache>
                <c:formatCode>General</c:formatCode>
                <c:ptCount val="3"/>
                <c:pt idx="0">
                  <c:v>35.1</c:v>
                </c:pt>
                <c:pt idx="1">
                  <c:v>51.3</c:v>
                </c:pt>
                <c:pt idx="2">
                  <c:v>13.5</c:v>
                </c:pt>
              </c:numCache>
            </c:numRef>
          </c:val>
          <c:extLst>
            <c:ext xmlns:c16="http://schemas.microsoft.com/office/drawing/2014/chart" uri="{C3380CC4-5D6E-409C-BE32-E72D297353CC}">
              <c16:uniqueId val="{00000001-7626-43AD-AD3B-D45DCA5891D5}"/>
            </c:ext>
          </c:extLst>
        </c:ser>
        <c:dLbls>
          <c:showLegendKey val="0"/>
          <c:showVal val="0"/>
          <c:showCatName val="0"/>
          <c:showSerName val="0"/>
          <c:showPercent val="0"/>
          <c:showBubbleSize val="0"/>
        </c:dLbls>
        <c:gapWidth val="219"/>
        <c:overlap val="-27"/>
        <c:axId val="605818856"/>
        <c:axId val="605819184"/>
      </c:barChart>
      <c:catAx>
        <c:axId val="60581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819184"/>
        <c:crosses val="autoZero"/>
        <c:auto val="1"/>
        <c:lblAlgn val="ctr"/>
        <c:lblOffset val="100"/>
        <c:noMultiLvlLbl val="0"/>
      </c:catAx>
      <c:valAx>
        <c:axId val="605819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Response</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81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Reasons</a:t>
            </a:r>
            <a:r>
              <a:rPr lang="en-GB" baseline="0" dirty="0"/>
              <a:t> why students don's engage with module-based forums</a:t>
            </a:r>
            <a:endParaRPr lang="en-GB" dirty="0"/>
          </a:p>
        </c:rich>
      </c:tx>
      <c:layout>
        <c:manualLayout>
          <c:xMode val="edge"/>
          <c:yMode val="edge"/>
          <c:x val="0.11352958035417987"/>
          <c:y val="2.60416666666666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'forum engagement'!$C$30</c:f>
              <c:strCache>
                <c:ptCount val="1"/>
                <c:pt idx="0">
                  <c:v>Non-MH</c:v>
                </c:pt>
              </c:strCache>
            </c:strRef>
          </c:tx>
          <c:spPr>
            <a:solidFill>
              <a:schemeClr val="accent1"/>
            </a:solidFill>
            <a:ln>
              <a:solidFill>
                <a:srgbClr val="060645"/>
              </a:solidFill>
            </a:ln>
            <a:effectLst/>
          </c:spPr>
          <c:invertIfNegative val="0"/>
          <c:cat>
            <c:multiLvlStrRef>
              <c:f>'forum engagement'!$A$31:$B$36</c:f>
              <c:multiLvlStrCache>
                <c:ptCount val="6"/>
                <c:lvl>
                  <c:pt idx="0">
                    <c:v>Strongly agree/agree</c:v>
                  </c:pt>
                  <c:pt idx="1">
                    <c:v>no opinion</c:v>
                  </c:pt>
                  <c:pt idx="2">
                    <c:v>disagree/strongly disagree</c:v>
                  </c:pt>
                  <c:pt idx="3">
                    <c:v>Strongly agree/agree</c:v>
                  </c:pt>
                  <c:pt idx="4">
                    <c:v>no opinion</c:v>
                  </c:pt>
                  <c:pt idx="5">
                    <c:v>disagree/strongly disagree</c:v>
                  </c:pt>
                </c:lvl>
                <c:lvl>
                  <c:pt idx="0">
                    <c:v>time limitations</c:v>
                  </c:pt>
                  <c:pt idx="3">
                    <c:v>anxiety about posting</c:v>
                  </c:pt>
                </c:lvl>
              </c:multiLvlStrCache>
            </c:multiLvlStrRef>
          </c:cat>
          <c:val>
            <c:numRef>
              <c:f>'forum engagement'!$C$31:$C$36</c:f>
              <c:numCache>
                <c:formatCode>General</c:formatCode>
                <c:ptCount val="6"/>
                <c:pt idx="0">
                  <c:v>44.2</c:v>
                </c:pt>
                <c:pt idx="1">
                  <c:v>22.1</c:v>
                </c:pt>
                <c:pt idx="2">
                  <c:v>34.9</c:v>
                </c:pt>
                <c:pt idx="3">
                  <c:v>36</c:v>
                </c:pt>
                <c:pt idx="4">
                  <c:v>19.8</c:v>
                </c:pt>
                <c:pt idx="5">
                  <c:v>43</c:v>
                </c:pt>
              </c:numCache>
            </c:numRef>
          </c:val>
          <c:extLst>
            <c:ext xmlns:c16="http://schemas.microsoft.com/office/drawing/2014/chart" uri="{C3380CC4-5D6E-409C-BE32-E72D297353CC}">
              <c16:uniqueId val="{00000000-5B72-40C8-A319-5CC8D65BC369}"/>
            </c:ext>
          </c:extLst>
        </c:ser>
        <c:ser>
          <c:idx val="1"/>
          <c:order val="1"/>
          <c:tx>
            <c:strRef>
              <c:f>'forum engagement'!$D$30</c:f>
              <c:strCache>
                <c:ptCount val="1"/>
                <c:pt idx="0">
                  <c:v>MH</c:v>
                </c:pt>
              </c:strCache>
            </c:strRef>
          </c:tx>
          <c:spPr>
            <a:solidFill>
              <a:schemeClr val="accent2"/>
            </a:solidFill>
            <a:ln>
              <a:solidFill>
                <a:srgbClr val="060645"/>
              </a:solidFill>
            </a:ln>
            <a:effectLst/>
          </c:spPr>
          <c:invertIfNegative val="0"/>
          <c:cat>
            <c:multiLvlStrRef>
              <c:f>'forum engagement'!$A$31:$B$36</c:f>
              <c:multiLvlStrCache>
                <c:ptCount val="6"/>
                <c:lvl>
                  <c:pt idx="0">
                    <c:v>Strongly agree/agree</c:v>
                  </c:pt>
                  <c:pt idx="1">
                    <c:v>no opinion</c:v>
                  </c:pt>
                  <c:pt idx="2">
                    <c:v>disagree/strongly disagree</c:v>
                  </c:pt>
                  <c:pt idx="3">
                    <c:v>Strongly agree/agree</c:v>
                  </c:pt>
                  <c:pt idx="4">
                    <c:v>no opinion</c:v>
                  </c:pt>
                  <c:pt idx="5">
                    <c:v>disagree/strongly disagree</c:v>
                  </c:pt>
                </c:lvl>
                <c:lvl>
                  <c:pt idx="0">
                    <c:v>time limitations</c:v>
                  </c:pt>
                  <c:pt idx="3">
                    <c:v>anxiety about posting</c:v>
                  </c:pt>
                </c:lvl>
              </c:multiLvlStrCache>
            </c:multiLvlStrRef>
          </c:cat>
          <c:val>
            <c:numRef>
              <c:f>'forum engagement'!$D$31:$D$36</c:f>
              <c:numCache>
                <c:formatCode>General</c:formatCode>
                <c:ptCount val="6"/>
                <c:pt idx="0">
                  <c:v>40.5</c:v>
                </c:pt>
                <c:pt idx="1">
                  <c:v>16.2</c:v>
                </c:pt>
                <c:pt idx="2">
                  <c:v>40.299999999999997</c:v>
                </c:pt>
                <c:pt idx="3">
                  <c:v>64.8</c:v>
                </c:pt>
                <c:pt idx="4">
                  <c:v>13.5</c:v>
                </c:pt>
                <c:pt idx="5">
                  <c:v>24.3</c:v>
                </c:pt>
              </c:numCache>
            </c:numRef>
          </c:val>
          <c:extLst>
            <c:ext xmlns:c16="http://schemas.microsoft.com/office/drawing/2014/chart" uri="{C3380CC4-5D6E-409C-BE32-E72D297353CC}">
              <c16:uniqueId val="{00000001-5B72-40C8-A319-5CC8D65BC369}"/>
            </c:ext>
          </c:extLst>
        </c:ser>
        <c:dLbls>
          <c:showLegendKey val="0"/>
          <c:showVal val="0"/>
          <c:showCatName val="0"/>
          <c:showSerName val="0"/>
          <c:showPercent val="0"/>
          <c:showBubbleSize val="0"/>
        </c:dLbls>
        <c:gapWidth val="219"/>
        <c:overlap val="-27"/>
        <c:axId val="695672336"/>
        <c:axId val="695671024"/>
      </c:barChart>
      <c:catAx>
        <c:axId val="69567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671024"/>
        <c:crosses val="autoZero"/>
        <c:auto val="1"/>
        <c:lblAlgn val="ctr"/>
        <c:lblOffset val="100"/>
        <c:noMultiLvlLbl val="0"/>
      </c:catAx>
      <c:valAx>
        <c:axId val="695671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Response</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67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18/04/2023</a:t>
            </a:fld>
            <a:endParaRPr lang="en-GB" dirty="0">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dirty="0">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dirty="0"/>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dirty="0"/>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dirty="0"/>
          </a:p>
        </p:txBody>
      </p:sp>
    </p:spTree>
    <p:extLst>
      <p:ext uri="{BB962C8B-B14F-4D97-AF65-F5344CB8AC3E}">
        <p14:creationId xmlns:p14="http://schemas.microsoft.com/office/powerpoint/2010/main" val="74906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dirty="0"/>
          </a:p>
        </p:txBody>
      </p:sp>
    </p:spTree>
    <p:extLst>
      <p:ext uri="{BB962C8B-B14F-4D97-AF65-F5344CB8AC3E}">
        <p14:creationId xmlns:p14="http://schemas.microsoft.com/office/powerpoint/2010/main" val="400766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dirty="0"/>
          </a:p>
        </p:txBody>
      </p:sp>
    </p:spTree>
    <p:extLst>
      <p:ext uri="{BB962C8B-B14F-4D97-AF65-F5344CB8AC3E}">
        <p14:creationId xmlns:p14="http://schemas.microsoft.com/office/powerpoint/2010/main" val="189756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dirty="0"/>
          </a:p>
        </p:txBody>
      </p:sp>
    </p:spTree>
    <p:extLst>
      <p:ext uri="{BB962C8B-B14F-4D97-AF65-F5344CB8AC3E}">
        <p14:creationId xmlns:p14="http://schemas.microsoft.com/office/powerpoint/2010/main" val="359128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dirty="0"/>
          </a:p>
        </p:txBody>
      </p:sp>
    </p:spTree>
    <p:extLst>
      <p:ext uri="{BB962C8B-B14F-4D97-AF65-F5344CB8AC3E}">
        <p14:creationId xmlns:p14="http://schemas.microsoft.com/office/powerpoint/2010/main" val="344570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dirty="0"/>
          </a:p>
        </p:txBody>
      </p:sp>
    </p:spTree>
    <p:extLst>
      <p:ext uri="{BB962C8B-B14F-4D97-AF65-F5344CB8AC3E}">
        <p14:creationId xmlns:p14="http://schemas.microsoft.com/office/powerpoint/2010/main" val="411748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dirty="0">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4/18/2023</a:t>
            </a:fld>
            <a:endParaRPr lang="en-US" dirty="0"/>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dirty="0"/>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dirty="0"/>
              <a:t>Intro</a:t>
            </a:r>
            <a:r>
              <a:rPr lang="en-GB" sz="2000" baseline="0" dirty="0"/>
              <a:t> </a:t>
            </a:r>
            <a:r>
              <a:rPr lang="en-GB" sz="2000" dirty="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5557585" cy="2298272"/>
          </a:xfrm>
        </p:spPr>
        <p:txBody>
          <a:bodyPr/>
          <a:lstStyle/>
          <a:p>
            <a:r>
              <a:rPr lang="en-GB" sz="3200" dirty="0"/>
              <a:t>What holds students back from attending live tutorials and using online forums on S294 and SK299?</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2997306"/>
            <a:ext cx="5557584" cy="739426"/>
          </a:xfrm>
        </p:spPr>
        <p:txBody>
          <a:bodyPr/>
          <a:lstStyle/>
          <a:p>
            <a:r>
              <a:rPr lang="en-GB" sz="2000" dirty="0"/>
              <a:t>A focus on students experiencing mental ill-health</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Lorraine Waters and Sarah Daniell</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LHCS</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20</a:t>
            </a:r>
            <a:r>
              <a:rPr lang="en-GB" baseline="30000" dirty="0"/>
              <a:t>th</a:t>
            </a:r>
            <a:r>
              <a:rPr lang="en-GB" dirty="0"/>
              <a:t> April 2023</a:t>
            </a:r>
          </a:p>
        </p:txBody>
      </p:sp>
      <p:pic>
        <p:nvPicPr>
          <p:cNvPr id="4" name="Picture Placeholder 3" descr="A picture containing diagram&#10;&#10;Description automatically generated">
            <a:extLst>
              <a:ext uri="{FF2B5EF4-FFF2-40B4-BE49-F238E27FC236}">
                <a16:creationId xmlns:a16="http://schemas.microsoft.com/office/drawing/2014/main" id="{29EBE965-2C9F-74CF-4003-B4897862466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766" b="18766"/>
          <a:stretch>
            <a:fillRect/>
          </a:stretch>
        </p:blipFill>
        <p:spPr>
          <a:xfrm>
            <a:off x="6134100" y="0"/>
            <a:ext cx="6057900" cy="3784249"/>
          </a:xfrm>
        </p:spPr>
      </p:pic>
      <p:pic>
        <p:nvPicPr>
          <p:cNvPr id="5" name="Picture 4" descr="Text&#10;&#10;Description automatically generated with medium confidence">
            <a:extLst>
              <a:ext uri="{FF2B5EF4-FFF2-40B4-BE49-F238E27FC236}">
                <a16:creationId xmlns:a16="http://schemas.microsoft.com/office/drawing/2014/main" id="{3E93DAAD-2124-9A51-630D-67A68B4F5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109" y="5624320"/>
            <a:ext cx="3366523" cy="1024130"/>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B4CD2-CC5D-603B-9960-D642FFF507CC}"/>
              </a:ext>
            </a:extLst>
          </p:cNvPr>
          <p:cNvSpPr>
            <a:spLocks noGrp="1"/>
          </p:cNvSpPr>
          <p:nvPr>
            <p:ph type="body" sz="quarter" idx="24"/>
          </p:nvPr>
        </p:nvSpPr>
        <p:spPr/>
        <p:txBody>
          <a:bodyPr/>
          <a:lstStyle/>
          <a:p>
            <a:r>
              <a:rPr lang="en-GB" dirty="0"/>
              <a:t>Interviews:</a:t>
            </a:r>
          </a:p>
        </p:txBody>
      </p:sp>
      <p:sp>
        <p:nvSpPr>
          <p:cNvPr id="6" name="Text Placeholder 5">
            <a:extLst>
              <a:ext uri="{FF2B5EF4-FFF2-40B4-BE49-F238E27FC236}">
                <a16:creationId xmlns:a16="http://schemas.microsoft.com/office/drawing/2014/main" id="{F35695A2-F887-ADC6-7F2A-92F496CCE9B4}"/>
              </a:ext>
            </a:extLst>
          </p:cNvPr>
          <p:cNvSpPr>
            <a:spLocks noGrp="1"/>
          </p:cNvSpPr>
          <p:nvPr>
            <p:ph type="body" sz="quarter" idx="15"/>
          </p:nvPr>
        </p:nvSpPr>
        <p:spPr>
          <a:xfrm>
            <a:off x="887982" y="1191587"/>
            <a:ext cx="9591229" cy="4521056"/>
          </a:xfrm>
        </p:spPr>
        <p:txBody>
          <a:bodyPr/>
          <a:lstStyle/>
          <a:p>
            <a:r>
              <a:rPr lang="en-GB" sz="2000" dirty="0">
                <a:latin typeface="+mn-lt"/>
              </a:rPr>
              <a:t>An opportunity to </a:t>
            </a:r>
            <a:r>
              <a:rPr lang="en-GB" sz="2000" dirty="0">
                <a:solidFill>
                  <a:schemeClr val="accent5">
                    <a:lumMod val="50000"/>
                  </a:schemeClr>
                </a:solidFill>
                <a:latin typeface="+mn-lt"/>
              </a:rPr>
              <a:t>talk</a:t>
            </a:r>
            <a:r>
              <a:rPr lang="en-GB" sz="2000" dirty="0">
                <a:latin typeface="+mn-lt"/>
              </a:rPr>
              <a:t> to students who declared having experienced mental health issues during their studies.</a:t>
            </a:r>
          </a:p>
          <a:p>
            <a:endParaRPr lang="en-GB" sz="2000" dirty="0">
              <a:latin typeface="+mn-lt"/>
            </a:endParaRPr>
          </a:p>
          <a:p>
            <a:r>
              <a:rPr lang="en-GB" sz="2000" dirty="0">
                <a:latin typeface="+mn-lt"/>
              </a:rPr>
              <a:t>Gaining a </a:t>
            </a:r>
            <a:r>
              <a:rPr lang="en-GB" sz="2000" dirty="0">
                <a:solidFill>
                  <a:schemeClr val="accent5">
                    <a:lumMod val="50000"/>
                  </a:schemeClr>
                </a:solidFill>
                <a:latin typeface="+mn-lt"/>
              </a:rPr>
              <a:t>deeper understanding </a:t>
            </a:r>
            <a:r>
              <a:rPr lang="en-GB" sz="2000" dirty="0">
                <a:latin typeface="+mn-lt"/>
              </a:rPr>
              <a:t>of the key issues.</a:t>
            </a:r>
          </a:p>
          <a:p>
            <a:pPr marL="0" indent="0">
              <a:buNone/>
            </a:pPr>
            <a:endParaRPr lang="en-GB" sz="2000" dirty="0">
              <a:latin typeface="+mn-lt"/>
            </a:endParaRPr>
          </a:p>
          <a:p>
            <a:r>
              <a:rPr lang="en-GB" sz="2000" dirty="0">
                <a:latin typeface="+mn-lt"/>
              </a:rPr>
              <a:t>Rich insight into students’ </a:t>
            </a:r>
            <a:r>
              <a:rPr lang="en-GB" sz="2000" dirty="0">
                <a:solidFill>
                  <a:schemeClr val="accent5">
                    <a:lumMod val="50000"/>
                  </a:schemeClr>
                </a:solidFill>
                <a:latin typeface="+mn-lt"/>
              </a:rPr>
              <a:t>experience </a:t>
            </a:r>
            <a:r>
              <a:rPr lang="en-GB" sz="2000" dirty="0">
                <a:latin typeface="+mn-lt"/>
              </a:rPr>
              <a:t>of attending tutorials and using forums.</a:t>
            </a:r>
          </a:p>
          <a:p>
            <a:endParaRPr lang="en-GB" sz="2000" dirty="0">
              <a:latin typeface="+mn-lt"/>
            </a:endParaRPr>
          </a:p>
          <a:p>
            <a:r>
              <a:rPr lang="en-GB" sz="2000" dirty="0">
                <a:solidFill>
                  <a:schemeClr val="accent5">
                    <a:lumMod val="50000"/>
                  </a:schemeClr>
                </a:solidFill>
                <a:latin typeface="+mn-lt"/>
              </a:rPr>
              <a:t>NVivo</a:t>
            </a:r>
            <a:r>
              <a:rPr lang="en-GB" sz="2000" dirty="0">
                <a:latin typeface="+mn-lt"/>
              </a:rPr>
              <a:t> used to code the transcripts and pick out key themes that were common to all six students.</a:t>
            </a:r>
          </a:p>
          <a:p>
            <a:pPr marL="0" indent="0">
              <a:buNone/>
            </a:pPr>
            <a:endParaRPr lang="en-GB" dirty="0"/>
          </a:p>
        </p:txBody>
      </p:sp>
    </p:spTree>
    <p:extLst>
      <p:ext uri="{BB962C8B-B14F-4D97-AF65-F5344CB8AC3E}">
        <p14:creationId xmlns:p14="http://schemas.microsoft.com/office/powerpoint/2010/main" val="401981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2A7EE3-E752-A2EC-33C4-A3B934046611}"/>
              </a:ext>
              <a:ext uri="{C183D7F6-B498-43B3-948B-1728B52AA6E4}">
                <adec:decorative xmlns:adec="http://schemas.microsoft.com/office/drawing/2017/decorative" val="1"/>
              </a:ext>
            </a:extLst>
          </p:cNvPr>
          <p:cNvGrpSpPr/>
          <p:nvPr/>
        </p:nvGrpSpPr>
        <p:grpSpPr>
          <a:xfrm>
            <a:off x="4556397" y="2602521"/>
            <a:ext cx="1018939" cy="509531"/>
            <a:chOff x="3299703" y="548246"/>
            <a:chExt cx="2024952" cy="1012596"/>
          </a:xfrm>
        </p:grpSpPr>
        <p:pic>
          <p:nvPicPr>
            <p:cNvPr id="8" name="Picture 7">
              <a:extLst>
                <a:ext uri="{FF2B5EF4-FFF2-40B4-BE49-F238E27FC236}">
                  <a16:creationId xmlns:a16="http://schemas.microsoft.com/office/drawing/2014/main" id="{1A0FA975-3D6C-4077-D7CB-682ED5D01D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0DA3AF12-A034-88A5-7C9A-141B7CBB8D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 Placeholder 9">
            <a:extLst>
              <a:ext uri="{FF2B5EF4-FFF2-40B4-BE49-F238E27FC236}">
                <a16:creationId xmlns:a16="http://schemas.microsoft.com/office/drawing/2014/main" id="{23C1511E-2923-5A62-716A-764CACA5CC4B}"/>
              </a:ext>
            </a:extLst>
          </p:cNvPr>
          <p:cNvSpPr txBox="1">
            <a:spLocks/>
          </p:cNvSpPr>
          <p:nvPr/>
        </p:nvSpPr>
        <p:spPr>
          <a:xfrm>
            <a:off x="4544304" y="3207612"/>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have done a few, I probably have done most of them, I think I have probably missed maybe a tutor, specially a Tutor Group one, I’ve probably attended more of the Cluster Tutorials….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r>
              <a:rPr lang="en-GB" sz="1800" b="0" i="0" u="none" strike="noStrike" baseline="0" dirty="0">
                <a:latin typeface="Calibri" panose="020F0502020204030204" pitchFamily="34" charset="0"/>
              </a:rPr>
              <a:t>I’ve attended one live, my tutor is really wonderful but I don’t like the set up - I feel that I end up sitting there waiting for us move on to the important subjects…..</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1" name="Group 10">
            <a:extLst>
              <a:ext uri="{FF2B5EF4-FFF2-40B4-BE49-F238E27FC236}">
                <a16:creationId xmlns:a16="http://schemas.microsoft.com/office/drawing/2014/main" id="{1A626A24-0C86-9205-0F3A-9CC21E045785}"/>
              </a:ext>
              <a:ext uri="{C183D7F6-B498-43B3-948B-1728B52AA6E4}">
                <adec:decorative xmlns:adec="http://schemas.microsoft.com/office/drawing/2017/decorative" val="1"/>
              </a:ext>
            </a:extLst>
          </p:cNvPr>
          <p:cNvGrpSpPr/>
          <p:nvPr/>
        </p:nvGrpSpPr>
        <p:grpSpPr>
          <a:xfrm rot="10800000">
            <a:off x="9777107" y="4309767"/>
            <a:ext cx="1018939" cy="509531"/>
            <a:chOff x="3299703" y="548246"/>
            <a:chExt cx="2024952" cy="1012596"/>
          </a:xfrm>
        </p:grpSpPr>
        <p:pic>
          <p:nvPicPr>
            <p:cNvPr id="12" name="Picture 11">
              <a:extLst>
                <a:ext uri="{FF2B5EF4-FFF2-40B4-BE49-F238E27FC236}">
                  <a16:creationId xmlns:a16="http://schemas.microsoft.com/office/drawing/2014/main" id="{6156ADA8-EB16-B714-3441-7C579A21B1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EDDF6EB4-1E6C-01AD-B969-182674F9B77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9CB76566-EB8C-9DBA-1708-135847A17266}"/>
              </a:ext>
              <a:ext uri="{C183D7F6-B498-43B3-948B-1728B52AA6E4}">
                <adec:decorative xmlns:adec="http://schemas.microsoft.com/office/drawing/2017/decorative" val="1"/>
              </a:ext>
            </a:extLst>
          </p:cNvPr>
          <p:cNvGrpSpPr/>
          <p:nvPr/>
        </p:nvGrpSpPr>
        <p:grpSpPr>
          <a:xfrm>
            <a:off x="4544304" y="968117"/>
            <a:ext cx="1018939" cy="509531"/>
            <a:chOff x="3299703" y="548246"/>
            <a:chExt cx="2024952" cy="1012596"/>
          </a:xfrm>
        </p:grpSpPr>
        <p:pic>
          <p:nvPicPr>
            <p:cNvPr id="15" name="Picture 14">
              <a:extLst>
                <a:ext uri="{FF2B5EF4-FFF2-40B4-BE49-F238E27FC236}">
                  <a16:creationId xmlns:a16="http://schemas.microsoft.com/office/drawing/2014/main" id="{C0A8EFC4-B2A2-5757-7A18-769EBBAB62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6" name="Picture 15">
              <a:extLst>
                <a:ext uri="{FF2B5EF4-FFF2-40B4-BE49-F238E27FC236}">
                  <a16:creationId xmlns:a16="http://schemas.microsoft.com/office/drawing/2014/main" id="{194CF13C-443F-80C2-ECDE-4052B31D59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7" name="Text Placeholder 9">
            <a:extLst>
              <a:ext uri="{FF2B5EF4-FFF2-40B4-BE49-F238E27FC236}">
                <a16:creationId xmlns:a16="http://schemas.microsoft.com/office/drawing/2014/main" id="{150C6CBB-2EA1-36A6-C6C2-8DF13AFD34AE}"/>
              </a:ext>
            </a:extLst>
          </p:cNvPr>
          <p:cNvSpPr txBox="1">
            <a:spLocks/>
          </p:cNvSpPr>
          <p:nvPr/>
        </p:nvSpPr>
        <p:spPr>
          <a:xfrm>
            <a:off x="4544304" y="1513049"/>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tend to go along to most when I can.  It’s very rare that I can’t attend.  I do enjoy the live tutorials, I prefer to be involved in the conversation,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8" name="Group 17">
            <a:extLst>
              <a:ext uri="{FF2B5EF4-FFF2-40B4-BE49-F238E27FC236}">
                <a16:creationId xmlns:a16="http://schemas.microsoft.com/office/drawing/2014/main" id="{E8C08035-A3FC-795C-1A1C-CCAD8018AD10}"/>
              </a:ext>
              <a:ext uri="{C183D7F6-B498-43B3-948B-1728B52AA6E4}">
                <adec:decorative xmlns:adec="http://schemas.microsoft.com/office/drawing/2017/decorative" val="1"/>
              </a:ext>
            </a:extLst>
          </p:cNvPr>
          <p:cNvGrpSpPr/>
          <p:nvPr/>
        </p:nvGrpSpPr>
        <p:grpSpPr>
          <a:xfrm rot="10800000">
            <a:off x="9777169" y="2279670"/>
            <a:ext cx="1018939" cy="509531"/>
            <a:chOff x="3299703" y="548246"/>
            <a:chExt cx="2024952" cy="1012596"/>
          </a:xfrm>
        </p:grpSpPr>
        <p:pic>
          <p:nvPicPr>
            <p:cNvPr id="19" name="Picture 18">
              <a:extLst>
                <a:ext uri="{FF2B5EF4-FFF2-40B4-BE49-F238E27FC236}">
                  <a16:creationId xmlns:a16="http://schemas.microsoft.com/office/drawing/2014/main" id="{378345DD-A465-EE5B-85BA-519CCE90A2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0" name="Picture 19">
              <a:extLst>
                <a:ext uri="{FF2B5EF4-FFF2-40B4-BE49-F238E27FC236}">
                  <a16:creationId xmlns:a16="http://schemas.microsoft.com/office/drawing/2014/main" id="{94A5BFC1-5598-B27D-E2DB-E2E183D139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1" name="Group 20">
            <a:extLst>
              <a:ext uri="{FF2B5EF4-FFF2-40B4-BE49-F238E27FC236}">
                <a16:creationId xmlns:a16="http://schemas.microsoft.com/office/drawing/2014/main" id="{DDC53BD2-8F9B-C1B0-FAC1-D1DAF56A9426}"/>
              </a:ext>
              <a:ext uri="{C183D7F6-B498-43B3-948B-1728B52AA6E4}">
                <adec:decorative xmlns:adec="http://schemas.microsoft.com/office/drawing/2017/decorative" val="1"/>
              </a:ext>
            </a:extLst>
          </p:cNvPr>
          <p:cNvGrpSpPr/>
          <p:nvPr/>
        </p:nvGrpSpPr>
        <p:grpSpPr>
          <a:xfrm>
            <a:off x="4459183" y="4471397"/>
            <a:ext cx="1018939" cy="509531"/>
            <a:chOff x="3299703" y="548246"/>
            <a:chExt cx="2024952" cy="1012596"/>
          </a:xfrm>
        </p:grpSpPr>
        <p:pic>
          <p:nvPicPr>
            <p:cNvPr id="22" name="Picture 21">
              <a:extLst>
                <a:ext uri="{FF2B5EF4-FFF2-40B4-BE49-F238E27FC236}">
                  <a16:creationId xmlns:a16="http://schemas.microsoft.com/office/drawing/2014/main" id="{37E67213-3EC1-BABA-B3C8-AF858DDF7A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3" name="Picture 22">
              <a:extLst>
                <a:ext uri="{FF2B5EF4-FFF2-40B4-BE49-F238E27FC236}">
                  <a16:creationId xmlns:a16="http://schemas.microsoft.com/office/drawing/2014/main" id="{BBCBE3AC-4DF7-0B0D-BEB1-97C8F57F1F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4" name="Text Placeholder 9">
            <a:extLst>
              <a:ext uri="{FF2B5EF4-FFF2-40B4-BE49-F238E27FC236}">
                <a16:creationId xmlns:a16="http://schemas.microsoft.com/office/drawing/2014/main" id="{3F219010-CA7C-8C47-CD52-A945FCC6F9E9}"/>
              </a:ext>
            </a:extLst>
          </p:cNvPr>
          <p:cNvSpPr txBox="1">
            <a:spLocks/>
          </p:cNvSpPr>
          <p:nvPr/>
        </p:nvSpPr>
        <p:spPr>
          <a:xfrm>
            <a:off x="4544304" y="5485762"/>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25" name="Group 24">
            <a:extLst>
              <a:ext uri="{FF2B5EF4-FFF2-40B4-BE49-F238E27FC236}">
                <a16:creationId xmlns:a16="http://schemas.microsoft.com/office/drawing/2014/main" id="{AB5723FA-6094-0AC1-F722-44801978744F}"/>
              </a:ext>
              <a:ext uri="{C183D7F6-B498-43B3-948B-1728B52AA6E4}">
                <adec:decorative xmlns:adec="http://schemas.microsoft.com/office/drawing/2017/decorative" val="1"/>
              </a:ext>
            </a:extLst>
          </p:cNvPr>
          <p:cNvGrpSpPr/>
          <p:nvPr/>
        </p:nvGrpSpPr>
        <p:grpSpPr>
          <a:xfrm rot="10800000">
            <a:off x="9777107" y="6083629"/>
            <a:ext cx="1018939" cy="509531"/>
            <a:chOff x="3299703" y="548246"/>
            <a:chExt cx="2024952" cy="1012596"/>
          </a:xfrm>
        </p:grpSpPr>
        <p:pic>
          <p:nvPicPr>
            <p:cNvPr id="26" name="Picture 25">
              <a:extLst>
                <a:ext uri="{FF2B5EF4-FFF2-40B4-BE49-F238E27FC236}">
                  <a16:creationId xmlns:a16="http://schemas.microsoft.com/office/drawing/2014/main" id="{2B0E1D1F-9C7C-F9AE-C900-FB08DC70DA4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7" name="Picture 26">
              <a:extLst>
                <a:ext uri="{FF2B5EF4-FFF2-40B4-BE49-F238E27FC236}">
                  <a16:creationId xmlns:a16="http://schemas.microsoft.com/office/drawing/2014/main" id="{8675D0FF-1003-B9EC-4DED-6D657B5902E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8" name="Text Placeholder 4">
            <a:extLst>
              <a:ext uri="{FF2B5EF4-FFF2-40B4-BE49-F238E27FC236}">
                <a16:creationId xmlns:a16="http://schemas.microsoft.com/office/drawing/2014/main" id="{53E4A5C9-4BFC-67E8-A82E-D44C4E2A6589}"/>
              </a:ext>
            </a:extLst>
          </p:cNvPr>
          <p:cNvSpPr txBox="1">
            <a:spLocks/>
          </p:cNvSpPr>
          <p:nvPr/>
        </p:nvSpPr>
        <p:spPr>
          <a:xfrm>
            <a:off x="565226" y="1513049"/>
            <a:ext cx="3271101" cy="4102660"/>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Our least expected result -</a:t>
            </a:r>
          </a:p>
          <a:p>
            <a:pPr marL="285750" indent="-285750">
              <a:buFont typeface="Arial" panose="020B0604020202020204" pitchFamily="34" charset="0"/>
              <a:buChar char="•"/>
            </a:pPr>
            <a:r>
              <a:rPr lang="en-GB" sz="1800" dirty="0"/>
              <a:t>For some students, tutorials are really popular</a:t>
            </a:r>
          </a:p>
          <a:p>
            <a:pPr marL="285750" indent="-285750">
              <a:buFont typeface="Arial" panose="020B0604020202020204" pitchFamily="34" charset="0"/>
              <a:buChar char="•"/>
            </a:pPr>
            <a:r>
              <a:rPr lang="en-GB" sz="1800" dirty="0"/>
              <a:t>They introduce a sense of community.</a:t>
            </a:r>
          </a:p>
          <a:p>
            <a:pPr marL="285750" indent="-285750">
              <a:buFont typeface="Arial" panose="020B0604020202020204" pitchFamily="34" charset="0"/>
              <a:buChar char="•"/>
            </a:pPr>
            <a:endParaRPr lang="en-GB" sz="1800" dirty="0"/>
          </a:p>
          <a:p>
            <a:r>
              <a:rPr lang="en-GB" sz="1800" dirty="0"/>
              <a:t>Common theme of frustration for students who want to select content, but </a:t>
            </a:r>
            <a:r>
              <a:rPr lang="en-GB" sz="1800" b="1" dirty="0">
                <a:solidFill>
                  <a:schemeClr val="accent5">
                    <a:lumMod val="50000"/>
                  </a:schemeClr>
                </a:solidFill>
              </a:rPr>
              <a:t>our tutors are fabulous</a:t>
            </a:r>
            <a:r>
              <a:rPr lang="en-GB" sz="1800" dirty="0"/>
              <a:t>! </a:t>
            </a:r>
          </a:p>
        </p:txBody>
      </p:sp>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Attending live tutorials</a:t>
            </a:r>
          </a:p>
        </p:txBody>
      </p:sp>
    </p:spTree>
    <p:extLst>
      <p:ext uri="{BB962C8B-B14F-4D97-AF65-F5344CB8AC3E}">
        <p14:creationId xmlns:p14="http://schemas.microsoft.com/office/powerpoint/2010/main" val="272043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How do you feel during tutorials?</a:t>
            </a:r>
          </a:p>
        </p:txBody>
      </p:sp>
      <p:grpSp>
        <p:nvGrpSpPr>
          <p:cNvPr id="2" name="Group 1">
            <a:extLst>
              <a:ext uri="{FF2B5EF4-FFF2-40B4-BE49-F238E27FC236}">
                <a16:creationId xmlns:a16="http://schemas.microsoft.com/office/drawing/2014/main" id="{E2A68F3A-4E73-5502-164B-99638F9C974A}"/>
              </a:ext>
              <a:ext uri="{C183D7F6-B498-43B3-948B-1728B52AA6E4}">
                <adec:decorative xmlns:adec="http://schemas.microsoft.com/office/drawing/2017/decorative" val="1"/>
              </a:ext>
            </a:extLst>
          </p:cNvPr>
          <p:cNvGrpSpPr/>
          <p:nvPr/>
        </p:nvGrpSpPr>
        <p:grpSpPr>
          <a:xfrm>
            <a:off x="4563510" y="4506833"/>
            <a:ext cx="1018939" cy="509531"/>
            <a:chOff x="3299703" y="548246"/>
            <a:chExt cx="2024952" cy="1012596"/>
          </a:xfrm>
        </p:grpSpPr>
        <p:pic>
          <p:nvPicPr>
            <p:cNvPr id="3" name="Picture 2">
              <a:extLst>
                <a:ext uri="{FF2B5EF4-FFF2-40B4-BE49-F238E27FC236}">
                  <a16:creationId xmlns:a16="http://schemas.microsoft.com/office/drawing/2014/main" id="{C6E85522-82D9-1A6F-EF05-7C4C7E7DF4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 name="Picture 3">
              <a:extLst>
                <a:ext uri="{FF2B5EF4-FFF2-40B4-BE49-F238E27FC236}">
                  <a16:creationId xmlns:a16="http://schemas.microsoft.com/office/drawing/2014/main" id="{0F2A3449-1627-07A5-933F-AD5A791C72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5" name="Text Placeholder 9">
            <a:extLst>
              <a:ext uri="{FF2B5EF4-FFF2-40B4-BE49-F238E27FC236}">
                <a16:creationId xmlns:a16="http://schemas.microsoft.com/office/drawing/2014/main" id="{8275EEC0-5140-63F3-9953-F45512145229}"/>
              </a:ext>
            </a:extLst>
          </p:cNvPr>
          <p:cNvSpPr txBox="1">
            <a:spLocks/>
          </p:cNvSpPr>
          <p:nvPr/>
        </p:nvSpPr>
        <p:spPr>
          <a:xfrm>
            <a:off x="4557442" y="4979685"/>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don’t like it! It put me on the spot – when they suddenly say to break into groups – ….. with no faces, I personally either mis-interpret their tone or it just, makes me incredibly uncomfortable, I don’t like it!  Another reason not to like live tutorials!</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6" name="Group 5">
            <a:extLst>
              <a:ext uri="{FF2B5EF4-FFF2-40B4-BE49-F238E27FC236}">
                <a16:creationId xmlns:a16="http://schemas.microsoft.com/office/drawing/2014/main" id="{7DAE7860-495B-A82A-C4BB-1B0FD8C2C5DA}"/>
              </a:ext>
              <a:ext uri="{C183D7F6-B498-43B3-948B-1728B52AA6E4}">
                <adec:decorative xmlns:adec="http://schemas.microsoft.com/office/drawing/2017/decorative" val="1"/>
              </a:ext>
            </a:extLst>
          </p:cNvPr>
          <p:cNvGrpSpPr/>
          <p:nvPr/>
        </p:nvGrpSpPr>
        <p:grpSpPr>
          <a:xfrm rot="10800000">
            <a:off x="9891317" y="6172256"/>
            <a:ext cx="1018939" cy="509531"/>
            <a:chOff x="3299703" y="548246"/>
            <a:chExt cx="2024952" cy="1012596"/>
          </a:xfrm>
        </p:grpSpPr>
        <p:pic>
          <p:nvPicPr>
            <p:cNvPr id="29" name="Picture 28">
              <a:extLst>
                <a:ext uri="{FF2B5EF4-FFF2-40B4-BE49-F238E27FC236}">
                  <a16:creationId xmlns:a16="http://schemas.microsoft.com/office/drawing/2014/main" id="{814C14F6-1F76-982E-9A95-8C79BC21D1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1" name="Picture 30">
              <a:extLst>
                <a:ext uri="{FF2B5EF4-FFF2-40B4-BE49-F238E27FC236}">
                  <a16:creationId xmlns:a16="http://schemas.microsoft.com/office/drawing/2014/main" id="{BC04F5DA-6F75-FBE7-4FDD-37F871B980F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2" name="Group 31">
            <a:extLst>
              <a:ext uri="{FF2B5EF4-FFF2-40B4-BE49-F238E27FC236}">
                <a16:creationId xmlns:a16="http://schemas.microsoft.com/office/drawing/2014/main" id="{EC677AB2-90CA-C9EC-8656-F1A05C2CA58F}"/>
              </a:ext>
              <a:ext uri="{C183D7F6-B498-43B3-948B-1728B52AA6E4}">
                <adec:decorative xmlns:adec="http://schemas.microsoft.com/office/drawing/2017/decorative" val="1"/>
              </a:ext>
            </a:extLst>
          </p:cNvPr>
          <p:cNvGrpSpPr/>
          <p:nvPr/>
        </p:nvGrpSpPr>
        <p:grpSpPr>
          <a:xfrm>
            <a:off x="4557442" y="1009304"/>
            <a:ext cx="1018939" cy="509531"/>
            <a:chOff x="3299703" y="548246"/>
            <a:chExt cx="2024952" cy="1012596"/>
          </a:xfrm>
        </p:grpSpPr>
        <p:pic>
          <p:nvPicPr>
            <p:cNvPr id="33" name="Picture 32">
              <a:extLst>
                <a:ext uri="{FF2B5EF4-FFF2-40B4-BE49-F238E27FC236}">
                  <a16:creationId xmlns:a16="http://schemas.microsoft.com/office/drawing/2014/main" id="{C87C486C-4900-0D2E-B06D-64C614BF8A7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4" name="Picture 33">
              <a:extLst>
                <a:ext uri="{FF2B5EF4-FFF2-40B4-BE49-F238E27FC236}">
                  <a16:creationId xmlns:a16="http://schemas.microsoft.com/office/drawing/2014/main" id="{4887B1AF-85DF-D13E-0FC8-8850E319E43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5" name="Text Placeholder 9">
            <a:extLst>
              <a:ext uri="{FF2B5EF4-FFF2-40B4-BE49-F238E27FC236}">
                <a16:creationId xmlns:a16="http://schemas.microsoft.com/office/drawing/2014/main" id="{04ED0029-6903-E6E7-5857-700361CBF898}"/>
              </a:ext>
            </a:extLst>
          </p:cNvPr>
          <p:cNvSpPr txBox="1">
            <a:spLocks/>
          </p:cNvSpPr>
          <p:nvPr/>
        </p:nvSpPr>
        <p:spPr>
          <a:xfrm>
            <a:off x="4443418" y="1727093"/>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find how people are interacting on, a little bit frustrating provoking and anxiety provoking because the thing like the same questions get asked again and again…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36" name="Group 35">
            <a:extLst>
              <a:ext uri="{FF2B5EF4-FFF2-40B4-BE49-F238E27FC236}">
                <a16:creationId xmlns:a16="http://schemas.microsoft.com/office/drawing/2014/main" id="{E6D2C231-184B-643F-351B-B77150A8F698}"/>
              </a:ext>
              <a:ext uri="{C183D7F6-B498-43B3-948B-1728B52AA6E4}">
                <adec:decorative xmlns:adec="http://schemas.microsoft.com/office/drawing/2017/decorative" val="1"/>
              </a:ext>
            </a:extLst>
          </p:cNvPr>
          <p:cNvGrpSpPr/>
          <p:nvPr/>
        </p:nvGrpSpPr>
        <p:grpSpPr>
          <a:xfrm rot="10800000">
            <a:off x="9777293" y="2575558"/>
            <a:ext cx="1018939" cy="509531"/>
            <a:chOff x="3299703" y="548246"/>
            <a:chExt cx="2024952" cy="1012596"/>
          </a:xfrm>
        </p:grpSpPr>
        <p:pic>
          <p:nvPicPr>
            <p:cNvPr id="37" name="Picture 36">
              <a:extLst>
                <a:ext uri="{FF2B5EF4-FFF2-40B4-BE49-F238E27FC236}">
                  <a16:creationId xmlns:a16="http://schemas.microsoft.com/office/drawing/2014/main" id="{6584D86A-C97A-66C8-B33C-E150443EC75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8" name="Picture 37">
              <a:extLst>
                <a:ext uri="{FF2B5EF4-FFF2-40B4-BE49-F238E27FC236}">
                  <a16:creationId xmlns:a16="http://schemas.microsoft.com/office/drawing/2014/main" id="{600DAD8E-D3EB-86DB-489E-BFB74D3821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9" name="Group 38">
            <a:extLst>
              <a:ext uri="{FF2B5EF4-FFF2-40B4-BE49-F238E27FC236}">
                <a16:creationId xmlns:a16="http://schemas.microsoft.com/office/drawing/2014/main" id="{B5A6CACE-D6BD-B567-DFB4-8D5257645570}"/>
              </a:ext>
              <a:ext uri="{C183D7F6-B498-43B3-948B-1728B52AA6E4}">
                <adec:decorative xmlns:adec="http://schemas.microsoft.com/office/drawing/2017/decorative" val="1"/>
              </a:ext>
            </a:extLst>
          </p:cNvPr>
          <p:cNvGrpSpPr/>
          <p:nvPr/>
        </p:nvGrpSpPr>
        <p:grpSpPr>
          <a:xfrm>
            <a:off x="4449486" y="2847855"/>
            <a:ext cx="1018939" cy="509531"/>
            <a:chOff x="3299703" y="548246"/>
            <a:chExt cx="2024952" cy="1012596"/>
          </a:xfrm>
        </p:grpSpPr>
        <p:pic>
          <p:nvPicPr>
            <p:cNvPr id="40" name="Picture 39">
              <a:extLst>
                <a:ext uri="{FF2B5EF4-FFF2-40B4-BE49-F238E27FC236}">
                  <a16:creationId xmlns:a16="http://schemas.microsoft.com/office/drawing/2014/main" id="{C0112B00-803F-49AC-A13D-3913ED4F93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1" name="Picture 40">
              <a:extLst>
                <a:ext uri="{FF2B5EF4-FFF2-40B4-BE49-F238E27FC236}">
                  <a16:creationId xmlns:a16="http://schemas.microsoft.com/office/drawing/2014/main" id="{1524EE7A-88E5-E180-8140-08EAEF464B3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2" name="Text Placeholder 9">
            <a:extLst>
              <a:ext uri="{FF2B5EF4-FFF2-40B4-BE49-F238E27FC236}">
                <a16:creationId xmlns:a16="http://schemas.microsoft.com/office/drawing/2014/main" id="{797BB889-6F92-32A8-DB62-AA74D66C8029}"/>
              </a:ext>
            </a:extLst>
          </p:cNvPr>
          <p:cNvSpPr txBox="1">
            <a:spLocks/>
          </p:cNvSpPr>
          <p:nvPr/>
        </p:nvSpPr>
        <p:spPr>
          <a:xfrm>
            <a:off x="4443418" y="3320707"/>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I’m anxious!  Even if I know that I chose to do it and even if I know that If I talk and I make mistakes because maybe I got anxious , nobody will judge me,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43" name="Group 42">
            <a:extLst>
              <a:ext uri="{FF2B5EF4-FFF2-40B4-BE49-F238E27FC236}">
                <a16:creationId xmlns:a16="http://schemas.microsoft.com/office/drawing/2014/main" id="{E79458D1-0769-B4BD-41D9-C4DBCEBA3A65}"/>
              </a:ext>
              <a:ext uri="{C183D7F6-B498-43B3-948B-1728B52AA6E4}">
                <adec:decorative xmlns:adec="http://schemas.microsoft.com/office/drawing/2017/decorative" val="1"/>
              </a:ext>
            </a:extLst>
          </p:cNvPr>
          <p:cNvGrpSpPr/>
          <p:nvPr/>
        </p:nvGrpSpPr>
        <p:grpSpPr>
          <a:xfrm rot="10800000">
            <a:off x="9830850" y="4169171"/>
            <a:ext cx="1018939" cy="509531"/>
            <a:chOff x="3299703" y="548246"/>
            <a:chExt cx="2024952" cy="1012596"/>
          </a:xfrm>
        </p:grpSpPr>
        <p:pic>
          <p:nvPicPr>
            <p:cNvPr id="44" name="Picture 43">
              <a:extLst>
                <a:ext uri="{FF2B5EF4-FFF2-40B4-BE49-F238E27FC236}">
                  <a16:creationId xmlns:a16="http://schemas.microsoft.com/office/drawing/2014/main" id="{7E8221DC-C648-130F-0664-8D16D55757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5" name="Picture 44">
              <a:extLst>
                <a:ext uri="{FF2B5EF4-FFF2-40B4-BE49-F238E27FC236}">
                  <a16:creationId xmlns:a16="http://schemas.microsoft.com/office/drawing/2014/main" id="{77798EC4-DE2C-5B1C-E615-D956B3C4BD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6" name="Text Placeholder 4">
            <a:extLst>
              <a:ext uri="{FF2B5EF4-FFF2-40B4-BE49-F238E27FC236}">
                <a16:creationId xmlns:a16="http://schemas.microsoft.com/office/drawing/2014/main" id="{13F481F6-8E1D-2A5D-00A1-0843A24AB0B4}"/>
              </a:ext>
            </a:extLst>
          </p:cNvPr>
          <p:cNvSpPr txBox="1">
            <a:spLocks/>
          </p:cNvSpPr>
          <p:nvPr/>
        </p:nvSpPr>
        <p:spPr>
          <a:xfrm>
            <a:off x="573690" y="1386498"/>
            <a:ext cx="3271101" cy="397271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Once in the tutorials, there are some frustrations……. </a:t>
            </a:r>
          </a:p>
          <a:p>
            <a:endParaRPr lang="en-GB" sz="2000" dirty="0"/>
          </a:p>
          <a:p>
            <a:r>
              <a:rPr lang="en-GB" sz="2000" dirty="0"/>
              <a:t>Also, some people are not so keen on breakout rooms.</a:t>
            </a:r>
          </a:p>
        </p:txBody>
      </p:sp>
      <p:pic>
        <p:nvPicPr>
          <p:cNvPr id="48" name="Picture 47" descr="A picture containing clipart&#10;&#10;Description automatically generated">
            <a:extLst>
              <a:ext uri="{FF2B5EF4-FFF2-40B4-BE49-F238E27FC236}">
                <a16:creationId xmlns:a16="http://schemas.microsoft.com/office/drawing/2014/main" id="{F17B10C6-D314-B350-32A9-E143AF4CB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744" y="3872848"/>
            <a:ext cx="1213104" cy="1267968"/>
          </a:xfrm>
          <a:prstGeom prst="rect">
            <a:avLst/>
          </a:prstGeom>
        </p:spPr>
      </p:pic>
    </p:spTree>
    <p:extLst>
      <p:ext uri="{BB962C8B-B14F-4D97-AF65-F5344CB8AC3E}">
        <p14:creationId xmlns:p14="http://schemas.microsoft.com/office/powerpoint/2010/main" val="303751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How do you feel during tutorials?</a:t>
            </a:r>
          </a:p>
        </p:txBody>
      </p:sp>
      <p:grpSp>
        <p:nvGrpSpPr>
          <p:cNvPr id="7" name="Group 6">
            <a:extLst>
              <a:ext uri="{FF2B5EF4-FFF2-40B4-BE49-F238E27FC236}">
                <a16:creationId xmlns:a16="http://schemas.microsoft.com/office/drawing/2014/main" id="{A92E6BD8-4EE0-C15D-1466-F22166F9A3DA}"/>
              </a:ext>
              <a:ext uri="{C183D7F6-B498-43B3-948B-1728B52AA6E4}">
                <adec:decorative xmlns:adec="http://schemas.microsoft.com/office/drawing/2017/decorative" val="1"/>
              </a:ext>
            </a:extLst>
          </p:cNvPr>
          <p:cNvGrpSpPr/>
          <p:nvPr/>
        </p:nvGrpSpPr>
        <p:grpSpPr>
          <a:xfrm>
            <a:off x="4557442" y="1196680"/>
            <a:ext cx="1018939" cy="509531"/>
            <a:chOff x="3299703" y="548246"/>
            <a:chExt cx="2024952" cy="1012596"/>
          </a:xfrm>
        </p:grpSpPr>
        <p:pic>
          <p:nvPicPr>
            <p:cNvPr id="8" name="Picture 7">
              <a:extLst>
                <a:ext uri="{FF2B5EF4-FFF2-40B4-BE49-F238E27FC236}">
                  <a16:creationId xmlns:a16="http://schemas.microsoft.com/office/drawing/2014/main" id="{771AA5AC-4D2E-C905-181B-FA86AD1F59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DA26CBAE-B0D0-2E33-9B06-CDD0188B10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 Placeholder 9">
            <a:extLst>
              <a:ext uri="{FF2B5EF4-FFF2-40B4-BE49-F238E27FC236}">
                <a16:creationId xmlns:a16="http://schemas.microsoft.com/office/drawing/2014/main" id="{B379A8BD-CA56-A1BB-319F-6C23850DAD52}"/>
              </a:ext>
            </a:extLst>
          </p:cNvPr>
          <p:cNvSpPr txBox="1">
            <a:spLocks/>
          </p:cNvSpPr>
          <p:nvPr/>
        </p:nvSpPr>
        <p:spPr>
          <a:xfrm>
            <a:off x="4443418" y="1914469"/>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Horrible!  I just feel really uncomfortable I think it is that no face to face contact, you can’t see the tutor, you can’t see anyone and I’m saying that as someone who has spent I don’t know 10 years on Teams and I hate Teams with a vengeance.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1" name="Group 10">
            <a:extLst>
              <a:ext uri="{FF2B5EF4-FFF2-40B4-BE49-F238E27FC236}">
                <a16:creationId xmlns:a16="http://schemas.microsoft.com/office/drawing/2014/main" id="{69E22FB9-2E9C-CC72-7428-F5940AE31D21}"/>
              </a:ext>
              <a:ext uri="{C183D7F6-B498-43B3-948B-1728B52AA6E4}">
                <adec:decorative xmlns:adec="http://schemas.microsoft.com/office/drawing/2017/decorative" val="1"/>
              </a:ext>
            </a:extLst>
          </p:cNvPr>
          <p:cNvGrpSpPr/>
          <p:nvPr/>
        </p:nvGrpSpPr>
        <p:grpSpPr>
          <a:xfrm rot="10800000">
            <a:off x="9659208" y="3161879"/>
            <a:ext cx="1018939" cy="509531"/>
            <a:chOff x="3299703" y="548246"/>
            <a:chExt cx="2024952" cy="1012596"/>
          </a:xfrm>
        </p:grpSpPr>
        <p:pic>
          <p:nvPicPr>
            <p:cNvPr id="12" name="Picture 11">
              <a:extLst>
                <a:ext uri="{FF2B5EF4-FFF2-40B4-BE49-F238E27FC236}">
                  <a16:creationId xmlns:a16="http://schemas.microsoft.com/office/drawing/2014/main" id="{F50600DF-35CE-30EB-57CB-5922A0D73E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1918D114-AFC2-288E-7B06-3EAED4DA0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824B78E2-83A2-1DE1-158E-481D040F7EE4}"/>
              </a:ext>
              <a:ext uri="{C183D7F6-B498-43B3-948B-1728B52AA6E4}">
                <adec:decorative xmlns:adec="http://schemas.microsoft.com/office/drawing/2017/decorative" val="1"/>
              </a:ext>
            </a:extLst>
          </p:cNvPr>
          <p:cNvGrpSpPr/>
          <p:nvPr/>
        </p:nvGrpSpPr>
        <p:grpSpPr>
          <a:xfrm rot="10800000">
            <a:off x="9777231" y="5409749"/>
            <a:ext cx="1018939" cy="509531"/>
            <a:chOff x="3299703" y="548246"/>
            <a:chExt cx="2024952" cy="1012596"/>
          </a:xfrm>
        </p:grpSpPr>
        <p:pic>
          <p:nvPicPr>
            <p:cNvPr id="15" name="Picture 14">
              <a:extLst>
                <a:ext uri="{FF2B5EF4-FFF2-40B4-BE49-F238E27FC236}">
                  <a16:creationId xmlns:a16="http://schemas.microsoft.com/office/drawing/2014/main" id="{D613287A-134A-5616-4274-FED8EC120F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6" name="Picture 15">
              <a:extLst>
                <a:ext uri="{FF2B5EF4-FFF2-40B4-BE49-F238E27FC236}">
                  <a16:creationId xmlns:a16="http://schemas.microsoft.com/office/drawing/2014/main" id="{27002EB0-BF45-CA43-106A-0C31E51E134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7" name="Group 16">
            <a:extLst>
              <a:ext uri="{FF2B5EF4-FFF2-40B4-BE49-F238E27FC236}">
                <a16:creationId xmlns:a16="http://schemas.microsoft.com/office/drawing/2014/main" id="{894AE849-E235-7760-9937-7CF8DB07D763}"/>
              </a:ext>
              <a:ext uri="{C183D7F6-B498-43B3-948B-1728B52AA6E4}">
                <adec:decorative xmlns:adec="http://schemas.microsoft.com/office/drawing/2017/decorative" val="1"/>
              </a:ext>
            </a:extLst>
          </p:cNvPr>
          <p:cNvGrpSpPr/>
          <p:nvPr/>
        </p:nvGrpSpPr>
        <p:grpSpPr>
          <a:xfrm>
            <a:off x="4557380" y="4098500"/>
            <a:ext cx="1018939" cy="509531"/>
            <a:chOff x="3299703" y="548246"/>
            <a:chExt cx="2024952" cy="1012596"/>
          </a:xfrm>
        </p:grpSpPr>
        <p:pic>
          <p:nvPicPr>
            <p:cNvPr id="18" name="Picture 17">
              <a:extLst>
                <a:ext uri="{FF2B5EF4-FFF2-40B4-BE49-F238E27FC236}">
                  <a16:creationId xmlns:a16="http://schemas.microsoft.com/office/drawing/2014/main" id="{F7A140CF-ACB1-AA02-02A8-AB88563F72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E0715905-920F-448D-CD31-14B67E88D7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0" name="Text Placeholder 9">
            <a:extLst>
              <a:ext uri="{FF2B5EF4-FFF2-40B4-BE49-F238E27FC236}">
                <a16:creationId xmlns:a16="http://schemas.microsoft.com/office/drawing/2014/main" id="{BBB2AC30-2878-882D-FD6F-39340D4E66B9}"/>
              </a:ext>
            </a:extLst>
          </p:cNvPr>
          <p:cNvSpPr txBox="1">
            <a:spLocks/>
          </p:cNvSpPr>
          <p:nvPr/>
        </p:nvSpPr>
        <p:spPr>
          <a:xfrm>
            <a:off x="4557442" y="4726710"/>
            <a:ext cx="6352814" cy="75905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find the online tutorials are just that bit more daunting not having that face to face contact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sp>
        <p:nvSpPr>
          <p:cNvPr id="21" name="Text Placeholder 4">
            <a:extLst>
              <a:ext uri="{FF2B5EF4-FFF2-40B4-BE49-F238E27FC236}">
                <a16:creationId xmlns:a16="http://schemas.microsoft.com/office/drawing/2014/main" id="{ED95E2B9-0FA0-1F8D-17FE-98B7D2622C0D}"/>
              </a:ext>
            </a:extLst>
          </p:cNvPr>
          <p:cNvSpPr txBox="1">
            <a:spLocks/>
          </p:cNvSpPr>
          <p:nvPr/>
        </p:nvSpPr>
        <p:spPr>
          <a:xfrm>
            <a:off x="565226" y="1513049"/>
            <a:ext cx="3271101" cy="397271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Not seeing people’s faces contributes to anxiety.</a:t>
            </a:r>
          </a:p>
          <a:p>
            <a:endParaRPr lang="en-GB" sz="2000" dirty="0"/>
          </a:p>
          <a:p>
            <a:r>
              <a:rPr lang="en-GB" sz="2000" dirty="0"/>
              <a:t>We could encourage each other to use cameras as much as possible.</a:t>
            </a:r>
          </a:p>
        </p:txBody>
      </p:sp>
    </p:spTree>
    <p:extLst>
      <p:ext uri="{BB962C8B-B14F-4D97-AF65-F5344CB8AC3E}">
        <p14:creationId xmlns:p14="http://schemas.microsoft.com/office/powerpoint/2010/main" val="343713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Benefits of recordings</a:t>
            </a:r>
          </a:p>
        </p:txBody>
      </p:sp>
      <p:grpSp>
        <p:nvGrpSpPr>
          <p:cNvPr id="7" name="Group 6">
            <a:extLst>
              <a:ext uri="{FF2B5EF4-FFF2-40B4-BE49-F238E27FC236}">
                <a16:creationId xmlns:a16="http://schemas.microsoft.com/office/drawing/2014/main" id="{7F154F6D-3F13-4610-F666-43AA1A7BA84D}"/>
              </a:ext>
              <a:ext uri="{C183D7F6-B498-43B3-948B-1728B52AA6E4}">
                <adec:decorative xmlns:adec="http://schemas.microsoft.com/office/drawing/2017/decorative" val="1"/>
              </a:ext>
            </a:extLst>
          </p:cNvPr>
          <p:cNvGrpSpPr/>
          <p:nvPr/>
        </p:nvGrpSpPr>
        <p:grpSpPr>
          <a:xfrm>
            <a:off x="4606526" y="4458596"/>
            <a:ext cx="1018939" cy="509531"/>
            <a:chOff x="3299703" y="548246"/>
            <a:chExt cx="2024952" cy="1012596"/>
          </a:xfrm>
        </p:grpSpPr>
        <p:pic>
          <p:nvPicPr>
            <p:cNvPr id="8" name="Picture 7">
              <a:extLst>
                <a:ext uri="{FF2B5EF4-FFF2-40B4-BE49-F238E27FC236}">
                  <a16:creationId xmlns:a16="http://schemas.microsoft.com/office/drawing/2014/main" id="{6C459FB0-3D44-8874-7CCD-BBF5FB5767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AB747EFB-E04A-5ABE-FDD4-C588DE410D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 Placeholder 9">
            <a:extLst>
              <a:ext uri="{FF2B5EF4-FFF2-40B4-BE49-F238E27FC236}">
                <a16:creationId xmlns:a16="http://schemas.microsoft.com/office/drawing/2014/main" id="{10DED17D-CB70-24F5-4126-384DC241F05C}"/>
              </a:ext>
            </a:extLst>
          </p:cNvPr>
          <p:cNvSpPr txBox="1">
            <a:spLocks/>
          </p:cNvSpPr>
          <p:nvPr/>
        </p:nvSpPr>
        <p:spPr>
          <a:xfrm>
            <a:off x="4544304" y="5064112"/>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Most probably yes, they tend to fit in a little bit better with my time schedule, I don’t get put on the spot with any of these questions, I don’t have to sit there and wait and feel frustrated or anxious or any those things,…</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1" name="Group 10">
            <a:extLst>
              <a:ext uri="{FF2B5EF4-FFF2-40B4-BE49-F238E27FC236}">
                <a16:creationId xmlns:a16="http://schemas.microsoft.com/office/drawing/2014/main" id="{E9251E7B-405C-024F-503D-7D8EF164AC69}"/>
              </a:ext>
              <a:ext uri="{C183D7F6-B498-43B3-948B-1728B52AA6E4}">
                <adec:decorative xmlns:adec="http://schemas.microsoft.com/office/drawing/2017/decorative" val="1"/>
              </a:ext>
            </a:extLst>
          </p:cNvPr>
          <p:cNvGrpSpPr/>
          <p:nvPr/>
        </p:nvGrpSpPr>
        <p:grpSpPr>
          <a:xfrm rot="10800000">
            <a:off x="9777107" y="6166267"/>
            <a:ext cx="1018939" cy="509531"/>
            <a:chOff x="3299703" y="548246"/>
            <a:chExt cx="2024952" cy="1012596"/>
          </a:xfrm>
        </p:grpSpPr>
        <p:pic>
          <p:nvPicPr>
            <p:cNvPr id="12" name="Picture 11">
              <a:extLst>
                <a:ext uri="{FF2B5EF4-FFF2-40B4-BE49-F238E27FC236}">
                  <a16:creationId xmlns:a16="http://schemas.microsoft.com/office/drawing/2014/main" id="{DEDADD7E-E94B-4EF7-9FAB-C3F489630EF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EED12533-86F4-33D7-9330-4A44F971FCD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1FA85FA3-7C6A-B921-3AE3-4CB8CF5D3AD4}"/>
              </a:ext>
              <a:ext uri="{C183D7F6-B498-43B3-948B-1728B52AA6E4}">
                <adec:decorative xmlns:adec="http://schemas.microsoft.com/office/drawing/2017/decorative" val="1"/>
              </a:ext>
            </a:extLst>
          </p:cNvPr>
          <p:cNvGrpSpPr/>
          <p:nvPr/>
        </p:nvGrpSpPr>
        <p:grpSpPr>
          <a:xfrm>
            <a:off x="4544304" y="2796759"/>
            <a:ext cx="1018939" cy="509531"/>
            <a:chOff x="3299703" y="548246"/>
            <a:chExt cx="2024952" cy="1012596"/>
          </a:xfrm>
        </p:grpSpPr>
        <p:pic>
          <p:nvPicPr>
            <p:cNvPr id="15" name="Picture 14">
              <a:extLst>
                <a:ext uri="{FF2B5EF4-FFF2-40B4-BE49-F238E27FC236}">
                  <a16:creationId xmlns:a16="http://schemas.microsoft.com/office/drawing/2014/main" id="{F235ECA0-AA0B-1D37-D790-3D7B1AAF40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6" name="Picture 15">
              <a:extLst>
                <a:ext uri="{FF2B5EF4-FFF2-40B4-BE49-F238E27FC236}">
                  <a16:creationId xmlns:a16="http://schemas.microsoft.com/office/drawing/2014/main" id="{60549C10-9C22-B588-17A3-CEEFD7ABC88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7" name="Text Placeholder 9">
            <a:extLst>
              <a:ext uri="{FF2B5EF4-FFF2-40B4-BE49-F238E27FC236}">
                <a16:creationId xmlns:a16="http://schemas.microsoft.com/office/drawing/2014/main" id="{C2F2E6E0-C2C8-860B-1708-E82811120D3A}"/>
              </a:ext>
            </a:extLst>
          </p:cNvPr>
          <p:cNvSpPr txBox="1">
            <a:spLocks/>
          </p:cNvSpPr>
          <p:nvPr/>
        </p:nvSpPr>
        <p:spPr>
          <a:xfrm>
            <a:off x="4544304" y="3369549"/>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 it works a lot better for me, and I also don’t like a lot of the inter-active aspects of live tutorials and being put on the spot – it’s not something I enjoy!</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8" name="Group 17">
            <a:extLst>
              <a:ext uri="{FF2B5EF4-FFF2-40B4-BE49-F238E27FC236}">
                <a16:creationId xmlns:a16="http://schemas.microsoft.com/office/drawing/2014/main" id="{21128F21-831D-1693-0C41-6FA55E44ECAB}"/>
              </a:ext>
              <a:ext uri="{C183D7F6-B498-43B3-948B-1728B52AA6E4}">
                <adec:decorative xmlns:adec="http://schemas.microsoft.com/office/drawing/2017/decorative" val="1"/>
              </a:ext>
            </a:extLst>
          </p:cNvPr>
          <p:cNvGrpSpPr/>
          <p:nvPr/>
        </p:nvGrpSpPr>
        <p:grpSpPr>
          <a:xfrm rot="10800000">
            <a:off x="9777169" y="4136170"/>
            <a:ext cx="1018939" cy="509531"/>
            <a:chOff x="3299703" y="548246"/>
            <a:chExt cx="2024952" cy="1012596"/>
          </a:xfrm>
        </p:grpSpPr>
        <p:pic>
          <p:nvPicPr>
            <p:cNvPr id="19" name="Picture 18">
              <a:extLst>
                <a:ext uri="{FF2B5EF4-FFF2-40B4-BE49-F238E27FC236}">
                  <a16:creationId xmlns:a16="http://schemas.microsoft.com/office/drawing/2014/main" id="{A0ABBB45-768B-8F23-F02B-2FA7144E38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0" name="Picture 19">
              <a:extLst>
                <a:ext uri="{FF2B5EF4-FFF2-40B4-BE49-F238E27FC236}">
                  <a16:creationId xmlns:a16="http://schemas.microsoft.com/office/drawing/2014/main" id="{37652013-F62F-918F-6647-9D8E12D192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1" name="Group 20">
            <a:extLst>
              <a:ext uri="{FF2B5EF4-FFF2-40B4-BE49-F238E27FC236}">
                <a16:creationId xmlns:a16="http://schemas.microsoft.com/office/drawing/2014/main" id="{E90A1853-EAC9-3289-070C-174709DCE6A9}"/>
              </a:ext>
              <a:ext uri="{C183D7F6-B498-43B3-948B-1728B52AA6E4}">
                <adec:decorative xmlns:adec="http://schemas.microsoft.com/office/drawing/2017/decorative" val="1"/>
              </a:ext>
            </a:extLst>
          </p:cNvPr>
          <p:cNvGrpSpPr/>
          <p:nvPr/>
        </p:nvGrpSpPr>
        <p:grpSpPr>
          <a:xfrm>
            <a:off x="4556335" y="813034"/>
            <a:ext cx="1018939" cy="509531"/>
            <a:chOff x="3299703" y="548246"/>
            <a:chExt cx="2024952" cy="1012596"/>
          </a:xfrm>
        </p:grpSpPr>
        <p:pic>
          <p:nvPicPr>
            <p:cNvPr id="33" name="Picture 32">
              <a:extLst>
                <a:ext uri="{FF2B5EF4-FFF2-40B4-BE49-F238E27FC236}">
                  <a16:creationId xmlns:a16="http://schemas.microsoft.com/office/drawing/2014/main" id="{F6A30487-41A0-C0E3-E777-10974F2670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4" name="Picture 33">
              <a:extLst>
                <a:ext uri="{FF2B5EF4-FFF2-40B4-BE49-F238E27FC236}">
                  <a16:creationId xmlns:a16="http://schemas.microsoft.com/office/drawing/2014/main" id="{07D298C4-654C-32D4-D7F1-64F523C7CC5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5" name="Text Placeholder 9">
            <a:extLst>
              <a:ext uri="{FF2B5EF4-FFF2-40B4-BE49-F238E27FC236}">
                <a16:creationId xmlns:a16="http://schemas.microsoft.com/office/drawing/2014/main" id="{124584C8-88E6-5F43-5F3D-0BEE852CD8B4}"/>
              </a:ext>
            </a:extLst>
          </p:cNvPr>
          <p:cNvSpPr txBox="1">
            <a:spLocks/>
          </p:cNvSpPr>
          <p:nvPr/>
        </p:nvSpPr>
        <p:spPr>
          <a:xfrm>
            <a:off x="5162182" y="626771"/>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36" name="Group 35">
            <a:extLst>
              <a:ext uri="{FF2B5EF4-FFF2-40B4-BE49-F238E27FC236}">
                <a16:creationId xmlns:a16="http://schemas.microsoft.com/office/drawing/2014/main" id="{13A5641D-F8B3-D47C-0F84-059ECF79A841}"/>
              </a:ext>
              <a:ext uri="{C183D7F6-B498-43B3-948B-1728B52AA6E4}">
                <adec:decorative xmlns:adec="http://schemas.microsoft.com/office/drawing/2017/decorative" val="1"/>
              </a:ext>
            </a:extLst>
          </p:cNvPr>
          <p:cNvGrpSpPr/>
          <p:nvPr/>
        </p:nvGrpSpPr>
        <p:grpSpPr>
          <a:xfrm rot="10800000">
            <a:off x="9777045" y="2630659"/>
            <a:ext cx="1018939" cy="509531"/>
            <a:chOff x="3299703" y="548246"/>
            <a:chExt cx="2024952" cy="1012596"/>
          </a:xfrm>
        </p:grpSpPr>
        <p:pic>
          <p:nvPicPr>
            <p:cNvPr id="37" name="Picture 36">
              <a:extLst>
                <a:ext uri="{FF2B5EF4-FFF2-40B4-BE49-F238E27FC236}">
                  <a16:creationId xmlns:a16="http://schemas.microsoft.com/office/drawing/2014/main" id="{5186F5C1-80FB-09B5-61C9-5F385238751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8" name="Picture 37">
              <a:extLst>
                <a:ext uri="{FF2B5EF4-FFF2-40B4-BE49-F238E27FC236}">
                  <a16:creationId xmlns:a16="http://schemas.microsoft.com/office/drawing/2014/main" id="{B7CF08FA-DA54-0FF1-94AE-240A76B74F1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9" name="Text Placeholder 4">
            <a:extLst>
              <a:ext uri="{FF2B5EF4-FFF2-40B4-BE49-F238E27FC236}">
                <a16:creationId xmlns:a16="http://schemas.microsoft.com/office/drawing/2014/main" id="{03408E33-7C13-A45D-18A4-ABF984F02DE7}"/>
              </a:ext>
            </a:extLst>
          </p:cNvPr>
          <p:cNvSpPr txBox="1">
            <a:spLocks/>
          </p:cNvSpPr>
          <p:nvPr/>
        </p:nvSpPr>
        <p:spPr>
          <a:xfrm>
            <a:off x="763795" y="1842715"/>
            <a:ext cx="3271101" cy="202914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It’s good to recognise the importance of tutorial recordings – these are really valued!</a:t>
            </a:r>
          </a:p>
        </p:txBody>
      </p:sp>
      <p:sp>
        <p:nvSpPr>
          <p:cNvPr id="41" name="TextBox 40">
            <a:extLst>
              <a:ext uri="{FF2B5EF4-FFF2-40B4-BE49-F238E27FC236}">
                <a16:creationId xmlns:a16="http://schemas.microsoft.com/office/drawing/2014/main" id="{2FEBDAE3-D942-5D26-E6D6-FEB71EAC88BF}"/>
              </a:ext>
            </a:extLst>
          </p:cNvPr>
          <p:cNvSpPr txBox="1"/>
          <p:nvPr/>
        </p:nvSpPr>
        <p:spPr>
          <a:xfrm>
            <a:off x="4556335" y="1063977"/>
            <a:ext cx="6096000" cy="1754326"/>
          </a:xfrm>
          <a:prstGeom prst="rect">
            <a:avLst/>
          </a:prstGeom>
          <a:noFill/>
        </p:spPr>
        <p:txBody>
          <a:bodyPr wrap="square">
            <a:spAutoFit/>
          </a:bodyPr>
          <a:lstStyle/>
          <a:p>
            <a:endParaRPr lang="en-GB" sz="1800" b="0" i="0" u="none" strike="noStrike" baseline="0" dirty="0">
              <a:latin typeface="Calibri" panose="020F0502020204030204" pitchFamily="34" charset="0"/>
            </a:endParaRPr>
          </a:p>
          <a:p>
            <a:r>
              <a:rPr lang="en-GB" sz="1800" dirty="0">
                <a:latin typeface="Calibri" panose="020F0502020204030204" pitchFamily="34" charset="0"/>
              </a:rPr>
              <a:t>Yes, I always watch the recordings, I find them really good for going over my TMAs as well, even if I have attended it live I watch the recording again later just to make, to go back to the part I missed or I didn’t understand or something, so I do find the recordings really, really good </a:t>
            </a:r>
          </a:p>
        </p:txBody>
      </p:sp>
      <p:pic>
        <p:nvPicPr>
          <p:cNvPr id="43" name="Picture 42" descr="Logo, icon&#10;&#10;Description automatically generated">
            <a:extLst>
              <a:ext uri="{FF2B5EF4-FFF2-40B4-BE49-F238E27FC236}">
                <a16:creationId xmlns:a16="http://schemas.microsoft.com/office/drawing/2014/main" id="{1459A441-950E-2DBA-0778-05CF02F3B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37" y="3870511"/>
            <a:ext cx="1097616" cy="1097616"/>
          </a:xfrm>
          <a:prstGeom prst="rect">
            <a:avLst/>
          </a:prstGeom>
        </p:spPr>
      </p:pic>
    </p:spTree>
    <p:extLst>
      <p:ext uri="{BB962C8B-B14F-4D97-AF65-F5344CB8AC3E}">
        <p14:creationId xmlns:p14="http://schemas.microsoft.com/office/powerpoint/2010/main" val="49792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Forum use anxiety</a:t>
            </a:r>
          </a:p>
        </p:txBody>
      </p:sp>
      <p:grpSp>
        <p:nvGrpSpPr>
          <p:cNvPr id="2" name="Group 1">
            <a:extLst>
              <a:ext uri="{FF2B5EF4-FFF2-40B4-BE49-F238E27FC236}">
                <a16:creationId xmlns:a16="http://schemas.microsoft.com/office/drawing/2014/main" id="{EC74C5A1-0A38-40FC-DA8D-9F55D68D72F7}"/>
              </a:ext>
              <a:ext uri="{C183D7F6-B498-43B3-948B-1728B52AA6E4}">
                <adec:decorative xmlns:adec="http://schemas.microsoft.com/office/drawing/2017/decorative" val="1"/>
              </a:ext>
            </a:extLst>
          </p:cNvPr>
          <p:cNvGrpSpPr/>
          <p:nvPr/>
        </p:nvGrpSpPr>
        <p:grpSpPr>
          <a:xfrm>
            <a:off x="4557442" y="3388947"/>
            <a:ext cx="1018939" cy="509531"/>
            <a:chOff x="3299703" y="548246"/>
            <a:chExt cx="2024952" cy="1012596"/>
          </a:xfrm>
        </p:grpSpPr>
        <p:pic>
          <p:nvPicPr>
            <p:cNvPr id="3" name="Picture 2">
              <a:extLst>
                <a:ext uri="{FF2B5EF4-FFF2-40B4-BE49-F238E27FC236}">
                  <a16:creationId xmlns:a16="http://schemas.microsoft.com/office/drawing/2014/main" id="{96D6536E-DBA6-D7E4-3D28-B27A71F5A8F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 name="Picture 3">
              <a:extLst>
                <a:ext uri="{FF2B5EF4-FFF2-40B4-BE49-F238E27FC236}">
                  <a16:creationId xmlns:a16="http://schemas.microsoft.com/office/drawing/2014/main" id="{BB93A348-5A8B-2F4B-0320-BE8136EE89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5" name="Text Placeholder 9">
            <a:extLst>
              <a:ext uri="{FF2B5EF4-FFF2-40B4-BE49-F238E27FC236}">
                <a16:creationId xmlns:a16="http://schemas.microsoft.com/office/drawing/2014/main" id="{C05089E2-65FC-F0C3-E71D-9027FD28F9B2}"/>
              </a:ext>
            </a:extLst>
          </p:cNvPr>
          <p:cNvSpPr txBox="1">
            <a:spLocks/>
          </p:cNvSpPr>
          <p:nvPr/>
        </p:nvSpPr>
        <p:spPr>
          <a:xfrm>
            <a:off x="4443418" y="4005965"/>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………but there’s something about forums that just go not comfortable, not happy with this, just I don’t find it easy at all. </a:t>
            </a:r>
          </a:p>
          <a:p>
            <a:endParaRPr lang="en-GB" sz="1800" b="0" i="0" u="none" strike="noStrike" baseline="0" dirty="0">
              <a:latin typeface="Calibri" panose="020F0502020204030204" pitchFamily="34" charset="0"/>
            </a:endParaRPr>
          </a:p>
        </p:txBody>
      </p:sp>
      <p:grpSp>
        <p:nvGrpSpPr>
          <p:cNvPr id="6" name="Group 5">
            <a:extLst>
              <a:ext uri="{FF2B5EF4-FFF2-40B4-BE49-F238E27FC236}">
                <a16:creationId xmlns:a16="http://schemas.microsoft.com/office/drawing/2014/main" id="{83320E2F-2CE1-E6AA-5F2E-920629773E01}"/>
              </a:ext>
              <a:ext uri="{C183D7F6-B498-43B3-948B-1728B52AA6E4}">
                <adec:decorative xmlns:adec="http://schemas.microsoft.com/office/drawing/2017/decorative" val="1"/>
              </a:ext>
            </a:extLst>
          </p:cNvPr>
          <p:cNvGrpSpPr/>
          <p:nvPr/>
        </p:nvGrpSpPr>
        <p:grpSpPr>
          <a:xfrm rot="10800000">
            <a:off x="9885249" y="4831005"/>
            <a:ext cx="1018939" cy="509531"/>
            <a:chOff x="3299703" y="548246"/>
            <a:chExt cx="2024952" cy="1012596"/>
          </a:xfrm>
        </p:grpSpPr>
        <p:pic>
          <p:nvPicPr>
            <p:cNvPr id="22" name="Picture 21">
              <a:extLst>
                <a:ext uri="{FF2B5EF4-FFF2-40B4-BE49-F238E27FC236}">
                  <a16:creationId xmlns:a16="http://schemas.microsoft.com/office/drawing/2014/main" id="{2D77025E-D07F-4F0E-EDA4-F6D609CE9AA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3" name="Picture 22">
              <a:extLst>
                <a:ext uri="{FF2B5EF4-FFF2-40B4-BE49-F238E27FC236}">
                  <a16:creationId xmlns:a16="http://schemas.microsoft.com/office/drawing/2014/main" id="{E6B3384E-2F71-2BBB-3E4A-83E88A13611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4" name="Group 23">
            <a:extLst>
              <a:ext uri="{FF2B5EF4-FFF2-40B4-BE49-F238E27FC236}">
                <a16:creationId xmlns:a16="http://schemas.microsoft.com/office/drawing/2014/main" id="{BABA5BDE-EA7C-8277-292D-ED5AA796EF14}"/>
              </a:ext>
              <a:ext uri="{C183D7F6-B498-43B3-948B-1728B52AA6E4}">
                <adec:decorative xmlns:adec="http://schemas.microsoft.com/office/drawing/2017/decorative" val="1"/>
              </a:ext>
            </a:extLst>
          </p:cNvPr>
          <p:cNvGrpSpPr/>
          <p:nvPr/>
        </p:nvGrpSpPr>
        <p:grpSpPr>
          <a:xfrm>
            <a:off x="4671466" y="4973277"/>
            <a:ext cx="1018939" cy="509531"/>
            <a:chOff x="3299703" y="548246"/>
            <a:chExt cx="2024952" cy="1012596"/>
          </a:xfrm>
        </p:grpSpPr>
        <p:pic>
          <p:nvPicPr>
            <p:cNvPr id="25" name="Picture 24">
              <a:extLst>
                <a:ext uri="{FF2B5EF4-FFF2-40B4-BE49-F238E27FC236}">
                  <a16:creationId xmlns:a16="http://schemas.microsoft.com/office/drawing/2014/main" id="{DC4D27F1-47F9-F15B-A6FE-924198494F2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6" name="Picture 25">
              <a:extLst>
                <a:ext uri="{FF2B5EF4-FFF2-40B4-BE49-F238E27FC236}">
                  <a16:creationId xmlns:a16="http://schemas.microsoft.com/office/drawing/2014/main" id="{D94326B2-3F3F-E440-8057-6970C4F967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7" name="Text Placeholder 9">
            <a:extLst>
              <a:ext uri="{FF2B5EF4-FFF2-40B4-BE49-F238E27FC236}">
                <a16:creationId xmlns:a16="http://schemas.microsoft.com/office/drawing/2014/main" id="{7D597987-AFB2-3FDA-96FE-9C3265C4F5EC}"/>
              </a:ext>
            </a:extLst>
          </p:cNvPr>
          <p:cNvSpPr txBox="1">
            <a:spLocks/>
          </p:cNvSpPr>
          <p:nvPr/>
        </p:nvSpPr>
        <p:spPr>
          <a:xfrm>
            <a:off x="4557442" y="5691066"/>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don’t feel comfortable interacting with my peers, at all!</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28" name="Group 27">
            <a:extLst>
              <a:ext uri="{FF2B5EF4-FFF2-40B4-BE49-F238E27FC236}">
                <a16:creationId xmlns:a16="http://schemas.microsoft.com/office/drawing/2014/main" id="{224E008B-533C-C4F5-FAFE-E56664D9460B}"/>
              </a:ext>
              <a:ext uri="{C183D7F6-B498-43B3-948B-1728B52AA6E4}">
                <adec:decorative xmlns:adec="http://schemas.microsoft.com/office/drawing/2017/decorative" val="1"/>
              </a:ext>
            </a:extLst>
          </p:cNvPr>
          <p:cNvGrpSpPr/>
          <p:nvPr/>
        </p:nvGrpSpPr>
        <p:grpSpPr>
          <a:xfrm rot="10800000">
            <a:off x="9885249" y="6200598"/>
            <a:ext cx="1018939" cy="509531"/>
            <a:chOff x="3299703" y="548246"/>
            <a:chExt cx="2024952" cy="1012596"/>
          </a:xfrm>
        </p:grpSpPr>
        <p:pic>
          <p:nvPicPr>
            <p:cNvPr id="29" name="Picture 28">
              <a:extLst>
                <a:ext uri="{FF2B5EF4-FFF2-40B4-BE49-F238E27FC236}">
                  <a16:creationId xmlns:a16="http://schemas.microsoft.com/office/drawing/2014/main" id="{D5A2E133-48C5-77BD-628D-54AAE28873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1" name="Picture 30">
              <a:extLst>
                <a:ext uri="{FF2B5EF4-FFF2-40B4-BE49-F238E27FC236}">
                  <a16:creationId xmlns:a16="http://schemas.microsoft.com/office/drawing/2014/main" id="{BEA52F30-2340-10EA-1D17-6EDE9263D5E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2" name="Group 31">
            <a:extLst>
              <a:ext uri="{FF2B5EF4-FFF2-40B4-BE49-F238E27FC236}">
                <a16:creationId xmlns:a16="http://schemas.microsoft.com/office/drawing/2014/main" id="{7B4F1881-AF09-D783-2974-48C4E53CACE1}"/>
              </a:ext>
              <a:ext uri="{C183D7F6-B498-43B3-948B-1728B52AA6E4}">
                <adec:decorative xmlns:adec="http://schemas.microsoft.com/office/drawing/2017/decorative" val="1"/>
              </a:ext>
            </a:extLst>
          </p:cNvPr>
          <p:cNvGrpSpPr/>
          <p:nvPr/>
        </p:nvGrpSpPr>
        <p:grpSpPr>
          <a:xfrm>
            <a:off x="4557442" y="1196680"/>
            <a:ext cx="1018939" cy="509531"/>
            <a:chOff x="3299703" y="548246"/>
            <a:chExt cx="2024952" cy="1012596"/>
          </a:xfrm>
        </p:grpSpPr>
        <p:pic>
          <p:nvPicPr>
            <p:cNvPr id="40" name="Picture 39">
              <a:extLst>
                <a:ext uri="{FF2B5EF4-FFF2-40B4-BE49-F238E27FC236}">
                  <a16:creationId xmlns:a16="http://schemas.microsoft.com/office/drawing/2014/main" id="{57A98E30-4DA0-9BE4-8943-B3FAC6996F7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1" name="Picture 40">
              <a:extLst>
                <a:ext uri="{FF2B5EF4-FFF2-40B4-BE49-F238E27FC236}">
                  <a16:creationId xmlns:a16="http://schemas.microsoft.com/office/drawing/2014/main" id="{CEC52BB6-CF57-2FB0-B08B-164A9E0334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2" name="Text Placeholder 9">
            <a:extLst>
              <a:ext uri="{FF2B5EF4-FFF2-40B4-BE49-F238E27FC236}">
                <a16:creationId xmlns:a16="http://schemas.microsoft.com/office/drawing/2014/main" id="{84F50DB1-ED3D-794B-B4DC-F48FFD1A698E}"/>
              </a:ext>
            </a:extLst>
          </p:cNvPr>
          <p:cNvSpPr txBox="1">
            <a:spLocks/>
          </p:cNvSpPr>
          <p:nvPr/>
        </p:nvSpPr>
        <p:spPr>
          <a:xfrm>
            <a:off x="4443418" y="1914469"/>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guess I’m someone who gets quite anxious about stuff like that, as it’s sort of putting your opinions down in black and white, for everyone to see.</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43" name="Group 42">
            <a:extLst>
              <a:ext uri="{FF2B5EF4-FFF2-40B4-BE49-F238E27FC236}">
                <a16:creationId xmlns:a16="http://schemas.microsoft.com/office/drawing/2014/main" id="{86DC1100-4836-A3F0-930D-78841065F852}"/>
              </a:ext>
              <a:ext uri="{C183D7F6-B498-43B3-948B-1728B52AA6E4}">
                <adec:decorative xmlns:adec="http://schemas.microsoft.com/office/drawing/2017/decorative" val="1"/>
              </a:ext>
            </a:extLst>
          </p:cNvPr>
          <p:cNvGrpSpPr/>
          <p:nvPr/>
        </p:nvGrpSpPr>
        <p:grpSpPr>
          <a:xfrm rot="10800000">
            <a:off x="9777293" y="2762934"/>
            <a:ext cx="1018939" cy="509531"/>
            <a:chOff x="3299703" y="548246"/>
            <a:chExt cx="2024952" cy="1012596"/>
          </a:xfrm>
        </p:grpSpPr>
        <p:pic>
          <p:nvPicPr>
            <p:cNvPr id="44" name="Picture 43">
              <a:extLst>
                <a:ext uri="{FF2B5EF4-FFF2-40B4-BE49-F238E27FC236}">
                  <a16:creationId xmlns:a16="http://schemas.microsoft.com/office/drawing/2014/main" id="{7C2ACF15-0EB4-067F-15AE-DDA900EA40D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5" name="Picture 44">
              <a:extLst>
                <a:ext uri="{FF2B5EF4-FFF2-40B4-BE49-F238E27FC236}">
                  <a16:creationId xmlns:a16="http://schemas.microsoft.com/office/drawing/2014/main" id="{6F62829C-4039-0D21-059D-C340B1CC6C6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6" name="Text Placeholder 4">
            <a:extLst>
              <a:ext uri="{FF2B5EF4-FFF2-40B4-BE49-F238E27FC236}">
                <a16:creationId xmlns:a16="http://schemas.microsoft.com/office/drawing/2014/main" id="{A3A0ADC5-7EA0-D9E5-256A-EB7D8B4F6254}"/>
              </a:ext>
            </a:extLst>
          </p:cNvPr>
          <p:cNvSpPr txBox="1">
            <a:spLocks/>
          </p:cNvSpPr>
          <p:nvPr/>
        </p:nvSpPr>
        <p:spPr>
          <a:xfrm>
            <a:off x="763795" y="1842715"/>
            <a:ext cx="3271101" cy="202914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Reinforcing what we saw in the survey -</a:t>
            </a:r>
          </a:p>
        </p:txBody>
      </p:sp>
      <p:pic>
        <p:nvPicPr>
          <p:cNvPr id="48" name="Picture 47" descr="Icon&#10;&#10;Description automatically generated with medium confidence">
            <a:extLst>
              <a:ext uri="{FF2B5EF4-FFF2-40B4-BE49-F238E27FC236}">
                <a16:creationId xmlns:a16="http://schemas.microsoft.com/office/drawing/2014/main" id="{3ECB6B99-91EA-0991-C30F-37001AC07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220" y="3429000"/>
            <a:ext cx="1625600" cy="1625600"/>
          </a:xfrm>
          <a:prstGeom prst="rect">
            <a:avLst/>
          </a:prstGeom>
        </p:spPr>
      </p:pic>
    </p:spTree>
    <p:extLst>
      <p:ext uri="{BB962C8B-B14F-4D97-AF65-F5344CB8AC3E}">
        <p14:creationId xmlns:p14="http://schemas.microsoft.com/office/powerpoint/2010/main" val="255138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Sense of community?</a:t>
            </a:r>
          </a:p>
          <a:p>
            <a:endParaRPr lang="en-GB" dirty="0"/>
          </a:p>
        </p:txBody>
      </p:sp>
      <p:sp>
        <p:nvSpPr>
          <p:cNvPr id="7" name="Text Placeholder 9">
            <a:extLst>
              <a:ext uri="{FF2B5EF4-FFF2-40B4-BE49-F238E27FC236}">
                <a16:creationId xmlns:a16="http://schemas.microsoft.com/office/drawing/2014/main" id="{20811E12-1ACD-825C-FDC8-AE0DA42B8F91}"/>
              </a:ext>
            </a:extLst>
          </p:cNvPr>
          <p:cNvSpPr txBox="1">
            <a:spLocks/>
          </p:cNvSpPr>
          <p:nvPr/>
        </p:nvSpPr>
        <p:spPr>
          <a:xfrm>
            <a:off x="4443418" y="5377035"/>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No I don’t think it makes me feel part of the community – it actually it makes me feel more disconnected from my peers!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8" name="Group 7">
            <a:extLst>
              <a:ext uri="{FF2B5EF4-FFF2-40B4-BE49-F238E27FC236}">
                <a16:creationId xmlns:a16="http://schemas.microsoft.com/office/drawing/2014/main" id="{090AD37B-B829-DEB0-CB29-3585AC3DDC22}"/>
              </a:ext>
              <a:ext uri="{C183D7F6-B498-43B3-948B-1728B52AA6E4}">
                <adec:decorative xmlns:adec="http://schemas.microsoft.com/office/drawing/2017/decorative" val="1"/>
              </a:ext>
            </a:extLst>
          </p:cNvPr>
          <p:cNvGrpSpPr/>
          <p:nvPr/>
        </p:nvGrpSpPr>
        <p:grpSpPr>
          <a:xfrm rot="10800000">
            <a:off x="9885187" y="6065305"/>
            <a:ext cx="1018939" cy="509531"/>
            <a:chOff x="3299703" y="548246"/>
            <a:chExt cx="2024952" cy="1012596"/>
          </a:xfrm>
        </p:grpSpPr>
        <p:pic>
          <p:nvPicPr>
            <p:cNvPr id="9" name="Picture 8">
              <a:extLst>
                <a:ext uri="{FF2B5EF4-FFF2-40B4-BE49-F238E27FC236}">
                  <a16:creationId xmlns:a16="http://schemas.microsoft.com/office/drawing/2014/main" id="{7D536816-C91D-A621-3731-1851CC60E56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0" name="Picture 9">
              <a:extLst>
                <a:ext uri="{FF2B5EF4-FFF2-40B4-BE49-F238E27FC236}">
                  <a16:creationId xmlns:a16="http://schemas.microsoft.com/office/drawing/2014/main" id="{08BD6B9E-7F9A-F399-CC02-775DB65423B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1" name="Group 10">
            <a:extLst>
              <a:ext uri="{FF2B5EF4-FFF2-40B4-BE49-F238E27FC236}">
                <a16:creationId xmlns:a16="http://schemas.microsoft.com/office/drawing/2014/main" id="{1AFF23D8-314D-7B02-C173-765B58D4DD82}"/>
              </a:ext>
              <a:ext uri="{C183D7F6-B498-43B3-948B-1728B52AA6E4}">
                <adec:decorative xmlns:adec="http://schemas.microsoft.com/office/drawing/2017/decorative" val="1"/>
              </a:ext>
            </a:extLst>
          </p:cNvPr>
          <p:cNvGrpSpPr/>
          <p:nvPr/>
        </p:nvGrpSpPr>
        <p:grpSpPr>
          <a:xfrm>
            <a:off x="4557442" y="1196680"/>
            <a:ext cx="1018939" cy="509531"/>
            <a:chOff x="3299703" y="548246"/>
            <a:chExt cx="2024952" cy="1012596"/>
          </a:xfrm>
        </p:grpSpPr>
        <p:pic>
          <p:nvPicPr>
            <p:cNvPr id="12" name="Picture 11">
              <a:extLst>
                <a:ext uri="{FF2B5EF4-FFF2-40B4-BE49-F238E27FC236}">
                  <a16:creationId xmlns:a16="http://schemas.microsoft.com/office/drawing/2014/main" id="{69A7A702-60BF-DA34-56CA-714D32B1C6D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8E8F71A0-61C3-DC10-BC4C-BAE990C69A7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4" name="Text Placeholder 9">
            <a:extLst>
              <a:ext uri="{FF2B5EF4-FFF2-40B4-BE49-F238E27FC236}">
                <a16:creationId xmlns:a16="http://schemas.microsoft.com/office/drawing/2014/main" id="{70533FC7-9491-2B57-DFA8-B55757131D2D}"/>
              </a:ext>
            </a:extLst>
          </p:cNvPr>
          <p:cNvSpPr txBox="1">
            <a:spLocks/>
          </p:cNvSpPr>
          <p:nvPr/>
        </p:nvSpPr>
        <p:spPr>
          <a:xfrm>
            <a:off x="4443418" y="1914469"/>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don’t think so! The forums that get used most, like the Cluster Forums, whereas the Tutor Group Forum – its literally the poor Tutor posting into the Void – I’m sure people do read them because I do – but I think – I don’t know if it had been – although I don’t know if  SK299 would have had any face to face tutorials normally,  but yeah I kind of wonder maybe if we had the Face to Face day schools, if they existed for that module, whether it would be different because you would be communicating with people that you could put a face to</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5" name="Group 14">
            <a:extLst>
              <a:ext uri="{FF2B5EF4-FFF2-40B4-BE49-F238E27FC236}">
                <a16:creationId xmlns:a16="http://schemas.microsoft.com/office/drawing/2014/main" id="{E8E86F91-F438-5D54-4537-695A81CCE6B3}"/>
              </a:ext>
              <a:ext uri="{C183D7F6-B498-43B3-948B-1728B52AA6E4}">
                <adec:decorative xmlns:adec="http://schemas.microsoft.com/office/drawing/2017/decorative" val="1"/>
              </a:ext>
            </a:extLst>
          </p:cNvPr>
          <p:cNvGrpSpPr/>
          <p:nvPr/>
        </p:nvGrpSpPr>
        <p:grpSpPr>
          <a:xfrm rot="10800000">
            <a:off x="9885249" y="4434000"/>
            <a:ext cx="1018939" cy="509531"/>
            <a:chOff x="3299703" y="548246"/>
            <a:chExt cx="2024952" cy="1012596"/>
          </a:xfrm>
        </p:grpSpPr>
        <p:pic>
          <p:nvPicPr>
            <p:cNvPr id="16" name="Picture 15">
              <a:extLst>
                <a:ext uri="{FF2B5EF4-FFF2-40B4-BE49-F238E27FC236}">
                  <a16:creationId xmlns:a16="http://schemas.microsoft.com/office/drawing/2014/main" id="{14F31F0E-A96F-6DAE-4852-7927507F4E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7" name="Picture 16">
              <a:extLst>
                <a:ext uri="{FF2B5EF4-FFF2-40B4-BE49-F238E27FC236}">
                  <a16:creationId xmlns:a16="http://schemas.microsoft.com/office/drawing/2014/main" id="{0829789F-6ED0-418B-A79F-E4F76640C82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8" name="Group 17">
            <a:extLst>
              <a:ext uri="{FF2B5EF4-FFF2-40B4-BE49-F238E27FC236}">
                <a16:creationId xmlns:a16="http://schemas.microsoft.com/office/drawing/2014/main" id="{364E66F2-7444-7654-A5DB-9E6DCA7D6C62}"/>
              </a:ext>
              <a:ext uri="{C183D7F6-B498-43B3-948B-1728B52AA6E4}">
                <adec:decorative xmlns:adec="http://schemas.microsoft.com/office/drawing/2017/decorative" val="1"/>
              </a:ext>
            </a:extLst>
          </p:cNvPr>
          <p:cNvGrpSpPr/>
          <p:nvPr/>
        </p:nvGrpSpPr>
        <p:grpSpPr>
          <a:xfrm>
            <a:off x="4556397" y="4788816"/>
            <a:ext cx="1018939" cy="509531"/>
            <a:chOff x="3299703" y="548246"/>
            <a:chExt cx="2024952" cy="1012596"/>
          </a:xfrm>
        </p:grpSpPr>
        <p:pic>
          <p:nvPicPr>
            <p:cNvPr id="19" name="Picture 18">
              <a:extLst>
                <a:ext uri="{FF2B5EF4-FFF2-40B4-BE49-F238E27FC236}">
                  <a16:creationId xmlns:a16="http://schemas.microsoft.com/office/drawing/2014/main" id="{70B24287-151B-EB55-1EF9-709257BF18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0" name="Picture 19">
              <a:extLst>
                <a:ext uri="{FF2B5EF4-FFF2-40B4-BE49-F238E27FC236}">
                  <a16:creationId xmlns:a16="http://schemas.microsoft.com/office/drawing/2014/main" id="{331646D8-63C6-F210-FEF6-82BDA407BFF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1" name="Text Placeholder 4">
            <a:extLst>
              <a:ext uri="{FF2B5EF4-FFF2-40B4-BE49-F238E27FC236}">
                <a16:creationId xmlns:a16="http://schemas.microsoft.com/office/drawing/2014/main" id="{2CF752E8-3DE1-DEFC-584F-368AB9A0B3F1}"/>
              </a:ext>
            </a:extLst>
          </p:cNvPr>
          <p:cNvSpPr txBox="1">
            <a:spLocks/>
          </p:cNvSpPr>
          <p:nvPr/>
        </p:nvSpPr>
        <p:spPr>
          <a:xfrm>
            <a:off x="763795" y="1842715"/>
            <a:ext cx="3271101" cy="202914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Forums </a:t>
            </a:r>
            <a:r>
              <a:rPr lang="en-GB" sz="2000" dirty="0">
                <a:solidFill>
                  <a:schemeClr val="accent5">
                    <a:lumMod val="50000"/>
                  </a:schemeClr>
                </a:solidFill>
              </a:rPr>
              <a:t>aren’t </a:t>
            </a:r>
            <a:r>
              <a:rPr lang="en-GB" sz="2000" dirty="0"/>
              <a:t>always serving to build a sense of community.</a:t>
            </a:r>
          </a:p>
        </p:txBody>
      </p:sp>
    </p:spTree>
    <p:extLst>
      <p:ext uri="{BB962C8B-B14F-4D97-AF65-F5344CB8AC3E}">
        <p14:creationId xmlns:p14="http://schemas.microsoft.com/office/powerpoint/2010/main" val="202149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Forums for TMA tasks but not asking questions</a:t>
            </a:r>
          </a:p>
          <a:p>
            <a:endParaRPr lang="en-GB" dirty="0"/>
          </a:p>
        </p:txBody>
      </p:sp>
      <p:grpSp>
        <p:nvGrpSpPr>
          <p:cNvPr id="3" name="Group 2">
            <a:extLst>
              <a:ext uri="{FF2B5EF4-FFF2-40B4-BE49-F238E27FC236}">
                <a16:creationId xmlns:a16="http://schemas.microsoft.com/office/drawing/2014/main" id="{8DAED496-31FC-2E42-C037-170EE89BFF10}"/>
              </a:ext>
              <a:ext uri="{C183D7F6-B498-43B3-948B-1728B52AA6E4}">
                <adec:decorative xmlns:adec="http://schemas.microsoft.com/office/drawing/2017/decorative" val="1"/>
              </a:ext>
            </a:extLst>
          </p:cNvPr>
          <p:cNvGrpSpPr/>
          <p:nvPr/>
        </p:nvGrpSpPr>
        <p:grpSpPr>
          <a:xfrm rot="10800000">
            <a:off x="9777293" y="5535606"/>
            <a:ext cx="1018939" cy="509531"/>
            <a:chOff x="3299703" y="548246"/>
            <a:chExt cx="2024952" cy="1012596"/>
          </a:xfrm>
        </p:grpSpPr>
        <p:pic>
          <p:nvPicPr>
            <p:cNvPr id="4" name="Picture 3">
              <a:extLst>
                <a:ext uri="{FF2B5EF4-FFF2-40B4-BE49-F238E27FC236}">
                  <a16:creationId xmlns:a16="http://schemas.microsoft.com/office/drawing/2014/main" id="{A6409594-4547-FB05-2C19-D81F5E35246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5" name="Picture 4">
              <a:extLst>
                <a:ext uri="{FF2B5EF4-FFF2-40B4-BE49-F238E27FC236}">
                  <a16:creationId xmlns:a16="http://schemas.microsoft.com/office/drawing/2014/main" id="{2CE0BC56-E9A5-458E-E658-D70AAFC949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6" name="Group 5">
            <a:extLst>
              <a:ext uri="{FF2B5EF4-FFF2-40B4-BE49-F238E27FC236}">
                <a16:creationId xmlns:a16="http://schemas.microsoft.com/office/drawing/2014/main" id="{4AFBF584-72FE-59AE-48C6-D0A1212A3FA1}"/>
              </a:ext>
              <a:ext uri="{C183D7F6-B498-43B3-948B-1728B52AA6E4}">
                <adec:decorative xmlns:adec="http://schemas.microsoft.com/office/drawing/2017/decorative" val="1"/>
              </a:ext>
            </a:extLst>
          </p:cNvPr>
          <p:cNvGrpSpPr/>
          <p:nvPr/>
        </p:nvGrpSpPr>
        <p:grpSpPr>
          <a:xfrm>
            <a:off x="4557442" y="1196680"/>
            <a:ext cx="1018939" cy="509531"/>
            <a:chOff x="3299703" y="548246"/>
            <a:chExt cx="2024952" cy="1012596"/>
          </a:xfrm>
        </p:grpSpPr>
        <p:pic>
          <p:nvPicPr>
            <p:cNvPr id="22" name="Picture 21">
              <a:extLst>
                <a:ext uri="{FF2B5EF4-FFF2-40B4-BE49-F238E27FC236}">
                  <a16:creationId xmlns:a16="http://schemas.microsoft.com/office/drawing/2014/main" id="{7A923FCB-0C93-BBC6-F222-FE0B2D2A64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3" name="Picture 22">
              <a:extLst>
                <a:ext uri="{FF2B5EF4-FFF2-40B4-BE49-F238E27FC236}">
                  <a16:creationId xmlns:a16="http://schemas.microsoft.com/office/drawing/2014/main" id="{2E16745F-C368-219E-D342-3E99AEB6795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4" name="Text Placeholder 9">
            <a:extLst>
              <a:ext uri="{FF2B5EF4-FFF2-40B4-BE49-F238E27FC236}">
                <a16:creationId xmlns:a16="http://schemas.microsoft.com/office/drawing/2014/main" id="{777A8495-B41C-CCCD-C4D9-0629B4E8093C}"/>
              </a:ext>
            </a:extLst>
          </p:cNvPr>
          <p:cNvSpPr txBox="1">
            <a:spLocks/>
          </p:cNvSpPr>
          <p:nvPr/>
        </p:nvSpPr>
        <p:spPr>
          <a:xfrm>
            <a:off x="4443418" y="1914469"/>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That’s fine, you know there is just that initial you know feeling of dread, but once you get into it and you do it and as I say the guidance is there as well and it is partly that, that when it is an assigned thing, when the rules are defined and the boundaries are set on it, it makes it much easier than a free for all……</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25" name="Group 24">
            <a:extLst>
              <a:ext uri="{FF2B5EF4-FFF2-40B4-BE49-F238E27FC236}">
                <a16:creationId xmlns:a16="http://schemas.microsoft.com/office/drawing/2014/main" id="{BB194B8A-92C4-741E-A36C-24F18F0193B9}"/>
              </a:ext>
              <a:ext uri="{C183D7F6-B498-43B3-948B-1728B52AA6E4}">
                <adec:decorative xmlns:adec="http://schemas.microsoft.com/office/drawing/2017/decorative" val="1"/>
              </a:ext>
            </a:extLst>
          </p:cNvPr>
          <p:cNvGrpSpPr/>
          <p:nvPr/>
        </p:nvGrpSpPr>
        <p:grpSpPr>
          <a:xfrm rot="10800000">
            <a:off x="9885125" y="3600093"/>
            <a:ext cx="1018939" cy="509531"/>
            <a:chOff x="3299703" y="548246"/>
            <a:chExt cx="2024952" cy="1012596"/>
          </a:xfrm>
        </p:grpSpPr>
        <p:pic>
          <p:nvPicPr>
            <p:cNvPr id="26" name="Picture 25">
              <a:extLst>
                <a:ext uri="{FF2B5EF4-FFF2-40B4-BE49-F238E27FC236}">
                  <a16:creationId xmlns:a16="http://schemas.microsoft.com/office/drawing/2014/main" id="{23D351C9-C66A-E0EE-071E-41E5DB7C3C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7" name="Picture 26">
              <a:extLst>
                <a:ext uri="{FF2B5EF4-FFF2-40B4-BE49-F238E27FC236}">
                  <a16:creationId xmlns:a16="http://schemas.microsoft.com/office/drawing/2014/main" id="{B3038AE4-C3A6-90EC-E73C-D0F0B554AD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8" name="Group 27">
            <a:extLst>
              <a:ext uri="{FF2B5EF4-FFF2-40B4-BE49-F238E27FC236}">
                <a16:creationId xmlns:a16="http://schemas.microsoft.com/office/drawing/2014/main" id="{EDAA672D-7083-0B0C-66FE-33389ADF27A7}"/>
              </a:ext>
              <a:ext uri="{C183D7F6-B498-43B3-948B-1728B52AA6E4}">
                <adec:decorative xmlns:adec="http://schemas.microsoft.com/office/drawing/2017/decorative" val="1"/>
              </a:ext>
            </a:extLst>
          </p:cNvPr>
          <p:cNvGrpSpPr/>
          <p:nvPr/>
        </p:nvGrpSpPr>
        <p:grpSpPr>
          <a:xfrm>
            <a:off x="4557442" y="3985106"/>
            <a:ext cx="1018939" cy="509531"/>
            <a:chOff x="3299703" y="548246"/>
            <a:chExt cx="2024952" cy="1012596"/>
          </a:xfrm>
        </p:grpSpPr>
        <p:pic>
          <p:nvPicPr>
            <p:cNvPr id="29" name="Picture 28">
              <a:extLst>
                <a:ext uri="{FF2B5EF4-FFF2-40B4-BE49-F238E27FC236}">
                  <a16:creationId xmlns:a16="http://schemas.microsoft.com/office/drawing/2014/main" id="{A818EB84-5D5B-CB18-14D7-D4475AC5BD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1" name="Picture 30">
              <a:extLst>
                <a:ext uri="{FF2B5EF4-FFF2-40B4-BE49-F238E27FC236}">
                  <a16:creationId xmlns:a16="http://schemas.microsoft.com/office/drawing/2014/main" id="{C842FCB7-802D-C25B-112C-884497A719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3" name="Text Placeholder 4">
            <a:extLst>
              <a:ext uri="{FF2B5EF4-FFF2-40B4-BE49-F238E27FC236}">
                <a16:creationId xmlns:a16="http://schemas.microsoft.com/office/drawing/2014/main" id="{3AB1CA06-A4D8-DFBC-F9E2-D6FF242FC875}"/>
              </a:ext>
            </a:extLst>
          </p:cNvPr>
          <p:cNvSpPr txBox="1">
            <a:spLocks/>
          </p:cNvSpPr>
          <p:nvPr/>
        </p:nvSpPr>
        <p:spPr>
          <a:xfrm>
            <a:off x="763795" y="1842715"/>
            <a:ext cx="3271101" cy="202914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Students will use forums when needed for assessment, but are not keen on using them to ask questions.</a:t>
            </a:r>
          </a:p>
        </p:txBody>
      </p:sp>
      <p:sp>
        <p:nvSpPr>
          <p:cNvPr id="35" name="TextBox 34">
            <a:extLst>
              <a:ext uri="{FF2B5EF4-FFF2-40B4-BE49-F238E27FC236}">
                <a16:creationId xmlns:a16="http://schemas.microsoft.com/office/drawing/2014/main" id="{14BEB7E7-A036-F94A-1142-56B65A7E7AF9}"/>
              </a:ext>
            </a:extLst>
          </p:cNvPr>
          <p:cNvSpPr txBox="1"/>
          <p:nvPr/>
        </p:nvSpPr>
        <p:spPr>
          <a:xfrm>
            <a:off x="4557442" y="4586387"/>
            <a:ext cx="6096000" cy="923330"/>
          </a:xfrm>
          <a:prstGeom prst="rect">
            <a:avLst/>
          </a:prstGeom>
          <a:noFill/>
        </p:spPr>
        <p:txBody>
          <a:bodyPr wrap="square">
            <a:spAutoFit/>
          </a:bodyPr>
          <a:lstStyle/>
          <a:p>
            <a:r>
              <a:rPr lang="en-GB" sz="1800" b="0" i="0" u="none" strike="noStrike" baseline="0" dirty="0">
                <a:latin typeface="Calibri" panose="020F0502020204030204" pitchFamily="34" charset="0"/>
              </a:rPr>
              <a:t>I don’t ask questions on them, I’ll read through them but I don’t interact on them – I don’t put up questions and I don’t introduce myself particularly to other students…..</a:t>
            </a:r>
          </a:p>
        </p:txBody>
      </p:sp>
    </p:spTree>
    <p:extLst>
      <p:ext uri="{BB962C8B-B14F-4D97-AF65-F5344CB8AC3E}">
        <p14:creationId xmlns:p14="http://schemas.microsoft.com/office/powerpoint/2010/main" val="297125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To summarise:</a:t>
            </a:r>
            <a:endParaRPr lang="en-GB" dirty="0"/>
          </a:p>
        </p:txBody>
      </p:sp>
      <p:sp>
        <p:nvSpPr>
          <p:cNvPr id="2" name="Text Placeholder 5">
            <a:extLst>
              <a:ext uri="{FF2B5EF4-FFF2-40B4-BE49-F238E27FC236}">
                <a16:creationId xmlns:a16="http://schemas.microsoft.com/office/drawing/2014/main" id="{91638C43-9829-65A3-FF08-319EA74D1255}"/>
              </a:ext>
            </a:extLst>
          </p:cNvPr>
          <p:cNvSpPr txBox="1">
            <a:spLocks/>
          </p:cNvSpPr>
          <p:nvPr/>
        </p:nvSpPr>
        <p:spPr>
          <a:xfrm>
            <a:off x="703612" y="1250471"/>
            <a:ext cx="10112170" cy="4357057"/>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latin typeface="+mn-lt"/>
              </a:rPr>
              <a:t>Students indicating mental health issues were </a:t>
            </a:r>
            <a:r>
              <a:rPr lang="en-GB" sz="1700" dirty="0">
                <a:solidFill>
                  <a:schemeClr val="accent5">
                    <a:lumMod val="50000"/>
                  </a:schemeClr>
                </a:solidFill>
                <a:latin typeface="+mn-lt"/>
              </a:rPr>
              <a:t>more likely to attend live </a:t>
            </a:r>
            <a:r>
              <a:rPr lang="en-GB" sz="1700" dirty="0">
                <a:latin typeface="+mn-lt"/>
              </a:rPr>
              <a:t>tutorials or use recordings, but they can be a source of </a:t>
            </a:r>
            <a:r>
              <a:rPr lang="en-GB" sz="1700" dirty="0">
                <a:solidFill>
                  <a:schemeClr val="accent5">
                    <a:lumMod val="50000"/>
                  </a:schemeClr>
                </a:solidFill>
                <a:latin typeface="+mn-lt"/>
              </a:rPr>
              <a:t>anxiety</a:t>
            </a:r>
            <a:r>
              <a:rPr lang="en-GB" sz="1700" dirty="0">
                <a:latin typeface="+mn-lt"/>
              </a:rPr>
              <a:t> exacerbated by </a:t>
            </a:r>
            <a:r>
              <a:rPr lang="en-GB" sz="1700" dirty="0">
                <a:solidFill>
                  <a:schemeClr val="accent5">
                    <a:lumMod val="50000"/>
                  </a:schemeClr>
                </a:solidFill>
                <a:latin typeface="+mn-lt"/>
              </a:rPr>
              <a:t>not seeing faces</a:t>
            </a:r>
            <a:r>
              <a:rPr lang="en-GB" sz="1700" dirty="0">
                <a:latin typeface="+mn-lt"/>
              </a:rPr>
              <a:t>.</a:t>
            </a:r>
          </a:p>
          <a:p>
            <a:r>
              <a:rPr lang="en-GB" sz="1700" dirty="0">
                <a:solidFill>
                  <a:schemeClr val="accent5">
                    <a:lumMod val="50000"/>
                  </a:schemeClr>
                </a:solidFill>
                <a:latin typeface="+mn-lt"/>
              </a:rPr>
              <a:t>Time</a:t>
            </a:r>
            <a:r>
              <a:rPr lang="en-GB" sz="1700" dirty="0">
                <a:latin typeface="+mn-lt"/>
              </a:rPr>
              <a:t> is a key reason for students not attending live tutorials or engaging with forums.</a:t>
            </a:r>
          </a:p>
          <a:p>
            <a:r>
              <a:rPr lang="en-GB" sz="1700" dirty="0">
                <a:latin typeface="+mn-lt"/>
              </a:rPr>
              <a:t>Tutors are doing an </a:t>
            </a:r>
            <a:r>
              <a:rPr lang="en-GB" sz="1700" dirty="0">
                <a:solidFill>
                  <a:schemeClr val="accent5">
                    <a:lumMod val="50000"/>
                  </a:schemeClr>
                </a:solidFill>
                <a:latin typeface="+mn-lt"/>
              </a:rPr>
              <a:t>excellent job </a:t>
            </a:r>
            <a:r>
              <a:rPr lang="en-GB" sz="1700" dirty="0">
                <a:latin typeface="+mn-lt"/>
              </a:rPr>
              <a:t>of delivering tutorials!</a:t>
            </a:r>
          </a:p>
          <a:p>
            <a:r>
              <a:rPr lang="en-GB" sz="1700" dirty="0">
                <a:latin typeface="+mn-lt"/>
              </a:rPr>
              <a:t>All students value having high quality tutorial </a:t>
            </a:r>
            <a:r>
              <a:rPr lang="en-GB" sz="1700" dirty="0">
                <a:solidFill>
                  <a:schemeClr val="accent5">
                    <a:lumMod val="50000"/>
                  </a:schemeClr>
                </a:solidFill>
                <a:latin typeface="+mn-lt"/>
              </a:rPr>
              <a:t>recordings</a:t>
            </a:r>
            <a:r>
              <a:rPr lang="en-GB" sz="1700" dirty="0">
                <a:latin typeface="+mn-lt"/>
              </a:rPr>
              <a:t>.</a:t>
            </a:r>
          </a:p>
          <a:p>
            <a:r>
              <a:rPr lang="en-GB" sz="1700" dirty="0"/>
              <a:t>Students indicating mental health issues were more likely to use forums as ‘</a:t>
            </a:r>
            <a:r>
              <a:rPr lang="en-GB" sz="1700" dirty="0">
                <a:solidFill>
                  <a:schemeClr val="accent5">
                    <a:lumMod val="50000"/>
                  </a:schemeClr>
                </a:solidFill>
              </a:rPr>
              <a:t>read only</a:t>
            </a:r>
            <a:r>
              <a:rPr lang="en-GB" sz="1700" dirty="0"/>
              <a:t>’ or not use them at all and less likely to see their benefit.</a:t>
            </a:r>
          </a:p>
          <a:p>
            <a:r>
              <a:rPr lang="en-GB" sz="1700" dirty="0"/>
              <a:t>It’s easier to post for a </a:t>
            </a:r>
            <a:r>
              <a:rPr lang="en-GB" sz="1700" dirty="0">
                <a:solidFill>
                  <a:schemeClr val="accent5">
                    <a:lumMod val="50000"/>
                  </a:schemeClr>
                </a:solidFill>
              </a:rPr>
              <a:t>TMA task</a:t>
            </a:r>
            <a:r>
              <a:rPr lang="en-GB" sz="1700" dirty="0"/>
              <a:t>, but </a:t>
            </a:r>
            <a:r>
              <a:rPr lang="en-GB" sz="1700" dirty="0">
                <a:solidFill>
                  <a:schemeClr val="accent5">
                    <a:lumMod val="50000"/>
                  </a:schemeClr>
                </a:solidFill>
              </a:rPr>
              <a:t>not to ask a question</a:t>
            </a:r>
            <a:r>
              <a:rPr lang="en-GB" sz="1700" dirty="0"/>
              <a:t>.</a:t>
            </a:r>
          </a:p>
          <a:p>
            <a:r>
              <a:rPr lang="en-GB" sz="1700" dirty="0"/>
              <a:t>Posting to forums is a source of </a:t>
            </a:r>
            <a:r>
              <a:rPr lang="en-GB" sz="1700" dirty="0">
                <a:solidFill>
                  <a:schemeClr val="accent5">
                    <a:lumMod val="50000"/>
                  </a:schemeClr>
                </a:solidFill>
              </a:rPr>
              <a:t>anxiety</a:t>
            </a:r>
            <a:r>
              <a:rPr lang="en-GB" sz="1700" dirty="0"/>
              <a:t> for students experiencing mental health issues.</a:t>
            </a:r>
          </a:p>
          <a:p>
            <a:r>
              <a:rPr lang="en-GB" sz="1700" dirty="0"/>
              <a:t>Forums don’t always help to build a sense of </a:t>
            </a:r>
            <a:r>
              <a:rPr lang="en-GB" sz="1700" dirty="0">
                <a:solidFill>
                  <a:schemeClr val="accent5">
                    <a:lumMod val="50000"/>
                  </a:schemeClr>
                </a:solidFill>
              </a:rPr>
              <a:t>community</a:t>
            </a:r>
            <a:r>
              <a:rPr lang="en-GB" sz="1700" dirty="0"/>
              <a:t>.</a:t>
            </a:r>
          </a:p>
          <a:p>
            <a:r>
              <a:rPr lang="en-GB" sz="1700" dirty="0">
                <a:solidFill>
                  <a:schemeClr val="accent5">
                    <a:lumMod val="50000"/>
                  </a:schemeClr>
                </a:solidFill>
              </a:rPr>
              <a:t>Accessibility</a:t>
            </a:r>
            <a:r>
              <a:rPr lang="en-GB" sz="1700" dirty="0"/>
              <a:t> and the </a:t>
            </a:r>
            <a:r>
              <a:rPr lang="en-GB" sz="1700" dirty="0">
                <a:solidFill>
                  <a:schemeClr val="accent5">
                    <a:lumMod val="50000"/>
                  </a:schemeClr>
                </a:solidFill>
              </a:rPr>
              <a:t>visual format </a:t>
            </a:r>
            <a:r>
              <a:rPr lang="en-GB" sz="1700" dirty="0"/>
              <a:t>of forums is off-putting and could be simplified &amp; updated. </a:t>
            </a:r>
          </a:p>
          <a:p>
            <a:endParaRPr lang="en-GB" sz="2400" dirty="0"/>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154094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What could we do differently?</a:t>
            </a:r>
            <a:endParaRPr lang="en-GB" dirty="0"/>
          </a:p>
        </p:txBody>
      </p:sp>
      <p:sp>
        <p:nvSpPr>
          <p:cNvPr id="2" name="Text Placeholder 5">
            <a:extLst>
              <a:ext uri="{FF2B5EF4-FFF2-40B4-BE49-F238E27FC236}">
                <a16:creationId xmlns:a16="http://schemas.microsoft.com/office/drawing/2014/main" id="{91638C43-9829-65A3-FF08-319EA74D1255}"/>
              </a:ext>
            </a:extLst>
          </p:cNvPr>
          <p:cNvSpPr txBox="1">
            <a:spLocks/>
          </p:cNvSpPr>
          <p:nvPr/>
        </p:nvSpPr>
        <p:spPr>
          <a:xfrm>
            <a:off x="1052944" y="1250471"/>
            <a:ext cx="9254837" cy="4357057"/>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n-lt"/>
              </a:rPr>
              <a:t>Think about how we use forums for activities and make them </a:t>
            </a:r>
            <a:r>
              <a:rPr lang="en-GB" sz="2000" dirty="0">
                <a:solidFill>
                  <a:schemeClr val="accent5">
                    <a:lumMod val="50000"/>
                  </a:schemeClr>
                </a:solidFill>
                <a:latin typeface="+mn-lt"/>
              </a:rPr>
              <a:t>less intimidating</a:t>
            </a:r>
            <a:r>
              <a:rPr lang="en-GB" sz="2000" dirty="0">
                <a:latin typeface="+mn-lt"/>
              </a:rPr>
              <a:t>.</a:t>
            </a:r>
          </a:p>
          <a:p>
            <a:r>
              <a:rPr lang="en-GB" sz="2000" dirty="0">
                <a:latin typeface="+mn-lt"/>
              </a:rPr>
              <a:t>Consider other ways of </a:t>
            </a:r>
            <a:r>
              <a:rPr lang="en-GB" sz="2000" dirty="0">
                <a:solidFill>
                  <a:schemeClr val="accent5">
                    <a:lumMod val="50000"/>
                  </a:schemeClr>
                </a:solidFill>
                <a:latin typeface="+mn-lt"/>
              </a:rPr>
              <a:t>building community </a:t>
            </a:r>
            <a:r>
              <a:rPr lang="en-GB" sz="2000" dirty="0">
                <a:latin typeface="+mn-lt"/>
              </a:rPr>
              <a:t>on our modules that don’t rely on forums.</a:t>
            </a:r>
          </a:p>
          <a:p>
            <a:r>
              <a:rPr lang="en-GB" sz="2000" dirty="0">
                <a:latin typeface="+mn-lt"/>
              </a:rPr>
              <a:t>Time is a universal factor affecting engagement and students are keen to have </a:t>
            </a:r>
            <a:r>
              <a:rPr lang="en-GB" sz="2000" dirty="0">
                <a:solidFill>
                  <a:schemeClr val="accent5">
                    <a:lumMod val="50000"/>
                  </a:schemeClr>
                </a:solidFill>
                <a:latin typeface="+mn-lt"/>
              </a:rPr>
              <a:t>more reminders</a:t>
            </a:r>
            <a:r>
              <a:rPr lang="en-GB" sz="2000" dirty="0">
                <a:latin typeface="+mn-lt"/>
              </a:rPr>
              <a:t>, closer to tutorial dates.</a:t>
            </a:r>
          </a:p>
          <a:p>
            <a:r>
              <a:rPr lang="en-GB" sz="2000" dirty="0">
                <a:latin typeface="+mn-lt"/>
              </a:rPr>
              <a:t>Use </a:t>
            </a:r>
            <a:r>
              <a:rPr lang="en-GB" sz="2000" dirty="0">
                <a:solidFill>
                  <a:schemeClr val="accent5">
                    <a:lumMod val="50000"/>
                  </a:schemeClr>
                </a:solidFill>
                <a:latin typeface="+mn-lt"/>
              </a:rPr>
              <a:t>cameras</a:t>
            </a:r>
            <a:r>
              <a:rPr lang="en-GB" sz="2000" dirty="0">
                <a:latin typeface="+mn-lt"/>
              </a:rPr>
              <a:t> as much as we can in tutorials to make them feel more personal.</a:t>
            </a:r>
          </a:p>
          <a:p>
            <a:r>
              <a:rPr lang="en-GB" sz="2000" dirty="0">
                <a:latin typeface="+mn-lt"/>
              </a:rPr>
              <a:t>Recordings are a crucial part of our tuition offer. We could encourage </a:t>
            </a:r>
            <a:r>
              <a:rPr lang="en-GB" sz="2000" dirty="0">
                <a:solidFill>
                  <a:schemeClr val="accent5">
                    <a:lumMod val="50000"/>
                  </a:schemeClr>
                </a:solidFill>
                <a:latin typeface="+mn-lt"/>
              </a:rPr>
              <a:t>good practice in recording </a:t>
            </a:r>
            <a:r>
              <a:rPr lang="en-GB" sz="2000" dirty="0">
                <a:latin typeface="+mn-lt"/>
              </a:rPr>
              <a:t>tutorials through observations, staff development and our AL induction programme.</a:t>
            </a:r>
            <a:endParaRPr lang="en-GB" sz="2000" dirty="0"/>
          </a:p>
          <a:p>
            <a:endParaRPr lang="en-GB" sz="2400" dirty="0"/>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411646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2684-2076-CCC1-4B1D-4E021BC1FE9A}"/>
              </a:ext>
            </a:extLst>
          </p:cNvPr>
          <p:cNvSpPr>
            <a:spLocks noGrp="1"/>
          </p:cNvSpPr>
          <p:nvPr>
            <p:ph type="body" sz="quarter" idx="24"/>
          </p:nvPr>
        </p:nvSpPr>
        <p:spPr/>
        <p:txBody>
          <a:bodyPr/>
          <a:lstStyle/>
          <a:p>
            <a:r>
              <a:rPr lang="en-GB" dirty="0"/>
              <a:t>Background</a:t>
            </a:r>
          </a:p>
        </p:txBody>
      </p:sp>
      <p:sp>
        <p:nvSpPr>
          <p:cNvPr id="6" name="Text Placeholder 5">
            <a:extLst>
              <a:ext uri="{FF2B5EF4-FFF2-40B4-BE49-F238E27FC236}">
                <a16:creationId xmlns:a16="http://schemas.microsoft.com/office/drawing/2014/main" id="{899AE93D-8851-41FD-E084-4F7FB1F5208D}"/>
              </a:ext>
            </a:extLst>
          </p:cNvPr>
          <p:cNvSpPr>
            <a:spLocks noGrp="1"/>
          </p:cNvSpPr>
          <p:nvPr>
            <p:ph type="body" sz="quarter" idx="15"/>
          </p:nvPr>
        </p:nvSpPr>
        <p:spPr>
          <a:xfrm>
            <a:off x="879102" y="1452616"/>
            <a:ext cx="9591229" cy="3750980"/>
          </a:xfrm>
        </p:spPr>
        <p:txBody>
          <a:bodyPr/>
          <a:lstStyle/>
          <a:p>
            <a:r>
              <a:rPr lang="en-GB" sz="2400" dirty="0">
                <a:latin typeface="+mn-lt"/>
              </a:rPr>
              <a:t>In LHCS many level 2 students </a:t>
            </a:r>
            <a:r>
              <a:rPr lang="en-GB" sz="2400" dirty="0">
                <a:solidFill>
                  <a:schemeClr val="accent5">
                    <a:lumMod val="50000"/>
                  </a:schemeClr>
                </a:solidFill>
                <a:latin typeface="+mn-lt"/>
              </a:rPr>
              <a:t>don’t attend online synchronous tutorials</a:t>
            </a:r>
            <a:r>
              <a:rPr lang="en-GB" sz="2400" dirty="0">
                <a:latin typeface="+mn-lt"/>
              </a:rPr>
              <a:t>.</a:t>
            </a:r>
          </a:p>
          <a:p>
            <a:endParaRPr lang="en-GB" sz="2400" dirty="0">
              <a:latin typeface="+mn-lt"/>
            </a:endParaRPr>
          </a:p>
          <a:p>
            <a:r>
              <a:rPr lang="en-GB" sz="2400" dirty="0">
                <a:latin typeface="+mn-lt"/>
              </a:rPr>
              <a:t>Many level 2 students </a:t>
            </a:r>
            <a:r>
              <a:rPr lang="en-GB" sz="2400" dirty="0">
                <a:solidFill>
                  <a:schemeClr val="accent5">
                    <a:lumMod val="50000"/>
                  </a:schemeClr>
                </a:solidFill>
                <a:latin typeface="+mn-lt"/>
              </a:rPr>
              <a:t>don’t engage fully with forums</a:t>
            </a:r>
            <a:r>
              <a:rPr lang="en-GB" sz="2400" dirty="0">
                <a:latin typeface="+mn-lt"/>
              </a:rPr>
              <a:t> – even for activities associated with their assessment.</a:t>
            </a:r>
          </a:p>
          <a:p>
            <a:endParaRPr lang="en-GB" sz="2400" dirty="0">
              <a:latin typeface="+mn-lt"/>
            </a:endParaRPr>
          </a:p>
          <a:p>
            <a:r>
              <a:rPr lang="en-GB" sz="2400" b="1" dirty="0">
                <a:solidFill>
                  <a:schemeClr val="accent5">
                    <a:lumMod val="50000"/>
                  </a:schemeClr>
                </a:solidFill>
                <a:latin typeface="+mn-lt"/>
              </a:rPr>
              <a:t>Are students experiencing mental health issues even less likely to engage?</a:t>
            </a:r>
            <a:endParaRPr lang="en-GB" sz="2400" dirty="0">
              <a:latin typeface="+mn-lt"/>
            </a:endParaRPr>
          </a:p>
          <a:p>
            <a:endParaRPr lang="en-GB" dirty="0"/>
          </a:p>
        </p:txBody>
      </p:sp>
    </p:spTree>
    <p:extLst>
      <p:ext uri="{BB962C8B-B14F-4D97-AF65-F5344CB8AC3E}">
        <p14:creationId xmlns:p14="http://schemas.microsoft.com/office/powerpoint/2010/main" val="206860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3124517"/>
            <a:ext cx="7500938" cy="1946247"/>
          </a:xfrm>
        </p:spPr>
        <p:txBody>
          <a:bodyPr/>
          <a:lstStyle/>
          <a:p>
            <a:r>
              <a:rPr lang="en-GB" dirty="0"/>
              <a:t>With many thanks to eSTEeM for all their support!</a:t>
            </a:r>
          </a:p>
        </p:txBody>
      </p:sp>
      <p:pic>
        <p:nvPicPr>
          <p:cNvPr id="5" name="Picture 4" descr="Text&#10;&#10;Description automatically generated with medium confidence">
            <a:extLst>
              <a:ext uri="{FF2B5EF4-FFF2-40B4-BE49-F238E27FC236}">
                <a16:creationId xmlns:a16="http://schemas.microsoft.com/office/drawing/2014/main" id="{242045D4-164A-E6C4-9F16-41C3B6232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109" y="5624320"/>
            <a:ext cx="3366523" cy="1024130"/>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B4CD2-CC5D-603B-9960-D642FFF507CC}"/>
              </a:ext>
            </a:extLst>
          </p:cNvPr>
          <p:cNvSpPr>
            <a:spLocks noGrp="1"/>
          </p:cNvSpPr>
          <p:nvPr>
            <p:ph type="body" sz="quarter" idx="24"/>
          </p:nvPr>
        </p:nvSpPr>
        <p:spPr/>
        <p:txBody>
          <a:bodyPr/>
          <a:lstStyle/>
          <a:p>
            <a:r>
              <a:rPr lang="en-GB" dirty="0"/>
              <a:t>Key questions:</a:t>
            </a:r>
          </a:p>
        </p:txBody>
      </p:sp>
      <p:sp>
        <p:nvSpPr>
          <p:cNvPr id="6" name="Text Placeholder 5">
            <a:extLst>
              <a:ext uri="{FF2B5EF4-FFF2-40B4-BE49-F238E27FC236}">
                <a16:creationId xmlns:a16="http://schemas.microsoft.com/office/drawing/2014/main" id="{F35695A2-F887-ADC6-7F2A-92F496CCE9B4}"/>
              </a:ext>
            </a:extLst>
          </p:cNvPr>
          <p:cNvSpPr>
            <a:spLocks noGrp="1"/>
          </p:cNvSpPr>
          <p:nvPr>
            <p:ph type="body" sz="quarter" idx="15"/>
          </p:nvPr>
        </p:nvSpPr>
        <p:spPr>
          <a:xfrm>
            <a:off x="887982" y="1191587"/>
            <a:ext cx="9591229" cy="4521056"/>
          </a:xfrm>
        </p:spPr>
        <p:txBody>
          <a:bodyPr/>
          <a:lstStyle/>
          <a:p>
            <a:r>
              <a:rPr lang="en-GB" sz="2000" dirty="0">
                <a:latin typeface="+mn-lt"/>
              </a:rPr>
              <a:t>Why don’t we see high attendance at our </a:t>
            </a:r>
            <a:r>
              <a:rPr lang="en-GB" sz="2000" dirty="0">
                <a:solidFill>
                  <a:schemeClr val="accent5">
                    <a:lumMod val="50000"/>
                  </a:schemeClr>
                </a:solidFill>
                <a:latin typeface="+mn-lt"/>
              </a:rPr>
              <a:t>online tutorials</a:t>
            </a:r>
            <a:r>
              <a:rPr lang="en-GB" sz="2000" dirty="0">
                <a:latin typeface="+mn-lt"/>
              </a:rPr>
              <a:t>?</a:t>
            </a:r>
          </a:p>
          <a:p>
            <a:endParaRPr lang="en-GB" sz="2000" dirty="0">
              <a:latin typeface="+mn-lt"/>
            </a:endParaRPr>
          </a:p>
          <a:p>
            <a:r>
              <a:rPr lang="en-GB" sz="2000" dirty="0">
                <a:latin typeface="+mn-lt"/>
              </a:rPr>
              <a:t>Why is it always a struggle to get students to </a:t>
            </a:r>
            <a:r>
              <a:rPr lang="en-GB" sz="2000" dirty="0">
                <a:solidFill>
                  <a:schemeClr val="accent5">
                    <a:lumMod val="50000"/>
                  </a:schemeClr>
                </a:solidFill>
                <a:latin typeface="+mn-lt"/>
              </a:rPr>
              <a:t>engage on our module based forums</a:t>
            </a:r>
            <a:r>
              <a:rPr lang="en-GB" sz="2000" dirty="0">
                <a:latin typeface="+mn-lt"/>
              </a:rPr>
              <a:t>?</a:t>
            </a:r>
          </a:p>
          <a:p>
            <a:endParaRPr lang="en-GB" sz="2000" dirty="0">
              <a:latin typeface="+mn-lt"/>
            </a:endParaRPr>
          </a:p>
          <a:p>
            <a:r>
              <a:rPr lang="en-GB" sz="2000" dirty="0">
                <a:latin typeface="+mn-lt"/>
              </a:rPr>
              <a:t>What </a:t>
            </a:r>
            <a:r>
              <a:rPr lang="en-GB" sz="2000" dirty="0">
                <a:solidFill>
                  <a:schemeClr val="accent5">
                    <a:lumMod val="50000"/>
                  </a:schemeClr>
                </a:solidFill>
                <a:latin typeface="+mn-lt"/>
              </a:rPr>
              <a:t>holds people back</a:t>
            </a:r>
            <a:r>
              <a:rPr lang="en-GB" sz="2000" dirty="0">
                <a:latin typeface="+mn-lt"/>
              </a:rPr>
              <a:t>?</a:t>
            </a:r>
          </a:p>
          <a:p>
            <a:endParaRPr lang="en-GB" sz="2000" dirty="0">
              <a:latin typeface="+mn-lt"/>
            </a:endParaRPr>
          </a:p>
          <a:p>
            <a:r>
              <a:rPr lang="en-GB" sz="2000" dirty="0">
                <a:latin typeface="+mn-lt"/>
              </a:rPr>
              <a:t>Is this a particular problem for </a:t>
            </a:r>
            <a:r>
              <a:rPr lang="en-GB" sz="2000" dirty="0">
                <a:solidFill>
                  <a:schemeClr val="accent5">
                    <a:lumMod val="50000"/>
                  </a:schemeClr>
                </a:solidFill>
                <a:latin typeface="+mn-lt"/>
              </a:rPr>
              <a:t>students experiencing mental health issues</a:t>
            </a:r>
            <a:r>
              <a:rPr lang="en-GB" sz="2000" dirty="0">
                <a:latin typeface="+mn-lt"/>
              </a:rPr>
              <a:t>?</a:t>
            </a:r>
          </a:p>
          <a:p>
            <a:endParaRPr lang="en-GB" sz="2000" dirty="0">
              <a:latin typeface="+mn-lt"/>
            </a:endParaRPr>
          </a:p>
          <a:p>
            <a:r>
              <a:rPr lang="en-GB" sz="2000" dirty="0">
                <a:latin typeface="+mn-lt"/>
              </a:rPr>
              <a:t>How can we </a:t>
            </a:r>
            <a:r>
              <a:rPr lang="en-GB" sz="2000" dirty="0">
                <a:solidFill>
                  <a:schemeClr val="accent5">
                    <a:lumMod val="50000"/>
                  </a:schemeClr>
                </a:solidFill>
                <a:latin typeface="+mn-lt"/>
              </a:rPr>
              <a:t>improve</a:t>
            </a:r>
            <a:r>
              <a:rPr lang="en-GB" sz="2000" dirty="0">
                <a:latin typeface="+mn-lt"/>
              </a:rPr>
              <a:t> this?</a:t>
            </a:r>
          </a:p>
          <a:p>
            <a:pPr marL="0" indent="0">
              <a:buNone/>
            </a:pPr>
            <a:endParaRPr lang="en-GB" dirty="0"/>
          </a:p>
        </p:txBody>
      </p:sp>
    </p:spTree>
    <p:extLst>
      <p:ext uri="{BB962C8B-B14F-4D97-AF65-F5344CB8AC3E}">
        <p14:creationId xmlns:p14="http://schemas.microsoft.com/office/powerpoint/2010/main" val="394070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BC4B-7393-7842-CC2E-1E5E36D83561}"/>
              </a:ext>
            </a:extLst>
          </p:cNvPr>
          <p:cNvSpPr>
            <a:spLocks noGrp="1"/>
          </p:cNvSpPr>
          <p:nvPr>
            <p:ph type="body" sz="quarter" idx="24"/>
          </p:nvPr>
        </p:nvSpPr>
        <p:spPr/>
        <p:txBody>
          <a:bodyPr/>
          <a:lstStyle/>
          <a:p>
            <a:r>
              <a:rPr lang="en-GB" sz="2800" dirty="0"/>
              <a:t>Why focus on students with mental health issues?</a:t>
            </a:r>
            <a:endParaRPr lang="en-GB" dirty="0"/>
          </a:p>
        </p:txBody>
      </p:sp>
      <p:sp>
        <p:nvSpPr>
          <p:cNvPr id="6" name="Text Placeholder 5">
            <a:extLst>
              <a:ext uri="{FF2B5EF4-FFF2-40B4-BE49-F238E27FC236}">
                <a16:creationId xmlns:a16="http://schemas.microsoft.com/office/drawing/2014/main" id="{6B151D29-14C5-41D2-14D7-9C7994111D5B}"/>
              </a:ext>
            </a:extLst>
          </p:cNvPr>
          <p:cNvSpPr>
            <a:spLocks noGrp="1"/>
          </p:cNvSpPr>
          <p:nvPr>
            <p:ph type="body" sz="quarter" idx="15"/>
          </p:nvPr>
        </p:nvSpPr>
        <p:spPr>
          <a:xfrm>
            <a:off x="859703" y="1443190"/>
            <a:ext cx="9591229" cy="3072250"/>
          </a:xfrm>
        </p:spPr>
        <p:txBody>
          <a:bodyPr/>
          <a:lstStyle/>
          <a:p>
            <a:r>
              <a:rPr lang="en-GB" sz="2400" dirty="0">
                <a:solidFill>
                  <a:schemeClr val="accent5">
                    <a:lumMod val="50000"/>
                  </a:schemeClr>
                </a:solidFill>
                <a:latin typeface="+mn-lt"/>
              </a:rPr>
              <a:t>Equality of access </a:t>
            </a:r>
            <a:r>
              <a:rPr lang="en-GB" sz="2400" dirty="0">
                <a:latin typeface="+mn-lt"/>
              </a:rPr>
              <a:t>to online resources.</a:t>
            </a:r>
          </a:p>
          <a:p>
            <a:pPr marL="0" indent="0">
              <a:buNone/>
            </a:pPr>
            <a:endParaRPr lang="en-GB" sz="2400" dirty="0">
              <a:latin typeface="+mn-lt"/>
            </a:endParaRPr>
          </a:p>
          <a:p>
            <a:r>
              <a:rPr lang="en-GB" sz="2400" dirty="0">
                <a:latin typeface="+mn-lt"/>
              </a:rPr>
              <a:t>Avoid students feeling </a:t>
            </a:r>
            <a:r>
              <a:rPr lang="en-GB" sz="2400" dirty="0">
                <a:solidFill>
                  <a:schemeClr val="accent5">
                    <a:lumMod val="50000"/>
                  </a:schemeClr>
                </a:solidFill>
                <a:latin typeface="+mn-lt"/>
              </a:rPr>
              <a:t>excluded or isolated</a:t>
            </a:r>
            <a:r>
              <a:rPr lang="en-GB" sz="2400" dirty="0">
                <a:latin typeface="+mn-lt"/>
              </a:rPr>
              <a:t>. </a:t>
            </a:r>
          </a:p>
          <a:p>
            <a:endParaRPr lang="en-GB" sz="2400" dirty="0">
              <a:latin typeface="+mn-lt"/>
            </a:endParaRPr>
          </a:p>
          <a:p>
            <a:r>
              <a:rPr lang="en-GB" sz="2400" dirty="0">
                <a:latin typeface="+mn-lt"/>
              </a:rPr>
              <a:t>Improve </a:t>
            </a:r>
            <a:r>
              <a:rPr lang="en-GB" sz="2400" dirty="0">
                <a:solidFill>
                  <a:schemeClr val="accent5">
                    <a:lumMod val="50000"/>
                  </a:schemeClr>
                </a:solidFill>
                <a:latin typeface="+mn-lt"/>
              </a:rPr>
              <a:t>retention</a:t>
            </a:r>
            <a:r>
              <a:rPr lang="en-GB" sz="2400" dirty="0">
                <a:latin typeface="+mn-lt"/>
              </a:rPr>
              <a:t> as well as student learning and module results.</a:t>
            </a:r>
          </a:p>
          <a:p>
            <a:pPr marL="0" indent="0">
              <a:buNone/>
            </a:pPr>
            <a:endParaRPr lang="en-GB" dirty="0"/>
          </a:p>
        </p:txBody>
      </p:sp>
    </p:spTree>
    <p:extLst>
      <p:ext uri="{BB962C8B-B14F-4D97-AF65-F5344CB8AC3E}">
        <p14:creationId xmlns:p14="http://schemas.microsoft.com/office/powerpoint/2010/main" val="137931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BBC84D-4623-5F7E-917D-63388E4A4703}"/>
              </a:ext>
            </a:extLst>
          </p:cNvPr>
          <p:cNvSpPr>
            <a:spLocks noGrp="1"/>
          </p:cNvSpPr>
          <p:nvPr>
            <p:ph type="body" sz="quarter" idx="24"/>
          </p:nvPr>
        </p:nvSpPr>
        <p:spPr/>
        <p:txBody>
          <a:bodyPr/>
          <a:lstStyle/>
          <a:p>
            <a:r>
              <a:rPr lang="en-GB" dirty="0"/>
              <a:t>Our approach:</a:t>
            </a:r>
          </a:p>
        </p:txBody>
      </p:sp>
      <p:sp>
        <p:nvSpPr>
          <p:cNvPr id="6" name="Text Placeholder 5">
            <a:extLst>
              <a:ext uri="{FF2B5EF4-FFF2-40B4-BE49-F238E27FC236}">
                <a16:creationId xmlns:a16="http://schemas.microsoft.com/office/drawing/2014/main" id="{2B0D0E68-32EB-625E-3B53-DD669B8E4CE8}"/>
              </a:ext>
            </a:extLst>
          </p:cNvPr>
          <p:cNvSpPr>
            <a:spLocks noGrp="1"/>
          </p:cNvSpPr>
          <p:nvPr>
            <p:ph type="body" sz="quarter" idx="15"/>
          </p:nvPr>
        </p:nvSpPr>
        <p:spPr>
          <a:xfrm>
            <a:off x="1001651" y="1518604"/>
            <a:ext cx="9591229" cy="4260027"/>
          </a:xfrm>
        </p:spPr>
        <p:txBody>
          <a:bodyPr/>
          <a:lstStyle/>
          <a:p>
            <a:r>
              <a:rPr lang="en-GB" sz="2400" dirty="0">
                <a:latin typeface="+mn-lt"/>
              </a:rPr>
              <a:t>Surveyed students from SK299 and S294 in 20J and 21J: combination of quantitative and qualitative questions</a:t>
            </a:r>
          </a:p>
          <a:p>
            <a:pPr lvl="2"/>
            <a:r>
              <a:rPr lang="en-GB" dirty="0">
                <a:solidFill>
                  <a:schemeClr val="accent5">
                    <a:lumMod val="50000"/>
                  </a:schemeClr>
                </a:solidFill>
              </a:rPr>
              <a:t>20J: 784 students surveyed, 89 responses (11% response rate)</a:t>
            </a:r>
          </a:p>
          <a:p>
            <a:pPr lvl="2"/>
            <a:r>
              <a:rPr lang="en-GB" dirty="0">
                <a:solidFill>
                  <a:schemeClr val="accent5">
                    <a:lumMod val="50000"/>
                  </a:schemeClr>
                </a:solidFill>
              </a:rPr>
              <a:t>21J: 460 students surveyed, 34 responses (7% response rate)</a:t>
            </a:r>
          </a:p>
          <a:p>
            <a:r>
              <a:rPr lang="en-GB" sz="2400" dirty="0"/>
              <a:t>Students indicated on survey if they considered themselves to have mental health issues and were happy to be approached for interview</a:t>
            </a:r>
          </a:p>
          <a:p>
            <a:r>
              <a:rPr lang="en-GB" sz="2400" dirty="0"/>
              <a:t>Carried out semi-structured interviews with 6 students </a:t>
            </a:r>
          </a:p>
          <a:p>
            <a:pPr lvl="2"/>
            <a:r>
              <a:rPr lang="en-GB" dirty="0">
                <a:solidFill>
                  <a:schemeClr val="accent5">
                    <a:lumMod val="50000"/>
                  </a:schemeClr>
                </a:solidFill>
              </a:rPr>
              <a:t>4 from 20J</a:t>
            </a:r>
          </a:p>
          <a:p>
            <a:pPr lvl="2"/>
            <a:r>
              <a:rPr lang="en-GB" dirty="0">
                <a:solidFill>
                  <a:schemeClr val="accent5">
                    <a:lumMod val="50000"/>
                  </a:schemeClr>
                </a:solidFill>
              </a:rPr>
              <a:t>2 from 21J</a:t>
            </a:r>
          </a:p>
          <a:p>
            <a:endParaRPr lang="en-GB" dirty="0"/>
          </a:p>
        </p:txBody>
      </p:sp>
    </p:spTree>
    <p:extLst>
      <p:ext uri="{BB962C8B-B14F-4D97-AF65-F5344CB8AC3E}">
        <p14:creationId xmlns:p14="http://schemas.microsoft.com/office/powerpoint/2010/main" val="385051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Outcomes from survey:</a:t>
            </a:r>
            <a:endParaRPr lang="en-GB" dirty="0"/>
          </a:p>
        </p:txBody>
      </p:sp>
      <p:sp>
        <p:nvSpPr>
          <p:cNvPr id="14" name="Text Placeholder 9">
            <a:extLst>
              <a:ext uri="{FF2B5EF4-FFF2-40B4-BE49-F238E27FC236}">
                <a16:creationId xmlns:a16="http://schemas.microsoft.com/office/drawing/2014/main" id="{94CBB934-145F-6CF3-5DC5-05E40AFB6CF4}"/>
              </a:ext>
            </a:extLst>
          </p:cNvPr>
          <p:cNvSpPr>
            <a:spLocks noGrp="1"/>
          </p:cNvSpPr>
          <p:nvPr>
            <p:ph type="body" sz="quarter" idx="15"/>
          </p:nvPr>
        </p:nvSpPr>
        <p:spPr>
          <a:xfrm>
            <a:off x="924371" y="1119931"/>
            <a:ext cx="9591229" cy="3697166"/>
          </a:xfrm>
        </p:spPr>
        <p:txBody>
          <a:bodyPr/>
          <a:lstStyle/>
          <a:p>
            <a:r>
              <a:rPr lang="en-GB" sz="20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123 </a:t>
            </a:r>
            <a:r>
              <a:rPr lang="en-GB" sz="20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students responded overall</a:t>
            </a:r>
          </a:p>
          <a:p>
            <a:r>
              <a:rPr lang="en-GB" sz="20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44</a:t>
            </a:r>
            <a:r>
              <a:rPr lang="en-GB" sz="2000" dirty="0">
                <a:solidFill>
                  <a:srgbClr val="002060"/>
                </a:solidFill>
                <a:latin typeface="Calibri" panose="020F0502020204030204" pitchFamily="34" charset="0"/>
                <a:ea typeface="Times New Roman" panose="02020603050405020304" pitchFamily="18" charset="0"/>
                <a:cs typeface="Arial" panose="020B0604020202020204" pitchFamily="34" charset="0"/>
              </a:rPr>
              <a:t> students were studying S294</a:t>
            </a:r>
          </a:p>
          <a:p>
            <a:r>
              <a:rPr lang="en-GB" sz="20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102</a:t>
            </a:r>
            <a:r>
              <a:rPr lang="en-GB" sz="20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students were studying SK299</a:t>
            </a:r>
          </a:p>
          <a:p>
            <a:r>
              <a:rPr lang="en-GB" sz="2000" b="1" dirty="0">
                <a:solidFill>
                  <a:srgbClr val="FF00FF"/>
                </a:solidFill>
                <a:effectLst/>
                <a:latin typeface="Calibri" panose="020F0502020204030204" pitchFamily="34" charset="0"/>
                <a:ea typeface="Times New Roman" panose="02020603050405020304" pitchFamily="18" charset="0"/>
                <a:cs typeface="Arial" panose="020B0604020202020204" pitchFamily="34" charset="0"/>
              </a:rPr>
              <a:t>37</a:t>
            </a:r>
            <a:r>
              <a:rPr lang="en-GB" sz="20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indicated mental health issues </a:t>
            </a:r>
            <a:r>
              <a:rPr lang="en-GB" sz="2000" b="1" dirty="0">
                <a:solidFill>
                  <a:schemeClr val="accent5">
                    <a:lumMod val="50000"/>
                  </a:schemeClr>
                </a:solidFill>
                <a:effectLst/>
                <a:latin typeface="Calibri" panose="020F0502020204030204" pitchFamily="34" charset="0"/>
                <a:ea typeface="Times New Roman" panose="02020603050405020304" pitchFamily="18" charset="0"/>
                <a:cs typeface="Arial" panose="020B0604020202020204" pitchFamily="34" charset="0"/>
              </a:rPr>
              <a:t>(30.1% of cohort)</a:t>
            </a:r>
          </a:p>
          <a:p>
            <a:r>
              <a:rPr lang="en-GB" sz="2000" b="1" dirty="0">
                <a:solidFill>
                  <a:srgbClr val="002060"/>
                </a:solidFill>
                <a:latin typeface="Calibri" panose="020F0502020204030204" pitchFamily="34" charset="0"/>
                <a:ea typeface="Times New Roman" panose="02020603050405020304" pitchFamily="18" charset="0"/>
                <a:cs typeface="Arial" panose="020B0604020202020204" pitchFamily="34" charset="0"/>
              </a:rPr>
              <a:t>40.5% </a:t>
            </a:r>
            <a:r>
              <a:rPr lang="en-GB" sz="2000" dirty="0">
                <a:solidFill>
                  <a:srgbClr val="002060"/>
                </a:solidFill>
                <a:latin typeface="Calibri" panose="020F0502020204030204" pitchFamily="34" charset="0"/>
                <a:ea typeface="Times New Roman" panose="02020603050405020304" pitchFamily="18" charset="0"/>
                <a:cs typeface="Arial" panose="020B0604020202020204" pitchFamily="34" charset="0"/>
              </a:rPr>
              <a:t>of</a:t>
            </a:r>
            <a:r>
              <a:rPr lang="en-GB" sz="2000" b="1" dirty="0">
                <a:solidFill>
                  <a:srgbClr val="002060"/>
                </a:solidFill>
                <a:latin typeface="Calibri" panose="020F0502020204030204" pitchFamily="34" charset="0"/>
                <a:ea typeface="Times New Roman" panose="02020603050405020304" pitchFamily="18" charset="0"/>
                <a:cs typeface="Arial" panose="020B0604020202020204" pitchFamily="34" charset="0"/>
              </a:rPr>
              <a:t> </a:t>
            </a:r>
            <a:r>
              <a:rPr lang="en-GB" sz="2000" dirty="0">
                <a:solidFill>
                  <a:srgbClr val="002060"/>
                </a:solidFill>
                <a:latin typeface="Calibri" panose="020F0502020204030204" pitchFamily="34" charset="0"/>
                <a:ea typeface="Times New Roman" panose="02020603050405020304" pitchFamily="18" charset="0"/>
                <a:cs typeface="Arial" panose="020B0604020202020204" pitchFamily="34" charset="0"/>
              </a:rPr>
              <a:t>students indicating mental health issues were declared to the university </a:t>
            </a:r>
            <a:r>
              <a:rPr lang="en-GB" sz="2000" b="1" dirty="0">
                <a:solidFill>
                  <a:srgbClr val="002060"/>
                </a:solidFill>
                <a:latin typeface="Calibri" panose="020F0502020204030204" pitchFamily="34" charset="0"/>
                <a:ea typeface="Times New Roman" panose="02020603050405020304" pitchFamily="18" charset="0"/>
                <a:cs typeface="Arial" panose="020B0604020202020204" pitchFamily="34" charset="0"/>
              </a:rPr>
              <a:t>(59.5% undeclared)</a:t>
            </a:r>
          </a:p>
          <a:p>
            <a:r>
              <a:rPr lang="en-GB" sz="20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Majority of students</a:t>
            </a:r>
            <a:r>
              <a:rPr lang="en-GB" sz="2000" dirty="0">
                <a:solidFill>
                  <a:srgbClr val="002060"/>
                </a:solidFill>
                <a:latin typeface="Calibri" panose="020F0502020204030204" pitchFamily="34" charset="0"/>
                <a:ea typeface="Times New Roman" panose="02020603050405020304" pitchFamily="18" charset="0"/>
                <a:cs typeface="Arial" panose="020B0604020202020204" pitchFamily="34" charset="0"/>
              </a:rPr>
              <a:t> preferred contacting their tutor via email or forums, few preferred telephone contact</a:t>
            </a:r>
          </a:p>
          <a:p>
            <a:r>
              <a:rPr lang="en-GB" sz="2000" dirty="0">
                <a:solidFill>
                  <a:srgbClr val="002060"/>
                </a:solidFill>
                <a:latin typeface="Calibri" panose="020F0502020204030204" pitchFamily="34" charset="0"/>
                <a:ea typeface="Times New Roman" panose="02020603050405020304" pitchFamily="18" charset="0"/>
                <a:cs typeface="Arial" panose="020B0604020202020204" pitchFamily="34" charset="0"/>
              </a:rPr>
              <a:t>Students indicating mental health issues were more likely to use module-related social media platforms</a:t>
            </a:r>
            <a:r>
              <a:rPr lang="en-GB" sz="2000" b="1" dirty="0">
                <a:solidFill>
                  <a:srgbClr val="002060"/>
                </a:solidFill>
                <a:latin typeface="Calibri" panose="020F0502020204030204" pitchFamily="34" charset="0"/>
                <a:ea typeface="Times New Roman" panose="02020603050405020304" pitchFamily="18" charset="0"/>
                <a:cs typeface="Arial" panose="020B0604020202020204" pitchFamily="34" charset="0"/>
              </a:rPr>
              <a:t> (32.4% students using these always or sometimes, compared to 15.1% with no declared mental health issues)</a:t>
            </a:r>
          </a:p>
        </p:txBody>
      </p:sp>
    </p:spTree>
    <p:extLst>
      <p:ext uri="{BB962C8B-B14F-4D97-AF65-F5344CB8AC3E}">
        <p14:creationId xmlns:p14="http://schemas.microsoft.com/office/powerpoint/2010/main" val="22837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Findings from survey - tutorials</a:t>
            </a:r>
            <a:endParaRPr lang="en-GB" dirty="0"/>
          </a:p>
          <a:p>
            <a:endParaRPr lang="en-GB" dirty="0"/>
          </a:p>
        </p:txBody>
      </p:sp>
      <p:sp>
        <p:nvSpPr>
          <p:cNvPr id="14" name="Text Placeholder 9">
            <a:extLst>
              <a:ext uri="{FF2B5EF4-FFF2-40B4-BE49-F238E27FC236}">
                <a16:creationId xmlns:a16="http://schemas.microsoft.com/office/drawing/2014/main" id="{94CBB934-145F-6CF3-5DC5-05E40AFB6CF4}"/>
              </a:ext>
            </a:extLst>
          </p:cNvPr>
          <p:cNvSpPr>
            <a:spLocks noGrp="1"/>
          </p:cNvSpPr>
          <p:nvPr>
            <p:ph type="body" sz="quarter" idx="15"/>
          </p:nvPr>
        </p:nvSpPr>
        <p:spPr>
          <a:xfrm>
            <a:off x="8173041" y="1168924"/>
            <a:ext cx="3494948" cy="4619134"/>
          </a:xfrm>
        </p:spPr>
        <p:txBody>
          <a:bodyPr/>
          <a:lstStyle/>
          <a:p>
            <a:pPr>
              <a:buFont typeface="Arial" panose="020B0604020202020204" pitchFamily="34" charset="0"/>
              <a:buChar char="•"/>
            </a:pPr>
            <a:r>
              <a:rPr lang="en-GB" dirty="0"/>
              <a:t>Students indicating mental health issues were more likely to attend live tutorials or use recordings</a:t>
            </a:r>
          </a:p>
          <a:p>
            <a:pPr>
              <a:buFont typeface="Arial" panose="020B0604020202020204" pitchFamily="34" charset="0"/>
              <a:buChar char="•"/>
            </a:pPr>
            <a:r>
              <a:rPr lang="en-GB" dirty="0"/>
              <a:t>Main reason for all students not attending was due to time constraints</a:t>
            </a:r>
          </a:p>
          <a:p>
            <a:pPr>
              <a:buFont typeface="Arial" panose="020B0604020202020204" pitchFamily="34" charset="0"/>
              <a:buChar char="•"/>
            </a:pPr>
            <a:r>
              <a:rPr lang="en-GB" dirty="0"/>
              <a:t>Some indication that anxiety was a factor for students declaring mental health issues not attending but numbers were low</a:t>
            </a:r>
          </a:p>
          <a:p>
            <a:pPr>
              <a:buFont typeface="Arial" panose="020B0604020202020204" pitchFamily="34" charset="0"/>
              <a:buChar char="•"/>
            </a:pPr>
            <a:r>
              <a:rPr lang="en-GB" dirty="0"/>
              <a:t>Overall good practice by tutors delivering tutorials</a:t>
            </a:r>
          </a:p>
          <a:p>
            <a:pPr>
              <a:buFont typeface="Arial" panose="020B0604020202020204" pitchFamily="34" charset="0"/>
              <a:buChar char="•"/>
            </a:pPr>
            <a:r>
              <a:rPr lang="en-GB" dirty="0"/>
              <a:t>Value for all students having access to tutorial recordings</a:t>
            </a:r>
          </a:p>
        </p:txBody>
      </p:sp>
      <p:graphicFrame>
        <p:nvGraphicFramePr>
          <p:cNvPr id="2" name="Chart 1">
            <a:extLst>
              <a:ext uri="{FF2B5EF4-FFF2-40B4-BE49-F238E27FC236}">
                <a16:creationId xmlns:a16="http://schemas.microsoft.com/office/drawing/2014/main" id="{B53DB0AD-45CF-CF5A-A51A-87E0268EE500}"/>
              </a:ext>
            </a:extLst>
          </p:cNvPr>
          <p:cNvGraphicFramePr>
            <a:graphicFrameLocks/>
          </p:cNvGraphicFramePr>
          <p:nvPr>
            <p:extLst>
              <p:ext uri="{D42A27DB-BD31-4B8C-83A1-F6EECF244321}">
                <p14:modId xmlns:p14="http://schemas.microsoft.com/office/powerpoint/2010/main" val="1668607777"/>
              </p:ext>
            </p:extLst>
          </p:nvPr>
        </p:nvGraphicFramePr>
        <p:xfrm>
          <a:off x="740828" y="1093510"/>
          <a:ext cx="6960871" cy="4769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18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804A38-1C27-8256-D67E-5845E3F0BFC9}"/>
              </a:ext>
            </a:extLst>
          </p:cNvPr>
          <p:cNvSpPr>
            <a:spLocks noGrp="1"/>
          </p:cNvSpPr>
          <p:nvPr>
            <p:ph type="body" sz="quarter" idx="24"/>
          </p:nvPr>
        </p:nvSpPr>
        <p:spPr/>
        <p:txBody>
          <a:bodyPr/>
          <a:lstStyle/>
          <a:p>
            <a:r>
              <a:rPr lang="en-GB" dirty="0"/>
              <a:t>Findings from surveys – forum use</a:t>
            </a:r>
          </a:p>
        </p:txBody>
      </p:sp>
      <p:sp>
        <p:nvSpPr>
          <p:cNvPr id="5" name="Text Placeholder 4">
            <a:extLst>
              <a:ext uri="{FF2B5EF4-FFF2-40B4-BE49-F238E27FC236}">
                <a16:creationId xmlns:a16="http://schemas.microsoft.com/office/drawing/2014/main" id="{45FE882D-8E5C-8C86-F90E-488E70DDB2E1}"/>
              </a:ext>
            </a:extLst>
          </p:cNvPr>
          <p:cNvSpPr>
            <a:spLocks noGrp="1"/>
          </p:cNvSpPr>
          <p:nvPr>
            <p:ph type="body" sz="quarter" idx="14"/>
          </p:nvPr>
        </p:nvSpPr>
        <p:spPr>
          <a:xfrm>
            <a:off x="8069344" y="662673"/>
            <a:ext cx="3361975" cy="5888955"/>
          </a:xfrm>
        </p:spPr>
        <p:txBody>
          <a:bodyPr/>
          <a:lstStyle/>
          <a:p>
            <a:pPr marL="285750" indent="-285750">
              <a:buFont typeface="Arial" panose="020B0604020202020204" pitchFamily="34" charset="0"/>
              <a:buChar char="•"/>
            </a:pPr>
            <a:r>
              <a:rPr lang="en-GB" dirty="0"/>
              <a:t>Students indicating mental health issues were more likely to use forums as ‘read only’ or not use them at all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were more likely to use all module based forums than those students not declaring mental health issues but not buddy forums on S294</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Students indicating mental health issues preferred posting to forums moderated by tutors/module team members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Students indicating mental health issues were less likely to see the benefit to their studies of peer support/discussion with students/group activities</a:t>
            </a:r>
          </a:p>
          <a:p>
            <a:endParaRPr lang="en-GB" dirty="0"/>
          </a:p>
        </p:txBody>
      </p:sp>
      <p:graphicFrame>
        <p:nvGraphicFramePr>
          <p:cNvPr id="7" name="Chart 6">
            <a:extLst>
              <a:ext uri="{FF2B5EF4-FFF2-40B4-BE49-F238E27FC236}">
                <a16:creationId xmlns:a16="http://schemas.microsoft.com/office/drawing/2014/main" id="{5058D5A6-DBF9-ADE8-B65E-F763615489F1}"/>
              </a:ext>
            </a:extLst>
          </p:cNvPr>
          <p:cNvGraphicFramePr>
            <a:graphicFrameLocks/>
          </p:cNvGraphicFramePr>
          <p:nvPr>
            <p:extLst>
              <p:ext uri="{D42A27DB-BD31-4B8C-83A1-F6EECF244321}">
                <p14:modId xmlns:p14="http://schemas.microsoft.com/office/powerpoint/2010/main" val="4029157336"/>
              </p:ext>
            </p:extLst>
          </p:nvPr>
        </p:nvGraphicFramePr>
        <p:xfrm>
          <a:off x="666413" y="1140646"/>
          <a:ext cx="6667641" cy="4515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043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0A884-F90D-CAA0-3DDE-F1089D7BD9A0}"/>
              </a:ext>
            </a:extLst>
          </p:cNvPr>
          <p:cNvSpPr>
            <a:spLocks noGrp="1"/>
          </p:cNvSpPr>
          <p:nvPr>
            <p:ph type="body" sz="quarter" idx="24"/>
          </p:nvPr>
        </p:nvSpPr>
        <p:spPr/>
        <p:txBody>
          <a:bodyPr/>
          <a:lstStyle/>
          <a:p>
            <a:r>
              <a:rPr lang="en-GB" dirty="0"/>
              <a:t>Findings from survey – reasons for not engaging with forums:</a:t>
            </a:r>
          </a:p>
        </p:txBody>
      </p:sp>
      <p:sp>
        <p:nvSpPr>
          <p:cNvPr id="5" name="Text Placeholder 4">
            <a:extLst>
              <a:ext uri="{FF2B5EF4-FFF2-40B4-BE49-F238E27FC236}">
                <a16:creationId xmlns:a16="http://schemas.microsoft.com/office/drawing/2014/main" id="{1025503D-C1E0-7259-358D-8EF4E7475256}"/>
              </a:ext>
            </a:extLst>
          </p:cNvPr>
          <p:cNvSpPr>
            <a:spLocks noGrp="1"/>
          </p:cNvSpPr>
          <p:nvPr>
            <p:ph type="body" sz="quarter" idx="14"/>
          </p:nvPr>
        </p:nvSpPr>
        <p:spPr>
          <a:xfrm>
            <a:off x="8182466" y="1036947"/>
            <a:ext cx="3271101" cy="5637229"/>
          </a:xfrm>
        </p:spPr>
        <p:txBody>
          <a:bodyPr/>
          <a:lstStyle/>
          <a:p>
            <a:r>
              <a:rPr lang="en-GB" dirty="0"/>
              <a:t>The main reasons students don’t engage with module-based forums are:</a:t>
            </a:r>
          </a:p>
          <a:p>
            <a:pPr marL="285750" indent="-285750">
              <a:buFont typeface="Arial" panose="020B0604020202020204" pitchFamily="34" charset="0"/>
              <a:buChar char="•"/>
            </a:pPr>
            <a:r>
              <a:rPr lang="en-GB" dirty="0"/>
              <a:t>Time limitations</a:t>
            </a:r>
          </a:p>
          <a:p>
            <a:pPr marL="285750" indent="-285750">
              <a:buFont typeface="Arial" panose="020B0604020202020204" pitchFamily="34" charset="0"/>
              <a:buChar char="•"/>
            </a:pPr>
            <a:r>
              <a:rPr lang="en-GB" dirty="0"/>
              <a:t>Anxiety about posting to the forum</a:t>
            </a:r>
          </a:p>
          <a:p>
            <a:pPr marL="285750" indent="-285750">
              <a:buFont typeface="Arial" panose="020B0604020202020204" pitchFamily="34" charset="0"/>
              <a:buChar char="•"/>
            </a:pPr>
            <a:r>
              <a:rPr lang="en-GB" dirty="0"/>
              <a:t>Students indicating mental health issues are more likely not to engage with forms due to accessibility via mobile devices and the visual format of the forum</a:t>
            </a:r>
          </a:p>
          <a:p>
            <a:pPr marL="285750" indent="-285750">
              <a:buFont typeface="Arial" panose="020B0604020202020204" pitchFamily="34" charset="0"/>
              <a:buChar char="•"/>
            </a:pPr>
            <a:endParaRPr lang="en-GB" dirty="0"/>
          </a:p>
          <a:p>
            <a:r>
              <a:rPr lang="en-GB" dirty="0"/>
              <a:t>Students indicating mental health issues are less confident about: </a:t>
            </a:r>
          </a:p>
          <a:p>
            <a:pPr marL="285750" indent="-285750">
              <a:buFont typeface="Arial" panose="020B0604020202020204" pitchFamily="34" charset="0"/>
              <a:buChar char="•"/>
            </a:pPr>
            <a:r>
              <a:rPr lang="en-GB" dirty="0"/>
              <a:t>Posting onto module-based forums </a:t>
            </a:r>
          </a:p>
          <a:p>
            <a:pPr marL="285750" indent="-285750">
              <a:buFont typeface="Arial" panose="020B0604020202020204" pitchFamily="34" charset="0"/>
              <a:buChar char="•"/>
            </a:pPr>
            <a:r>
              <a:rPr lang="en-GB" dirty="0"/>
              <a:t>Asking their tutor a question</a:t>
            </a:r>
          </a:p>
          <a:p>
            <a:pPr marL="285750" indent="-285750">
              <a:buFont typeface="Arial" panose="020B0604020202020204" pitchFamily="34" charset="0"/>
              <a:buChar char="•"/>
            </a:pPr>
            <a:r>
              <a:rPr lang="en-GB" dirty="0"/>
              <a:t>Engaging with forum based activities </a:t>
            </a:r>
          </a:p>
        </p:txBody>
      </p:sp>
      <p:graphicFrame>
        <p:nvGraphicFramePr>
          <p:cNvPr id="7" name="Chart 6">
            <a:extLst>
              <a:ext uri="{FF2B5EF4-FFF2-40B4-BE49-F238E27FC236}">
                <a16:creationId xmlns:a16="http://schemas.microsoft.com/office/drawing/2014/main" id="{0F990C00-7502-E89D-5ED8-C496B5F0AA5A}"/>
              </a:ext>
            </a:extLst>
          </p:cNvPr>
          <p:cNvGraphicFramePr>
            <a:graphicFrameLocks/>
          </p:cNvGraphicFramePr>
          <p:nvPr>
            <p:extLst>
              <p:ext uri="{D42A27DB-BD31-4B8C-83A1-F6EECF244321}">
                <p14:modId xmlns:p14="http://schemas.microsoft.com/office/powerpoint/2010/main" val="1729715308"/>
              </p:ext>
            </p:extLst>
          </p:nvPr>
        </p:nvGraphicFramePr>
        <p:xfrm>
          <a:off x="320905" y="1442301"/>
          <a:ext cx="7088564" cy="454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311492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3257</TotalTime>
  <Words>1896</Words>
  <Application>Microsoft Office PowerPoint</Application>
  <PresentationFormat>Widescreen</PresentationFormat>
  <Paragraphs>188</Paragraphs>
  <Slides>21</Slides>
  <Notes>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Poppins</vt:lpstr>
      <vt:lpstr>Poppins SemiBold</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Slide Title 11</vt:lpstr>
      <vt:lpstr>Slide Title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11</vt:lpstr>
      <vt:lpstr>Slide Title 11</vt:lpstr>
      <vt:lpstr>Slide Title 30</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Sarah.Daniell</dc:creator>
  <cp:keywords>OU Master PowerPoint Template</cp:keywords>
  <dc:description/>
  <cp:lastModifiedBy>Rachel.Redford</cp:lastModifiedBy>
  <cp:revision>4</cp:revision>
  <dcterms:created xsi:type="dcterms:W3CDTF">2023-04-05T17:00:15Z</dcterms:created>
  <dcterms:modified xsi:type="dcterms:W3CDTF">2023-04-18T13:52:03Z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