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Lst>
  <p:notesMasterIdLst>
    <p:notesMasterId r:id="rId28"/>
  </p:notesMasterIdLst>
  <p:sldIdLst>
    <p:sldId id="342" r:id="rId4"/>
    <p:sldId id="341" r:id="rId5"/>
    <p:sldId id="343" r:id="rId6"/>
    <p:sldId id="344" r:id="rId7"/>
    <p:sldId id="355" r:id="rId8"/>
    <p:sldId id="359" r:id="rId9"/>
    <p:sldId id="358" r:id="rId10"/>
    <p:sldId id="357" r:id="rId11"/>
    <p:sldId id="356" r:id="rId12"/>
    <p:sldId id="345" r:id="rId13"/>
    <p:sldId id="354" r:id="rId14"/>
    <p:sldId id="353" r:id="rId15"/>
    <p:sldId id="352" r:id="rId16"/>
    <p:sldId id="350" r:id="rId17"/>
    <p:sldId id="349" r:id="rId18"/>
    <p:sldId id="348" r:id="rId19"/>
    <p:sldId id="347" r:id="rId20"/>
    <p:sldId id="360" r:id="rId21"/>
    <p:sldId id="346" r:id="rId22"/>
    <p:sldId id="361" r:id="rId23"/>
    <p:sldId id="362" r:id="rId24"/>
    <p:sldId id="363" r:id="rId25"/>
    <p:sldId id="333" r:id="rId26"/>
    <p:sldId id="3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89659" autoAdjust="0"/>
  </p:normalViewPr>
  <p:slideViewPr>
    <p:cSldViewPr snapToGrid="0">
      <p:cViewPr varScale="1">
        <p:scale>
          <a:sx n="77" d="100"/>
          <a:sy n="77" d="100"/>
        </p:scale>
        <p:origin x="682"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97048-2AFB-411C-A517-9AB0C581ED6B}" type="datetimeFigureOut">
              <a:rPr lang="en-GB" smtClean="0"/>
              <a:t>06/04/2023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ADBE1-F629-412B-A809-C2B7B9F7F664}" type="slidenum">
              <a:rPr lang="en-GB" smtClean="0"/>
              <a:t>‹#›</a:t>
            </a:fld>
            <a:endParaRPr lang="en-GB"/>
          </a:p>
        </p:txBody>
      </p:sp>
    </p:spTree>
    <p:extLst>
      <p:ext uri="{BB962C8B-B14F-4D97-AF65-F5344CB8AC3E}">
        <p14:creationId xmlns:p14="http://schemas.microsoft.com/office/powerpoint/2010/main" val="66044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49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metrics  were considered in respect to their performance to each category within the group of that Service Request.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They w ere also be considered against their equivalent category vs all other Service request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By doing so we can understand the relative performance in the group and against the equivalent demographic category.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90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92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00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9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32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45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56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91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00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777261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18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4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5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24</a:t>
            </a:fld>
            <a:endParaRPr lang="en-US"/>
          </a:p>
        </p:txBody>
      </p:sp>
    </p:spTree>
    <p:extLst>
      <p:ext uri="{BB962C8B-B14F-4D97-AF65-F5344CB8AC3E}">
        <p14:creationId xmlns:p14="http://schemas.microsoft.com/office/powerpoint/2010/main" val="91319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18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43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Once support was in place this tended to have a substantial positive impact on the student’s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importance of personal, non-academic support of students especially in a distance learning environment is well documented in the literature. Main findings in an HEA report (Jacklin et al, 2007) were that the way that support is provided and organised is important and negative experiences result from delays in students receiving a response. Students indicated that it can be difficult to commence their studies and managing students' expectations versus the realities of life in Higher education can be a challenge at the start of a module. In the report recommendations it stated the importance of knowing who to contact, where to go and what support is available.  This is backed up further by Simpson, (Simpson, O., 2018) in chapter 3 he states that’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good adviser will also use his or her experience and skill to help the student clarify and conceptualize the issue or problem, as well as challenging the student's perceptions when appropriate.’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56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300"/>
              </a:spcBef>
              <a:spcAft>
                <a:spcPts val="300"/>
              </a:spcAft>
            </a:pPr>
            <a:r>
              <a:rPr lang="en-GB" sz="1800" dirty="0">
                <a:effectLst/>
                <a:latin typeface="Calibri" panose="020F0502020204030204" pitchFamily="34" charset="0"/>
                <a:ea typeface="Calibri" panose="020F0502020204030204" pitchFamily="34" charset="0"/>
                <a:cs typeface="Arial" panose="020B0604020202020204" pitchFamily="34" charset="0"/>
              </a:rPr>
              <a:t>Direct student contact occurs within Academic Services through a variety of mediums, covering a multitude of topics and at different points in time.  This project  is investigating those interactions in terms of volume, nature and composition in order to understand the overall position of our dialogue with students.  To assist the focus of the work the investigation will be focused around the crucial 6 weeks to Final Enrolment Date through to the submission of the 1</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st</a:t>
            </a:r>
            <a:r>
              <a:rPr lang="en-GB" sz="1800" dirty="0">
                <a:effectLst/>
                <a:latin typeface="Calibri" panose="020F0502020204030204" pitchFamily="34" charset="0"/>
                <a:ea typeface="Calibri" panose="020F0502020204030204" pitchFamily="34" charset="0"/>
                <a:cs typeface="Arial" panose="020B0604020202020204" pitchFamily="34" charset="0"/>
              </a:rPr>
              <a:t> TMA in a module.  With a baseline established the work can move into cutting the understanding by APS characteristics to see if they impact on the </a:t>
            </a:r>
            <a:r>
              <a:rPr lang="en-GB" sz="1800" dirty="0" err="1">
                <a:effectLst/>
                <a:latin typeface="Calibri" panose="020F0502020204030204" pitchFamily="34" charset="0"/>
                <a:ea typeface="Calibri" panose="020F0502020204030204" pitchFamily="34" charset="0"/>
                <a:cs typeface="Arial" panose="020B0604020202020204" pitchFamily="34" charset="0"/>
              </a:rPr>
              <a:t>baselinesFurther</a:t>
            </a:r>
            <a:r>
              <a:rPr lang="en-GB" sz="1800" dirty="0">
                <a:effectLst/>
                <a:latin typeface="Calibri" panose="020F0502020204030204" pitchFamily="34" charset="0"/>
                <a:ea typeface="Calibri" panose="020F0502020204030204" pitchFamily="34" charset="0"/>
                <a:cs typeface="Arial" panose="020B0604020202020204" pitchFamily="34" charset="0"/>
              </a:rPr>
              <a:t>, it is important to understand how these interactions impact upon the success the students have.  Success for each of the categories of interaction will mean something totally different based on the content and timing of the interaction.  This will need to be understood to ensure that we can measure the differences in outcome for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60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Arial" panose="020B0604020202020204" pitchFamily="34" charset="0"/>
              </a:rPr>
              <a:t>As represented in the graphic there are over 1800 combinations of Source, Type and specific Area for queries received.</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Arial" panose="020B0604020202020204" pitchFamily="34" charset="0"/>
              </a:rPr>
              <a:t>Phone is the majority contact point for our students.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GB" b="0" i="0" dirty="0">
                <a:solidFill>
                  <a:srgbClr val="000000"/>
                </a:solidFill>
                <a:effectLst/>
                <a:latin typeface="Arial" panose="020B0604020202020204" pitchFamily="34" charset="0"/>
              </a:rPr>
              <a:t>​</a:t>
            </a:r>
            <a:endParaRPr lang="en-GB"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Arial" panose="020B0604020202020204" pitchFamily="34" charset="0"/>
              </a:rPr>
              <a:t>Queries are based around multiple topics.  It is not surprising that Enrolment is the most popular Type but this broader topic can be split into multiple Areas.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46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81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7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FA98-0F29-4FAE-AC3D-1D77D5D28A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808C0C-B85E-47C6-B7C2-65EA67123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22E53E-0588-4C3B-832F-4CF8BE77F8DC}"/>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5" name="Footer Placeholder 4">
            <a:extLst>
              <a:ext uri="{FF2B5EF4-FFF2-40B4-BE49-F238E27FC236}">
                <a16:creationId xmlns:a16="http://schemas.microsoft.com/office/drawing/2014/main" id="{0CEE1497-DDA4-4711-9EC2-901E30EA7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86FA0-11C6-4174-A346-759EFA1A7C47}"/>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5334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052B-9523-4725-B266-473A45F29F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1DC07E-F4AC-4A86-921F-22FEC7E16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3D954-7D41-4753-A795-F670CEBE4D52}"/>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5" name="Footer Placeholder 4">
            <a:extLst>
              <a:ext uri="{FF2B5EF4-FFF2-40B4-BE49-F238E27FC236}">
                <a16:creationId xmlns:a16="http://schemas.microsoft.com/office/drawing/2014/main" id="{50AA8EBC-40C0-40A3-AD81-9EF6C3823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ACA251-783F-407A-998E-D12125FCD27A}"/>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44095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AC1ED-9FFF-4142-8545-D667D7601E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4422F8-D19B-4ECF-82A6-4B616A08ED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DC9F5-C4F3-44A8-B8A6-C389F1C9E903}"/>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5" name="Footer Placeholder 4">
            <a:extLst>
              <a:ext uri="{FF2B5EF4-FFF2-40B4-BE49-F238E27FC236}">
                <a16:creationId xmlns:a16="http://schemas.microsoft.com/office/drawing/2014/main" id="{584309CB-B058-4A07-8395-5DAE0CB84C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9FE5E-B7C0-42C3-AACD-3E5404058B60}"/>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57635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8170291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76305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653612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272614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40676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124846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8272-5663-4CD0-B61F-264FC0B9FA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B0C742-944B-4A0F-8DA2-458C3558E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9E4B1F-A923-4E57-BA61-3C8455F99E9F}"/>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5" name="Footer Placeholder 4">
            <a:extLst>
              <a:ext uri="{FF2B5EF4-FFF2-40B4-BE49-F238E27FC236}">
                <a16:creationId xmlns:a16="http://schemas.microsoft.com/office/drawing/2014/main" id="{9146B0AA-625F-44A4-A9CC-EF2F22D0A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8BD5B0-91DE-4B14-8AA3-4E56D209F760}"/>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17126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4BE0-6852-412A-BFC4-6B200B6D90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F0D864-5AF4-412B-8675-D123FCCFD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D37BF-392C-42E2-93AC-9B1635DCD651}"/>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5" name="Footer Placeholder 4">
            <a:extLst>
              <a:ext uri="{FF2B5EF4-FFF2-40B4-BE49-F238E27FC236}">
                <a16:creationId xmlns:a16="http://schemas.microsoft.com/office/drawing/2014/main" id="{948D2424-62D0-4842-AE11-AF28250E7C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780F9-74AF-4F52-93E9-357759F9CAC4}"/>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5711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2C0E-17C2-460E-BE84-6296AB2C00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93CCE-97F8-4F2A-8319-0A4C932D9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D70D1C-1CF3-4CEB-8E04-22168CE97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AC6178-D7A2-4F50-B86F-0659C1B1F6C3}"/>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6" name="Footer Placeholder 5">
            <a:extLst>
              <a:ext uri="{FF2B5EF4-FFF2-40B4-BE49-F238E27FC236}">
                <a16:creationId xmlns:a16="http://schemas.microsoft.com/office/drawing/2014/main" id="{018EB96B-316D-45DD-A3A3-9E40B54D32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20C80A-C5E8-4F50-AA4B-A025910DC06F}"/>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45841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389B-A5F5-474D-A704-3C611A609C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1D0752-5026-4A21-980C-43EDF31785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BCC98-A93A-4E33-A140-6C2A6782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7CED5A-B54E-479C-851A-CC9A86A57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82E97C-3FEE-4DA8-864C-0E87ED794D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C68E3D-C794-424E-8351-5DE7E414981A}"/>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8" name="Footer Placeholder 7">
            <a:extLst>
              <a:ext uri="{FF2B5EF4-FFF2-40B4-BE49-F238E27FC236}">
                <a16:creationId xmlns:a16="http://schemas.microsoft.com/office/drawing/2014/main" id="{95E7C734-31DD-42D1-86CD-B03127319F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F0A740-FF39-48A3-AF91-24397A905342}"/>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50785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F426-5D6F-4D4E-B497-E8FA912BD5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8DB160-E6C8-46DD-95A4-E3CDEC875D9B}"/>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4" name="Footer Placeholder 3">
            <a:extLst>
              <a:ext uri="{FF2B5EF4-FFF2-40B4-BE49-F238E27FC236}">
                <a16:creationId xmlns:a16="http://schemas.microsoft.com/office/drawing/2014/main" id="{16EFE02B-BAFC-4311-AB90-C03308E9B0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CA90C6-F8C9-4B0C-9167-445099230BF8}"/>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130988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41EA2-DF68-49BE-8528-E2DC0DE5BCED}"/>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3" name="Footer Placeholder 2">
            <a:extLst>
              <a:ext uri="{FF2B5EF4-FFF2-40B4-BE49-F238E27FC236}">
                <a16:creationId xmlns:a16="http://schemas.microsoft.com/office/drawing/2014/main" id="{BBBDB928-C3DD-4112-885E-31728F3207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604015-9F0F-4971-B1E0-0E1E6A3800C9}"/>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412770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DEF1-3F93-4FC9-B45E-42154F333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267AF8-B5E2-4EAB-8ADC-4631469E8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C53247-6C2D-495A-A4F6-6C7C8438D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86043-3A9B-4DD8-B73F-CD22A7FEDBAD}"/>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6" name="Footer Placeholder 5">
            <a:extLst>
              <a:ext uri="{FF2B5EF4-FFF2-40B4-BE49-F238E27FC236}">
                <a16:creationId xmlns:a16="http://schemas.microsoft.com/office/drawing/2014/main" id="{C2A79E26-4A94-41EE-91D9-8FA66737BE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7F43-C22D-4CEE-AC9F-6B678FC6FA9F}"/>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3494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F762-61CD-4DC0-8F67-B44B967F6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757703-643B-4D23-B77D-7E014EC94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317B070-77D1-4672-B723-E863F994F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C9297-1983-4D44-93C4-9B6D53FFA86C}"/>
              </a:ext>
            </a:extLst>
          </p:cNvPr>
          <p:cNvSpPr>
            <a:spLocks noGrp="1"/>
          </p:cNvSpPr>
          <p:nvPr>
            <p:ph type="dt" sz="half" idx="10"/>
          </p:nvPr>
        </p:nvSpPr>
        <p:spPr/>
        <p:txBody>
          <a:bodyPr/>
          <a:lstStyle/>
          <a:p>
            <a:fld id="{51131D0B-F70D-4B7E-AD09-443F06360262}" type="datetimeFigureOut">
              <a:rPr lang="en-GB" smtClean="0"/>
              <a:t>06/04/2023</a:t>
            </a:fld>
            <a:endParaRPr lang="en-GB"/>
          </a:p>
        </p:txBody>
      </p:sp>
      <p:sp>
        <p:nvSpPr>
          <p:cNvPr id="6" name="Footer Placeholder 5">
            <a:extLst>
              <a:ext uri="{FF2B5EF4-FFF2-40B4-BE49-F238E27FC236}">
                <a16:creationId xmlns:a16="http://schemas.microsoft.com/office/drawing/2014/main" id="{0DD91931-4409-4BA4-8AB6-1056D00A3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63F629-F28D-4A59-9434-427F7841A431}"/>
              </a:ext>
            </a:extLst>
          </p:cNvPr>
          <p:cNvSpPr>
            <a:spLocks noGrp="1"/>
          </p:cNvSpPr>
          <p:nvPr>
            <p:ph type="sldNum" sz="quarter" idx="12"/>
          </p:nvPr>
        </p:nvSpPr>
        <p:spPr/>
        <p:txBody>
          <a:bodyPr/>
          <a:lstStyle/>
          <a:p>
            <a:fld id="{612DEF66-F4B3-4683-8E73-99748E892063}" type="slidenum">
              <a:rPr lang="en-GB" smtClean="0"/>
              <a:t>‹#›</a:t>
            </a:fld>
            <a:endParaRPr lang="en-GB"/>
          </a:p>
        </p:txBody>
      </p:sp>
    </p:spTree>
    <p:extLst>
      <p:ext uri="{BB962C8B-B14F-4D97-AF65-F5344CB8AC3E}">
        <p14:creationId xmlns:p14="http://schemas.microsoft.com/office/powerpoint/2010/main" val="5185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F608F-CDFE-4E82-9679-B371580FA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2A2009-077E-4BFD-B896-7377013D2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D3DA4-F004-4CBC-81C2-98B0BE09E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31D0B-F70D-4B7E-AD09-443F06360262}" type="datetimeFigureOut">
              <a:rPr lang="en-GB" smtClean="0"/>
              <a:t>06/04/2023</a:t>
            </a:fld>
            <a:endParaRPr lang="en-GB"/>
          </a:p>
        </p:txBody>
      </p:sp>
      <p:sp>
        <p:nvSpPr>
          <p:cNvPr id="5" name="Footer Placeholder 4">
            <a:extLst>
              <a:ext uri="{FF2B5EF4-FFF2-40B4-BE49-F238E27FC236}">
                <a16:creationId xmlns:a16="http://schemas.microsoft.com/office/drawing/2014/main" id="{BB107749-47D0-4C5B-8636-DDE22E680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62DA7E-2695-42C8-B05F-A25EEA76A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DEF66-F4B3-4683-8E73-99748E892063}" type="slidenum">
              <a:rPr lang="en-GB" smtClean="0"/>
              <a:t>‹#›</a:t>
            </a:fld>
            <a:endParaRPr lang="en-GB"/>
          </a:p>
        </p:txBody>
      </p:sp>
    </p:spTree>
    <p:extLst>
      <p:ext uri="{BB962C8B-B14F-4D97-AF65-F5344CB8AC3E}">
        <p14:creationId xmlns:p14="http://schemas.microsoft.com/office/powerpoint/2010/main" val="290522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4/6/2023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16773828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3813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gate.net/publication/253525979_Improving_the_Experiences_of_Disabled_Students_in_Higher_Educatio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doi-org.libezproxy.open.ac.uk/10.4324/978020341700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mailto:Fiona.Aiken@open.ac.uk"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a:xfrm>
            <a:off x="408208" y="1421070"/>
            <a:ext cx="10740439" cy="1800200"/>
          </a:xfrm>
        </p:spPr>
        <p:txBody>
          <a:bodyPr/>
          <a:lstStyle/>
          <a:p>
            <a:pPr algn="ctr"/>
            <a:r>
              <a:rPr lang="en-GB" sz="3600" dirty="0"/>
              <a:t>Typical Support Seeking Behaviour of STEM students, their outcomes and successes</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endParaRPr lang="en-GB"/>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408207" y="3846892"/>
            <a:ext cx="6586481" cy="347039"/>
          </a:xfrm>
        </p:spPr>
        <p:txBody>
          <a:bodyPr/>
          <a:lstStyle/>
          <a:p>
            <a:r>
              <a:rPr lang="en-GB" dirty="0"/>
              <a:t>Paul Collier(STEM Deanery), Fiona J. Aiken (EEES staff tutor)</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p:txBody>
          <a:bodyPr/>
          <a:lstStyle/>
          <a:p>
            <a:r>
              <a:rPr lang="en-GB" dirty="0"/>
              <a:t>12</a:t>
            </a:r>
            <a:r>
              <a:rPr lang="en-GB" baseline="30000" dirty="0"/>
              <a:t>th</a:t>
            </a:r>
            <a:r>
              <a:rPr lang="en-GB" dirty="0"/>
              <a:t> eSTEeM annual conference 2023</a:t>
            </a:r>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p:txBody>
          <a:bodyPr/>
          <a:lstStyle/>
          <a:p>
            <a:r>
              <a:rPr lang="en-GB" dirty="0"/>
              <a:t>20</a:t>
            </a:r>
            <a:r>
              <a:rPr lang="en-GB" baseline="30000" dirty="0"/>
              <a:t>th</a:t>
            </a:r>
            <a:r>
              <a:rPr lang="en-GB" dirty="0"/>
              <a:t> April 2023</a:t>
            </a:r>
          </a:p>
        </p:txBody>
      </p:sp>
      <p:pic>
        <p:nvPicPr>
          <p:cNvPr id="9" name="Picture 8">
            <a:extLst>
              <a:ext uri="{FF2B5EF4-FFF2-40B4-BE49-F238E27FC236}">
                <a16:creationId xmlns:a16="http://schemas.microsoft.com/office/drawing/2014/main" id="{55129174-43EC-1C93-BE71-4AEAF33FA096}"/>
              </a:ext>
            </a:extLst>
          </p:cNvPr>
          <p:cNvPicPr>
            <a:picLocks noChangeAspect="1"/>
          </p:cNvPicPr>
          <p:nvPr/>
        </p:nvPicPr>
        <p:blipFill>
          <a:blip r:embed="rId3"/>
          <a:stretch>
            <a:fillRect/>
          </a:stretch>
        </p:blipFill>
        <p:spPr>
          <a:xfrm>
            <a:off x="9178398" y="5861929"/>
            <a:ext cx="2856161" cy="873900"/>
          </a:xfrm>
          <a:prstGeom prst="rect">
            <a:avLst/>
          </a:prstGeom>
          <a:solidFill>
            <a:schemeClr val="bg1"/>
          </a:solidFill>
        </p:spPr>
      </p:pic>
    </p:spTree>
    <p:extLst>
      <p:ext uri="{BB962C8B-B14F-4D97-AF65-F5344CB8AC3E}">
        <p14:creationId xmlns:p14="http://schemas.microsoft.com/office/powerpoint/2010/main" val="394337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Areas identified for further investigation</a:t>
            </a:r>
          </a:p>
        </p:txBody>
      </p:sp>
      <p:pic>
        <p:nvPicPr>
          <p:cNvPr id="2" name="Picture 1">
            <a:extLst>
              <a:ext uri="{FF2B5EF4-FFF2-40B4-BE49-F238E27FC236}">
                <a16:creationId xmlns:a16="http://schemas.microsoft.com/office/drawing/2014/main" id="{755AC734-5567-2EDF-CA89-6A2ACABF352A}"/>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EA3528EB-6B9E-1A44-A69F-ADB7BE2243B0}"/>
              </a:ext>
            </a:extLst>
          </p:cNvPr>
          <p:cNvPicPr>
            <a:picLocks noChangeAspect="1"/>
          </p:cNvPicPr>
          <p:nvPr/>
        </p:nvPicPr>
        <p:blipFill>
          <a:blip r:embed="rId4"/>
          <a:stretch>
            <a:fillRect/>
          </a:stretch>
        </p:blipFill>
        <p:spPr>
          <a:xfrm>
            <a:off x="1128318" y="1010230"/>
            <a:ext cx="7234631" cy="4837539"/>
          </a:xfrm>
          <a:prstGeom prst="rect">
            <a:avLst/>
          </a:prstGeom>
        </p:spPr>
      </p:pic>
    </p:spTree>
    <p:extLst>
      <p:ext uri="{BB962C8B-B14F-4D97-AF65-F5344CB8AC3E}">
        <p14:creationId xmlns:p14="http://schemas.microsoft.com/office/powerpoint/2010/main" val="153973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a:xfrm>
            <a:off x="493001" y="222016"/>
            <a:ext cx="10766703" cy="497161"/>
          </a:xfrm>
        </p:spPr>
        <p:txBody>
          <a:bodyPr/>
          <a:lstStyle/>
          <a:p>
            <a:r>
              <a:rPr lang="en-GB" dirty="0"/>
              <a:t>Methods used in the investigation</a:t>
            </a:r>
          </a:p>
        </p:txBody>
      </p:sp>
      <p:pic>
        <p:nvPicPr>
          <p:cNvPr id="2" name="Picture 1">
            <a:extLst>
              <a:ext uri="{FF2B5EF4-FFF2-40B4-BE49-F238E27FC236}">
                <a16:creationId xmlns:a16="http://schemas.microsoft.com/office/drawing/2014/main" id="{7E84A2DE-72EC-9FDB-C2BB-E9131F299967}"/>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
        <p:nvSpPr>
          <p:cNvPr id="5" name="TextBox 4">
            <a:extLst>
              <a:ext uri="{FF2B5EF4-FFF2-40B4-BE49-F238E27FC236}">
                <a16:creationId xmlns:a16="http://schemas.microsoft.com/office/drawing/2014/main" id="{5185FC00-21A6-4941-B89D-164A3CE79DB8}"/>
              </a:ext>
            </a:extLst>
          </p:cNvPr>
          <p:cNvSpPr txBox="1"/>
          <p:nvPr/>
        </p:nvSpPr>
        <p:spPr>
          <a:xfrm>
            <a:off x="555918" y="719177"/>
            <a:ext cx="9959682" cy="5016758"/>
          </a:xfrm>
          <a:prstGeom prst="rect">
            <a:avLst/>
          </a:prstGeom>
          <a:noFill/>
        </p:spPr>
        <p:txBody>
          <a:bodyPr wrap="square">
            <a:spAutoFit/>
          </a:bodyPr>
          <a:lstStyle/>
          <a:p>
            <a:r>
              <a:rPr lang="en-GB" sz="2000" dirty="0"/>
              <a:t>Identifying target demographic areas  were based on a couple of approaches.  Each of the three Service Request topic areas  were first cut by the following demographics…</a:t>
            </a:r>
          </a:p>
          <a:p>
            <a:endParaRPr lang="en-GB" sz="2000" dirty="0"/>
          </a:p>
          <a:p>
            <a:r>
              <a:rPr lang="en-GB" sz="2000" dirty="0"/>
              <a:t> - Age</a:t>
            </a:r>
          </a:p>
          <a:p>
            <a:r>
              <a:rPr lang="en-GB" sz="2000" dirty="0"/>
              <a:t> - Ethnicity</a:t>
            </a:r>
          </a:p>
          <a:p>
            <a:r>
              <a:rPr lang="en-GB" sz="2000" dirty="0"/>
              <a:t> - Gender</a:t>
            </a:r>
          </a:p>
          <a:p>
            <a:r>
              <a:rPr lang="en-GB" sz="2000" dirty="0"/>
              <a:t> - Carer</a:t>
            </a:r>
          </a:p>
          <a:p>
            <a:r>
              <a:rPr lang="en-GB" sz="2000" dirty="0"/>
              <a:t> - Disability</a:t>
            </a:r>
          </a:p>
          <a:p>
            <a:r>
              <a:rPr lang="en-GB" sz="2000" dirty="0"/>
              <a:t> - Low PEQ</a:t>
            </a:r>
          </a:p>
          <a:p>
            <a:r>
              <a:rPr lang="en-GB" sz="2000" dirty="0"/>
              <a:t> - Low SES</a:t>
            </a:r>
          </a:p>
          <a:p>
            <a:r>
              <a:rPr lang="en-GB" sz="2000" dirty="0"/>
              <a:t> - Prisoner</a:t>
            </a:r>
          </a:p>
          <a:p>
            <a:endParaRPr lang="en-GB" sz="2000" dirty="0"/>
          </a:p>
          <a:p>
            <a:r>
              <a:rPr lang="en-GB" sz="2000" dirty="0"/>
              <a:t>The performance of each demographic  was split by 2 variables…</a:t>
            </a:r>
          </a:p>
          <a:p>
            <a:endParaRPr lang="en-GB" sz="2000" dirty="0"/>
          </a:p>
          <a:p>
            <a:r>
              <a:rPr lang="en-GB" sz="2000" dirty="0"/>
              <a:t> - Days to complete the Service Request</a:t>
            </a:r>
          </a:p>
          <a:p>
            <a:r>
              <a:rPr lang="en-GB" sz="2000" dirty="0"/>
              <a:t> - Average TMA01 score</a:t>
            </a:r>
          </a:p>
        </p:txBody>
      </p:sp>
    </p:spTree>
    <p:extLst>
      <p:ext uri="{BB962C8B-B14F-4D97-AF65-F5344CB8AC3E}">
        <p14:creationId xmlns:p14="http://schemas.microsoft.com/office/powerpoint/2010/main" val="220229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Student Loan Queries – Age Band</a:t>
            </a:r>
          </a:p>
        </p:txBody>
      </p:sp>
      <p:pic>
        <p:nvPicPr>
          <p:cNvPr id="2" name="Picture 1">
            <a:extLst>
              <a:ext uri="{FF2B5EF4-FFF2-40B4-BE49-F238E27FC236}">
                <a16:creationId xmlns:a16="http://schemas.microsoft.com/office/drawing/2014/main" id="{DC9120FA-3C1A-4148-DC59-A3130CCA75A4}"/>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6D65CE44-0A27-1A72-CC50-51DB14A244E0}"/>
              </a:ext>
            </a:extLst>
          </p:cNvPr>
          <p:cNvPicPr>
            <a:picLocks noChangeAspect="1"/>
          </p:cNvPicPr>
          <p:nvPr/>
        </p:nvPicPr>
        <p:blipFill>
          <a:blip r:embed="rId4"/>
          <a:stretch>
            <a:fillRect/>
          </a:stretch>
        </p:blipFill>
        <p:spPr>
          <a:xfrm>
            <a:off x="353672" y="901825"/>
            <a:ext cx="9058275" cy="4677611"/>
          </a:xfrm>
          <a:prstGeom prst="rect">
            <a:avLst/>
          </a:prstGeom>
        </p:spPr>
      </p:pic>
      <p:pic>
        <p:nvPicPr>
          <p:cNvPr id="8" name="Picture 7">
            <a:extLst>
              <a:ext uri="{FF2B5EF4-FFF2-40B4-BE49-F238E27FC236}">
                <a16:creationId xmlns:a16="http://schemas.microsoft.com/office/drawing/2014/main" id="{34FF2280-B3DD-3B2F-023A-28C4EBFEA9B2}"/>
              </a:ext>
            </a:extLst>
          </p:cNvPr>
          <p:cNvPicPr>
            <a:picLocks noChangeAspect="1"/>
          </p:cNvPicPr>
          <p:nvPr/>
        </p:nvPicPr>
        <p:blipFill>
          <a:blip r:embed="rId5"/>
          <a:stretch>
            <a:fillRect/>
          </a:stretch>
        </p:blipFill>
        <p:spPr>
          <a:xfrm>
            <a:off x="9825460" y="653244"/>
            <a:ext cx="1952625" cy="4800600"/>
          </a:xfrm>
          <a:prstGeom prst="rect">
            <a:avLst/>
          </a:prstGeom>
        </p:spPr>
      </p:pic>
    </p:spTree>
    <p:extLst>
      <p:ext uri="{BB962C8B-B14F-4D97-AF65-F5344CB8AC3E}">
        <p14:creationId xmlns:p14="http://schemas.microsoft.com/office/powerpoint/2010/main" val="31830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Student Loan queries- Ethnicity</a:t>
            </a:r>
            <a:endParaRPr lang="en-GB" dirty="0"/>
          </a:p>
        </p:txBody>
      </p:sp>
      <p:pic>
        <p:nvPicPr>
          <p:cNvPr id="2" name="Picture 1">
            <a:extLst>
              <a:ext uri="{FF2B5EF4-FFF2-40B4-BE49-F238E27FC236}">
                <a16:creationId xmlns:a16="http://schemas.microsoft.com/office/drawing/2014/main" id="{CB7FC94A-7231-27E1-0D32-02F237C5BFA1}"/>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14" name="Picture 13">
            <a:extLst>
              <a:ext uri="{FF2B5EF4-FFF2-40B4-BE49-F238E27FC236}">
                <a16:creationId xmlns:a16="http://schemas.microsoft.com/office/drawing/2014/main" id="{C5A98CEF-C099-D1CE-7E21-344691599A52}"/>
              </a:ext>
            </a:extLst>
          </p:cNvPr>
          <p:cNvPicPr>
            <a:picLocks noChangeAspect="1"/>
          </p:cNvPicPr>
          <p:nvPr/>
        </p:nvPicPr>
        <p:blipFill>
          <a:blip r:embed="rId4"/>
          <a:stretch>
            <a:fillRect/>
          </a:stretch>
        </p:blipFill>
        <p:spPr>
          <a:xfrm>
            <a:off x="493001" y="901825"/>
            <a:ext cx="9067800" cy="4677611"/>
          </a:xfrm>
          <a:prstGeom prst="rect">
            <a:avLst/>
          </a:prstGeom>
        </p:spPr>
      </p:pic>
      <p:pic>
        <p:nvPicPr>
          <p:cNvPr id="13" name="Picture 12">
            <a:extLst>
              <a:ext uri="{FF2B5EF4-FFF2-40B4-BE49-F238E27FC236}">
                <a16:creationId xmlns:a16="http://schemas.microsoft.com/office/drawing/2014/main" id="{A74CD1BD-4826-F40C-02AB-1C4DB8DF38F2}"/>
              </a:ext>
            </a:extLst>
          </p:cNvPr>
          <p:cNvPicPr>
            <a:picLocks noChangeAspect="1"/>
          </p:cNvPicPr>
          <p:nvPr/>
        </p:nvPicPr>
        <p:blipFill>
          <a:blip r:embed="rId5"/>
          <a:stretch>
            <a:fillRect/>
          </a:stretch>
        </p:blipFill>
        <p:spPr>
          <a:xfrm>
            <a:off x="9560801" y="1195387"/>
            <a:ext cx="1364374" cy="4140578"/>
          </a:xfrm>
          <a:prstGeom prst="rect">
            <a:avLst/>
          </a:prstGeom>
        </p:spPr>
      </p:pic>
    </p:spTree>
    <p:extLst>
      <p:ext uri="{BB962C8B-B14F-4D97-AF65-F5344CB8AC3E}">
        <p14:creationId xmlns:p14="http://schemas.microsoft.com/office/powerpoint/2010/main" val="256134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2400" dirty="0"/>
              <a:t>Student Loan Queries- Students in Secure environments</a:t>
            </a:r>
          </a:p>
        </p:txBody>
      </p:sp>
      <p:pic>
        <p:nvPicPr>
          <p:cNvPr id="2" name="Picture 1">
            <a:extLst>
              <a:ext uri="{FF2B5EF4-FFF2-40B4-BE49-F238E27FC236}">
                <a16:creationId xmlns:a16="http://schemas.microsoft.com/office/drawing/2014/main" id="{508EFEA5-6920-07CF-C1DD-9EA0E97F26B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898CA494-81EE-80E4-B8FE-40366D690201}"/>
              </a:ext>
            </a:extLst>
          </p:cNvPr>
          <p:cNvPicPr>
            <a:picLocks noChangeAspect="1"/>
          </p:cNvPicPr>
          <p:nvPr/>
        </p:nvPicPr>
        <p:blipFill>
          <a:blip r:embed="rId4"/>
          <a:stretch>
            <a:fillRect/>
          </a:stretch>
        </p:blipFill>
        <p:spPr>
          <a:xfrm>
            <a:off x="413915" y="901825"/>
            <a:ext cx="8899767" cy="4692299"/>
          </a:xfrm>
          <a:prstGeom prst="rect">
            <a:avLst/>
          </a:prstGeom>
        </p:spPr>
      </p:pic>
      <p:pic>
        <p:nvPicPr>
          <p:cNvPr id="14" name="Picture 13">
            <a:extLst>
              <a:ext uri="{FF2B5EF4-FFF2-40B4-BE49-F238E27FC236}">
                <a16:creationId xmlns:a16="http://schemas.microsoft.com/office/drawing/2014/main" id="{621B8C85-A08A-2766-2F51-DBBD66214D95}"/>
              </a:ext>
            </a:extLst>
          </p:cNvPr>
          <p:cNvPicPr>
            <a:picLocks noChangeAspect="1"/>
          </p:cNvPicPr>
          <p:nvPr/>
        </p:nvPicPr>
        <p:blipFill>
          <a:blip r:embed="rId5"/>
          <a:stretch>
            <a:fillRect/>
          </a:stretch>
        </p:blipFill>
        <p:spPr>
          <a:xfrm>
            <a:off x="9486894" y="464511"/>
            <a:ext cx="1714500" cy="5114925"/>
          </a:xfrm>
          <a:prstGeom prst="rect">
            <a:avLst/>
          </a:prstGeom>
        </p:spPr>
      </p:pic>
    </p:spTree>
    <p:extLst>
      <p:ext uri="{BB962C8B-B14F-4D97-AF65-F5344CB8AC3E}">
        <p14:creationId xmlns:p14="http://schemas.microsoft.com/office/powerpoint/2010/main" val="353525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Study Intensity Queries - ethnicity</a:t>
            </a:r>
          </a:p>
        </p:txBody>
      </p:sp>
      <p:pic>
        <p:nvPicPr>
          <p:cNvPr id="2" name="Picture 1">
            <a:extLst>
              <a:ext uri="{FF2B5EF4-FFF2-40B4-BE49-F238E27FC236}">
                <a16:creationId xmlns:a16="http://schemas.microsoft.com/office/drawing/2014/main" id="{8E9BA56D-8A31-8BB6-F32E-B4B94B9CDEF9}"/>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7C7D8A4B-3AC1-94F0-5C86-6ED082969B49}"/>
              </a:ext>
            </a:extLst>
          </p:cNvPr>
          <p:cNvPicPr>
            <a:picLocks noChangeAspect="1"/>
          </p:cNvPicPr>
          <p:nvPr/>
        </p:nvPicPr>
        <p:blipFill>
          <a:blip r:embed="rId4"/>
          <a:stretch>
            <a:fillRect/>
          </a:stretch>
        </p:blipFill>
        <p:spPr>
          <a:xfrm>
            <a:off x="493001" y="901825"/>
            <a:ext cx="8867775" cy="4677611"/>
          </a:xfrm>
          <a:prstGeom prst="rect">
            <a:avLst/>
          </a:prstGeom>
        </p:spPr>
      </p:pic>
      <p:pic>
        <p:nvPicPr>
          <p:cNvPr id="8" name="Picture 7">
            <a:extLst>
              <a:ext uri="{FF2B5EF4-FFF2-40B4-BE49-F238E27FC236}">
                <a16:creationId xmlns:a16="http://schemas.microsoft.com/office/drawing/2014/main" id="{A5C0B53E-1F2E-CFC6-045E-56476EE06BBA}"/>
              </a:ext>
            </a:extLst>
          </p:cNvPr>
          <p:cNvPicPr>
            <a:picLocks noChangeAspect="1"/>
          </p:cNvPicPr>
          <p:nvPr/>
        </p:nvPicPr>
        <p:blipFill>
          <a:blip r:embed="rId5"/>
          <a:stretch>
            <a:fillRect/>
          </a:stretch>
        </p:blipFill>
        <p:spPr>
          <a:xfrm>
            <a:off x="9534525" y="758019"/>
            <a:ext cx="1990725" cy="4705350"/>
          </a:xfrm>
          <a:prstGeom prst="rect">
            <a:avLst/>
          </a:prstGeom>
        </p:spPr>
      </p:pic>
    </p:spTree>
    <p:extLst>
      <p:ext uri="{BB962C8B-B14F-4D97-AF65-F5344CB8AC3E}">
        <p14:creationId xmlns:p14="http://schemas.microsoft.com/office/powerpoint/2010/main" val="10662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Study intensity Queries - Disability</a:t>
            </a:r>
          </a:p>
        </p:txBody>
      </p:sp>
      <p:pic>
        <p:nvPicPr>
          <p:cNvPr id="2" name="Picture 1">
            <a:extLst>
              <a:ext uri="{FF2B5EF4-FFF2-40B4-BE49-F238E27FC236}">
                <a16:creationId xmlns:a16="http://schemas.microsoft.com/office/drawing/2014/main" id="{A5E9483B-1D13-B01F-692D-090C43CB358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F303D4B5-3936-CF28-B4F1-24465C21CBE3}"/>
              </a:ext>
            </a:extLst>
          </p:cNvPr>
          <p:cNvPicPr>
            <a:picLocks noChangeAspect="1"/>
          </p:cNvPicPr>
          <p:nvPr/>
        </p:nvPicPr>
        <p:blipFill>
          <a:blip r:embed="rId4"/>
          <a:stretch>
            <a:fillRect/>
          </a:stretch>
        </p:blipFill>
        <p:spPr>
          <a:xfrm>
            <a:off x="593271" y="1071155"/>
            <a:ext cx="8915400" cy="4508282"/>
          </a:xfrm>
          <a:prstGeom prst="rect">
            <a:avLst/>
          </a:prstGeom>
        </p:spPr>
      </p:pic>
      <p:pic>
        <p:nvPicPr>
          <p:cNvPr id="18" name="Picture 17">
            <a:extLst>
              <a:ext uri="{FF2B5EF4-FFF2-40B4-BE49-F238E27FC236}">
                <a16:creationId xmlns:a16="http://schemas.microsoft.com/office/drawing/2014/main" id="{5D59B81C-3C84-9387-212D-4A888925ECDC}"/>
              </a:ext>
            </a:extLst>
          </p:cNvPr>
          <p:cNvPicPr>
            <a:picLocks noChangeAspect="1"/>
          </p:cNvPicPr>
          <p:nvPr/>
        </p:nvPicPr>
        <p:blipFill>
          <a:blip r:embed="rId5"/>
          <a:stretch>
            <a:fillRect/>
          </a:stretch>
        </p:blipFill>
        <p:spPr>
          <a:xfrm>
            <a:off x="9465128" y="1071155"/>
            <a:ext cx="1962150" cy="4508280"/>
          </a:xfrm>
          <a:prstGeom prst="rect">
            <a:avLst/>
          </a:prstGeom>
        </p:spPr>
      </p:pic>
    </p:spTree>
    <p:extLst>
      <p:ext uri="{BB962C8B-B14F-4D97-AF65-F5344CB8AC3E}">
        <p14:creationId xmlns:p14="http://schemas.microsoft.com/office/powerpoint/2010/main" val="109060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Study Intensity Queries –Low SES</a:t>
            </a:r>
          </a:p>
        </p:txBody>
      </p:sp>
      <p:pic>
        <p:nvPicPr>
          <p:cNvPr id="2" name="Picture 1">
            <a:extLst>
              <a:ext uri="{FF2B5EF4-FFF2-40B4-BE49-F238E27FC236}">
                <a16:creationId xmlns:a16="http://schemas.microsoft.com/office/drawing/2014/main" id="{C5FD6A4F-F512-7B58-64BF-A667DC0EFBA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D5C41A9A-A9D9-A55F-9896-C6B262027E4B}"/>
              </a:ext>
            </a:extLst>
          </p:cNvPr>
          <p:cNvPicPr>
            <a:picLocks noChangeAspect="1"/>
          </p:cNvPicPr>
          <p:nvPr/>
        </p:nvPicPr>
        <p:blipFill>
          <a:blip r:embed="rId4"/>
          <a:stretch>
            <a:fillRect/>
          </a:stretch>
        </p:blipFill>
        <p:spPr>
          <a:xfrm>
            <a:off x="413915" y="1046314"/>
            <a:ext cx="9029700" cy="4388633"/>
          </a:xfrm>
          <a:prstGeom prst="rect">
            <a:avLst/>
          </a:prstGeom>
        </p:spPr>
      </p:pic>
      <p:pic>
        <p:nvPicPr>
          <p:cNvPr id="8" name="Picture 7">
            <a:extLst>
              <a:ext uri="{FF2B5EF4-FFF2-40B4-BE49-F238E27FC236}">
                <a16:creationId xmlns:a16="http://schemas.microsoft.com/office/drawing/2014/main" id="{050C8EB0-1BEA-983B-58D9-B2F594B1DFC8}"/>
              </a:ext>
            </a:extLst>
          </p:cNvPr>
          <p:cNvPicPr>
            <a:picLocks noChangeAspect="1"/>
          </p:cNvPicPr>
          <p:nvPr/>
        </p:nvPicPr>
        <p:blipFill>
          <a:blip r:embed="rId5"/>
          <a:stretch>
            <a:fillRect/>
          </a:stretch>
        </p:blipFill>
        <p:spPr>
          <a:xfrm>
            <a:off x="9443615" y="1046314"/>
            <a:ext cx="1973322" cy="4172754"/>
          </a:xfrm>
          <a:prstGeom prst="rect">
            <a:avLst/>
          </a:prstGeom>
        </p:spPr>
      </p:pic>
    </p:spTree>
    <p:extLst>
      <p:ext uri="{BB962C8B-B14F-4D97-AF65-F5344CB8AC3E}">
        <p14:creationId xmlns:p14="http://schemas.microsoft.com/office/powerpoint/2010/main" val="229604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Late registration Queries - Ethnicity</a:t>
            </a:r>
          </a:p>
        </p:txBody>
      </p:sp>
      <p:pic>
        <p:nvPicPr>
          <p:cNvPr id="2" name="Picture 1">
            <a:extLst>
              <a:ext uri="{FF2B5EF4-FFF2-40B4-BE49-F238E27FC236}">
                <a16:creationId xmlns:a16="http://schemas.microsoft.com/office/drawing/2014/main" id="{8BDE6ACD-45E4-1406-DD53-5992D888B3B4}"/>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8846663C-9C6D-AF3C-4368-3D5C79128193}"/>
              </a:ext>
            </a:extLst>
          </p:cNvPr>
          <p:cNvPicPr>
            <a:picLocks noChangeAspect="1"/>
          </p:cNvPicPr>
          <p:nvPr/>
        </p:nvPicPr>
        <p:blipFill>
          <a:blip r:embed="rId4"/>
          <a:stretch>
            <a:fillRect/>
          </a:stretch>
        </p:blipFill>
        <p:spPr>
          <a:xfrm>
            <a:off x="814387" y="890587"/>
            <a:ext cx="8886825" cy="4688849"/>
          </a:xfrm>
          <a:prstGeom prst="rect">
            <a:avLst/>
          </a:prstGeom>
        </p:spPr>
      </p:pic>
      <p:pic>
        <p:nvPicPr>
          <p:cNvPr id="8" name="Picture 7">
            <a:extLst>
              <a:ext uri="{FF2B5EF4-FFF2-40B4-BE49-F238E27FC236}">
                <a16:creationId xmlns:a16="http://schemas.microsoft.com/office/drawing/2014/main" id="{FCEF8B64-ABBA-EB8C-EEEA-65C443CC5D79}"/>
              </a:ext>
            </a:extLst>
          </p:cNvPr>
          <p:cNvPicPr>
            <a:picLocks noChangeAspect="1"/>
          </p:cNvPicPr>
          <p:nvPr/>
        </p:nvPicPr>
        <p:blipFill>
          <a:blip r:embed="rId5"/>
          <a:stretch>
            <a:fillRect/>
          </a:stretch>
        </p:blipFill>
        <p:spPr>
          <a:xfrm>
            <a:off x="9701211" y="1068568"/>
            <a:ext cx="2379453" cy="4117386"/>
          </a:xfrm>
          <a:prstGeom prst="rect">
            <a:avLst/>
          </a:prstGeom>
        </p:spPr>
      </p:pic>
    </p:spTree>
    <p:extLst>
      <p:ext uri="{BB962C8B-B14F-4D97-AF65-F5344CB8AC3E}">
        <p14:creationId xmlns:p14="http://schemas.microsoft.com/office/powerpoint/2010/main" val="77102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2400" dirty="0"/>
              <a:t>Late Registration Queries – Students in Secure Environments. </a:t>
            </a:r>
          </a:p>
        </p:txBody>
      </p:sp>
      <p:pic>
        <p:nvPicPr>
          <p:cNvPr id="2" name="Picture 1">
            <a:extLst>
              <a:ext uri="{FF2B5EF4-FFF2-40B4-BE49-F238E27FC236}">
                <a16:creationId xmlns:a16="http://schemas.microsoft.com/office/drawing/2014/main" id="{E6F8BFCD-0353-D0E6-3EA2-F4238CA4462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03911DE9-EFD5-36CB-D215-7F252A5E2389}"/>
              </a:ext>
            </a:extLst>
          </p:cNvPr>
          <p:cNvPicPr>
            <a:picLocks noChangeAspect="1"/>
          </p:cNvPicPr>
          <p:nvPr/>
        </p:nvPicPr>
        <p:blipFill>
          <a:blip r:embed="rId4"/>
          <a:stretch>
            <a:fillRect/>
          </a:stretch>
        </p:blipFill>
        <p:spPr>
          <a:xfrm>
            <a:off x="413915" y="850963"/>
            <a:ext cx="8915400" cy="4779336"/>
          </a:xfrm>
          <a:prstGeom prst="rect">
            <a:avLst/>
          </a:prstGeom>
        </p:spPr>
      </p:pic>
      <p:pic>
        <p:nvPicPr>
          <p:cNvPr id="8" name="Picture 7">
            <a:extLst>
              <a:ext uri="{FF2B5EF4-FFF2-40B4-BE49-F238E27FC236}">
                <a16:creationId xmlns:a16="http://schemas.microsoft.com/office/drawing/2014/main" id="{8B574A79-9057-97B0-5C50-4A7CB83A3732}"/>
              </a:ext>
            </a:extLst>
          </p:cNvPr>
          <p:cNvPicPr>
            <a:picLocks noChangeAspect="1"/>
          </p:cNvPicPr>
          <p:nvPr/>
        </p:nvPicPr>
        <p:blipFill>
          <a:blip r:embed="rId5"/>
          <a:stretch>
            <a:fillRect/>
          </a:stretch>
        </p:blipFill>
        <p:spPr>
          <a:xfrm>
            <a:off x="9279700" y="922912"/>
            <a:ext cx="1857375" cy="4686300"/>
          </a:xfrm>
          <a:prstGeom prst="rect">
            <a:avLst/>
          </a:prstGeom>
        </p:spPr>
      </p:pic>
    </p:spTree>
    <p:extLst>
      <p:ext uri="{BB962C8B-B14F-4D97-AF65-F5344CB8AC3E}">
        <p14:creationId xmlns:p14="http://schemas.microsoft.com/office/powerpoint/2010/main" val="162724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pic>
        <p:nvPicPr>
          <p:cNvPr id="2" name="Picture 1">
            <a:extLst>
              <a:ext uri="{FF2B5EF4-FFF2-40B4-BE49-F238E27FC236}">
                <a16:creationId xmlns:a16="http://schemas.microsoft.com/office/drawing/2014/main" id="{1CA56F9B-F2D5-46B9-024A-45397FAF8B5B}"/>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
        <p:nvSpPr>
          <p:cNvPr id="6" name="Content Placeholder 3">
            <a:extLst>
              <a:ext uri="{FF2B5EF4-FFF2-40B4-BE49-F238E27FC236}">
                <a16:creationId xmlns:a16="http://schemas.microsoft.com/office/drawing/2014/main" id="{6539C622-11C1-2109-5813-FC6FFD40A581}"/>
              </a:ext>
            </a:extLst>
          </p:cNvPr>
          <p:cNvSpPr txBox="1">
            <a:spLocks/>
          </p:cNvSpPr>
          <p:nvPr/>
        </p:nvSpPr>
        <p:spPr>
          <a:xfrm>
            <a:off x="413915" y="1575956"/>
            <a:ext cx="4600294" cy="4759036"/>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Introduction</a:t>
            </a:r>
          </a:p>
          <a:p>
            <a:pPr marL="9715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Background</a:t>
            </a:r>
          </a:p>
          <a:p>
            <a:pPr marL="9715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Objectives</a:t>
            </a:r>
          </a:p>
          <a:p>
            <a:pPr marL="9715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Literature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Methods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Target Group Selection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sz="2000" b="1" dirty="0">
                <a:solidFill>
                  <a:schemeClr val="accent1">
                    <a:lumMod val="50000"/>
                  </a:schemeClr>
                </a:solidFill>
                <a:latin typeface="Arial" panose="020B0604020202020204"/>
              </a:rPr>
              <a:t>Next Steps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Acknowledgements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References</a:t>
            </a:r>
            <a:endParaRPr kumimoji="0" lang="en-GB" sz="20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p:txBody>
      </p:sp>
      <p:pic>
        <p:nvPicPr>
          <p:cNvPr id="8" name="Picture 6">
            <a:extLst>
              <a:ext uri="{FF2B5EF4-FFF2-40B4-BE49-F238E27FC236}">
                <a16:creationId xmlns:a16="http://schemas.microsoft.com/office/drawing/2014/main" id="{449355C7-FC45-B12D-A7CF-0887330FCDCC}"/>
              </a:ext>
            </a:extLst>
          </p:cNvPr>
          <p:cNvPicPr>
            <a:picLocks noChangeAspect="1"/>
          </p:cNvPicPr>
          <p:nvPr/>
        </p:nvPicPr>
        <p:blipFill>
          <a:blip r:embed="rId4"/>
          <a:stretch>
            <a:fillRect/>
          </a:stretch>
        </p:blipFill>
        <p:spPr>
          <a:xfrm>
            <a:off x="6548187" y="2112866"/>
            <a:ext cx="4096162" cy="2282965"/>
          </a:xfrm>
          <a:prstGeom prst="rect">
            <a:avLst/>
          </a:prstGeom>
        </p:spPr>
      </p:pic>
      <p:sp>
        <p:nvSpPr>
          <p:cNvPr id="5" name="Text Placeholder 4">
            <a:extLst>
              <a:ext uri="{FF2B5EF4-FFF2-40B4-BE49-F238E27FC236}">
                <a16:creationId xmlns:a16="http://schemas.microsoft.com/office/drawing/2014/main" id="{2E70F123-C9F3-7AC9-E34E-9D1C26401939}"/>
              </a:ext>
            </a:extLst>
          </p:cNvPr>
          <p:cNvSpPr>
            <a:spLocks noGrp="1"/>
          </p:cNvSpPr>
          <p:nvPr>
            <p:ph type="body" sz="quarter" idx="24"/>
          </p:nvPr>
        </p:nvSpPr>
        <p:spPr/>
        <p:txBody>
          <a:bodyPr/>
          <a:lstStyle/>
          <a:p>
            <a:r>
              <a:rPr lang="en-GB" dirty="0"/>
              <a:t>Overview</a:t>
            </a:r>
          </a:p>
        </p:txBody>
      </p:sp>
    </p:spTree>
    <p:extLst>
      <p:ext uri="{BB962C8B-B14F-4D97-AF65-F5344CB8AC3E}">
        <p14:creationId xmlns:p14="http://schemas.microsoft.com/office/powerpoint/2010/main" val="228871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Target group selection</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1001105" y="2093470"/>
            <a:ext cx="9591229" cy="2665565"/>
          </a:xfrm>
        </p:spPr>
        <p:txBody>
          <a:bodyPr/>
          <a:lstStyle/>
          <a:p>
            <a:pPr marL="285750" indent="-285750">
              <a:buFont typeface="Wingdings" panose="05000000000000000000" pitchFamily="2" charset="2"/>
              <a:buChar char="Ø"/>
            </a:pPr>
            <a:r>
              <a:rPr lang="en-GB" sz="1800" dirty="0"/>
              <a:t>For the second phase of the project we decided to focus on the late registration of black students as there scores were 13.5 marks below that of the average on TMA01 and the time taken to answer their queries was 2 days longer than average. Given the relatively small numbers of students this was manageable for this project.</a:t>
            </a:r>
          </a:p>
          <a:p>
            <a:pPr marL="285750" indent="-285750">
              <a:buFont typeface="Wingdings" panose="05000000000000000000" pitchFamily="2" charset="2"/>
              <a:buChar char="Ø"/>
            </a:pPr>
            <a:r>
              <a:rPr lang="en-GB" sz="1800" dirty="0"/>
              <a:t>At this point we shared our initial findings with Ops managers in the STEMA SST and we had 2 meetings with the PLA team. The team are currently  supporting  black students and they informed us that they would be carrying out earlier interventions on 22J which would coincide with our 6 week study period. </a:t>
            </a:r>
          </a:p>
          <a:p>
            <a:pPr marL="285750" indent="-285750">
              <a:buFont typeface="Wingdings" panose="05000000000000000000" pitchFamily="2" charset="2"/>
              <a:buChar char="Ø"/>
            </a:pPr>
            <a:endParaRPr lang="en-GB" dirty="0"/>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161448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Next Steps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panose="05000000000000000000" pitchFamily="2" charset="2"/>
              <a:buChar char="Ø"/>
            </a:pPr>
            <a:r>
              <a:rPr lang="en-GB" sz="1800" dirty="0"/>
              <a:t>Following the PLA support we plan to re-evaluate the data for 22J and based on the comparison of this data to the earlier analysis we will make recommendations to the SST and faculty. </a:t>
            </a:r>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06029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 References &amp; Acknowledgements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a:xfrm>
            <a:off x="924371" y="1596309"/>
            <a:ext cx="9591229" cy="4163468"/>
          </a:xfrm>
        </p:spPr>
        <p:txBody>
          <a:bodyPr/>
          <a:lstStyle/>
          <a:p>
            <a:pPr>
              <a:lnSpc>
                <a:spcPct val="107000"/>
              </a:lnSpc>
              <a:spcBef>
                <a:spcPts val="300"/>
              </a:spcBef>
              <a:spcAft>
                <a:spcPts val="3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Jacklin A., Robinson C., O’Meara L., and Harris A. (2007), </a:t>
            </a:r>
            <a:r>
              <a:rPr lang="en-GB" sz="1800"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Improving the experiences of disabled students in higher education, </a:t>
            </a:r>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HEA report [online] available at </a:t>
            </a:r>
            <a:r>
              <a:rPr lang="en-GB" sz="1800" u="sng"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https://www.researchgate.net/publication/253525979_Improving_the_Experiences_of_Disabled_Students_in_Higher_Education</a:t>
            </a:r>
            <a:r>
              <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(accessed 06/03/2023)</a:t>
            </a:r>
          </a:p>
          <a:p>
            <a:pPr>
              <a:lnSpc>
                <a:spcPct val="107000"/>
              </a:lnSpc>
              <a:spcBef>
                <a:spcPts val="300"/>
              </a:spcBef>
              <a:spcAft>
                <a:spcPts val="300"/>
              </a:spcAft>
            </a:pPr>
            <a:r>
              <a:rPr lang="en-GB" sz="1800"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300"/>
              </a:spcBef>
              <a:spcAft>
                <a:spcPts val="300"/>
              </a:spcAft>
            </a:pPr>
            <a:r>
              <a:rPr lang="en-GB"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Simpson, O. (2018 e-book). Supporting Students in Online, Open and Distance Learning (2nd ed.). </a:t>
            </a:r>
            <a:r>
              <a:rPr lang="en-GB" sz="18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RoutledgeFalmer</a:t>
            </a:r>
            <a:r>
              <a:rPr lang="en-GB"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.[online] available at  </a:t>
            </a:r>
            <a:r>
              <a:rPr lang="en-GB"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https://doi-org.libezproxy.open.ac.uk/10.4324/9780203417003</a:t>
            </a:r>
            <a:r>
              <a:rPr lang="en-GB"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(accessed 06/03/2023)</a:t>
            </a:r>
            <a:endParaRPr lang="en-GB" sz="18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We would like to thank the STEMA SST ops managers and the PLA senior managers who met with us to discuss our initial results.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eSTEeM for funding this research. </a:t>
            </a:r>
          </a:p>
          <a:p>
            <a:endParaRPr lang="en-GB" dirty="0"/>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5"/>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426729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Any Questions ?</a:t>
            </a:r>
          </a:p>
        </p:txBody>
      </p:sp>
      <p:pic>
        <p:nvPicPr>
          <p:cNvPr id="3" name="Picture 2">
            <a:extLst>
              <a:ext uri="{FF2B5EF4-FFF2-40B4-BE49-F238E27FC236}">
                <a16:creationId xmlns:a16="http://schemas.microsoft.com/office/drawing/2014/main" id="{0DC15684-02B5-5846-3D22-443F0F082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478" y="970635"/>
            <a:ext cx="3559302" cy="3559302"/>
          </a:xfrm>
          <a:prstGeom prst="rect">
            <a:avLst/>
          </a:prstGeom>
        </p:spPr>
      </p:pic>
      <p:pic>
        <p:nvPicPr>
          <p:cNvPr id="5" name="Picture 4">
            <a:extLst>
              <a:ext uri="{FF2B5EF4-FFF2-40B4-BE49-F238E27FC236}">
                <a16:creationId xmlns:a16="http://schemas.microsoft.com/office/drawing/2014/main" id="{2F9CECF6-D477-F5E1-FDF6-3EBCEA1E2FD4}"/>
              </a:ext>
            </a:extLst>
          </p:cNvPr>
          <p:cNvPicPr>
            <a:picLocks noChangeAspect="1"/>
          </p:cNvPicPr>
          <p:nvPr/>
        </p:nvPicPr>
        <p:blipFill>
          <a:blip r:embed="rId4"/>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3337054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Thank you for listening</a:t>
            </a:r>
          </a:p>
        </p:txBody>
      </p:sp>
      <p:sp>
        <p:nvSpPr>
          <p:cNvPr id="5" name="TextBox 4">
            <a:extLst>
              <a:ext uri="{FF2B5EF4-FFF2-40B4-BE49-F238E27FC236}">
                <a16:creationId xmlns:a16="http://schemas.microsoft.com/office/drawing/2014/main" id="{4CF3C660-8363-CD32-0A7B-F115F7D2A3CA}"/>
              </a:ext>
            </a:extLst>
          </p:cNvPr>
          <p:cNvSpPr txBox="1"/>
          <p:nvPr/>
        </p:nvSpPr>
        <p:spPr>
          <a:xfrm>
            <a:off x="532615" y="4459127"/>
            <a:ext cx="6117996" cy="923330"/>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Paul.Collier@open.ac.uk</a:t>
            </a:r>
          </a:p>
          <a:p>
            <a:endParaRPr lang="en-GB" dirty="0">
              <a:solidFill>
                <a:schemeClr val="bg1"/>
              </a:solidFill>
              <a:hlinkClick r:id="rId3">
                <a:extLst>
                  <a:ext uri="{A12FA001-AC4F-418D-AE19-62706E023703}">
                    <ahyp:hlinkClr xmlns:ahyp="http://schemas.microsoft.com/office/drawing/2018/hyperlinkcolor" val="tx"/>
                  </a:ext>
                </a:extLst>
              </a:hlinkClick>
            </a:endParaRPr>
          </a:p>
          <a:p>
            <a:r>
              <a:rPr lang="en-GB" dirty="0">
                <a:solidFill>
                  <a:schemeClr val="bg1"/>
                </a:solidFill>
                <a:hlinkClick r:id="rId3">
                  <a:extLst>
                    <a:ext uri="{A12FA001-AC4F-418D-AE19-62706E023703}">
                      <ahyp:hlinkClr xmlns:ahyp="http://schemas.microsoft.com/office/drawing/2018/hyperlinkcolor" val="tx"/>
                    </a:ext>
                  </a:extLst>
                </a:hlinkClick>
              </a:rPr>
              <a:t>Fiona.Aiken@open.ac.uk</a:t>
            </a:r>
            <a:endParaRPr lang="en-GB" dirty="0">
              <a:solidFill>
                <a:schemeClr val="bg1"/>
              </a:solidFill>
            </a:endParaRPr>
          </a:p>
        </p:txBody>
      </p:sp>
      <p:pic>
        <p:nvPicPr>
          <p:cNvPr id="6" name="Picture 5">
            <a:extLst>
              <a:ext uri="{FF2B5EF4-FFF2-40B4-BE49-F238E27FC236}">
                <a16:creationId xmlns:a16="http://schemas.microsoft.com/office/drawing/2014/main" id="{4BAAF731-B477-3266-5749-D0DA4C9E2D85}"/>
              </a:ext>
            </a:extLst>
          </p:cNvPr>
          <p:cNvPicPr>
            <a:picLocks noChangeAspect="1"/>
          </p:cNvPicPr>
          <p:nvPr/>
        </p:nvPicPr>
        <p:blipFill>
          <a:blip r:embed="rId4"/>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23604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Introduction</a:t>
            </a:r>
          </a:p>
        </p:txBody>
      </p:sp>
      <p:sp>
        <p:nvSpPr>
          <p:cNvPr id="12" name="Text Placeholder 11">
            <a:extLst>
              <a:ext uri="{FF2B5EF4-FFF2-40B4-BE49-F238E27FC236}">
                <a16:creationId xmlns:a16="http://schemas.microsoft.com/office/drawing/2014/main" id="{BAFCD0D6-CA0B-0E85-64E3-DB48ED7D4F20}"/>
              </a:ext>
            </a:extLst>
          </p:cNvPr>
          <p:cNvSpPr>
            <a:spLocks noGrp="1"/>
          </p:cNvSpPr>
          <p:nvPr>
            <p:ph type="body" sz="quarter" idx="25"/>
          </p:nvPr>
        </p:nvSpPr>
        <p:spPr/>
        <p:txBody>
          <a:bodyPr/>
          <a:lstStyle/>
          <a:p>
            <a:r>
              <a:rPr lang="en-GB" dirty="0"/>
              <a:t>Background</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a:buChar char="Ø"/>
            </a:pPr>
            <a:r>
              <a:rPr lang="en-GB" sz="2000" dirty="0">
                <a:latin typeface="Arial"/>
                <a:cs typeface="Arial"/>
              </a:rPr>
              <a:t>The importance of personal, non-academic support of students in a distance learning environment is well documented in literature. (Jacklin et al 2007)</a:t>
            </a:r>
            <a:endParaRPr lang="en-GB" sz="2000" dirty="0">
              <a:latin typeface="Calibri"/>
              <a:cs typeface="Calibri"/>
            </a:endParaRPr>
          </a:p>
          <a:p>
            <a:pPr marL="285750" indent="-285750">
              <a:buFont typeface="Wingdings"/>
              <a:buChar char="Ø"/>
            </a:pPr>
            <a:r>
              <a:rPr lang="en-GB" sz="2000" dirty="0">
                <a:latin typeface="Arial"/>
                <a:cs typeface="Arial"/>
              </a:rPr>
              <a:t>The way that support is provided is important and negative experiences result from delays in students receiving a response. </a:t>
            </a:r>
            <a:endParaRPr lang="en-GB" sz="2000" dirty="0">
              <a:latin typeface="Calibri"/>
              <a:cs typeface="Calibri"/>
            </a:endParaRPr>
          </a:p>
          <a:p>
            <a:pPr marL="285750" indent="-285750">
              <a:buFont typeface="Wingdings"/>
              <a:buChar char="Ø"/>
            </a:pPr>
            <a:r>
              <a:rPr lang="en-GB" sz="2000" dirty="0">
                <a:latin typeface="Arial"/>
                <a:cs typeface="Arial"/>
              </a:rPr>
              <a:t>Students indicated that it can be difficult to commence their studies and managing students' expectations vs the realities of life in Higher Education can be a challenge at the start of a module.</a:t>
            </a:r>
            <a:endParaRPr lang="en-GB" sz="2000" dirty="0">
              <a:latin typeface="Calibri"/>
              <a:cs typeface="Calibri"/>
            </a:endParaRPr>
          </a:p>
          <a:p>
            <a:pPr marL="285750" indent="-285750">
              <a:buFont typeface="Wingdings"/>
              <a:buChar char="Ø"/>
            </a:pPr>
            <a:r>
              <a:rPr lang="en-GB" sz="2000" dirty="0">
                <a:latin typeface="Arial"/>
                <a:cs typeface="Arial"/>
              </a:rPr>
              <a:t>It is important students know who to contact, where to go and what support is available.</a:t>
            </a:r>
            <a:endParaRPr lang="en-GB" sz="2000" dirty="0">
              <a:cs typeface="Calibri"/>
            </a:endParaRPr>
          </a:p>
          <a:p>
            <a:endParaRPr lang="en-GB" dirty="0"/>
          </a:p>
        </p:txBody>
      </p:sp>
      <p:pic>
        <p:nvPicPr>
          <p:cNvPr id="2" name="Picture 1">
            <a:extLst>
              <a:ext uri="{FF2B5EF4-FFF2-40B4-BE49-F238E27FC236}">
                <a16:creationId xmlns:a16="http://schemas.microsoft.com/office/drawing/2014/main" id="{11B8C03C-0B04-4399-2E9D-006BC4385932}"/>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360581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Objectives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a:buChar char="Ø"/>
            </a:pPr>
            <a:r>
              <a:rPr lang="en-GB" sz="2000" dirty="0">
                <a:latin typeface="Arial"/>
                <a:cs typeface="Arial"/>
              </a:rPr>
              <a:t>This project  is investigating student triggered interactions with the STEMA SST in terms of volume and nature to increase our  understanding of the impact that these interactions have on the students success</a:t>
            </a:r>
            <a:r>
              <a:rPr lang="en-GB" sz="2000">
                <a:latin typeface="Arial"/>
                <a:cs typeface="Arial"/>
              </a:rPr>
              <a:t>. </a:t>
            </a:r>
          </a:p>
          <a:p>
            <a:pPr marL="285750" indent="-285750">
              <a:buFont typeface="Wingdings"/>
              <a:buChar char="Ø"/>
            </a:pPr>
            <a:endParaRPr lang="en-GB" sz="2000" dirty="0">
              <a:latin typeface="Arial"/>
              <a:ea typeface="+mn-lt"/>
              <a:cs typeface="Arial"/>
            </a:endParaRPr>
          </a:p>
          <a:p>
            <a:pPr marL="285750" indent="-285750">
              <a:buFont typeface="Wingdings"/>
              <a:buChar char="Ø"/>
            </a:pPr>
            <a:r>
              <a:rPr lang="en-GB" sz="2000" dirty="0">
                <a:latin typeface="Arial"/>
                <a:cs typeface="Arial"/>
              </a:rPr>
              <a:t>Focus  has been on  the 6 weeks from the Final Enrolment Date through to the submission of the 1st TMA. </a:t>
            </a:r>
          </a:p>
          <a:p>
            <a:endParaRPr lang="en-GB" dirty="0"/>
          </a:p>
        </p:txBody>
      </p:sp>
      <p:pic>
        <p:nvPicPr>
          <p:cNvPr id="2" name="Picture 1">
            <a:extLst>
              <a:ext uri="{FF2B5EF4-FFF2-40B4-BE49-F238E27FC236}">
                <a16:creationId xmlns:a16="http://schemas.microsoft.com/office/drawing/2014/main" id="{4E00D83A-ABC8-7CFF-798E-DEEA6502E623}"/>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349849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Literature</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285750" indent="-285750">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 an HEA report on </a:t>
            </a:r>
            <a:r>
              <a:rPr lang="en-GB" sz="2000" i="1" dirty="0">
                <a:solidFill>
                  <a:schemeClr val="accent1">
                    <a:lumMod val="50000"/>
                  </a:schemeClr>
                </a:solidFill>
                <a:latin typeface="Arial" panose="020B0604020202020204" pitchFamily="34" charset="0"/>
                <a:cs typeface="Arial" panose="020B0604020202020204" pitchFamily="34" charset="0"/>
              </a:rPr>
              <a:t>Improving the experiences of disabled students in Higher Education </a:t>
            </a:r>
            <a:r>
              <a:rPr lang="en-GB" sz="2000" dirty="0">
                <a:solidFill>
                  <a:schemeClr val="accent1">
                    <a:lumMod val="50000"/>
                  </a:schemeClr>
                </a:solidFill>
                <a:latin typeface="Arial" panose="020B0604020202020204" pitchFamily="34" charset="0"/>
                <a:cs typeface="Arial" panose="020B0604020202020204" pitchFamily="34" charset="0"/>
              </a:rPr>
              <a:t>(Jacklin A., et al). I</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 was stated it is not always the support itself that was of prime importance, but the way in which that support was provided/organised. Negative responses related to the absence or delay in receiving support. </a:t>
            </a:r>
          </a:p>
          <a:p>
            <a:pPr marL="285750" indent="-285750">
              <a:buFont typeface="Wingdings" panose="05000000000000000000" pitchFamily="2" charset="2"/>
              <a:buChar char="Ø"/>
            </a:pPr>
            <a:r>
              <a:rPr lang="en-GB"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 Ormond Simpson’s book </a:t>
            </a:r>
            <a:r>
              <a:rPr lang="en-GB" sz="2000"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Supporting Students in Online, Open and Distance Learning </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en-GB" sz="200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Simpson,O</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2018 e-book) In Chapter 12 it is recommended that </a:t>
            </a:r>
            <a:r>
              <a:rPr lang="en-GB" sz="20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a:t>
            </a:r>
            <a:r>
              <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re-course start support should be 1-2-1 and focus on building the students self-confidence to the point where they are able to help themselves undertaking preparatory and learning skills development work. </a:t>
            </a:r>
          </a:p>
          <a:p>
            <a:pPr marL="285750" indent="-285750">
              <a:buFont typeface="Wingdings" panose="05000000000000000000" pitchFamily="2" charset="2"/>
              <a:buChar char="Ø"/>
            </a:pPr>
            <a:endParaRPr lang="en-GB"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dirty="0"/>
          </a:p>
        </p:txBody>
      </p:sp>
      <p:pic>
        <p:nvPicPr>
          <p:cNvPr id="2" name="Picture 1">
            <a:extLst>
              <a:ext uri="{FF2B5EF4-FFF2-40B4-BE49-F238E27FC236}">
                <a16:creationId xmlns:a16="http://schemas.microsoft.com/office/drawing/2014/main" id="{776A5511-C2F5-251F-D7D9-BA4EB9A136B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185970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Methods</a:t>
            </a:r>
          </a:p>
        </p:txBody>
      </p:sp>
      <p:sp>
        <p:nvSpPr>
          <p:cNvPr id="9" name="Text Placeholder 8">
            <a:extLst>
              <a:ext uri="{FF2B5EF4-FFF2-40B4-BE49-F238E27FC236}">
                <a16:creationId xmlns:a16="http://schemas.microsoft.com/office/drawing/2014/main" id="{30082917-C791-819B-FED5-4446E2C1CA7A}"/>
              </a:ext>
            </a:extLst>
          </p:cNvPr>
          <p:cNvSpPr>
            <a:spLocks noGrp="1"/>
          </p:cNvSpPr>
          <p:nvPr>
            <p:ph type="body" sz="quarter" idx="14"/>
          </p:nvPr>
        </p:nvSpPr>
        <p:spPr/>
        <p:txBody>
          <a:bodyPr/>
          <a:lstStyle/>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Analysis of all incoming SRs to the STEM SST was carried out using Tableau</a:t>
            </a:r>
          </a:p>
          <a:p>
            <a:pPr marL="342900" indent="-342900" algn="l" rtl="0" fontAlgn="base">
              <a:buFont typeface="Wingdings" panose="05000000000000000000" pitchFamily="2" charset="2"/>
              <a:buChar char="Ø"/>
            </a:pPr>
            <a:endParaRPr lang="en-GB" sz="2000" b="0" i="0" u="none" strike="noStrike" dirty="0">
              <a:solidFill>
                <a:schemeClr val="accent1">
                  <a:lumMod val="50000"/>
                </a:schemeClr>
              </a:solidFill>
              <a:effectLst/>
              <a:latin typeface="Arial" panose="020B0604020202020204" pitchFamily="34" charset="0"/>
            </a:endParaRPr>
          </a:p>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Based on 18J, 19J and 20J presentation period</a:t>
            </a:r>
            <a:r>
              <a:rPr lang="en-US" sz="2000" b="0" i="0" dirty="0">
                <a:solidFill>
                  <a:schemeClr val="accent1">
                    <a:lumMod val="50000"/>
                  </a:schemeClr>
                </a:solidFill>
                <a:effectLst/>
                <a:latin typeface="Arial" panose="020B0604020202020204" pitchFamily="34" charset="0"/>
              </a:rPr>
              <a:t>​</a:t>
            </a:r>
          </a:p>
          <a:p>
            <a:pPr marL="342900" indent="-342900" algn="l" rtl="0" fontAlgn="base">
              <a:buFont typeface="Wingdings" panose="05000000000000000000" pitchFamily="2" charset="2"/>
              <a:buChar char="Ø"/>
            </a:pPr>
            <a:endParaRPr lang="en-US" sz="2000" b="0" i="0" dirty="0">
              <a:solidFill>
                <a:schemeClr val="accent1">
                  <a:lumMod val="50000"/>
                </a:schemeClr>
              </a:solidFill>
              <a:effectLst/>
              <a:latin typeface="Arial" panose="020B0604020202020204" pitchFamily="34" charset="0"/>
            </a:endParaRPr>
          </a:p>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Automated OU System Student Loan Message omitted</a:t>
            </a:r>
            <a:r>
              <a:rPr lang="en-US" sz="2000" b="0" i="0" dirty="0">
                <a:solidFill>
                  <a:schemeClr val="accent1">
                    <a:lumMod val="50000"/>
                  </a:schemeClr>
                </a:solidFill>
                <a:effectLst/>
                <a:latin typeface="Arial" panose="020B0604020202020204" pitchFamily="34" charset="0"/>
              </a:rPr>
              <a:t>​</a:t>
            </a:r>
          </a:p>
          <a:p>
            <a:pPr marL="342900" indent="-342900" algn="l" rtl="0" fontAlgn="base">
              <a:buFont typeface="Wingdings" panose="05000000000000000000" pitchFamily="2" charset="2"/>
              <a:buChar char="Ø"/>
            </a:pPr>
            <a:endParaRPr lang="en-US" sz="2000" b="0" i="0" dirty="0">
              <a:solidFill>
                <a:schemeClr val="accent1">
                  <a:lumMod val="50000"/>
                </a:schemeClr>
              </a:solidFill>
              <a:effectLst/>
              <a:latin typeface="Arial" panose="020B0604020202020204" pitchFamily="34" charset="0"/>
            </a:endParaRPr>
          </a:p>
          <a:p>
            <a:pPr marL="342900" indent="-342900" algn="l" rtl="0" fontAlgn="base">
              <a:buFont typeface="Wingdings" panose="05000000000000000000" pitchFamily="2" charset="2"/>
              <a:buChar char="Ø"/>
            </a:pPr>
            <a:r>
              <a:rPr lang="en-GB" sz="2000" b="0" i="0" u="none" strike="noStrike" dirty="0">
                <a:solidFill>
                  <a:schemeClr val="accent1">
                    <a:lumMod val="50000"/>
                  </a:schemeClr>
                </a:solidFill>
                <a:effectLst/>
                <a:latin typeface="Arial" panose="020B0604020202020204" pitchFamily="34" charset="0"/>
              </a:rPr>
              <a:t>Very low volume groups are omitted</a:t>
            </a:r>
            <a:r>
              <a:rPr lang="en-US" sz="2000" b="0" i="0" dirty="0">
                <a:solidFill>
                  <a:schemeClr val="accent1">
                    <a:lumMod val="50000"/>
                  </a:schemeClr>
                </a:solidFill>
                <a:effectLst/>
                <a:latin typeface="Arial" panose="020B0604020202020204" pitchFamily="34" charset="0"/>
              </a:rPr>
              <a:t>​</a:t>
            </a:r>
          </a:p>
          <a:p>
            <a:endParaRPr lang="en-GB" dirty="0"/>
          </a:p>
        </p:txBody>
      </p:sp>
      <p:pic>
        <p:nvPicPr>
          <p:cNvPr id="5" name="Picture 4">
            <a:extLst>
              <a:ext uri="{FF2B5EF4-FFF2-40B4-BE49-F238E27FC236}">
                <a16:creationId xmlns:a16="http://schemas.microsoft.com/office/drawing/2014/main" id="{243F01EB-333A-E5BF-A553-BE3126ECFFF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spTree>
    <p:extLst>
      <p:ext uri="{BB962C8B-B14F-4D97-AF65-F5344CB8AC3E}">
        <p14:creationId xmlns:p14="http://schemas.microsoft.com/office/powerpoint/2010/main" val="210028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Initial Data Analysis</a:t>
            </a:r>
          </a:p>
        </p:txBody>
      </p:sp>
      <p:sp>
        <p:nvSpPr>
          <p:cNvPr id="12" name="Text Placeholder 11">
            <a:extLst>
              <a:ext uri="{FF2B5EF4-FFF2-40B4-BE49-F238E27FC236}">
                <a16:creationId xmlns:a16="http://schemas.microsoft.com/office/drawing/2014/main" id="{BAFCD0D6-CA0B-0E85-64E3-DB48ED7D4F20}"/>
              </a:ext>
            </a:extLst>
          </p:cNvPr>
          <p:cNvSpPr>
            <a:spLocks noGrp="1"/>
          </p:cNvSpPr>
          <p:nvPr>
            <p:ph type="body" sz="quarter" idx="25"/>
          </p:nvPr>
        </p:nvSpPr>
        <p:spPr/>
        <p:txBody>
          <a:bodyPr/>
          <a:lstStyle/>
          <a:p>
            <a:r>
              <a:rPr lang="en-GB" dirty="0"/>
              <a:t>What are the most popular types of query?</a:t>
            </a:r>
          </a:p>
          <a:p>
            <a:endParaRPr lang="en-GB" dirty="0"/>
          </a:p>
        </p:txBody>
      </p:sp>
      <p:pic>
        <p:nvPicPr>
          <p:cNvPr id="5" name="Picture 4">
            <a:extLst>
              <a:ext uri="{FF2B5EF4-FFF2-40B4-BE49-F238E27FC236}">
                <a16:creationId xmlns:a16="http://schemas.microsoft.com/office/drawing/2014/main" id="{30024314-8B2B-3FB6-2384-0EC64334F7A2}"/>
              </a:ext>
            </a:extLst>
          </p:cNvPr>
          <p:cNvPicPr>
            <a:picLocks noChangeAspect="1"/>
          </p:cNvPicPr>
          <p:nvPr/>
        </p:nvPicPr>
        <p:blipFill>
          <a:blip r:embed="rId3"/>
          <a:stretch>
            <a:fillRect/>
          </a:stretch>
        </p:blipFill>
        <p:spPr>
          <a:xfrm>
            <a:off x="9412448" y="5579436"/>
            <a:ext cx="2286551" cy="873900"/>
          </a:xfrm>
          <a:prstGeom prst="rect">
            <a:avLst/>
          </a:prstGeom>
          <a:solidFill>
            <a:schemeClr val="bg1"/>
          </a:solidFill>
        </p:spPr>
      </p:pic>
      <p:pic>
        <p:nvPicPr>
          <p:cNvPr id="1026" name="Picture 2">
            <a:extLst>
              <a:ext uri="{FF2B5EF4-FFF2-40B4-BE49-F238E27FC236}">
                <a16:creationId xmlns:a16="http://schemas.microsoft.com/office/drawing/2014/main" id="{4AB1D6E2-62C1-25EE-DF1E-745D023CA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01" y="1428481"/>
            <a:ext cx="8936045" cy="50248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BDB8E70-82C9-B8FB-24B5-A88C84EFC9F6}"/>
              </a:ext>
            </a:extLst>
          </p:cNvPr>
          <p:cNvSpPr txBox="1"/>
          <p:nvPr/>
        </p:nvSpPr>
        <p:spPr>
          <a:xfrm>
            <a:off x="3009551" y="3019928"/>
            <a:ext cx="6119768"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6" name="TextBox 15">
            <a:extLst>
              <a:ext uri="{FF2B5EF4-FFF2-40B4-BE49-F238E27FC236}">
                <a16:creationId xmlns:a16="http://schemas.microsoft.com/office/drawing/2014/main" id="{4002529E-D430-7AA1-B763-68A9FE893FD8}"/>
              </a:ext>
            </a:extLst>
          </p:cNvPr>
          <p:cNvSpPr txBox="1"/>
          <p:nvPr/>
        </p:nvSpPr>
        <p:spPr>
          <a:xfrm>
            <a:off x="3009551" y="3019928"/>
            <a:ext cx="6119768"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4" name="TextBox 3">
            <a:extLst>
              <a:ext uri="{FF2B5EF4-FFF2-40B4-BE49-F238E27FC236}">
                <a16:creationId xmlns:a16="http://schemas.microsoft.com/office/drawing/2014/main" id="{43820A6E-271E-8434-302E-21FE3E92D416}"/>
              </a:ext>
            </a:extLst>
          </p:cNvPr>
          <p:cNvSpPr txBox="1"/>
          <p:nvPr/>
        </p:nvSpPr>
        <p:spPr>
          <a:xfrm>
            <a:off x="9412448" y="1440138"/>
            <a:ext cx="2533148" cy="3600986"/>
          </a:xfrm>
          <a:prstGeom prst="rect">
            <a:avLst/>
          </a:prstGeom>
          <a:solidFill>
            <a:schemeClr val="accent5">
              <a:lumMod val="20000"/>
              <a:lumOff val="80000"/>
            </a:schemeClr>
          </a:solidFill>
        </p:spPr>
        <p:txBody>
          <a:bodyPr wrap="square" rtlCol="0">
            <a:spAutoFit/>
          </a:bodyPr>
          <a:lstStyle/>
          <a:p>
            <a:pPr algn="l" rtl="0" fontAlgn="base"/>
            <a:r>
              <a:rPr lang="en-GB" sz="1400" b="0" i="0" u="none" strike="noStrike" dirty="0">
                <a:solidFill>
                  <a:srgbClr val="000000"/>
                </a:solidFill>
                <a:effectLst/>
                <a:latin typeface="Arial" panose="020B0604020202020204" pitchFamily="34" charset="0"/>
              </a:rPr>
              <a:t>As represented in the graphic there are over 1800 combinations of Source, Type and specific Area for queries received.</a:t>
            </a: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pPr algn="l" rtl="0" fontAlgn="base"/>
            <a:r>
              <a:rPr lang="en-GB" sz="1400" b="0" i="0" dirty="0">
                <a:solidFill>
                  <a:srgbClr val="000000"/>
                </a:solidFill>
                <a:effectLst/>
                <a:latin typeface="Arial" panose="020B0604020202020204" pitchFamily="34" charset="0"/>
              </a:rPr>
              <a:t>​</a:t>
            </a:r>
            <a:endParaRPr lang="en-GB"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Arial" panose="020B0604020202020204" pitchFamily="34" charset="0"/>
              </a:rPr>
              <a:t>Phone is the majority contact point for our students.</a:t>
            </a: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pPr algn="l" rtl="0" fontAlgn="base"/>
            <a:r>
              <a:rPr lang="en-GB" sz="1400" b="0" i="0" dirty="0">
                <a:solidFill>
                  <a:srgbClr val="000000"/>
                </a:solidFill>
                <a:effectLst/>
                <a:latin typeface="Arial" panose="020B0604020202020204" pitchFamily="34" charset="0"/>
              </a:rPr>
              <a:t>​</a:t>
            </a:r>
            <a:endParaRPr lang="en-GB"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Arial" panose="020B0604020202020204" pitchFamily="34" charset="0"/>
              </a:rPr>
              <a:t>Queries are based around multiple topics.  It is not surprising that Enrolment is the most popular </a:t>
            </a:r>
            <a:r>
              <a:rPr lang="en-GB" sz="1400" dirty="0">
                <a:solidFill>
                  <a:srgbClr val="000000"/>
                </a:solidFill>
                <a:latin typeface="Arial" panose="020B0604020202020204" pitchFamily="34" charset="0"/>
              </a:rPr>
              <a:t>t</a:t>
            </a:r>
            <a:r>
              <a:rPr lang="en-GB" sz="1400" b="0" i="0" u="none" strike="noStrike" dirty="0">
                <a:solidFill>
                  <a:srgbClr val="000000"/>
                </a:solidFill>
                <a:effectLst/>
                <a:latin typeface="Arial" panose="020B0604020202020204" pitchFamily="34" charset="0"/>
              </a:rPr>
              <a:t>ype but this broader topic can be split into multiple Areas.</a:t>
            </a:r>
            <a:r>
              <a:rPr lang="en-US" sz="1400" b="0" i="0" dirty="0">
                <a:solidFill>
                  <a:srgbClr val="000000"/>
                </a:solidFill>
                <a:effectLst/>
                <a:latin typeface="Arial" panose="020B0604020202020204" pitchFamily="34" charset="0"/>
              </a:rPr>
              <a:t>​</a:t>
            </a:r>
            <a:endParaRPr lang="en-US" sz="1400"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387547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Which Source is most used for inbound contacts?</a:t>
            </a:r>
          </a:p>
        </p:txBody>
      </p:sp>
      <p:pic>
        <p:nvPicPr>
          <p:cNvPr id="2" name="Picture 1">
            <a:extLst>
              <a:ext uri="{FF2B5EF4-FFF2-40B4-BE49-F238E27FC236}">
                <a16:creationId xmlns:a16="http://schemas.microsoft.com/office/drawing/2014/main" id="{6F38EDEE-0061-A22A-777D-F0B57100BBEC}"/>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E617FF1D-91E1-7CD1-6C61-C4498F4CB7A4}"/>
              </a:ext>
            </a:extLst>
          </p:cNvPr>
          <p:cNvPicPr>
            <a:picLocks noChangeAspect="1"/>
          </p:cNvPicPr>
          <p:nvPr/>
        </p:nvPicPr>
        <p:blipFill>
          <a:blip r:embed="rId4"/>
          <a:stretch>
            <a:fillRect/>
          </a:stretch>
        </p:blipFill>
        <p:spPr>
          <a:xfrm>
            <a:off x="493001" y="901825"/>
            <a:ext cx="9128445" cy="4779986"/>
          </a:xfrm>
          <a:prstGeom prst="rect">
            <a:avLst/>
          </a:prstGeom>
          <a:solidFill>
            <a:schemeClr val="accent5">
              <a:lumMod val="20000"/>
              <a:lumOff val="80000"/>
            </a:schemeClr>
          </a:solidFill>
        </p:spPr>
      </p:pic>
    </p:spTree>
    <p:extLst>
      <p:ext uri="{BB962C8B-B14F-4D97-AF65-F5344CB8AC3E}">
        <p14:creationId xmlns:p14="http://schemas.microsoft.com/office/powerpoint/2010/main" val="241627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Which types receive the most queries?</a:t>
            </a:r>
          </a:p>
        </p:txBody>
      </p:sp>
      <p:pic>
        <p:nvPicPr>
          <p:cNvPr id="2" name="Picture 1">
            <a:extLst>
              <a:ext uri="{FF2B5EF4-FFF2-40B4-BE49-F238E27FC236}">
                <a16:creationId xmlns:a16="http://schemas.microsoft.com/office/drawing/2014/main" id="{A34DBB94-7618-1FFB-2B9C-AEAEDCF790CD}"/>
              </a:ext>
            </a:extLst>
          </p:cNvPr>
          <p:cNvPicPr>
            <a:picLocks noChangeAspect="1"/>
          </p:cNvPicPr>
          <p:nvPr/>
        </p:nvPicPr>
        <p:blipFill>
          <a:blip r:embed="rId3"/>
          <a:stretch>
            <a:fillRect/>
          </a:stretch>
        </p:blipFill>
        <p:spPr>
          <a:xfrm>
            <a:off x="8842838" y="5579436"/>
            <a:ext cx="2856161" cy="873900"/>
          </a:xfrm>
          <a:prstGeom prst="rect">
            <a:avLst/>
          </a:prstGeom>
          <a:solidFill>
            <a:schemeClr val="bg1"/>
          </a:solidFill>
        </p:spPr>
      </p:pic>
      <p:pic>
        <p:nvPicPr>
          <p:cNvPr id="5" name="Picture 4">
            <a:extLst>
              <a:ext uri="{FF2B5EF4-FFF2-40B4-BE49-F238E27FC236}">
                <a16:creationId xmlns:a16="http://schemas.microsoft.com/office/drawing/2014/main" id="{3F4B9FEE-3C7B-7B8D-0702-E4D1186E542A}"/>
              </a:ext>
            </a:extLst>
          </p:cNvPr>
          <p:cNvPicPr>
            <a:picLocks noChangeAspect="1"/>
          </p:cNvPicPr>
          <p:nvPr/>
        </p:nvPicPr>
        <p:blipFill>
          <a:blip r:embed="rId4"/>
          <a:stretch>
            <a:fillRect/>
          </a:stretch>
        </p:blipFill>
        <p:spPr>
          <a:xfrm>
            <a:off x="352338" y="901825"/>
            <a:ext cx="10329644" cy="4677611"/>
          </a:xfrm>
          <a:prstGeom prst="rect">
            <a:avLst/>
          </a:prstGeom>
        </p:spPr>
      </p:pic>
    </p:spTree>
    <p:extLst>
      <p:ext uri="{BB962C8B-B14F-4D97-AF65-F5344CB8AC3E}">
        <p14:creationId xmlns:p14="http://schemas.microsoft.com/office/powerpoint/2010/main" val="119848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3.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1498</Words>
  <Application>Microsoft Office PowerPoint</Application>
  <PresentationFormat>Widescreen</PresentationFormat>
  <Paragraphs>151</Paragraphs>
  <Slides>24</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Calibri Light</vt:lpstr>
      <vt:lpstr>Poppins</vt:lpstr>
      <vt:lpstr>Poppins SemiBold</vt:lpstr>
      <vt:lpstr>Segoe UI</vt:lpstr>
      <vt:lpstr>Times New Roman</vt:lpstr>
      <vt:lpstr>Wingdings</vt:lpstr>
      <vt:lpstr>Office Theme</vt:lpstr>
      <vt:lpstr>Covers</vt:lpstr>
      <vt:lpstr>End Slides</vt:lpstr>
      <vt:lpstr>Intro Slide Title 3</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30</vt:lpstr>
      <vt:lpstr>Slide Title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3</dc:title>
  <dc:creator>Fiona</dc:creator>
  <cp:lastModifiedBy>Diane.Ford</cp:lastModifiedBy>
  <cp:revision>52</cp:revision>
  <dcterms:created xsi:type="dcterms:W3CDTF">2023-01-03T15:12:23Z</dcterms:created>
  <dcterms:modified xsi:type="dcterms:W3CDTF">2023-04-06T07:16:51Z</dcterms:modified>
</cp:coreProperties>
</file>