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7"/>
  </p:notesMasterIdLst>
  <p:handoutMasterIdLst>
    <p:handoutMasterId r:id="rId38"/>
  </p:handoutMasterIdLst>
  <p:sldIdLst>
    <p:sldId id="256" r:id="rId9"/>
    <p:sldId id="259" r:id="rId10"/>
    <p:sldId id="352" r:id="rId11"/>
    <p:sldId id="353" r:id="rId12"/>
    <p:sldId id="334" r:id="rId13"/>
    <p:sldId id="333" r:id="rId14"/>
    <p:sldId id="335" r:id="rId15"/>
    <p:sldId id="336" r:id="rId16"/>
    <p:sldId id="260" r:id="rId17"/>
    <p:sldId id="337" r:id="rId18"/>
    <p:sldId id="354" r:id="rId19"/>
    <p:sldId id="357" r:id="rId20"/>
    <p:sldId id="261" r:id="rId21"/>
    <p:sldId id="358" r:id="rId22"/>
    <p:sldId id="342" r:id="rId23"/>
    <p:sldId id="343" r:id="rId24"/>
    <p:sldId id="344" r:id="rId25"/>
    <p:sldId id="338" r:id="rId26"/>
    <p:sldId id="339" r:id="rId27"/>
    <p:sldId id="345" r:id="rId28"/>
    <p:sldId id="341" r:id="rId29"/>
    <p:sldId id="262" r:id="rId30"/>
    <p:sldId id="347" r:id="rId31"/>
    <p:sldId id="348" r:id="rId32"/>
    <p:sldId id="349" r:id="rId33"/>
    <p:sldId id="359" r:id="rId34"/>
    <p:sldId id="304" r:id="rId35"/>
    <p:sldId id="318"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813" autoAdjust="0"/>
  </p:normalViewPr>
  <p:slideViewPr>
    <p:cSldViewPr snapToGrid="0">
      <p:cViewPr varScale="1">
        <p:scale>
          <a:sx n="61" d="100"/>
          <a:sy n="61" d="100"/>
        </p:scale>
        <p:origin x="1493"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06/06/2023</a:t>
            </a:fld>
            <a:endParaRPr lang="en-GB" dirty="0">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dirty="0">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6/6/2023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dirty="0"/>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cs typeface="Arial" panose="020B0604020202020204" pitchFamily="34" charset="0"/>
              </a:rPr>
              <a:t>Part of the Esteem Project “An evaluation of the impact of changes to assessment practice in a second-year object-oriented Java programming module.”</a:t>
            </a:r>
          </a:p>
          <a:p>
            <a:endParaRPr lang="en-GB" sz="1800" dirty="0">
              <a:effectLst/>
              <a:latin typeface="Times New Roman" panose="02020603050405020304" pitchFamily="18" charset="0"/>
              <a:ea typeface="Calibri" panose="020F0502020204030204" pitchFamily="34" charset="0"/>
              <a:cs typeface="Arial" panose="020B0604020202020204" pitchFamily="34" charset="0"/>
            </a:endParaRPr>
          </a:p>
          <a:p>
            <a:r>
              <a:rPr lang="en-GB" sz="1800" dirty="0">
                <a:effectLst/>
                <a:latin typeface="Times New Roman" panose="02020603050405020304" pitchFamily="18" charset="0"/>
                <a:ea typeface="Calibri" panose="020F0502020204030204" pitchFamily="34" charset="0"/>
                <a:cs typeface="Arial" panose="020B0604020202020204" pitchFamily="34" charset="0"/>
              </a:rPr>
              <a:t>Module Team and project members:  Anton Dil, Sharon Dawes, Richard Walker, Lindsey Court, Matthew Nelson</a:t>
            </a:r>
          </a:p>
          <a:p>
            <a:endParaRPr lang="en-GB" sz="1800" dirty="0">
              <a:effectLst/>
              <a:latin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Arial" panose="020B0604020202020204" pitchFamily="34" charset="0"/>
              </a:rPr>
              <a:t>With help from Michelle Aitken, Tracy Bartlett, Tyrone Court, Jonathan Evans, Ralph Greenwell, Shawndra Hayes-Budgen, Tim Hunt, John Jeffries and Chris Nelson.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dirty="0"/>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dirty="0"/>
          </a:p>
        </p:txBody>
      </p:sp>
    </p:spTree>
    <p:extLst>
      <p:ext uri="{BB962C8B-B14F-4D97-AF65-F5344CB8AC3E}">
        <p14:creationId xmlns:p14="http://schemas.microsoft.com/office/powerpoint/2010/main" val="91522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dirty="0"/>
          </a:p>
        </p:txBody>
      </p:sp>
    </p:spTree>
    <p:extLst>
      <p:ext uri="{BB962C8B-B14F-4D97-AF65-F5344CB8AC3E}">
        <p14:creationId xmlns:p14="http://schemas.microsoft.com/office/powerpoint/2010/main" val="302232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dirty="0"/>
          </a:p>
        </p:txBody>
      </p:sp>
    </p:spTree>
    <p:extLst>
      <p:ext uri="{BB962C8B-B14F-4D97-AF65-F5344CB8AC3E}">
        <p14:creationId xmlns:p14="http://schemas.microsoft.com/office/powerpoint/2010/main" val="329166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dirty="0"/>
          </a:p>
        </p:txBody>
      </p:sp>
    </p:spTree>
    <p:extLst>
      <p:ext uri="{BB962C8B-B14F-4D97-AF65-F5344CB8AC3E}">
        <p14:creationId xmlns:p14="http://schemas.microsoft.com/office/powerpoint/2010/main" val="148185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dirty="0"/>
          </a:p>
        </p:txBody>
      </p:sp>
    </p:spTree>
    <p:extLst>
      <p:ext uri="{BB962C8B-B14F-4D97-AF65-F5344CB8AC3E}">
        <p14:creationId xmlns:p14="http://schemas.microsoft.com/office/powerpoint/2010/main" val="87444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Compilation error feedback is based on that provided in BlueJ. The compilation error code suggests what has gone wrong. Sometimes this is pretty clear, other times there could be many possible explanations.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dirty="0"/>
          </a:p>
        </p:txBody>
      </p:sp>
    </p:spTree>
    <p:extLst>
      <p:ext uri="{BB962C8B-B14F-4D97-AF65-F5344CB8AC3E}">
        <p14:creationId xmlns:p14="http://schemas.microsoft.com/office/powerpoint/2010/main" val="5944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 was done in a previous M250 Esteem project. </a:t>
            </a:r>
          </a:p>
          <a:p>
            <a:endParaRPr lang="en-GB" dirty="0"/>
          </a:p>
          <a:p>
            <a:r>
              <a:rPr lang="en-GB" dirty="0"/>
              <a:t>Even if code doesn’t compile, structural feedback can often be provided.  This involves parsing the students code and comparing against a known specification.</a:t>
            </a:r>
          </a:p>
          <a:p>
            <a:endParaRPr lang="en-GB" dirty="0"/>
          </a:p>
          <a:p>
            <a:r>
              <a:rPr lang="en-GB" dirty="0"/>
              <a:t>In general, you can’t unit test unless your code compiles and passes structural tests, although there are a few exceptions.</a:t>
            </a:r>
          </a:p>
          <a:p>
            <a:endParaRPr lang="en-GB" dirty="0"/>
          </a:p>
          <a:p>
            <a:r>
              <a:rPr lang="en-GB" dirty="0"/>
              <a:t>The first two kinds of feedback are to help students get to the point where they can test their code.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dirty="0"/>
          </a:p>
        </p:txBody>
      </p:sp>
    </p:spTree>
    <p:extLst>
      <p:ext uri="{BB962C8B-B14F-4D97-AF65-F5344CB8AC3E}">
        <p14:creationId xmlns:p14="http://schemas.microsoft.com/office/powerpoint/2010/main" val="322869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all three kinds of feedback can be seen. The student should really have fixed their specification (structural errors) first.</a:t>
            </a:r>
          </a:p>
          <a:p>
            <a:endParaRPr lang="en-GB" dirty="0"/>
          </a:p>
          <a:p>
            <a:r>
              <a:rPr lang="en-GB" dirty="0"/>
              <a:t>The third test here is functional.</a:t>
            </a:r>
          </a:p>
          <a:p>
            <a:endParaRPr lang="en-GB" dirty="0"/>
          </a:p>
          <a:p>
            <a:r>
              <a:rPr lang="en-GB" dirty="0"/>
              <a:t>Students don’t always understand the difference between these three layers of testing.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dirty="0"/>
          </a:p>
        </p:txBody>
      </p:sp>
    </p:spTree>
    <p:extLst>
      <p:ext uri="{BB962C8B-B14F-4D97-AF65-F5344CB8AC3E}">
        <p14:creationId xmlns:p14="http://schemas.microsoft.com/office/powerpoint/2010/main" val="213698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dirty="0"/>
          </a:p>
        </p:txBody>
      </p:sp>
    </p:spTree>
    <p:extLst>
      <p:ext uri="{BB962C8B-B14F-4D97-AF65-F5344CB8AC3E}">
        <p14:creationId xmlns:p14="http://schemas.microsoft.com/office/powerpoint/2010/main" val="34853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dirty="0"/>
          </a:p>
        </p:txBody>
      </p:sp>
    </p:spTree>
    <p:extLst>
      <p:ext uri="{BB962C8B-B14F-4D97-AF65-F5344CB8AC3E}">
        <p14:creationId xmlns:p14="http://schemas.microsoft.com/office/powerpoint/2010/main" val="54248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dirty="0"/>
          </a:p>
        </p:txBody>
      </p:sp>
    </p:spTree>
    <p:extLst>
      <p:ext uri="{BB962C8B-B14F-4D97-AF65-F5344CB8AC3E}">
        <p14:creationId xmlns:p14="http://schemas.microsoft.com/office/powerpoint/2010/main" val="176345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dirty="0"/>
          </a:p>
        </p:txBody>
      </p:sp>
    </p:spTree>
    <p:extLst>
      <p:ext uri="{BB962C8B-B14F-4D97-AF65-F5344CB8AC3E}">
        <p14:creationId xmlns:p14="http://schemas.microsoft.com/office/powerpoint/2010/main" val="64576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dirty="0"/>
          </a:p>
        </p:txBody>
      </p:sp>
    </p:spTree>
    <p:extLst>
      <p:ext uri="{BB962C8B-B14F-4D97-AF65-F5344CB8AC3E}">
        <p14:creationId xmlns:p14="http://schemas.microsoft.com/office/powerpoint/2010/main" val="40611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dirty="0"/>
          </a:p>
        </p:txBody>
      </p:sp>
    </p:spTree>
    <p:extLst>
      <p:ext uri="{BB962C8B-B14F-4D97-AF65-F5344CB8AC3E}">
        <p14:creationId xmlns:p14="http://schemas.microsoft.com/office/powerpoint/2010/main" val="258454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dirty="0"/>
          </a:p>
        </p:txBody>
      </p:sp>
    </p:spTree>
    <p:extLst>
      <p:ext uri="{BB962C8B-B14F-4D97-AF65-F5344CB8AC3E}">
        <p14:creationId xmlns:p14="http://schemas.microsoft.com/office/powerpoint/2010/main" val="643315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dirty="0"/>
          </a:p>
        </p:txBody>
      </p:sp>
    </p:spTree>
    <p:extLst>
      <p:ext uri="{BB962C8B-B14F-4D97-AF65-F5344CB8AC3E}">
        <p14:creationId xmlns:p14="http://schemas.microsoft.com/office/powerpoint/2010/main" val="422689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dirty="0"/>
          </a:p>
        </p:txBody>
      </p:sp>
    </p:spTree>
    <p:extLst>
      <p:ext uri="{BB962C8B-B14F-4D97-AF65-F5344CB8AC3E}">
        <p14:creationId xmlns:p14="http://schemas.microsoft.com/office/powerpoint/2010/main" val="159893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dirty="0"/>
          </a:p>
        </p:txBody>
      </p:sp>
    </p:spTree>
    <p:extLst>
      <p:ext uri="{BB962C8B-B14F-4D97-AF65-F5344CB8AC3E}">
        <p14:creationId xmlns:p14="http://schemas.microsoft.com/office/powerpoint/2010/main" val="83995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27</a:t>
            </a:fld>
            <a:endParaRPr lang="en-US" dirty="0"/>
          </a:p>
        </p:txBody>
      </p:sp>
    </p:spTree>
    <p:extLst>
      <p:ext uri="{BB962C8B-B14F-4D97-AF65-F5344CB8AC3E}">
        <p14:creationId xmlns:p14="http://schemas.microsoft.com/office/powerpoint/2010/main" val="344570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dirty="0"/>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dirty="0"/>
          </a:p>
        </p:txBody>
      </p:sp>
    </p:spTree>
    <p:extLst>
      <p:ext uri="{BB962C8B-B14F-4D97-AF65-F5344CB8AC3E}">
        <p14:creationId xmlns:p14="http://schemas.microsoft.com/office/powerpoint/2010/main" val="256841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stats do no match module profile tool as they came from a different source.</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dirty="0"/>
          </a:p>
        </p:txBody>
      </p:sp>
    </p:spTree>
    <p:extLst>
      <p:ext uri="{BB962C8B-B14F-4D97-AF65-F5344CB8AC3E}">
        <p14:creationId xmlns:p14="http://schemas.microsoft.com/office/powerpoint/2010/main" val="162142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Stats on this slide are from module profile tool, which doesn’t provide statistical significance and are based on </a:t>
            </a:r>
            <a:r>
              <a:rPr lang="en-GB" b="1" dirty="0"/>
              <a:t>completion</a:t>
            </a:r>
            <a:r>
              <a:rPr lang="en-GB" dirty="0"/>
              <a:t>.</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dirty="0"/>
          </a:p>
        </p:txBody>
      </p:sp>
    </p:spTree>
    <p:extLst>
      <p:ext uri="{BB962C8B-B14F-4D97-AF65-F5344CB8AC3E}">
        <p14:creationId xmlns:p14="http://schemas.microsoft.com/office/powerpoint/2010/main" val="27745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students answering this are more likely to have reached the end of the module, because that’s when the question appears.</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dirty="0"/>
          </a:p>
        </p:txBody>
      </p:sp>
    </p:spTree>
    <p:extLst>
      <p:ext uri="{BB962C8B-B14F-4D97-AF65-F5344CB8AC3E}">
        <p14:creationId xmlns:p14="http://schemas.microsoft.com/office/powerpoint/2010/main" val="392141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 186</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dirty="0"/>
          </a:p>
        </p:txBody>
      </p:sp>
    </p:spTree>
    <p:extLst>
      <p:ext uri="{BB962C8B-B14F-4D97-AF65-F5344CB8AC3E}">
        <p14:creationId xmlns:p14="http://schemas.microsoft.com/office/powerpoint/2010/main" val="361915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dirty="0"/>
          </a:p>
        </p:txBody>
      </p:sp>
    </p:spTree>
    <p:extLst>
      <p:ext uri="{BB962C8B-B14F-4D97-AF65-F5344CB8AC3E}">
        <p14:creationId xmlns:p14="http://schemas.microsoft.com/office/powerpoint/2010/main" val="57580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dirty="0"/>
          </a:p>
        </p:txBody>
      </p:sp>
    </p:spTree>
    <p:extLst>
      <p:ext uri="{BB962C8B-B14F-4D97-AF65-F5344CB8AC3E}">
        <p14:creationId xmlns:p14="http://schemas.microsoft.com/office/powerpoint/2010/main" val="1548528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61402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dirty="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6/6/2023</a:t>
            </a:fld>
            <a:endParaRPr lang="en-US" dirty="0"/>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dirty="0"/>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3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dirty="0"/>
              <a:t>Intro</a:t>
            </a:r>
            <a:r>
              <a:rPr lang="en-GB" sz="2000" baseline="0" dirty="0"/>
              <a:t> </a:t>
            </a:r>
            <a:r>
              <a:rPr lang="en-GB" sz="2000" dirty="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M250 engagement	</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431330"/>
            <a:ext cx="5555270" cy="1305402"/>
          </a:xfrm>
        </p:spPr>
        <p:txBody>
          <a:bodyPr/>
          <a:lstStyle/>
          <a:p>
            <a:r>
              <a:rPr lang="en-GB" dirty="0"/>
              <a:t>Demographic analysis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Anton Dil</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Computing and Communications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5894" y="4794101"/>
            <a:ext cx="5557584" cy="347039"/>
          </a:xfrm>
        </p:spPr>
        <p:txBody>
          <a:bodyPr/>
          <a:lstStyle/>
          <a:p>
            <a:r>
              <a:rPr lang="en-GB" dirty="0"/>
              <a:t>19</a:t>
            </a:r>
            <a:r>
              <a:rPr lang="en-GB" baseline="30000" dirty="0"/>
              <a:t>th</a:t>
            </a:r>
            <a:r>
              <a:rPr lang="en-GB" dirty="0"/>
              <a:t> April 2023</a:t>
            </a:r>
          </a:p>
        </p:txBody>
      </p:sp>
      <p:pic>
        <p:nvPicPr>
          <p:cNvPr id="4" name="Picture Placeholder 3" descr="Graphical user interface, application&#10;&#10;Description automatically generated">
            <a:extLst>
              <a:ext uri="{FF2B5EF4-FFF2-40B4-BE49-F238E27FC236}">
                <a16:creationId xmlns:a16="http://schemas.microsoft.com/office/drawing/2014/main" id="{909D3230-BE6C-AE70-2AA6-4E0D4E7318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120" r="24120"/>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6753661" y="2252980"/>
            <a:ext cx="5199932" cy="3599688"/>
          </a:xfrm>
        </p:spPr>
        <p:txBody>
          <a:bodyPr/>
          <a:lstStyle/>
          <a:p>
            <a:pPr marL="285750" indent="-285750">
              <a:buFont typeface="Arial" panose="020B0604020202020204" pitchFamily="34" charset="0"/>
              <a:buChar char="•"/>
            </a:pPr>
            <a:r>
              <a:rPr lang="en-GB" b="1" dirty="0"/>
              <a:t>Most students at least </a:t>
            </a:r>
            <a:r>
              <a:rPr lang="en-GB" b="1" i="1" dirty="0"/>
              <a:t>visit</a:t>
            </a:r>
            <a:r>
              <a:rPr lang="en-GB" b="1" dirty="0"/>
              <a:t> most activities</a:t>
            </a:r>
            <a:r>
              <a:rPr lang="en-GB" dirty="0"/>
              <a:t>.</a:t>
            </a:r>
          </a:p>
          <a:p>
            <a:pPr marL="285750" indent="-285750">
              <a:buFont typeface="Arial" panose="020B0604020202020204" pitchFamily="34" charset="0"/>
              <a:buChar char="•"/>
            </a:pPr>
            <a:r>
              <a:rPr lang="en-GB" dirty="0"/>
              <a:t>Some have dropped out by these end of module stats.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Mostly around when they are scheduled, </a:t>
            </a:r>
            <a:r>
              <a:rPr lang="en-GB" dirty="0"/>
              <a:t>with extra peaks before related assignments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Engagement is correlated with scores on TMAs and Exam </a:t>
            </a:r>
            <a:r>
              <a:rPr lang="en-GB" dirty="0"/>
              <a:t>(Spearman’s rho range from 0.283 – 0.348 from TMA01 to TMA03) </a:t>
            </a:r>
          </a:p>
          <a:p>
            <a:pPr marL="285750" indent="-285750">
              <a:buFont typeface="Arial" panose="020B0604020202020204" pitchFamily="34" charset="0"/>
              <a:buChar char="•"/>
            </a:pPr>
            <a:r>
              <a:rPr lang="en-GB" dirty="0"/>
              <a:t>Not as highly correlated as TMAs and Exam with each other (0.614 – 0.760)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413915" y="1756180"/>
            <a:ext cx="6098645" cy="496800"/>
          </a:xfrm>
        </p:spPr>
        <p:txBody>
          <a:bodyPr/>
          <a:lstStyle/>
          <a:p>
            <a:r>
              <a:rPr lang="en-GB" dirty="0"/>
              <a:t>Formative activities were made more visible. Who does them?</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Formative Engagement</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70 embedded activities online, with automated feedback</a:t>
            </a:r>
          </a:p>
        </p:txBody>
      </p:sp>
      <p:pic>
        <p:nvPicPr>
          <p:cNvPr id="7" name="Picture 6">
            <a:extLst>
              <a:ext uri="{FF2B5EF4-FFF2-40B4-BE49-F238E27FC236}">
                <a16:creationId xmlns:a16="http://schemas.microsoft.com/office/drawing/2014/main" id="{FA2D837E-F5ED-B744-59BE-D4A446EAFD19}"/>
              </a:ext>
            </a:extLst>
          </p:cNvPr>
          <p:cNvPicPr>
            <a:picLocks noChangeAspect="1"/>
          </p:cNvPicPr>
          <p:nvPr/>
        </p:nvPicPr>
        <p:blipFill>
          <a:blip r:embed="rId3"/>
          <a:stretch>
            <a:fillRect/>
          </a:stretch>
        </p:blipFill>
        <p:spPr>
          <a:xfrm>
            <a:off x="116196" y="2508456"/>
            <a:ext cx="6396364" cy="3771488"/>
          </a:xfrm>
          <a:prstGeom prst="rect">
            <a:avLst/>
          </a:prstGeom>
        </p:spPr>
      </p:pic>
    </p:spTree>
    <p:extLst>
      <p:ext uri="{BB962C8B-B14F-4D97-AF65-F5344CB8AC3E}">
        <p14:creationId xmlns:p14="http://schemas.microsoft.com/office/powerpoint/2010/main" val="19045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8792552" y="2051304"/>
            <a:ext cx="2920912" cy="4221480"/>
          </a:xfrm>
        </p:spPr>
        <p:txBody>
          <a:bodyPr/>
          <a:lstStyle/>
          <a:p>
            <a:r>
              <a:rPr lang="en-GB" b="1" dirty="0">
                <a:solidFill>
                  <a:srgbClr val="FF0000"/>
                </a:solidFill>
              </a:rPr>
              <a:t>Age</a:t>
            </a:r>
          </a:p>
          <a:p>
            <a:pPr marL="285750" indent="-285750">
              <a:buFont typeface="Arial" panose="020B0604020202020204" pitchFamily="34" charset="0"/>
              <a:buChar char="•"/>
            </a:pPr>
            <a:r>
              <a:rPr lang="en-GB" b="1" dirty="0"/>
              <a:t>Mean and median engagement increases with age</a:t>
            </a:r>
            <a:endParaRPr lang="en-GB" dirty="0"/>
          </a:p>
          <a:p>
            <a:pPr marL="285750" indent="-285750">
              <a:buFont typeface="Arial" panose="020B0604020202020204" pitchFamily="34" charset="0"/>
              <a:buChar char="•"/>
            </a:pPr>
            <a:r>
              <a:rPr lang="en-GB" dirty="0"/>
              <a:t>Here 65+ (N=3 group) is merged with 55-64.</a:t>
            </a:r>
          </a:p>
          <a:p>
            <a:pPr marL="285750" indent="-285750">
              <a:buFont typeface="Arial" panose="020B0604020202020204" pitchFamily="34" charset="0"/>
              <a:buChar char="•"/>
            </a:pPr>
            <a:endParaRPr lang="en-GB" dirty="0"/>
          </a:p>
          <a:p>
            <a:r>
              <a:rPr lang="en-GB" b="1" dirty="0">
                <a:solidFill>
                  <a:srgbClr val="FF0000"/>
                </a:solidFill>
              </a:rPr>
              <a:t>Gender</a:t>
            </a:r>
          </a:p>
          <a:p>
            <a:pPr marL="285750" indent="-285750">
              <a:buFont typeface="Arial" panose="020B0604020202020204" pitchFamily="34" charset="0"/>
              <a:buChar char="•"/>
            </a:pPr>
            <a:r>
              <a:rPr lang="en-GB" b="1" dirty="0"/>
              <a:t>Females more engaged </a:t>
            </a:r>
            <a:r>
              <a:rPr lang="en-GB" dirty="0"/>
              <a:t>(median +7) p = .024</a:t>
            </a:r>
            <a:br>
              <a:rPr lang="en-GB" dirty="0"/>
            </a:br>
            <a:endParaRPr lang="en-GB" dirty="0"/>
          </a:p>
          <a:p>
            <a:pPr marL="285750" indent="-285750">
              <a:buFont typeface="Arial" panose="020B0604020202020204" pitchFamily="34" charset="0"/>
              <a:buChar char="•"/>
            </a:pPr>
            <a:r>
              <a:rPr lang="en-GB" dirty="0"/>
              <a:t>Female lower IQR (interquartile range)</a:t>
            </a:r>
          </a:p>
          <a:p>
            <a:pPr marL="971550" lvl="1" indent="-285750"/>
            <a:endParaRPr lang="en-GB"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Formative Engagement</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70 embedded activities online, with automated feedback</a:t>
            </a:r>
          </a:p>
        </p:txBody>
      </p:sp>
      <p:pic>
        <p:nvPicPr>
          <p:cNvPr id="16" name="Picture 15">
            <a:extLst>
              <a:ext uri="{FF2B5EF4-FFF2-40B4-BE49-F238E27FC236}">
                <a16:creationId xmlns:a16="http://schemas.microsoft.com/office/drawing/2014/main" id="{2EC7D24E-DE99-DE58-A095-B946125298C6}"/>
              </a:ext>
            </a:extLst>
          </p:cNvPr>
          <p:cNvPicPr>
            <a:picLocks noChangeAspect="1"/>
          </p:cNvPicPr>
          <p:nvPr/>
        </p:nvPicPr>
        <p:blipFill>
          <a:blip r:embed="rId3"/>
          <a:stretch>
            <a:fillRect/>
          </a:stretch>
        </p:blipFill>
        <p:spPr>
          <a:xfrm>
            <a:off x="234604" y="1914525"/>
            <a:ext cx="8124825" cy="4791075"/>
          </a:xfrm>
          <a:prstGeom prst="rect">
            <a:avLst/>
          </a:prstGeom>
        </p:spPr>
      </p:pic>
    </p:spTree>
    <p:extLst>
      <p:ext uri="{BB962C8B-B14F-4D97-AF65-F5344CB8AC3E}">
        <p14:creationId xmlns:p14="http://schemas.microsoft.com/office/powerpoint/2010/main" val="11743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8673679" y="1961578"/>
            <a:ext cx="3151327" cy="4696968"/>
          </a:xfrm>
        </p:spPr>
        <p:txBody>
          <a:bodyPr/>
          <a:lstStyle/>
          <a:p>
            <a:r>
              <a:rPr lang="en-GB" b="1" dirty="0">
                <a:solidFill>
                  <a:srgbClr val="FF0000"/>
                </a:solidFill>
              </a:rPr>
              <a:t>Ethnicity</a:t>
            </a:r>
          </a:p>
          <a:p>
            <a:pPr marL="285750" indent="-285750">
              <a:buFont typeface="Arial" panose="020B0604020202020204" pitchFamily="34" charset="0"/>
              <a:buChar char="•"/>
            </a:pPr>
            <a:r>
              <a:rPr lang="en-GB" dirty="0"/>
              <a:t>Black students lower median (N=24 group), but not statistically sig.</a:t>
            </a:r>
          </a:p>
          <a:p>
            <a:pPr marL="285750" indent="-285750">
              <a:buFont typeface="Arial" panose="020B0604020202020204" pitchFamily="34" charset="0"/>
              <a:buChar char="•"/>
            </a:pPr>
            <a:r>
              <a:rPr lang="en-GB" b="1" dirty="0"/>
              <a:t>Black students less likely to have done &gt; half of the activities (p = .028)</a:t>
            </a:r>
          </a:p>
          <a:p>
            <a:pPr marL="285750" indent="-285750">
              <a:buFont typeface="Arial" panose="020B0604020202020204" pitchFamily="34" charset="0"/>
              <a:buChar char="•"/>
            </a:pPr>
            <a:r>
              <a:rPr lang="en-GB" dirty="0"/>
              <a:t>Mixed, Other more engaged</a:t>
            </a:r>
          </a:p>
          <a:p>
            <a:pPr marL="285750" indent="-285750">
              <a:buFont typeface="Arial" panose="020B0604020202020204" pitchFamily="34" charset="0"/>
              <a:buChar char="•"/>
            </a:pPr>
            <a:r>
              <a:rPr lang="en-GB" dirty="0"/>
              <a:t>Includes students who dropped out.</a:t>
            </a:r>
          </a:p>
          <a:p>
            <a:r>
              <a:rPr lang="en-GB" b="1" dirty="0">
                <a:solidFill>
                  <a:srgbClr val="FF0000"/>
                </a:solidFill>
              </a:rPr>
              <a:t>Qualification</a:t>
            </a:r>
          </a:p>
          <a:p>
            <a:r>
              <a:rPr lang="en-GB" dirty="0">
                <a:solidFill>
                  <a:schemeClr val="tx1"/>
                </a:solidFill>
              </a:rPr>
              <a:t>Q62 more engaged (not sig.)</a:t>
            </a:r>
          </a:p>
          <a:p>
            <a:pPr marL="285750" indent="-285750">
              <a:buFont typeface="Arial" panose="020B0604020202020204" pitchFamily="34" charset="0"/>
              <a:buChar char="•"/>
            </a:pPr>
            <a:r>
              <a:rPr lang="en-GB" dirty="0"/>
              <a:t>Q62 median 52</a:t>
            </a:r>
          </a:p>
          <a:p>
            <a:pPr marL="285750" indent="-285750">
              <a:buFont typeface="Arial" panose="020B0604020202020204" pitchFamily="34" charset="0"/>
              <a:buChar char="•"/>
            </a:pPr>
            <a:r>
              <a:rPr lang="en-GB" dirty="0"/>
              <a:t>Q67 median 47</a:t>
            </a:r>
          </a:p>
          <a:p>
            <a:pPr marL="285750" indent="-285750">
              <a:buFont typeface="Arial" panose="020B0604020202020204" pitchFamily="34" charset="0"/>
              <a:buChar char="•"/>
            </a:pPr>
            <a:r>
              <a:rPr lang="en-GB" dirty="0"/>
              <a:t>Other median 47</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Formative Engagement</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70 embedded activities online, with automated feedback</a:t>
            </a:r>
          </a:p>
        </p:txBody>
      </p:sp>
      <p:pic>
        <p:nvPicPr>
          <p:cNvPr id="8" name="Picture 7">
            <a:extLst>
              <a:ext uri="{FF2B5EF4-FFF2-40B4-BE49-F238E27FC236}">
                <a16:creationId xmlns:a16="http://schemas.microsoft.com/office/drawing/2014/main" id="{25AA2FBC-C62F-739B-2650-6D75EAF72422}"/>
              </a:ext>
            </a:extLst>
          </p:cNvPr>
          <p:cNvPicPr>
            <a:picLocks noChangeAspect="1"/>
          </p:cNvPicPr>
          <p:nvPr/>
        </p:nvPicPr>
        <p:blipFill>
          <a:blip r:embed="rId3"/>
          <a:stretch>
            <a:fillRect/>
          </a:stretch>
        </p:blipFill>
        <p:spPr>
          <a:xfrm>
            <a:off x="174969" y="1914525"/>
            <a:ext cx="8124825" cy="4791075"/>
          </a:xfrm>
          <a:prstGeom prst="rect">
            <a:avLst/>
          </a:prstGeom>
        </p:spPr>
      </p:pic>
    </p:spTree>
    <p:extLst>
      <p:ext uri="{BB962C8B-B14F-4D97-AF65-F5344CB8AC3E}">
        <p14:creationId xmlns:p14="http://schemas.microsoft.com/office/powerpoint/2010/main" val="172493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a:xfrm>
            <a:off x="10492353" y="5596325"/>
            <a:ext cx="1699647" cy="763797"/>
          </a:xfrm>
        </p:spPr>
        <p:txBody>
          <a:bodyPr>
            <a:normAutofit/>
          </a:bodyPr>
          <a:lstStyle/>
          <a:p>
            <a:r>
              <a:rPr lang="en-GB" sz="4700" dirty="0"/>
              <a:t>03</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08207" y="559121"/>
            <a:ext cx="5328592" cy="1800200"/>
          </a:xfrm>
        </p:spPr>
        <p:txBody>
          <a:bodyPr>
            <a:normAutofit/>
          </a:bodyPr>
          <a:lstStyle/>
          <a:p>
            <a:r>
              <a:rPr lang="en-GB" dirty="0"/>
              <a:t>TMA engagement</a:t>
            </a:r>
          </a:p>
        </p:txBody>
      </p:sp>
      <p:sp>
        <p:nvSpPr>
          <p:cNvPr id="9" name="Text Placeholder 8">
            <a:extLst>
              <a:ext uri="{FF2B5EF4-FFF2-40B4-BE49-F238E27FC236}">
                <a16:creationId xmlns:a16="http://schemas.microsoft.com/office/drawing/2014/main" id="{52A4FE12-D978-B6B8-FB43-59E425DEEACB}"/>
              </a:ext>
            </a:extLst>
          </p:cNvPr>
          <p:cNvSpPr>
            <a:spLocks noGrp="1"/>
          </p:cNvSpPr>
          <p:nvPr>
            <p:ph type="body" sz="quarter" idx="12"/>
          </p:nvPr>
        </p:nvSpPr>
        <p:spPr>
          <a:xfrm>
            <a:off x="408207" y="2431329"/>
            <a:ext cx="4824413" cy="2439435"/>
          </a:xfrm>
        </p:spPr>
        <p:txBody>
          <a:bodyPr>
            <a:normAutofit/>
          </a:bodyPr>
          <a:lstStyle/>
          <a:p>
            <a:r>
              <a:rPr lang="en-GB" dirty="0"/>
              <a:t>Interactive feedback on summative TMA questions</a:t>
            </a:r>
          </a:p>
        </p:txBody>
      </p:sp>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pic>
        <p:nvPicPr>
          <p:cNvPr id="7" name="Picture Placeholder 6" descr="Chart, line chart&#10;&#10;Description automatically generated">
            <a:extLst>
              <a:ext uri="{FF2B5EF4-FFF2-40B4-BE49-F238E27FC236}">
                <a16:creationId xmlns:a16="http://schemas.microsoft.com/office/drawing/2014/main" id="{811A4723-11D9-567C-4BDA-C3657BF312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354" r="25354"/>
          <a:stretch>
            <a:fillRect/>
          </a:stretch>
        </p:blipFill>
        <p:spPr>
          <a:xfrm>
            <a:off x="5148908" y="0"/>
            <a:ext cx="5328592" cy="6858000"/>
          </a:xfrm>
        </p:spPr>
      </p:pic>
    </p:spTree>
    <p:extLst>
      <p:ext uri="{BB962C8B-B14F-4D97-AF65-F5344CB8AC3E}">
        <p14:creationId xmlns:p14="http://schemas.microsoft.com/office/powerpoint/2010/main" val="344467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8627164" y="3220278"/>
            <a:ext cx="1540565" cy="2563128"/>
          </a:xfrm>
        </p:spPr>
        <p:txBody>
          <a:bodyPr/>
          <a:lstStyle/>
          <a:p>
            <a:r>
              <a:rPr lang="en-GB" b="1" dirty="0"/>
              <a:t>Students visit testbeds mostly around the time a TMA is due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Summative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TMA testbeds also provided this formative feedback, unlimited attempts</a:t>
            </a:r>
          </a:p>
        </p:txBody>
      </p:sp>
      <p:pic>
        <p:nvPicPr>
          <p:cNvPr id="7" name="Picture 6" descr="Chart, line chart&#10;&#10;Description automatically generated">
            <a:extLst>
              <a:ext uri="{FF2B5EF4-FFF2-40B4-BE49-F238E27FC236}">
                <a16:creationId xmlns:a16="http://schemas.microsoft.com/office/drawing/2014/main" id="{45D6FD22-0E1E-E43E-8136-BC34E45A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4" y="1746953"/>
            <a:ext cx="7841311" cy="4624029"/>
          </a:xfrm>
          <a:prstGeom prst="rect">
            <a:avLst/>
          </a:prstGeom>
        </p:spPr>
      </p:pic>
    </p:spTree>
    <p:extLst>
      <p:ext uri="{BB962C8B-B14F-4D97-AF65-F5344CB8AC3E}">
        <p14:creationId xmlns:p14="http://schemas.microsoft.com/office/powerpoint/2010/main" val="294716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5020530" cy="497161"/>
          </a:xfrm>
        </p:spPr>
        <p:txBody>
          <a:bodyPr/>
          <a:lstStyle/>
          <a:p>
            <a:r>
              <a:rPr lang="en-GB" dirty="0"/>
              <a:t>Three kinds of feedback</a:t>
            </a:r>
          </a:p>
        </p:txBody>
      </p:sp>
      <p:pic>
        <p:nvPicPr>
          <p:cNvPr id="11" name="Content Placeholder 10">
            <a:extLst>
              <a:ext uri="{FF2B5EF4-FFF2-40B4-BE49-F238E27FC236}">
                <a16:creationId xmlns:a16="http://schemas.microsoft.com/office/drawing/2014/main" id="{0C1AF3A2-3C9F-F439-D954-7FD3893CCA8D}"/>
              </a:ext>
            </a:extLst>
          </p:cNvPr>
          <p:cNvPicPr>
            <a:picLocks noGrp="1" noChangeAspect="1"/>
          </p:cNvPicPr>
          <p:nvPr>
            <p:ph sz="half" idx="2"/>
          </p:nvPr>
        </p:nvPicPr>
        <p:blipFill rotWithShape="1">
          <a:blip r:embed="rId3"/>
          <a:srcRect t="11223"/>
          <a:stretch/>
        </p:blipFill>
        <p:spPr>
          <a:xfrm>
            <a:off x="269302" y="1415039"/>
            <a:ext cx="10330286" cy="5182952"/>
          </a:xfrm>
        </p:spPr>
      </p:pic>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dirty="0"/>
              <a:t>1. </a:t>
            </a:r>
            <a:r>
              <a:rPr lang="en-GB" dirty="0">
                <a:solidFill>
                  <a:srgbClr val="FF0000"/>
                </a:solidFill>
              </a:rPr>
              <a:t>Compilation</a:t>
            </a:r>
            <a:r>
              <a:rPr lang="en-GB" dirty="0"/>
              <a:t> errors - hand-tuned, a bit of guesswork.</a:t>
            </a:r>
          </a:p>
        </p:txBody>
      </p:sp>
    </p:spTree>
    <p:extLst>
      <p:ext uri="{BB962C8B-B14F-4D97-AF65-F5344CB8AC3E}">
        <p14:creationId xmlns:p14="http://schemas.microsoft.com/office/powerpoint/2010/main" val="10004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5020530" cy="497161"/>
          </a:xfrm>
        </p:spPr>
        <p:txBody>
          <a:bodyPr/>
          <a:lstStyle/>
          <a:p>
            <a:r>
              <a:rPr lang="en-GB" dirty="0"/>
              <a:t>Three kinds of feedback</a:t>
            </a:r>
          </a:p>
        </p:txBody>
      </p:sp>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dirty="0"/>
              <a:t>2. </a:t>
            </a:r>
            <a:r>
              <a:rPr lang="en-GB" dirty="0">
                <a:solidFill>
                  <a:srgbClr val="FF0000"/>
                </a:solidFill>
              </a:rPr>
              <a:t>Specification</a:t>
            </a:r>
            <a:r>
              <a:rPr lang="en-GB" dirty="0"/>
              <a:t> – comprehensive structural feedback, leading to unit testing.</a:t>
            </a:r>
          </a:p>
        </p:txBody>
      </p:sp>
      <p:pic>
        <p:nvPicPr>
          <p:cNvPr id="5" name="Picture 4">
            <a:extLst>
              <a:ext uri="{FF2B5EF4-FFF2-40B4-BE49-F238E27FC236}">
                <a16:creationId xmlns:a16="http://schemas.microsoft.com/office/drawing/2014/main" id="{ABBBADC3-8FFA-1C13-5D1F-ACD0FFAA8EE9}"/>
              </a:ext>
            </a:extLst>
          </p:cNvPr>
          <p:cNvPicPr>
            <a:picLocks noChangeAspect="1"/>
          </p:cNvPicPr>
          <p:nvPr/>
        </p:nvPicPr>
        <p:blipFill>
          <a:blip r:embed="rId3"/>
          <a:stretch>
            <a:fillRect/>
          </a:stretch>
        </p:blipFill>
        <p:spPr>
          <a:xfrm>
            <a:off x="345058" y="1927004"/>
            <a:ext cx="11501883" cy="1919249"/>
          </a:xfrm>
          <a:prstGeom prst="rect">
            <a:avLst/>
          </a:prstGeom>
        </p:spPr>
      </p:pic>
      <p:sp>
        <p:nvSpPr>
          <p:cNvPr id="2" name="TextBox 1">
            <a:extLst>
              <a:ext uri="{FF2B5EF4-FFF2-40B4-BE49-F238E27FC236}">
                <a16:creationId xmlns:a16="http://schemas.microsoft.com/office/drawing/2014/main" id="{B759BA3C-741C-BA67-E3B3-8F83C613F2A8}"/>
              </a:ext>
            </a:extLst>
          </p:cNvPr>
          <p:cNvSpPr txBox="1"/>
          <p:nvPr/>
        </p:nvSpPr>
        <p:spPr>
          <a:xfrm>
            <a:off x="4681331" y="4065104"/>
            <a:ext cx="7802217" cy="646331"/>
          </a:xfrm>
          <a:prstGeom prst="rect">
            <a:avLst/>
          </a:prstGeom>
          <a:noFill/>
        </p:spPr>
        <p:txBody>
          <a:bodyPr wrap="square" rtlCol="0">
            <a:spAutoFit/>
          </a:bodyPr>
          <a:lstStyle/>
          <a:p>
            <a:r>
              <a:rPr lang="en-GB" dirty="0"/>
              <a:t>Compilation and specification feedback were produced in a previous eSTEeM project</a:t>
            </a:r>
          </a:p>
        </p:txBody>
      </p:sp>
    </p:spTree>
    <p:extLst>
      <p:ext uri="{BB962C8B-B14F-4D97-AF65-F5344CB8AC3E}">
        <p14:creationId xmlns:p14="http://schemas.microsoft.com/office/powerpoint/2010/main" val="19987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3D6D2C-E891-C043-EC13-5D7C5E9C9D41}"/>
              </a:ext>
            </a:extLst>
          </p:cNvPr>
          <p:cNvSpPr>
            <a:spLocks noGrp="1"/>
          </p:cNvSpPr>
          <p:nvPr>
            <p:ph type="body" sz="quarter" idx="21"/>
          </p:nvPr>
        </p:nvSpPr>
        <p:spPr>
          <a:xfrm>
            <a:off x="413915" y="404664"/>
            <a:ext cx="5020530" cy="497161"/>
          </a:xfrm>
        </p:spPr>
        <p:txBody>
          <a:bodyPr/>
          <a:lstStyle/>
          <a:p>
            <a:r>
              <a:rPr lang="en-GB" dirty="0"/>
              <a:t>Three kinds of feedback</a:t>
            </a:r>
          </a:p>
        </p:txBody>
      </p:sp>
      <p:sp>
        <p:nvSpPr>
          <p:cNvPr id="17" name="Text Placeholder 16">
            <a:extLst>
              <a:ext uri="{FF2B5EF4-FFF2-40B4-BE49-F238E27FC236}">
                <a16:creationId xmlns:a16="http://schemas.microsoft.com/office/drawing/2014/main" id="{4E2F2F42-3C8C-C1A1-5342-50217023754E}"/>
              </a:ext>
            </a:extLst>
          </p:cNvPr>
          <p:cNvSpPr>
            <a:spLocks noGrp="1"/>
          </p:cNvSpPr>
          <p:nvPr>
            <p:ph type="body" sz="quarter" idx="22"/>
          </p:nvPr>
        </p:nvSpPr>
        <p:spPr>
          <a:xfrm>
            <a:off x="413915" y="912168"/>
            <a:ext cx="9972476" cy="368603"/>
          </a:xfrm>
        </p:spPr>
        <p:txBody>
          <a:bodyPr/>
          <a:lstStyle/>
          <a:p>
            <a:r>
              <a:rPr lang="en-GB" dirty="0"/>
              <a:t>3. </a:t>
            </a:r>
            <a:r>
              <a:rPr lang="en-GB" dirty="0">
                <a:solidFill>
                  <a:srgbClr val="FF0000"/>
                </a:solidFill>
              </a:rPr>
              <a:t>Functional</a:t>
            </a:r>
            <a:r>
              <a:rPr lang="en-GB" dirty="0"/>
              <a:t>, testing the student’s code </a:t>
            </a:r>
          </a:p>
        </p:txBody>
      </p:sp>
      <p:pic>
        <p:nvPicPr>
          <p:cNvPr id="5" name="Picture 4">
            <a:extLst>
              <a:ext uri="{FF2B5EF4-FFF2-40B4-BE49-F238E27FC236}">
                <a16:creationId xmlns:a16="http://schemas.microsoft.com/office/drawing/2014/main" id="{3368DB50-F0A3-0C79-649B-431C2B79D93B}"/>
              </a:ext>
            </a:extLst>
          </p:cNvPr>
          <p:cNvPicPr>
            <a:picLocks noChangeAspect="1"/>
          </p:cNvPicPr>
          <p:nvPr/>
        </p:nvPicPr>
        <p:blipFill>
          <a:blip r:embed="rId3"/>
          <a:stretch>
            <a:fillRect/>
          </a:stretch>
        </p:blipFill>
        <p:spPr>
          <a:xfrm>
            <a:off x="344316" y="1619456"/>
            <a:ext cx="11613654" cy="3588648"/>
          </a:xfrm>
          <a:prstGeom prst="rect">
            <a:avLst/>
          </a:prstGeom>
        </p:spPr>
      </p:pic>
    </p:spTree>
    <p:extLst>
      <p:ext uri="{BB962C8B-B14F-4D97-AF65-F5344CB8AC3E}">
        <p14:creationId xmlns:p14="http://schemas.microsoft.com/office/powerpoint/2010/main" val="10436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6341165" y="1676400"/>
            <a:ext cx="5760720" cy="5072270"/>
          </a:xfrm>
        </p:spPr>
        <p:txBody>
          <a:bodyPr/>
          <a:lstStyle/>
          <a:p>
            <a:pPr marL="285750" indent="-285750">
              <a:buFont typeface="Arial" panose="020B0604020202020204" pitchFamily="34" charset="0"/>
              <a:buChar char="•"/>
            </a:pPr>
            <a:r>
              <a:rPr lang="en-GB" dirty="0"/>
              <a:t>Many uses, with a long tail. High skew.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highlight>
                  <a:srgbClr val="FFFF00"/>
                </a:highlight>
              </a:rPr>
              <a:t>Mean total steps 193, median 136</a:t>
            </a:r>
          </a:p>
          <a:p>
            <a:pPr marL="285750" indent="-285750">
              <a:buFont typeface="Arial" panose="020B0604020202020204" pitchFamily="34" charset="0"/>
              <a:buChar char="•"/>
            </a:pPr>
            <a:r>
              <a:rPr lang="en-GB" dirty="0"/>
              <a:t>but &gt; 1000 interactions for some students.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T-tests for different mean total number of steps</a:t>
            </a:r>
          </a:p>
          <a:p>
            <a:r>
              <a:rPr lang="en-GB" dirty="0"/>
              <a:t>       </a:t>
            </a:r>
            <a:r>
              <a:rPr lang="en-GB" b="1" dirty="0"/>
              <a:t>Age 35+         &gt;   younger    p = .005</a:t>
            </a:r>
            <a:br>
              <a:rPr lang="en-GB" b="1" dirty="0"/>
            </a:br>
            <a:r>
              <a:rPr lang="en-GB" b="1" dirty="0"/>
              <a:t>         Level ‘high’ &gt;   level OK     p = .030</a:t>
            </a:r>
          </a:p>
          <a:p>
            <a:r>
              <a:rPr lang="en-GB" b="1" dirty="0"/>
              <a:t>         </a:t>
            </a:r>
            <a:r>
              <a:rPr lang="en-GB" dirty="0"/>
              <a:t>female          &gt;   male         p = .081</a:t>
            </a:r>
          </a:p>
          <a:p>
            <a:endParaRPr lang="en-GB" dirty="0"/>
          </a:p>
          <a:p>
            <a:pPr marL="285750" indent="-285750">
              <a:buFont typeface="Arial" panose="020B0604020202020204" pitchFamily="34" charset="0"/>
              <a:buChar char="•"/>
            </a:pPr>
            <a:r>
              <a:rPr lang="en-GB" dirty="0"/>
              <a:t>Unclear from this whether fewer interactions means more confident or more stuck.</a:t>
            </a:r>
          </a:p>
          <a:p>
            <a:pPr marL="285750" indent="-285750">
              <a:buFont typeface="Arial" panose="020B0604020202020204" pitchFamily="34" charset="0"/>
              <a:buChar char="•"/>
            </a:pPr>
            <a:r>
              <a:rPr lang="en-GB" dirty="0"/>
              <a:t>Some bring nearly complete work to testbed, others work in testbed.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711200" y="1713943"/>
            <a:ext cx="5384800" cy="496800"/>
          </a:xfrm>
        </p:spPr>
        <p:txBody>
          <a:bodyPr/>
          <a:lstStyle/>
          <a:p>
            <a:r>
              <a:rPr lang="en-GB" b="1" dirty="0"/>
              <a:t>Log-scale interactions over all TMAs per student</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Summative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Older, female students higher median steps on testbeds</a:t>
            </a:r>
          </a:p>
        </p:txBody>
      </p:sp>
      <p:pic>
        <p:nvPicPr>
          <p:cNvPr id="9" name="Picture 8">
            <a:extLst>
              <a:ext uri="{FF2B5EF4-FFF2-40B4-BE49-F238E27FC236}">
                <a16:creationId xmlns:a16="http://schemas.microsoft.com/office/drawing/2014/main" id="{E9DC246C-6851-0B44-B6C2-96879207264D}"/>
              </a:ext>
            </a:extLst>
          </p:cNvPr>
          <p:cNvPicPr>
            <a:picLocks noChangeAspect="1"/>
          </p:cNvPicPr>
          <p:nvPr/>
        </p:nvPicPr>
        <p:blipFill rotWithShape="1">
          <a:blip r:embed="rId3"/>
          <a:srcRect t="9358"/>
          <a:stretch/>
        </p:blipFill>
        <p:spPr>
          <a:xfrm>
            <a:off x="160577" y="2510397"/>
            <a:ext cx="6198441" cy="3890403"/>
          </a:xfrm>
          <a:prstGeom prst="rect">
            <a:avLst/>
          </a:prstGeom>
        </p:spPr>
      </p:pic>
    </p:spTree>
    <p:extLst>
      <p:ext uri="{BB962C8B-B14F-4D97-AF65-F5344CB8AC3E}">
        <p14:creationId xmlns:p14="http://schemas.microsoft.com/office/powerpoint/2010/main" val="4381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Age differences in testbed use</a:t>
            </a:r>
          </a:p>
        </p:txBody>
      </p:sp>
      <p:pic>
        <p:nvPicPr>
          <p:cNvPr id="7" name="Picture 6">
            <a:extLst>
              <a:ext uri="{FF2B5EF4-FFF2-40B4-BE49-F238E27FC236}">
                <a16:creationId xmlns:a16="http://schemas.microsoft.com/office/drawing/2014/main" id="{BE63F135-A3AD-B41F-F46B-E6F3F1D0F778}"/>
              </a:ext>
            </a:extLst>
          </p:cNvPr>
          <p:cNvPicPr>
            <a:picLocks noChangeAspect="1"/>
          </p:cNvPicPr>
          <p:nvPr/>
        </p:nvPicPr>
        <p:blipFill rotWithShape="1">
          <a:blip r:embed="rId3"/>
          <a:srcRect t="12929" b="1"/>
          <a:stretch/>
        </p:blipFill>
        <p:spPr>
          <a:xfrm>
            <a:off x="0" y="2486379"/>
            <a:ext cx="8124825" cy="4171608"/>
          </a:xfrm>
          <a:prstGeom prst="rect">
            <a:avLst/>
          </a:prstGeom>
        </p:spPr>
      </p:pic>
      <p:sp>
        <p:nvSpPr>
          <p:cNvPr id="10" name="TextBox 9">
            <a:extLst>
              <a:ext uri="{FF2B5EF4-FFF2-40B4-BE49-F238E27FC236}">
                <a16:creationId xmlns:a16="http://schemas.microsoft.com/office/drawing/2014/main" id="{4C7DDD25-2AFE-6680-2AEB-D0F4E1A7CB0B}"/>
              </a:ext>
            </a:extLst>
          </p:cNvPr>
          <p:cNvSpPr txBox="1"/>
          <p:nvPr/>
        </p:nvSpPr>
        <p:spPr>
          <a:xfrm flipH="1">
            <a:off x="8587409" y="2650971"/>
            <a:ext cx="3319668" cy="2862322"/>
          </a:xfrm>
          <a:prstGeom prst="rect">
            <a:avLst/>
          </a:prstGeom>
          <a:noFill/>
        </p:spPr>
        <p:txBody>
          <a:bodyPr wrap="square">
            <a:spAutoFit/>
          </a:bodyPr>
          <a:lstStyle/>
          <a:p>
            <a:r>
              <a:rPr lang="en-GB" b="1" dirty="0">
                <a:solidFill>
                  <a:srgbClr val="FF0000"/>
                </a:solidFill>
              </a:rPr>
              <a:t>Age</a:t>
            </a:r>
          </a:p>
          <a:p>
            <a:endParaRPr lang="en-GB" b="1" dirty="0">
              <a:solidFill>
                <a:srgbClr val="FF0000"/>
              </a:solidFill>
            </a:endParaRPr>
          </a:p>
          <a:p>
            <a:r>
              <a:rPr lang="en-GB" dirty="0"/>
              <a:t> </a:t>
            </a:r>
            <a:r>
              <a:rPr lang="en-GB" b="1" dirty="0"/>
              <a:t>35+  median  &gt;  younger         </a:t>
            </a:r>
            <a:br>
              <a:rPr lang="en-GB" b="1" dirty="0"/>
            </a:br>
            <a:r>
              <a:rPr lang="en-GB" b="1" dirty="0"/>
              <a:t>      p = .024</a:t>
            </a:r>
          </a:p>
          <a:p>
            <a:endParaRPr lang="en-GB" b="1" dirty="0"/>
          </a:p>
          <a:p>
            <a:r>
              <a:rPr lang="en-GB" dirty="0"/>
              <a:t>Older median     145 </a:t>
            </a:r>
          </a:p>
          <a:p>
            <a:r>
              <a:rPr lang="en-GB" dirty="0"/>
              <a:t>Younger median 128</a:t>
            </a:r>
          </a:p>
          <a:p>
            <a:endParaRPr lang="en-GB" dirty="0"/>
          </a:p>
          <a:p>
            <a:r>
              <a:rPr lang="en-GB" dirty="0"/>
              <a:t>Older max 6477</a:t>
            </a:r>
          </a:p>
          <a:p>
            <a:r>
              <a:rPr lang="en-GB" dirty="0"/>
              <a:t>Younger max 1633</a:t>
            </a:r>
          </a:p>
        </p:txBody>
      </p:sp>
      <p:sp>
        <p:nvSpPr>
          <p:cNvPr id="2" name="Text Placeholder 2">
            <a:extLst>
              <a:ext uri="{FF2B5EF4-FFF2-40B4-BE49-F238E27FC236}">
                <a16:creationId xmlns:a16="http://schemas.microsoft.com/office/drawing/2014/main" id="{A29775F2-DF1B-8E44-036B-215AA15ECE0E}"/>
              </a:ext>
            </a:extLst>
          </p:cNvPr>
          <p:cNvSpPr txBox="1">
            <a:spLocks/>
          </p:cNvSpPr>
          <p:nvPr/>
        </p:nvSpPr>
        <p:spPr>
          <a:xfrm>
            <a:off x="711200" y="1713943"/>
            <a:ext cx="7230166" cy="496800"/>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Log-scale interactions over all TMAs per student by age</a:t>
            </a:r>
          </a:p>
        </p:txBody>
      </p:sp>
    </p:spTree>
    <p:extLst>
      <p:ext uri="{BB962C8B-B14F-4D97-AF65-F5344CB8AC3E}">
        <p14:creationId xmlns:p14="http://schemas.microsoft.com/office/powerpoint/2010/main" val="365103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a:lstStyle/>
          <a:p>
            <a:r>
              <a:rPr lang="en-GB" dirty="0"/>
              <a:t>Background</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a:xfrm>
            <a:off x="338633" y="1616320"/>
            <a:ext cx="2951219" cy="2951018"/>
          </a:xfrm>
        </p:spPr>
        <p:txBody>
          <a:bodyPr/>
          <a:lstStyle/>
          <a:p>
            <a:r>
              <a:rPr lang="en-GB" dirty="0"/>
              <a:t>New M250</a:t>
            </a:r>
          </a:p>
          <a:p>
            <a:r>
              <a:rPr lang="en-GB" dirty="0"/>
              <a:t>from 2021J</a:t>
            </a:r>
          </a:p>
          <a:p>
            <a:endParaRPr lang="en-GB" sz="2000" dirty="0"/>
          </a:p>
          <a:p>
            <a:r>
              <a:rPr lang="en-GB" sz="2000" dirty="0">
                <a:solidFill>
                  <a:schemeClr val="accent6">
                    <a:lumMod val="75000"/>
                  </a:schemeClr>
                </a:solidFill>
              </a:rPr>
              <a:t>Object-oriented Java programming</a:t>
            </a:r>
          </a:p>
          <a:p>
            <a:br>
              <a:rPr lang="en-GB" sz="1800" dirty="0"/>
            </a:br>
            <a:endParaRPr lang="en-GB" sz="1800" dirty="0"/>
          </a:p>
          <a:p>
            <a:endParaRPr lang="en-GB" sz="1800" dirty="0"/>
          </a:p>
        </p:txBody>
      </p:sp>
      <p:pic>
        <p:nvPicPr>
          <p:cNvPr id="12" name="Picture Placeholder 11" descr="Graphical user interface, application&#10;&#10;Description automatically generated">
            <a:extLst>
              <a:ext uri="{FF2B5EF4-FFF2-40B4-BE49-F238E27FC236}">
                <a16:creationId xmlns:a16="http://schemas.microsoft.com/office/drawing/2014/main" id="{4E686BFE-627A-ADB3-62A7-A48F7E9F5E1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62" r="1562"/>
          <a:stretch>
            <a:fillRect/>
          </a:stretch>
        </p:blipFill>
        <p:spPr>
          <a:xfrm>
            <a:off x="3706500" y="1459221"/>
            <a:ext cx="8313005" cy="2951019"/>
          </a:xfrm>
        </p:spPr>
      </p:pic>
      <p:sp>
        <p:nvSpPr>
          <p:cNvPr id="10" name="Text Placeholder 9">
            <a:extLst>
              <a:ext uri="{FF2B5EF4-FFF2-40B4-BE49-F238E27FC236}">
                <a16:creationId xmlns:a16="http://schemas.microsoft.com/office/drawing/2014/main" id="{343FB805-1043-E0B7-4FE0-673C2D10A2E0}"/>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46710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711200" y="1713943"/>
            <a:ext cx="7230166" cy="496800"/>
          </a:xfrm>
        </p:spPr>
        <p:txBody>
          <a:bodyPr/>
          <a:lstStyle/>
          <a:p>
            <a:r>
              <a:rPr lang="en-GB" b="1" dirty="0"/>
              <a:t>Log-scale interactions over all TMAs per student by gender</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Gender difference in testbed use</a:t>
            </a:r>
          </a:p>
        </p:txBody>
      </p:sp>
      <p:sp>
        <p:nvSpPr>
          <p:cNvPr id="2" name="TextBox 1">
            <a:extLst>
              <a:ext uri="{FF2B5EF4-FFF2-40B4-BE49-F238E27FC236}">
                <a16:creationId xmlns:a16="http://schemas.microsoft.com/office/drawing/2014/main" id="{5F0FAD1D-82A1-42B3-70C3-56A76C40C0FB}"/>
              </a:ext>
            </a:extLst>
          </p:cNvPr>
          <p:cNvSpPr txBox="1"/>
          <p:nvPr/>
        </p:nvSpPr>
        <p:spPr>
          <a:xfrm>
            <a:off x="8110330" y="1918253"/>
            <a:ext cx="3836505" cy="4801314"/>
          </a:xfrm>
          <a:prstGeom prst="rect">
            <a:avLst/>
          </a:prstGeom>
          <a:noFill/>
        </p:spPr>
        <p:txBody>
          <a:bodyPr wrap="square" rtlCol="0">
            <a:spAutoFit/>
          </a:bodyPr>
          <a:lstStyle/>
          <a:p>
            <a:r>
              <a:rPr lang="en-GB" b="1" dirty="0">
                <a:solidFill>
                  <a:srgbClr val="FF0000"/>
                </a:solidFill>
              </a:rPr>
              <a:t>Gender</a:t>
            </a:r>
          </a:p>
          <a:p>
            <a:endParaRPr lang="en-GB" b="1" dirty="0">
              <a:solidFill>
                <a:srgbClr val="FF0000"/>
              </a:solidFill>
            </a:endParaRPr>
          </a:p>
          <a:p>
            <a:r>
              <a:rPr lang="en-GB" b="1" dirty="0"/>
              <a:t>Female median  &gt;  male</a:t>
            </a:r>
          </a:p>
          <a:p>
            <a:r>
              <a:rPr lang="en-GB" b="1" dirty="0"/>
              <a:t>     p = .052</a:t>
            </a:r>
          </a:p>
          <a:p>
            <a:endParaRPr lang="en-GB" dirty="0"/>
          </a:p>
          <a:p>
            <a:r>
              <a:rPr lang="en-GB" dirty="0"/>
              <a:t>Male and female distributions look similar, but standard deviation for females is much larger – 514 vs 184 for males.</a:t>
            </a:r>
          </a:p>
          <a:p>
            <a:endParaRPr lang="en-GB" b="1" dirty="0"/>
          </a:p>
          <a:p>
            <a:r>
              <a:rPr lang="en-GB" dirty="0"/>
              <a:t>Female 	median 151</a:t>
            </a:r>
          </a:p>
          <a:p>
            <a:r>
              <a:rPr lang="en-GB" dirty="0"/>
              <a:t>Male 	median 130</a:t>
            </a:r>
          </a:p>
          <a:p>
            <a:endParaRPr lang="en-GB" dirty="0"/>
          </a:p>
          <a:p>
            <a:r>
              <a:rPr lang="en-GB" dirty="0"/>
              <a:t>Female  	max 6477</a:t>
            </a:r>
          </a:p>
          <a:p>
            <a:r>
              <a:rPr lang="en-GB" dirty="0"/>
              <a:t>Male     	max 2396</a:t>
            </a:r>
          </a:p>
          <a:p>
            <a:endParaRPr lang="en-GB" dirty="0"/>
          </a:p>
          <a:p>
            <a:endParaRPr lang="en-GB" b="1" dirty="0"/>
          </a:p>
        </p:txBody>
      </p:sp>
      <p:pic>
        <p:nvPicPr>
          <p:cNvPr id="8" name="Picture 7">
            <a:extLst>
              <a:ext uri="{FF2B5EF4-FFF2-40B4-BE49-F238E27FC236}">
                <a16:creationId xmlns:a16="http://schemas.microsoft.com/office/drawing/2014/main" id="{2CB00507-8AF1-F88E-1A61-0724D8F46221}"/>
              </a:ext>
            </a:extLst>
          </p:cNvPr>
          <p:cNvPicPr>
            <a:picLocks noChangeAspect="1"/>
          </p:cNvPicPr>
          <p:nvPr/>
        </p:nvPicPr>
        <p:blipFill rotWithShape="1">
          <a:blip r:embed="rId3"/>
          <a:srcRect t="12663"/>
          <a:stretch/>
        </p:blipFill>
        <p:spPr>
          <a:xfrm>
            <a:off x="115742" y="2210743"/>
            <a:ext cx="7554828" cy="4321229"/>
          </a:xfrm>
          <a:prstGeom prst="rect">
            <a:avLst/>
          </a:prstGeom>
        </p:spPr>
      </p:pic>
    </p:spTree>
    <p:extLst>
      <p:ext uri="{BB962C8B-B14F-4D97-AF65-F5344CB8AC3E}">
        <p14:creationId xmlns:p14="http://schemas.microsoft.com/office/powerpoint/2010/main" val="79146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413916" y="1713943"/>
            <a:ext cx="11682006" cy="496800"/>
          </a:xfrm>
        </p:spPr>
        <p:txBody>
          <a:bodyPr/>
          <a:lstStyle/>
          <a:p>
            <a:r>
              <a:rPr lang="en-GB" b="1" dirty="0"/>
              <a:t>For all TMAs, below median interactions group has sig lower mean (but not median) TMA scores </a:t>
            </a:r>
            <a:br>
              <a:rPr lang="en-GB" b="1" dirty="0"/>
            </a:br>
            <a:endParaRPr lang="en-GB" b="1"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Below median interactions versus scores on TMAs</a:t>
            </a:r>
          </a:p>
        </p:txBody>
      </p:sp>
      <p:sp>
        <p:nvSpPr>
          <p:cNvPr id="8" name="TextBox 7">
            <a:extLst>
              <a:ext uri="{FF2B5EF4-FFF2-40B4-BE49-F238E27FC236}">
                <a16:creationId xmlns:a16="http://schemas.microsoft.com/office/drawing/2014/main" id="{F3228B47-2224-A364-C2AE-5059223F9F82}"/>
              </a:ext>
            </a:extLst>
          </p:cNvPr>
          <p:cNvSpPr txBox="1"/>
          <p:nvPr/>
        </p:nvSpPr>
        <p:spPr>
          <a:xfrm>
            <a:off x="8905461" y="2210743"/>
            <a:ext cx="3009280" cy="3970318"/>
          </a:xfrm>
          <a:prstGeom prst="rect">
            <a:avLst/>
          </a:prstGeom>
          <a:noFill/>
        </p:spPr>
        <p:txBody>
          <a:bodyPr wrap="square" rtlCol="0">
            <a:spAutoFit/>
          </a:bodyPr>
          <a:lstStyle/>
          <a:p>
            <a:r>
              <a:rPr lang="en-GB" dirty="0">
                <a:solidFill>
                  <a:srgbClr val="FF0000"/>
                </a:solidFill>
              </a:rPr>
              <a:t>Example for TMA03 mean score</a:t>
            </a:r>
          </a:p>
          <a:p>
            <a:endParaRPr lang="en-GB" dirty="0"/>
          </a:p>
          <a:p>
            <a:r>
              <a:rPr lang="en-GB" b="1" dirty="0"/>
              <a:t>Higher steps mean 84.5% &gt; </a:t>
            </a:r>
            <a:br>
              <a:rPr lang="en-GB" b="1" dirty="0"/>
            </a:br>
            <a:r>
              <a:rPr lang="en-GB" b="1" dirty="0"/>
              <a:t>Lower steps mean 78.9%</a:t>
            </a:r>
          </a:p>
          <a:p>
            <a:r>
              <a:rPr lang="en-GB" b="1" dirty="0"/>
              <a:t>(p &lt; .001)</a:t>
            </a:r>
          </a:p>
          <a:p>
            <a:endParaRPr lang="en-GB" b="1" dirty="0"/>
          </a:p>
          <a:p>
            <a:r>
              <a:rPr lang="en-GB" dirty="0"/>
              <a:t>Greater IQR and lower Q0 for students with below median steps on TMA03.</a:t>
            </a:r>
          </a:p>
          <a:p>
            <a:endParaRPr lang="en-GB" dirty="0"/>
          </a:p>
          <a:p>
            <a:r>
              <a:rPr lang="en-GB" b="1" dirty="0"/>
              <a:t>Number of steps correlated positively with TMA score (here .313)</a:t>
            </a:r>
          </a:p>
        </p:txBody>
      </p:sp>
      <p:pic>
        <p:nvPicPr>
          <p:cNvPr id="6" name="Picture 5">
            <a:extLst>
              <a:ext uri="{FF2B5EF4-FFF2-40B4-BE49-F238E27FC236}">
                <a16:creationId xmlns:a16="http://schemas.microsoft.com/office/drawing/2014/main" id="{C6F95FCC-70B2-EC39-448E-81CFFDB18B33}"/>
              </a:ext>
            </a:extLst>
          </p:cNvPr>
          <p:cNvPicPr>
            <a:picLocks noChangeAspect="1"/>
          </p:cNvPicPr>
          <p:nvPr/>
        </p:nvPicPr>
        <p:blipFill>
          <a:blip r:embed="rId3"/>
          <a:stretch>
            <a:fillRect/>
          </a:stretch>
        </p:blipFill>
        <p:spPr>
          <a:xfrm>
            <a:off x="96078" y="2066925"/>
            <a:ext cx="8124825" cy="4791075"/>
          </a:xfrm>
          <a:prstGeom prst="rect">
            <a:avLst/>
          </a:prstGeom>
        </p:spPr>
      </p:pic>
    </p:spTree>
    <p:extLst>
      <p:ext uri="{BB962C8B-B14F-4D97-AF65-F5344CB8AC3E}">
        <p14:creationId xmlns:p14="http://schemas.microsoft.com/office/powerpoint/2010/main" val="118527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132655-C66A-EEA7-055B-9D2CB6A156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5</a:t>
            </a:r>
          </a:p>
        </p:txBody>
      </p:sp>
      <p:sp>
        <p:nvSpPr>
          <p:cNvPr id="8" name="Text Placeholder 7">
            <a:extLst>
              <a:ext uri="{FF2B5EF4-FFF2-40B4-BE49-F238E27FC236}">
                <a16:creationId xmlns:a16="http://schemas.microsoft.com/office/drawing/2014/main" id="{CC071531-87F6-273F-5C52-7C9A7838E334}"/>
              </a:ext>
            </a:extLst>
          </p:cNvPr>
          <p:cNvSpPr>
            <a:spLocks noGrp="1"/>
          </p:cNvSpPr>
          <p:nvPr>
            <p:ph type="body" sz="quarter" idx="11"/>
          </p:nvPr>
        </p:nvSpPr>
        <p:spPr/>
        <p:txBody>
          <a:bodyPr/>
          <a:lstStyle/>
          <a:p>
            <a:r>
              <a:rPr lang="en-GB" dirty="0"/>
              <a:t>Compilation errors</a:t>
            </a:r>
          </a:p>
        </p:txBody>
      </p:sp>
      <p:sp>
        <p:nvSpPr>
          <p:cNvPr id="9" name="Text Placeholder 8">
            <a:extLst>
              <a:ext uri="{FF2B5EF4-FFF2-40B4-BE49-F238E27FC236}">
                <a16:creationId xmlns:a16="http://schemas.microsoft.com/office/drawing/2014/main" id="{483E3317-B6F3-BC58-352C-69A5C130656F}"/>
              </a:ext>
            </a:extLst>
          </p:cNvPr>
          <p:cNvSpPr>
            <a:spLocks noGrp="1"/>
          </p:cNvSpPr>
          <p:nvPr>
            <p:ph type="body" sz="quarter" idx="12"/>
          </p:nvPr>
        </p:nvSpPr>
        <p:spPr/>
        <p:txBody>
          <a:bodyPr/>
          <a:lstStyle/>
          <a:p>
            <a:r>
              <a:rPr lang="en-GB" dirty="0"/>
              <a:t>Whose TMA code failed to compile more often?</a:t>
            </a:r>
          </a:p>
        </p:txBody>
      </p:sp>
      <p:sp>
        <p:nvSpPr>
          <p:cNvPr id="10" name="Text Placeholder 9">
            <a:extLst>
              <a:ext uri="{FF2B5EF4-FFF2-40B4-BE49-F238E27FC236}">
                <a16:creationId xmlns:a16="http://schemas.microsoft.com/office/drawing/2014/main" id="{A5CB3622-63DC-D8C9-3574-1C998445509E}"/>
              </a:ext>
            </a:extLst>
          </p:cNvPr>
          <p:cNvSpPr>
            <a:spLocks noGrp="1"/>
          </p:cNvSpPr>
          <p:nvPr>
            <p:ph type="body" sz="quarter" idx="13"/>
          </p:nvPr>
        </p:nvSpPr>
        <p:spPr/>
        <p:txBody>
          <a:bodyPr/>
          <a:lstStyle/>
          <a:p>
            <a:r>
              <a:rPr lang="en-GB" dirty="0"/>
              <a:t>04</a:t>
            </a:r>
          </a:p>
        </p:txBody>
      </p:sp>
      <p:pic>
        <p:nvPicPr>
          <p:cNvPr id="26" name="Picture Placeholder 25">
            <a:extLst>
              <a:ext uri="{FF2B5EF4-FFF2-40B4-BE49-F238E27FC236}">
                <a16:creationId xmlns:a16="http://schemas.microsoft.com/office/drawing/2014/main" id="{4E4B6797-F044-51DA-B924-AB3B82502E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733" r="10733"/>
          <a:stretch>
            <a:fillRect/>
          </a:stretch>
        </p:blipFill>
        <p:spPr/>
      </p:pic>
    </p:spTree>
    <p:extLst>
      <p:ext uri="{BB962C8B-B14F-4D97-AF65-F5344CB8AC3E}">
        <p14:creationId xmlns:p14="http://schemas.microsoft.com/office/powerpoint/2010/main" val="162144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413916" y="1713943"/>
            <a:ext cx="11682006" cy="496800"/>
          </a:xfrm>
        </p:spPr>
        <p:txBody>
          <a:bodyPr/>
          <a:lstStyle/>
          <a:p>
            <a:r>
              <a:rPr lang="en-GB" b="1" dirty="0"/>
              <a:t>TMA01 has the highest engagement     (withdrawals affect TMA02, 03)</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TMA01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How many clicks on TMA01?</a:t>
            </a:r>
          </a:p>
        </p:txBody>
      </p:sp>
      <p:sp>
        <p:nvSpPr>
          <p:cNvPr id="8" name="TextBox 7">
            <a:extLst>
              <a:ext uri="{FF2B5EF4-FFF2-40B4-BE49-F238E27FC236}">
                <a16:creationId xmlns:a16="http://schemas.microsoft.com/office/drawing/2014/main" id="{F3228B47-2224-A364-C2AE-5059223F9F82}"/>
              </a:ext>
            </a:extLst>
          </p:cNvPr>
          <p:cNvSpPr txBox="1"/>
          <p:nvPr/>
        </p:nvSpPr>
        <p:spPr>
          <a:xfrm>
            <a:off x="4459799" y="2284655"/>
            <a:ext cx="7182395" cy="4247317"/>
          </a:xfrm>
          <a:prstGeom prst="rect">
            <a:avLst/>
          </a:prstGeom>
          <a:noFill/>
        </p:spPr>
        <p:txBody>
          <a:bodyPr wrap="square" rtlCol="0">
            <a:spAutoFit/>
          </a:bodyPr>
          <a:lstStyle/>
          <a:p>
            <a:r>
              <a:rPr lang="en-GB" dirty="0">
                <a:solidFill>
                  <a:srgbClr val="FF0000"/>
                </a:solidFill>
              </a:rPr>
              <a:t>For TMA01: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1298 Personal Identifiers</a:t>
            </a:r>
          </a:p>
          <a:p>
            <a:pPr marL="285750" indent="-285750">
              <a:buFont typeface="Arial" panose="020B0604020202020204" pitchFamily="34" charset="0"/>
              <a:buChar char="•"/>
            </a:pPr>
            <a:r>
              <a:rPr lang="en-GB" dirty="0"/>
              <a:t>69570 steps (some not compilation, recorded as null input)</a:t>
            </a:r>
          </a:p>
          <a:p>
            <a:pPr marL="285750" indent="-285750">
              <a:buFont typeface="Arial" panose="020B0604020202020204" pitchFamily="34" charset="0"/>
              <a:buChar char="•"/>
            </a:pPr>
            <a:r>
              <a:rPr lang="en-GB" dirty="0"/>
              <a:t>65261 compilations</a:t>
            </a:r>
          </a:p>
          <a:p>
            <a:pPr marL="285750" indent="-285750">
              <a:buFont typeface="Arial" panose="020B0604020202020204" pitchFamily="34" charset="0"/>
              <a:buChar char="•"/>
            </a:pPr>
            <a:r>
              <a:rPr lang="en-GB" dirty="0"/>
              <a:t>40099 compilations OK</a:t>
            </a:r>
          </a:p>
          <a:p>
            <a:pPr marL="285750" indent="-285750">
              <a:buFont typeface="Arial" panose="020B0604020202020204" pitchFamily="34" charset="0"/>
              <a:buChar char="•"/>
            </a:pPr>
            <a:r>
              <a:rPr lang="en-GB" dirty="0"/>
              <a:t>25162 errors or warnings</a:t>
            </a:r>
          </a:p>
          <a:p>
            <a:pPr marL="285750" indent="-285750">
              <a:buFont typeface="Arial" panose="020B0604020202020204" pitchFamily="34" charset="0"/>
              <a:buChar char="•"/>
            </a:pPr>
            <a:r>
              <a:rPr lang="en-GB" dirty="0"/>
              <a:t>65 error codes</a:t>
            </a:r>
          </a:p>
          <a:p>
            <a:endParaRPr lang="en-GB" dirty="0"/>
          </a:p>
          <a:p>
            <a:r>
              <a:rPr lang="en-GB" dirty="0"/>
              <a:t>38.6% of the time a compilation error.</a:t>
            </a:r>
          </a:p>
          <a:p>
            <a:r>
              <a:rPr lang="en-GB" dirty="0"/>
              <a:t>Dropping to 26.2% for TMA02 and 20.0% for TMA03.  </a:t>
            </a:r>
          </a:p>
          <a:p>
            <a:endParaRPr lang="en-GB" dirty="0"/>
          </a:p>
          <a:p>
            <a:r>
              <a:rPr lang="en-GB" dirty="0"/>
              <a:t>Greater variety of errors for later TMAs. (TMA02 PIs 1060, TMA03 943)</a:t>
            </a:r>
          </a:p>
          <a:p>
            <a:endParaRPr lang="en-GB" dirty="0"/>
          </a:p>
          <a:p>
            <a:r>
              <a:rPr lang="en-GB" dirty="0"/>
              <a:t>Typical errors, but some related to copying and pasting from an IDE.</a:t>
            </a:r>
          </a:p>
        </p:txBody>
      </p:sp>
      <p:pic>
        <p:nvPicPr>
          <p:cNvPr id="6" name="Picture 5" descr="Graphical user interface, text, application&#10;&#10;Description automatically generated">
            <a:extLst>
              <a:ext uri="{FF2B5EF4-FFF2-40B4-BE49-F238E27FC236}">
                <a16:creationId xmlns:a16="http://schemas.microsoft.com/office/drawing/2014/main" id="{B9B130ED-1B17-54CD-4DAA-EBFC26412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14" y="2286000"/>
            <a:ext cx="3128051" cy="4037004"/>
          </a:xfrm>
          <a:prstGeom prst="rect">
            <a:avLst/>
          </a:prstGeom>
        </p:spPr>
      </p:pic>
    </p:spTree>
    <p:extLst>
      <p:ext uri="{BB962C8B-B14F-4D97-AF65-F5344CB8AC3E}">
        <p14:creationId xmlns:p14="http://schemas.microsoft.com/office/powerpoint/2010/main" val="402394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752244" y="1834349"/>
            <a:ext cx="5438244" cy="496800"/>
          </a:xfrm>
        </p:spPr>
        <p:txBody>
          <a:bodyPr/>
          <a:lstStyle/>
          <a:p>
            <a:r>
              <a:rPr lang="en-GB" b="1" dirty="0"/>
              <a:t>Ratio of OK compilations / number of steps</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TMA01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Ratio of OK compilations, means by demographics</a:t>
            </a:r>
          </a:p>
        </p:txBody>
      </p:sp>
      <p:sp>
        <p:nvSpPr>
          <p:cNvPr id="8" name="TextBox 7">
            <a:extLst>
              <a:ext uri="{FF2B5EF4-FFF2-40B4-BE49-F238E27FC236}">
                <a16:creationId xmlns:a16="http://schemas.microsoft.com/office/drawing/2014/main" id="{F3228B47-2224-A364-C2AE-5059223F9F82}"/>
              </a:ext>
            </a:extLst>
          </p:cNvPr>
          <p:cNvSpPr txBox="1"/>
          <p:nvPr/>
        </p:nvSpPr>
        <p:spPr>
          <a:xfrm flipH="1">
            <a:off x="6803532" y="2007657"/>
            <a:ext cx="4937539" cy="4524315"/>
          </a:xfrm>
          <a:prstGeom prst="rect">
            <a:avLst/>
          </a:prstGeom>
          <a:noFill/>
        </p:spPr>
        <p:txBody>
          <a:bodyPr wrap="square" rtlCol="0">
            <a:spAutoFit/>
          </a:bodyPr>
          <a:lstStyle/>
          <a:p>
            <a:r>
              <a:rPr lang="en-GB" dirty="0">
                <a:solidFill>
                  <a:srgbClr val="FF0000"/>
                </a:solidFill>
              </a:rPr>
              <a:t>TMA01 comparison</a:t>
            </a:r>
          </a:p>
          <a:p>
            <a:endParaRPr lang="en-GB" b="1" dirty="0"/>
          </a:p>
          <a:p>
            <a:r>
              <a:rPr lang="en-GB" b="1" dirty="0"/>
              <a:t>T-test for different means of OK compilation ratio</a:t>
            </a:r>
          </a:p>
          <a:p>
            <a:endParaRPr lang="en-GB" b="1" dirty="0"/>
          </a:p>
          <a:p>
            <a:r>
              <a:rPr lang="en-GB" b="1" dirty="0">
                <a:highlight>
                  <a:srgbClr val="FFFF00"/>
                </a:highlight>
              </a:rPr>
              <a:t>Mean  = .72,  std dev. = .256   (N = 1251)</a:t>
            </a:r>
          </a:p>
          <a:p>
            <a:endParaRPr lang="en-GB" dirty="0"/>
          </a:p>
          <a:p>
            <a:r>
              <a:rPr lang="en-GB" b="1" dirty="0"/>
              <a:t>Female &lt; Male                    </a:t>
            </a:r>
            <a:r>
              <a:rPr lang="en-GB" dirty="0"/>
              <a:t>t = -4.881  p &lt; .001   </a:t>
            </a:r>
            <a:br>
              <a:rPr lang="en-GB" dirty="0"/>
            </a:br>
            <a:r>
              <a:rPr lang="en-GB" dirty="0"/>
              <a:t> .65 vs .74 </a:t>
            </a:r>
          </a:p>
          <a:p>
            <a:endParaRPr lang="en-GB" dirty="0"/>
          </a:p>
          <a:p>
            <a:r>
              <a:rPr lang="en-GB" b="1" dirty="0"/>
              <a:t>Low SES &lt;  Higher               </a:t>
            </a:r>
            <a:r>
              <a:rPr lang="en-GB" dirty="0"/>
              <a:t>t = 2.399   p = .017    </a:t>
            </a:r>
            <a:br>
              <a:rPr lang="en-GB" dirty="0"/>
            </a:br>
            <a:r>
              <a:rPr lang="en-GB" dirty="0"/>
              <a:t> .68, vs .73 </a:t>
            </a:r>
          </a:p>
          <a:p>
            <a:endParaRPr lang="en-GB" dirty="0"/>
          </a:p>
          <a:p>
            <a:r>
              <a:rPr lang="en-GB" b="1" dirty="0"/>
              <a:t>Disabled &lt; Not                     </a:t>
            </a:r>
            <a:r>
              <a:rPr lang="en-GB" dirty="0"/>
              <a:t>t = 2.313   p = .021    </a:t>
            </a:r>
          </a:p>
          <a:p>
            <a:r>
              <a:rPr lang="en-GB" dirty="0"/>
              <a:t> .69, vs .73 </a:t>
            </a:r>
          </a:p>
          <a:p>
            <a:endParaRPr lang="en-GB" dirty="0"/>
          </a:p>
          <a:p>
            <a:endParaRPr lang="en-GB" dirty="0"/>
          </a:p>
        </p:txBody>
      </p:sp>
      <p:pic>
        <p:nvPicPr>
          <p:cNvPr id="17" name="Picture 16">
            <a:extLst>
              <a:ext uri="{FF2B5EF4-FFF2-40B4-BE49-F238E27FC236}">
                <a16:creationId xmlns:a16="http://schemas.microsoft.com/office/drawing/2014/main" id="{2799658E-7267-C981-24E0-88B00A19375A}"/>
              </a:ext>
            </a:extLst>
          </p:cNvPr>
          <p:cNvPicPr>
            <a:picLocks noChangeAspect="1"/>
          </p:cNvPicPr>
          <p:nvPr/>
        </p:nvPicPr>
        <p:blipFill rotWithShape="1">
          <a:blip r:embed="rId3"/>
          <a:srcRect r="13583"/>
          <a:stretch/>
        </p:blipFill>
        <p:spPr>
          <a:xfrm>
            <a:off x="322146" y="2331149"/>
            <a:ext cx="5936414" cy="4050858"/>
          </a:xfrm>
          <a:prstGeom prst="rect">
            <a:avLst/>
          </a:prstGeom>
        </p:spPr>
      </p:pic>
    </p:spTree>
    <p:extLst>
      <p:ext uri="{BB962C8B-B14F-4D97-AF65-F5344CB8AC3E}">
        <p14:creationId xmlns:p14="http://schemas.microsoft.com/office/powerpoint/2010/main" val="51788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281835" y="1713944"/>
            <a:ext cx="5458565" cy="496800"/>
          </a:xfrm>
        </p:spPr>
        <p:txBody>
          <a:bodyPr/>
          <a:lstStyle/>
          <a:p>
            <a:r>
              <a:rPr lang="en-GB" b="1" dirty="0"/>
              <a:t>Comparing ratio of OK compilations by gender</a:t>
            </a:r>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TMA01 Interactions</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Median differences in OK Ratio, and proportions below median</a:t>
            </a:r>
          </a:p>
        </p:txBody>
      </p:sp>
      <p:sp>
        <p:nvSpPr>
          <p:cNvPr id="8" name="TextBox 7">
            <a:extLst>
              <a:ext uri="{FF2B5EF4-FFF2-40B4-BE49-F238E27FC236}">
                <a16:creationId xmlns:a16="http://schemas.microsoft.com/office/drawing/2014/main" id="{F3228B47-2224-A364-C2AE-5059223F9F82}"/>
              </a:ext>
            </a:extLst>
          </p:cNvPr>
          <p:cNvSpPr txBox="1"/>
          <p:nvPr/>
        </p:nvSpPr>
        <p:spPr>
          <a:xfrm>
            <a:off x="7214616" y="1713944"/>
            <a:ext cx="4511173" cy="5078313"/>
          </a:xfrm>
          <a:prstGeom prst="rect">
            <a:avLst/>
          </a:prstGeom>
          <a:noFill/>
        </p:spPr>
        <p:txBody>
          <a:bodyPr wrap="square" rtlCol="0">
            <a:spAutoFit/>
          </a:bodyPr>
          <a:lstStyle/>
          <a:p>
            <a:r>
              <a:rPr lang="en-GB" dirty="0">
                <a:solidFill>
                  <a:srgbClr val="FF0000"/>
                </a:solidFill>
              </a:rPr>
              <a:t>TMA01 comparison</a:t>
            </a:r>
          </a:p>
          <a:p>
            <a:endParaRPr lang="en-GB" b="1" dirty="0"/>
          </a:p>
          <a:p>
            <a:r>
              <a:rPr lang="en-GB" b="1" dirty="0"/>
              <a:t>Tests for different median OK compilation ratio. </a:t>
            </a:r>
          </a:p>
          <a:p>
            <a:r>
              <a:rPr lang="en-GB" b="1" dirty="0">
                <a:highlight>
                  <a:srgbClr val="FFFF00"/>
                </a:highlight>
              </a:rPr>
              <a:t>Overall median is .793</a:t>
            </a:r>
          </a:p>
          <a:p>
            <a:endParaRPr lang="en-GB" dirty="0"/>
          </a:p>
          <a:p>
            <a:r>
              <a:rPr lang="en-GB" dirty="0"/>
              <a:t>No sig. for Qual, ethnicity, older, Low SES</a:t>
            </a:r>
          </a:p>
          <a:p>
            <a:endParaRPr lang="en-GB" dirty="0"/>
          </a:p>
          <a:p>
            <a:r>
              <a:rPr lang="en-GB" b="1" dirty="0"/>
              <a:t>Female   &lt;  Male    </a:t>
            </a:r>
            <a:r>
              <a:rPr lang="en-GB" dirty="0"/>
              <a:t>p  &lt;  .001  </a:t>
            </a:r>
          </a:p>
          <a:p>
            <a:r>
              <a:rPr lang="en-GB" dirty="0"/>
              <a:t>   .70 vs .82 </a:t>
            </a:r>
          </a:p>
          <a:p>
            <a:endParaRPr lang="en-GB" b="1" dirty="0"/>
          </a:p>
          <a:p>
            <a:r>
              <a:rPr lang="en-GB" b="1" dirty="0"/>
              <a:t>Disabled &lt;  Not      </a:t>
            </a:r>
            <a:r>
              <a:rPr lang="en-GB" dirty="0"/>
              <a:t>p  =  .042</a:t>
            </a:r>
          </a:p>
          <a:p>
            <a:r>
              <a:rPr lang="en-GB" dirty="0"/>
              <a:t>   .76 vs .80 </a:t>
            </a:r>
          </a:p>
          <a:p>
            <a:endParaRPr lang="en-GB" dirty="0"/>
          </a:p>
          <a:p>
            <a:r>
              <a:rPr lang="en-GB" b="1" dirty="0"/>
              <a:t>Below median OK ratio =&gt; lower scores on the TMAs (11% difference in medians, 13% in means) and Exams (median 68% vs 85%)</a:t>
            </a:r>
          </a:p>
          <a:p>
            <a:r>
              <a:rPr lang="en-GB" dirty="0"/>
              <a:t> p &lt; .001</a:t>
            </a:r>
          </a:p>
        </p:txBody>
      </p:sp>
      <p:pic>
        <p:nvPicPr>
          <p:cNvPr id="2" name="Picture 1">
            <a:extLst>
              <a:ext uri="{FF2B5EF4-FFF2-40B4-BE49-F238E27FC236}">
                <a16:creationId xmlns:a16="http://schemas.microsoft.com/office/drawing/2014/main" id="{A2E88B2E-F1BF-4387-54FE-4B29580A884F}"/>
              </a:ext>
            </a:extLst>
          </p:cNvPr>
          <p:cNvPicPr>
            <a:picLocks noChangeAspect="1"/>
          </p:cNvPicPr>
          <p:nvPr/>
        </p:nvPicPr>
        <p:blipFill rotWithShape="1">
          <a:blip r:embed="rId3"/>
          <a:srcRect l="1918" r="14545"/>
          <a:stretch/>
        </p:blipFill>
        <p:spPr>
          <a:xfrm>
            <a:off x="0" y="2079535"/>
            <a:ext cx="6778012" cy="4784148"/>
          </a:xfrm>
          <a:prstGeom prst="rect">
            <a:avLst/>
          </a:prstGeom>
        </p:spPr>
      </p:pic>
    </p:spTree>
    <p:extLst>
      <p:ext uri="{BB962C8B-B14F-4D97-AF65-F5344CB8AC3E}">
        <p14:creationId xmlns:p14="http://schemas.microsoft.com/office/powerpoint/2010/main" val="343826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6A4D6-6177-E780-D160-49EBB9C0733B}"/>
              </a:ext>
            </a:extLst>
          </p:cNvPr>
          <p:cNvSpPr>
            <a:spLocks noGrp="1"/>
          </p:cNvSpPr>
          <p:nvPr>
            <p:ph type="body" sz="quarter" idx="14"/>
          </p:nvPr>
        </p:nvSpPr>
        <p:spPr>
          <a:xfrm>
            <a:off x="413915" y="1095779"/>
            <a:ext cx="11344193" cy="5355821"/>
          </a:xfrm>
        </p:spPr>
        <p:txBody>
          <a:bodyPr/>
          <a:lstStyle/>
          <a:p>
            <a:pPr marL="285750" indent="-285750">
              <a:buFont typeface="Arial" panose="020B0604020202020204" pitchFamily="34" charset="0"/>
              <a:buChar char="•"/>
            </a:pPr>
            <a:r>
              <a:rPr lang="en-GB" sz="1400" b="1" dirty="0">
                <a:latin typeface="+mn-lt"/>
              </a:rPr>
              <a:t>New M250 well-received, better comfort levels</a:t>
            </a:r>
          </a:p>
          <a:p>
            <a:pPr marL="971550" lvl="1" indent="-285750"/>
            <a:r>
              <a:rPr lang="en-GB" sz="1400" dirty="0">
                <a:solidFill>
                  <a:schemeClr val="tx1"/>
                </a:solidFill>
              </a:rPr>
              <a:t>Q67 (non-specialists), lower SES less comfortable  </a:t>
            </a:r>
          </a:p>
          <a:p>
            <a:pPr marL="971550" lvl="1" indent="-285750"/>
            <a:endParaRPr lang="en-GB" sz="1400" dirty="0">
              <a:solidFill>
                <a:schemeClr val="tx1"/>
              </a:solidFill>
            </a:endParaRPr>
          </a:p>
          <a:p>
            <a:pPr marL="285750" indent="-285750">
              <a:buFont typeface="Arial" panose="020B0604020202020204" pitchFamily="34" charset="0"/>
              <a:buChar char="•"/>
            </a:pPr>
            <a:r>
              <a:rPr lang="en-GB" sz="1400" b="1" dirty="0">
                <a:latin typeface="+mn-lt"/>
              </a:rPr>
              <a:t>Formative activity use</a:t>
            </a:r>
          </a:p>
          <a:p>
            <a:pPr marL="971550" lvl="1" indent="-285750"/>
            <a:r>
              <a:rPr lang="en-GB" sz="1400" dirty="0">
                <a:solidFill>
                  <a:schemeClr val="tx1"/>
                </a:solidFill>
              </a:rPr>
              <a:t>Female, older, specialists (Q62) more engaged</a:t>
            </a:r>
          </a:p>
          <a:p>
            <a:pPr marL="971550" lvl="1" indent="-285750"/>
            <a:r>
              <a:rPr lang="en-GB" sz="1400" dirty="0">
                <a:solidFill>
                  <a:schemeClr val="tx1"/>
                </a:solidFill>
              </a:rPr>
              <a:t>Black students’ less likely to have done most of the activities</a:t>
            </a:r>
            <a:br>
              <a:rPr lang="en-GB" sz="1400" dirty="0">
                <a:solidFill>
                  <a:schemeClr val="tx1"/>
                </a:solidFill>
              </a:rPr>
            </a:br>
            <a:endParaRPr lang="en-GB" sz="1400" dirty="0">
              <a:solidFill>
                <a:schemeClr val="tx1"/>
              </a:solidFill>
              <a:latin typeface="+mn-lt"/>
            </a:endParaRPr>
          </a:p>
          <a:p>
            <a:pPr marL="285750" indent="-285750">
              <a:buFont typeface="Arial" panose="020B0604020202020204" pitchFamily="34" charset="0"/>
              <a:buChar char="•"/>
            </a:pPr>
            <a:r>
              <a:rPr lang="en-GB" sz="1400" b="1" dirty="0">
                <a:latin typeface="+mn-lt"/>
              </a:rPr>
              <a:t>TMA testbed use high, positively skewed, with a long tail</a:t>
            </a:r>
          </a:p>
          <a:p>
            <a:pPr marL="971550" lvl="1" indent="-285750"/>
            <a:r>
              <a:rPr lang="en-GB" sz="1400" dirty="0">
                <a:solidFill>
                  <a:schemeClr val="tx1"/>
                </a:solidFill>
              </a:rPr>
              <a:t>Female, older students higher median numbers of steps (female bordering on 95% confidence)</a:t>
            </a:r>
          </a:p>
          <a:p>
            <a:pPr marL="971550" lvl="1" indent="-285750"/>
            <a:r>
              <a:rPr lang="en-GB" sz="1400" dirty="0">
                <a:solidFill>
                  <a:schemeClr val="tx1"/>
                </a:solidFill>
              </a:rPr>
              <a:t>Higher steps =&gt; higher mean scores (suggests improving their code)</a:t>
            </a:r>
          </a:p>
          <a:p>
            <a:pPr marL="971550" lvl="1" indent="-285750"/>
            <a:r>
              <a:rPr lang="en-GB" sz="1400" dirty="0">
                <a:solidFill>
                  <a:schemeClr val="tx1"/>
                </a:solidFill>
              </a:rPr>
              <a:t>Promotes forum discussion</a:t>
            </a:r>
          </a:p>
          <a:p>
            <a:pPr marL="971550" lvl="1" indent="-285750"/>
            <a:endParaRPr lang="en-GB" sz="1400" dirty="0"/>
          </a:p>
          <a:p>
            <a:pPr marL="285750" indent="-285750">
              <a:buFont typeface="Arial" panose="020B0604020202020204" pitchFamily="34" charset="0"/>
              <a:buChar char="•"/>
            </a:pPr>
            <a:r>
              <a:rPr lang="en-GB" sz="1400" b="1" dirty="0">
                <a:latin typeface="+mn-lt"/>
              </a:rPr>
              <a:t>OK Compilation ratio</a:t>
            </a:r>
          </a:p>
          <a:p>
            <a:pPr marL="971550" lvl="1" indent="-285750"/>
            <a:r>
              <a:rPr lang="en-GB" sz="1400" dirty="0">
                <a:solidFill>
                  <a:schemeClr val="tx1"/>
                </a:solidFill>
              </a:rPr>
              <a:t>OK compilation ratio improves from TMA01 to TMA03, but weaker students have dropped out</a:t>
            </a:r>
          </a:p>
          <a:p>
            <a:pPr marL="971550" lvl="1" indent="-285750"/>
            <a:r>
              <a:rPr lang="en-GB" sz="1400" dirty="0">
                <a:solidFill>
                  <a:schemeClr val="tx1"/>
                </a:solidFill>
              </a:rPr>
              <a:t>Female, disabled, lower ratio of OK compilations</a:t>
            </a:r>
          </a:p>
          <a:p>
            <a:pPr marL="971550" lvl="1" indent="-285750"/>
            <a:r>
              <a:rPr lang="en-GB" sz="1400" dirty="0">
                <a:solidFill>
                  <a:schemeClr val="tx1"/>
                </a:solidFill>
              </a:rPr>
              <a:t>Below median OK ratio strongly associated with dropout, lower TMA scores, not taking exam (-12%), or lower exam scores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a:latin typeface="+mn-lt"/>
              </a:rPr>
              <a:t>Completing students mostly pass in similar proportions, except for Black and Low SES students.</a:t>
            </a:r>
          </a:p>
        </p:txBody>
      </p:sp>
      <p:sp>
        <p:nvSpPr>
          <p:cNvPr id="3" name="Text Placeholder 2">
            <a:extLst>
              <a:ext uri="{FF2B5EF4-FFF2-40B4-BE49-F238E27FC236}">
                <a16:creationId xmlns:a16="http://schemas.microsoft.com/office/drawing/2014/main" id="{8A2E2D69-D451-D7D3-0ED7-5BB6DB056A4B}"/>
              </a:ext>
            </a:extLst>
          </p:cNvPr>
          <p:cNvSpPr>
            <a:spLocks noGrp="1"/>
          </p:cNvSpPr>
          <p:nvPr>
            <p:ph type="body" sz="quarter" idx="21"/>
          </p:nvPr>
        </p:nvSpPr>
        <p:spPr/>
        <p:txBody>
          <a:bodyPr/>
          <a:lstStyle/>
          <a:p>
            <a:r>
              <a:rPr lang="en-GB" dirty="0"/>
              <a:t>Summary</a:t>
            </a:r>
          </a:p>
        </p:txBody>
      </p:sp>
    </p:spTree>
    <p:extLst>
      <p:ext uri="{BB962C8B-B14F-4D97-AF65-F5344CB8AC3E}">
        <p14:creationId xmlns:p14="http://schemas.microsoft.com/office/powerpoint/2010/main" val="337085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7500938" cy="841196"/>
          </a:xfrm>
        </p:spPr>
        <p:txBody>
          <a:bodyPr/>
          <a:lstStyle/>
          <a:p>
            <a:r>
              <a:rPr lang="en-GB" dirty="0"/>
              <a:t>Thank you</a:t>
            </a:r>
          </a:p>
        </p:txBody>
      </p:sp>
      <p:sp>
        <p:nvSpPr>
          <p:cNvPr id="3" name="TextBox 2">
            <a:extLst>
              <a:ext uri="{FF2B5EF4-FFF2-40B4-BE49-F238E27FC236}">
                <a16:creationId xmlns:a16="http://schemas.microsoft.com/office/drawing/2014/main" id="{999199B6-33F2-2CBC-A945-D619966CFBFF}"/>
              </a:ext>
            </a:extLst>
          </p:cNvPr>
          <p:cNvSpPr txBox="1"/>
          <p:nvPr/>
        </p:nvSpPr>
        <p:spPr>
          <a:xfrm>
            <a:off x="487017" y="4343400"/>
            <a:ext cx="7185992" cy="1200329"/>
          </a:xfrm>
          <a:prstGeom prst="rect">
            <a:avLst/>
          </a:prstGeom>
          <a:noFill/>
        </p:spPr>
        <p:txBody>
          <a:bodyPr wrap="square" rtlCol="0">
            <a:spAutoFit/>
          </a:bodyPr>
          <a:lstStyle/>
          <a:p>
            <a:r>
              <a:rPr lang="en-GB" dirty="0">
                <a:solidFill>
                  <a:schemeClr val="bg1"/>
                </a:solidFill>
              </a:rPr>
              <a:t>Anton Dil</a:t>
            </a:r>
          </a:p>
          <a:p>
            <a:endParaRPr lang="en-GB" dirty="0">
              <a:solidFill>
                <a:schemeClr val="bg1"/>
              </a:solidFill>
            </a:endParaRPr>
          </a:p>
          <a:p>
            <a:r>
              <a:rPr lang="en-GB" dirty="0">
                <a:solidFill>
                  <a:schemeClr val="bg1"/>
                </a:solidFill>
              </a:rPr>
              <a:t>anton.dil@open.ac.uk</a:t>
            </a:r>
          </a:p>
          <a:p>
            <a:endParaRPr lang="en-GB" dirty="0"/>
          </a:p>
        </p:txBody>
      </p:sp>
      <p:sp>
        <p:nvSpPr>
          <p:cNvPr id="5" name="TextBox 4">
            <a:extLst>
              <a:ext uri="{FF2B5EF4-FFF2-40B4-BE49-F238E27FC236}">
                <a16:creationId xmlns:a16="http://schemas.microsoft.com/office/drawing/2014/main" id="{F9FB5AC1-2BCD-B02A-EF26-E5F14191F55A}"/>
              </a:ext>
            </a:extLst>
          </p:cNvPr>
          <p:cNvSpPr txBox="1"/>
          <p:nvPr/>
        </p:nvSpPr>
        <p:spPr>
          <a:xfrm>
            <a:off x="5559552" y="2267712"/>
            <a:ext cx="4882896" cy="1477328"/>
          </a:xfrm>
          <a:prstGeom prst="rect">
            <a:avLst/>
          </a:prstGeom>
          <a:noFill/>
        </p:spPr>
        <p:txBody>
          <a:bodyPr wrap="square" rtlCol="0">
            <a:spAutoFit/>
          </a:bodyPr>
          <a:lstStyle/>
          <a:p>
            <a:r>
              <a:rPr lang="en-GB" dirty="0">
                <a:solidFill>
                  <a:schemeClr val="bg1"/>
                </a:solidFill>
              </a:rPr>
              <a:t>Project members</a:t>
            </a:r>
          </a:p>
          <a:p>
            <a:endParaRPr lang="en-GB" dirty="0">
              <a:solidFill>
                <a:schemeClr val="bg1"/>
              </a:solidFill>
            </a:endParaRPr>
          </a:p>
          <a:p>
            <a:r>
              <a:rPr lang="en-GB" dirty="0">
                <a:solidFill>
                  <a:schemeClr val="bg1"/>
                </a:solidFill>
              </a:rPr>
              <a:t>Sharon Dawes, Richard Walker</a:t>
            </a:r>
            <a:r>
              <a:rPr lang="en-GB">
                <a:solidFill>
                  <a:schemeClr val="bg1"/>
                </a:solidFill>
              </a:rPr>
              <a:t>, </a:t>
            </a:r>
            <a:br>
              <a:rPr lang="en-GB">
                <a:solidFill>
                  <a:schemeClr val="bg1"/>
                </a:solidFill>
              </a:rPr>
            </a:br>
            <a:r>
              <a:rPr lang="en-GB">
                <a:solidFill>
                  <a:schemeClr val="bg1"/>
                </a:solidFill>
              </a:rPr>
              <a:t>Matthew </a:t>
            </a:r>
            <a:r>
              <a:rPr lang="en-GB" dirty="0">
                <a:solidFill>
                  <a:schemeClr val="bg1"/>
                </a:solidFill>
              </a:rPr>
              <a:t>Nelson, Lindsey Court</a:t>
            </a:r>
          </a:p>
          <a:p>
            <a:endParaRPr lang="en-GB" dirty="0">
              <a:solidFill>
                <a:schemeClr val="bg1"/>
              </a:solidFill>
            </a:endParaRPr>
          </a:p>
        </p:txBody>
      </p:sp>
    </p:spTree>
    <p:extLst>
      <p:ext uri="{BB962C8B-B14F-4D97-AF65-F5344CB8AC3E}">
        <p14:creationId xmlns:p14="http://schemas.microsoft.com/office/powerpoint/2010/main" val="133914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6CF7E-023A-F8E6-F740-8DAAD237C96F}"/>
              </a:ext>
            </a:extLst>
          </p:cNvPr>
          <p:cNvSpPr>
            <a:spLocks noGrp="1"/>
          </p:cNvSpPr>
          <p:nvPr>
            <p:ph type="body" sz="quarter" idx="18"/>
          </p:nvPr>
        </p:nvSpPr>
        <p:spPr>
          <a:xfrm>
            <a:off x="257009" y="2227186"/>
            <a:ext cx="7751057" cy="4484509"/>
          </a:xfrm>
        </p:spPr>
        <p:txBody>
          <a:bodyPr/>
          <a:lstStyle/>
          <a:p>
            <a:pPr marL="285750" indent="-285750">
              <a:buFont typeface="Arial" panose="020B0604020202020204" pitchFamily="34" charset="0"/>
              <a:buChar char="•"/>
            </a:pPr>
            <a:r>
              <a:rPr lang="en-GB" sz="2000" dirty="0"/>
              <a:t>Dropped old in-house materials</a:t>
            </a:r>
          </a:p>
          <a:p>
            <a:pPr marL="285750" indent="-285750">
              <a:buFont typeface="Arial" panose="020B0604020202020204" pitchFamily="34" charset="0"/>
              <a:buChar char="•"/>
            </a:pPr>
            <a:r>
              <a:rPr lang="en-GB" sz="2000" dirty="0"/>
              <a:t>Bought-in textbook </a:t>
            </a:r>
            <a:br>
              <a:rPr lang="en-GB" sz="2000" dirty="0"/>
            </a:br>
            <a:r>
              <a:rPr lang="en-GB" sz="2000" dirty="0"/>
              <a:t>(‘Objects First with Java’, Barnes and Kolling)</a:t>
            </a:r>
          </a:p>
          <a:p>
            <a:pPr marL="285750" indent="-285750">
              <a:buFont typeface="Arial" panose="020B0604020202020204" pitchFamily="34" charset="0"/>
              <a:buChar char="•"/>
            </a:pPr>
            <a:r>
              <a:rPr lang="en-GB" sz="2000" dirty="0"/>
              <a:t>More practical, perhaps harder</a:t>
            </a:r>
          </a:p>
          <a:p>
            <a:pPr marL="285750" indent="-285750">
              <a:buFont typeface="Arial" panose="020B0604020202020204" pitchFamily="34" charset="0"/>
              <a:buChar char="•"/>
            </a:pPr>
            <a:r>
              <a:rPr lang="en-GB" sz="2000" dirty="0"/>
              <a:t>Added some extension content for better students</a:t>
            </a:r>
          </a:p>
          <a:p>
            <a:pPr marL="285750" indent="-285750">
              <a:buFont typeface="Arial" panose="020B0604020202020204" pitchFamily="34" charset="0"/>
              <a:buChar char="•"/>
            </a:pPr>
            <a:r>
              <a:rPr lang="en-GB" sz="2000" b="1" dirty="0"/>
              <a:t>OU ‘Chapter companions’ :  70 embedded practical activities with automated feedback</a:t>
            </a:r>
          </a:p>
          <a:p>
            <a:pPr marL="285750" indent="-285750">
              <a:buFont typeface="Arial" panose="020B0604020202020204" pitchFamily="34" charset="0"/>
              <a:buChar char="•"/>
            </a:pPr>
            <a:r>
              <a:rPr lang="en-GB" sz="2000" b="1" dirty="0"/>
              <a:t>Unlimited automated feedback on TMA solutions before submission</a:t>
            </a:r>
          </a:p>
          <a:p>
            <a:pPr marL="285750" indent="-285750">
              <a:buFont typeface="Arial" panose="020B0604020202020204" pitchFamily="34" charset="0"/>
              <a:buChar char="•"/>
            </a:pPr>
            <a:r>
              <a:rPr lang="en-GB" sz="2000" dirty="0"/>
              <a:t>Lots of forum discussion relating to automated feedback</a:t>
            </a:r>
          </a:p>
          <a:p>
            <a:pPr marL="285750" indent="-285750">
              <a:buFont typeface="Arial" panose="020B0604020202020204" pitchFamily="34" charset="0"/>
              <a:buChar char="•"/>
            </a:pPr>
            <a:r>
              <a:rPr lang="en-GB" sz="2000" dirty="0"/>
              <a:t>Exam now online</a:t>
            </a:r>
          </a:p>
          <a:p>
            <a:pPr marL="285750" indent="-28575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CA2D39E9-EF2F-A134-BEC1-F9DCB1EA106A}"/>
              </a:ext>
            </a:extLst>
          </p:cNvPr>
          <p:cNvSpPr>
            <a:spLocks noGrp="1"/>
          </p:cNvSpPr>
          <p:nvPr>
            <p:ph type="body" sz="quarter" idx="14"/>
          </p:nvPr>
        </p:nvSpPr>
        <p:spPr>
          <a:xfrm>
            <a:off x="144370" y="1822082"/>
            <a:ext cx="10179513" cy="496800"/>
          </a:xfrm>
        </p:spPr>
        <p:txBody>
          <a:bodyPr/>
          <a:lstStyle/>
          <a:p>
            <a:r>
              <a:rPr lang="en-GB" dirty="0"/>
              <a:t>Brand new module, with unchanged learning outcomes</a:t>
            </a:r>
          </a:p>
        </p:txBody>
      </p:sp>
      <p:sp>
        <p:nvSpPr>
          <p:cNvPr id="4" name="Text Placeholder 3">
            <a:extLst>
              <a:ext uri="{FF2B5EF4-FFF2-40B4-BE49-F238E27FC236}">
                <a16:creationId xmlns:a16="http://schemas.microsoft.com/office/drawing/2014/main" id="{FA863806-3D66-51CA-9BBF-132F8EB658C6}"/>
              </a:ext>
            </a:extLst>
          </p:cNvPr>
          <p:cNvSpPr>
            <a:spLocks noGrp="1"/>
          </p:cNvSpPr>
          <p:nvPr>
            <p:ph type="body" sz="quarter" idx="21"/>
          </p:nvPr>
        </p:nvSpPr>
        <p:spPr/>
        <p:txBody>
          <a:bodyPr/>
          <a:lstStyle/>
          <a:p>
            <a:r>
              <a:rPr lang="en-GB" dirty="0"/>
              <a:t>M250 Changes</a:t>
            </a:r>
          </a:p>
        </p:txBody>
      </p:sp>
      <p:sp>
        <p:nvSpPr>
          <p:cNvPr id="5" name="Text Placeholder 4">
            <a:extLst>
              <a:ext uri="{FF2B5EF4-FFF2-40B4-BE49-F238E27FC236}">
                <a16:creationId xmlns:a16="http://schemas.microsoft.com/office/drawing/2014/main" id="{010D49B8-28E2-7E1A-AD27-FAB6ABBE3A93}"/>
              </a:ext>
            </a:extLst>
          </p:cNvPr>
          <p:cNvSpPr>
            <a:spLocks noGrp="1"/>
          </p:cNvSpPr>
          <p:nvPr>
            <p:ph type="body" sz="quarter" idx="22"/>
          </p:nvPr>
        </p:nvSpPr>
        <p:spPr/>
        <p:txBody>
          <a:bodyPr/>
          <a:lstStyle/>
          <a:p>
            <a:r>
              <a:rPr lang="en-GB" dirty="0"/>
              <a:t>How 2021J materials differed</a:t>
            </a:r>
          </a:p>
        </p:txBody>
      </p:sp>
      <p:sp>
        <p:nvSpPr>
          <p:cNvPr id="10" name="TextBox 9">
            <a:extLst>
              <a:ext uri="{FF2B5EF4-FFF2-40B4-BE49-F238E27FC236}">
                <a16:creationId xmlns:a16="http://schemas.microsoft.com/office/drawing/2014/main" id="{2427A7A8-AC39-9460-5D55-D0E755586746}"/>
              </a:ext>
            </a:extLst>
          </p:cNvPr>
          <p:cNvSpPr txBox="1"/>
          <p:nvPr/>
        </p:nvSpPr>
        <p:spPr>
          <a:xfrm>
            <a:off x="8478078" y="2584174"/>
            <a:ext cx="3180522" cy="3693319"/>
          </a:xfrm>
          <a:prstGeom prst="rect">
            <a:avLst/>
          </a:prstGeom>
          <a:noFill/>
        </p:spPr>
        <p:txBody>
          <a:bodyPr wrap="square" rtlCol="0">
            <a:spAutoFit/>
          </a:bodyPr>
          <a:lstStyle/>
          <a:p>
            <a:r>
              <a:rPr lang="en-GB" b="1" dirty="0"/>
              <a:t>Well-received by tutors.</a:t>
            </a:r>
          </a:p>
          <a:p>
            <a:endParaRPr lang="en-GB" dirty="0"/>
          </a:p>
          <a:p>
            <a:r>
              <a:rPr lang="en-GB" b="1" dirty="0"/>
              <a:t>SEAM feedback generally improved</a:t>
            </a:r>
          </a:p>
          <a:p>
            <a:endParaRPr lang="en-GB" b="1" dirty="0"/>
          </a:p>
          <a:p>
            <a:r>
              <a:rPr lang="en-GB" dirty="0"/>
              <a:t>Navigating the material is harder than with old in-house materials.</a:t>
            </a:r>
          </a:p>
          <a:p>
            <a:endParaRPr lang="en-GB" dirty="0"/>
          </a:p>
          <a:p>
            <a:r>
              <a:rPr lang="en-GB" dirty="0"/>
              <a:t>Reg25 	N = 1395</a:t>
            </a:r>
          </a:p>
          <a:p>
            <a:endParaRPr lang="en-GB" dirty="0"/>
          </a:p>
          <a:p>
            <a:r>
              <a:rPr lang="en-GB" dirty="0"/>
              <a:t>Exam 	N = 1060</a:t>
            </a:r>
          </a:p>
          <a:p>
            <a:endParaRPr lang="en-GB" dirty="0"/>
          </a:p>
        </p:txBody>
      </p:sp>
    </p:spTree>
    <p:extLst>
      <p:ext uri="{BB962C8B-B14F-4D97-AF65-F5344CB8AC3E}">
        <p14:creationId xmlns:p14="http://schemas.microsoft.com/office/powerpoint/2010/main" val="1577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43B1A-F90A-179F-9B99-E5D0D878FC23}"/>
              </a:ext>
            </a:extLst>
          </p:cNvPr>
          <p:cNvSpPr>
            <a:spLocks noGrp="1"/>
          </p:cNvSpPr>
          <p:nvPr>
            <p:ph type="body" sz="quarter" idx="18"/>
          </p:nvPr>
        </p:nvSpPr>
        <p:spPr>
          <a:xfrm>
            <a:off x="8544489" y="2200127"/>
            <a:ext cx="3432785" cy="3221029"/>
          </a:xfrm>
        </p:spPr>
        <p:txBody>
          <a:bodyPr/>
          <a:lstStyle/>
          <a:p>
            <a:pPr marL="285750" indent="-285750">
              <a:buFont typeface="Arial" panose="020B0604020202020204" pitchFamily="34" charset="0"/>
              <a:buChar char="•"/>
            </a:pPr>
            <a:r>
              <a:rPr lang="en-GB" dirty="0"/>
              <a:t>19.5%         &lt; 25</a:t>
            </a:r>
          </a:p>
          <a:p>
            <a:pPr marL="285750" indent="-285750">
              <a:buFont typeface="Arial" panose="020B0604020202020204" pitchFamily="34" charset="0"/>
              <a:buChar char="•"/>
            </a:pPr>
            <a:r>
              <a:rPr lang="en-GB" dirty="0"/>
              <a:t>46.7%       25-34</a:t>
            </a:r>
          </a:p>
          <a:p>
            <a:pPr marL="285750" indent="-285750">
              <a:buFont typeface="Arial" panose="020B0604020202020204" pitchFamily="34" charset="0"/>
              <a:buChar char="•"/>
            </a:pPr>
            <a:r>
              <a:rPr lang="en-GB" dirty="0"/>
              <a:t>23.8%       35-44</a:t>
            </a:r>
          </a:p>
          <a:p>
            <a:pPr marL="285750" indent="-285750">
              <a:buFont typeface="Arial" panose="020B0604020202020204" pitchFamily="34" charset="0"/>
              <a:buChar char="•"/>
            </a:pPr>
            <a:r>
              <a:rPr lang="en-GB" dirty="0"/>
              <a:t>8.5%         45-54</a:t>
            </a:r>
          </a:p>
          <a:p>
            <a:pPr marL="285750" indent="-285750">
              <a:buFont typeface="Arial" panose="020B0604020202020204" pitchFamily="34" charset="0"/>
              <a:buChar char="•"/>
            </a:pPr>
            <a:r>
              <a:rPr lang="en-GB" dirty="0"/>
              <a:t>1.1%	     55-64</a:t>
            </a:r>
          </a:p>
          <a:p>
            <a:pPr marL="285750" indent="-285750">
              <a:buFont typeface="Arial" panose="020B0604020202020204" pitchFamily="34" charset="0"/>
              <a:buChar char="•"/>
            </a:pPr>
            <a:r>
              <a:rPr lang="en-GB" dirty="0"/>
              <a:t>0.3%	     65+          (3 students)</a:t>
            </a:r>
          </a:p>
          <a:p>
            <a:pPr marL="285750" indent="-285750">
              <a:buFont typeface="Arial" panose="020B0604020202020204" pitchFamily="34" charset="0"/>
              <a:buChar char="•"/>
            </a:pPr>
            <a:endParaRPr lang="en-GB" dirty="0"/>
          </a:p>
          <a:p>
            <a:r>
              <a:rPr lang="en-GB" dirty="0"/>
              <a:t>Different data set to module profile tool,  included demographics.</a:t>
            </a:r>
          </a:p>
        </p:txBody>
      </p:sp>
      <p:sp>
        <p:nvSpPr>
          <p:cNvPr id="4" name="Text Placeholder 3">
            <a:extLst>
              <a:ext uri="{FF2B5EF4-FFF2-40B4-BE49-F238E27FC236}">
                <a16:creationId xmlns:a16="http://schemas.microsoft.com/office/drawing/2014/main" id="{EB865655-DF43-BBC6-2F89-8C73A83DE61A}"/>
              </a:ext>
            </a:extLst>
          </p:cNvPr>
          <p:cNvSpPr>
            <a:spLocks noGrp="1"/>
          </p:cNvSpPr>
          <p:nvPr>
            <p:ph type="body" sz="quarter" idx="21"/>
          </p:nvPr>
        </p:nvSpPr>
        <p:spPr/>
        <p:txBody>
          <a:bodyPr/>
          <a:lstStyle/>
          <a:p>
            <a:r>
              <a:rPr lang="en-GB" dirty="0"/>
              <a:t>Age breakdown</a:t>
            </a:r>
          </a:p>
        </p:txBody>
      </p:sp>
      <p:sp>
        <p:nvSpPr>
          <p:cNvPr id="5" name="Text Placeholder 4">
            <a:extLst>
              <a:ext uri="{FF2B5EF4-FFF2-40B4-BE49-F238E27FC236}">
                <a16:creationId xmlns:a16="http://schemas.microsoft.com/office/drawing/2014/main" id="{D73E20B8-1A2D-CB42-C024-78CCE13EE768}"/>
              </a:ext>
            </a:extLst>
          </p:cNvPr>
          <p:cNvSpPr>
            <a:spLocks noGrp="1"/>
          </p:cNvSpPr>
          <p:nvPr>
            <p:ph type="body" sz="quarter" idx="22"/>
          </p:nvPr>
        </p:nvSpPr>
        <p:spPr/>
        <p:txBody>
          <a:bodyPr/>
          <a:lstStyle/>
          <a:p>
            <a:r>
              <a:rPr lang="en-GB" dirty="0"/>
              <a:t>Mostly 25-34</a:t>
            </a:r>
          </a:p>
        </p:txBody>
      </p:sp>
      <p:pic>
        <p:nvPicPr>
          <p:cNvPr id="8" name="Picture 7">
            <a:extLst>
              <a:ext uri="{FF2B5EF4-FFF2-40B4-BE49-F238E27FC236}">
                <a16:creationId xmlns:a16="http://schemas.microsoft.com/office/drawing/2014/main" id="{7DDC431C-490E-8C2E-02EF-307A747187DB}"/>
              </a:ext>
            </a:extLst>
          </p:cNvPr>
          <p:cNvPicPr>
            <a:picLocks noChangeAspect="1"/>
          </p:cNvPicPr>
          <p:nvPr/>
        </p:nvPicPr>
        <p:blipFill rotWithShape="1">
          <a:blip r:embed="rId3"/>
          <a:srcRect t="9879"/>
          <a:stretch/>
        </p:blipFill>
        <p:spPr>
          <a:xfrm>
            <a:off x="214726" y="2331720"/>
            <a:ext cx="8124825" cy="4317765"/>
          </a:xfrm>
          <a:prstGeom prst="rect">
            <a:avLst/>
          </a:prstGeom>
        </p:spPr>
      </p:pic>
      <p:sp>
        <p:nvSpPr>
          <p:cNvPr id="3" name="TextBox 2">
            <a:extLst>
              <a:ext uri="{FF2B5EF4-FFF2-40B4-BE49-F238E27FC236}">
                <a16:creationId xmlns:a16="http://schemas.microsoft.com/office/drawing/2014/main" id="{DB70D28B-4693-B98D-6AE0-C6037A30A538}"/>
              </a:ext>
            </a:extLst>
          </p:cNvPr>
          <p:cNvSpPr txBox="1"/>
          <p:nvPr/>
        </p:nvSpPr>
        <p:spPr>
          <a:xfrm>
            <a:off x="2130551" y="1737360"/>
            <a:ext cx="6208999" cy="369332"/>
          </a:xfrm>
          <a:prstGeom prst="rect">
            <a:avLst/>
          </a:prstGeom>
          <a:noFill/>
        </p:spPr>
        <p:txBody>
          <a:bodyPr wrap="square" rtlCol="0">
            <a:spAutoFit/>
          </a:bodyPr>
          <a:lstStyle/>
          <a:p>
            <a:r>
              <a:rPr lang="en-GB" dirty="0"/>
              <a:t>Percentages in age bands</a:t>
            </a:r>
          </a:p>
        </p:txBody>
      </p:sp>
    </p:spTree>
    <p:extLst>
      <p:ext uri="{BB962C8B-B14F-4D97-AF65-F5344CB8AC3E}">
        <p14:creationId xmlns:p14="http://schemas.microsoft.com/office/powerpoint/2010/main" val="117896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413915" y="2395221"/>
            <a:ext cx="5284521" cy="3824158"/>
          </a:xfrm>
        </p:spPr>
        <p:txBody>
          <a:bodyPr/>
          <a:lstStyle/>
          <a:p>
            <a:r>
              <a:rPr lang="en-GB" b="1" dirty="0">
                <a:solidFill>
                  <a:srgbClr val="FF0000"/>
                </a:solidFill>
              </a:rPr>
              <a:t>Demographic groups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86% White, 14% other groups</a:t>
            </a:r>
          </a:p>
          <a:p>
            <a:pPr marL="285750" indent="-285750">
              <a:buFont typeface="Arial" panose="020B0604020202020204" pitchFamily="34" charset="0"/>
              <a:buChar char="•"/>
            </a:pPr>
            <a:r>
              <a:rPr lang="en-GB" dirty="0"/>
              <a:t>85% mid to higher SES</a:t>
            </a:r>
          </a:p>
          <a:p>
            <a:pPr marL="285750" indent="-285750">
              <a:buFont typeface="Arial" panose="020B0604020202020204" pitchFamily="34" charset="0"/>
              <a:buChar char="•"/>
            </a:pPr>
            <a:r>
              <a:rPr lang="en-GB" dirty="0"/>
              <a:t>80% not disabled </a:t>
            </a:r>
          </a:p>
          <a:p>
            <a:pPr marL="285750" indent="-285750">
              <a:buFont typeface="Arial" panose="020B0604020202020204" pitchFamily="34" charset="0"/>
              <a:buChar char="•"/>
            </a:pPr>
            <a:r>
              <a:rPr lang="en-GB" dirty="0"/>
              <a:t>77% male, 23% female</a:t>
            </a:r>
          </a:p>
          <a:p>
            <a:pPr marL="285750" indent="-285750">
              <a:buFont typeface="Arial" panose="020B0604020202020204" pitchFamily="34" charset="0"/>
              <a:buChar char="•"/>
            </a:pPr>
            <a:r>
              <a:rPr lang="en-GB" dirty="0"/>
              <a:t>66% aged under 35</a:t>
            </a:r>
          </a:p>
          <a:p>
            <a:pPr marL="285750" indent="-285750">
              <a:buFont typeface="Arial" panose="020B0604020202020204" pitchFamily="34" charset="0"/>
              <a:buChar char="•"/>
            </a:pPr>
            <a:r>
              <a:rPr lang="en-GB" dirty="0"/>
              <a:t>63% Q62 Computing and IT</a:t>
            </a:r>
          </a:p>
          <a:p>
            <a:pPr marL="285750" indent="-285750">
              <a:buFont typeface="Arial" panose="020B0604020202020204" pitchFamily="34" charset="0"/>
              <a:buChar char="•"/>
            </a:pPr>
            <a:r>
              <a:rPr lang="en-GB" dirty="0"/>
              <a:t>15%  Q67 Computing and IT with a second subject</a:t>
            </a:r>
          </a:p>
          <a:p>
            <a:pPr marL="285750" indent="-285750">
              <a:buFont typeface="Arial" panose="020B0604020202020204" pitchFamily="34" charset="0"/>
              <a:buChar char="•"/>
            </a:pPr>
            <a:r>
              <a:rPr lang="en-GB" dirty="0"/>
              <a:t>22% other qualifications</a:t>
            </a:r>
          </a:p>
          <a:p>
            <a:pPr marL="285750" indent="-285750">
              <a:buFont typeface="Arial" panose="020B0604020202020204" pitchFamily="34" charset="0"/>
              <a:buChar char="•"/>
            </a:pPr>
            <a:endParaRPr lang="en-GB" dirty="0"/>
          </a:p>
          <a:p>
            <a:pPr marL="971550" lvl="1" indent="-285750"/>
            <a:endParaRPr lang="en-GB"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M250 2021J Demographics and dropout</a:t>
            </a:r>
          </a:p>
        </p:txBody>
      </p:sp>
      <p:sp>
        <p:nvSpPr>
          <p:cNvPr id="5" name="Text Placeholder 4">
            <a:extLst>
              <a:ext uri="{FF2B5EF4-FFF2-40B4-BE49-F238E27FC236}">
                <a16:creationId xmlns:a16="http://schemas.microsoft.com/office/drawing/2014/main" id="{9C59B86A-2146-4BD3-3D45-0FF26A17CC05}"/>
              </a:ext>
            </a:extLst>
          </p:cNvPr>
          <p:cNvSpPr>
            <a:spLocks noGrp="1"/>
          </p:cNvSpPr>
          <p:nvPr>
            <p:ph type="body" sz="quarter" idx="22"/>
          </p:nvPr>
        </p:nvSpPr>
        <p:spPr/>
        <p:txBody>
          <a:bodyPr/>
          <a:lstStyle/>
          <a:p>
            <a:r>
              <a:rPr lang="en-GB" dirty="0"/>
              <a:t>Students drop out rather than fail</a:t>
            </a:r>
          </a:p>
        </p:txBody>
      </p:sp>
      <p:sp>
        <p:nvSpPr>
          <p:cNvPr id="6" name="Text Placeholder 1">
            <a:extLst>
              <a:ext uri="{FF2B5EF4-FFF2-40B4-BE49-F238E27FC236}">
                <a16:creationId xmlns:a16="http://schemas.microsoft.com/office/drawing/2014/main" id="{70740D9F-A462-3766-8F2E-237BB6958A2B}"/>
              </a:ext>
            </a:extLst>
          </p:cNvPr>
          <p:cNvSpPr txBox="1">
            <a:spLocks/>
          </p:cNvSpPr>
          <p:nvPr/>
        </p:nvSpPr>
        <p:spPr>
          <a:xfrm>
            <a:off x="6493565" y="2395220"/>
            <a:ext cx="5284520" cy="4283875"/>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Completion rates (module profile tool)</a:t>
            </a:r>
          </a:p>
          <a:p>
            <a:r>
              <a:rPr lang="en-GB" dirty="0">
                <a:highlight>
                  <a:srgbClr val="FFFF00"/>
                </a:highlight>
              </a:rPr>
              <a:t>Overall completion 69%</a:t>
            </a:r>
          </a:p>
          <a:p>
            <a:endParaRPr lang="en-GB" dirty="0">
              <a:highlight>
                <a:srgbClr val="FFFF00"/>
              </a:highlight>
            </a:endParaRPr>
          </a:p>
          <a:p>
            <a:pPr marL="285750" indent="-285750">
              <a:buFont typeface="Arial" panose="020B0604020202020204" pitchFamily="34" charset="0"/>
              <a:buChar char="•"/>
            </a:pPr>
            <a:r>
              <a:rPr lang="en-GB" dirty="0"/>
              <a:t>Asian -3%   Black -11%    Mixed -1%   Other +13%</a:t>
            </a:r>
          </a:p>
          <a:p>
            <a:pPr marL="285750" indent="-285750">
              <a:buFont typeface="Arial" panose="020B0604020202020204" pitchFamily="34" charset="0"/>
              <a:buChar char="•"/>
            </a:pPr>
            <a:r>
              <a:rPr lang="en-GB" dirty="0"/>
              <a:t>Low SES    (-1% vs mid to higher SES)</a:t>
            </a:r>
          </a:p>
          <a:p>
            <a:pPr marL="285750" indent="-285750">
              <a:buFont typeface="Arial" panose="020B0604020202020204" pitchFamily="34" charset="0"/>
              <a:buChar char="•"/>
            </a:pPr>
            <a:r>
              <a:rPr lang="en-GB" dirty="0"/>
              <a:t>Disabled  (-15% vs non-disabled)</a:t>
            </a:r>
          </a:p>
          <a:p>
            <a:pPr marL="285750" indent="-285750">
              <a:buFont typeface="Arial" panose="020B0604020202020204" pitchFamily="34" charset="0"/>
              <a:buChar char="•"/>
            </a:pPr>
            <a:r>
              <a:rPr lang="en-GB" dirty="0"/>
              <a:t>Female     (-6% vs male)</a:t>
            </a:r>
          </a:p>
          <a:p>
            <a:pPr marL="285750" indent="-285750">
              <a:buFont typeface="Arial" panose="020B0604020202020204" pitchFamily="34" charset="0"/>
              <a:buChar char="•"/>
            </a:pPr>
            <a:r>
              <a:rPr lang="en-GB" dirty="0"/>
              <a:t>Age 35+   (-0.7% vs &lt; 35)</a:t>
            </a:r>
          </a:p>
          <a:p>
            <a:pPr marL="285750" indent="-285750">
              <a:buFont typeface="Arial" panose="020B0604020202020204" pitchFamily="34" charset="0"/>
              <a:buChar char="•"/>
            </a:pPr>
            <a:r>
              <a:rPr lang="en-GB" dirty="0"/>
              <a:t>Q67           (-2% vs Q62)</a:t>
            </a:r>
          </a:p>
          <a:p>
            <a:endParaRPr lang="en-GB" b="1" dirty="0"/>
          </a:p>
          <a:p>
            <a:r>
              <a:rPr lang="en-GB" b="1" dirty="0"/>
              <a:t>For completing students, credit received rates are similar, notably except for Black students and Low SES.</a:t>
            </a:r>
            <a:endParaRPr lang="en-GB" dirty="0"/>
          </a:p>
        </p:txBody>
      </p:sp>
    </p:spTree>
    <p:extLst>
      <p:ext uri="{BB962C8B-B14F-4D97-AF65-F5344CB8AC3E}">
        <p14:creationId xmlns:p14="http://schemas.microsoft.com/office/powerpoint/2010/main" val="355544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6CF7E-023A-F8E6-F740-8DAAD237C96F}"/>
              </a:ext>
            </a:extLst>
          </p:cNvPr>
          <p:cNvSpPr>
            <a:spLocks noGrp="1"/>
          </p:cNvSpPr>
          <p:nvPr>
            <p:ph type="body" sz="quarter" idx="18"/>
          </p:nvPr>
        </p:nvSpPr>
        <p:spPr>
          <a:xfrm>
            <a:off x="9213574" y="4825438"/>
            <a:ext cx="2280957" cy="1560641"/>
          </a:xfrm>
        </p:spPr>
        <p:txBody>
          <a:bodyPr/>
          <a:lstStyle/>
          <a:p>
            <a:pPr marL="285750" indent="-285750">
              <a:buFont typeface="Arial" panose="020B0604020202020204" pitchFamily="34" charset="0"/>
              <a:buChar char="•"/>
            </a:pPr>
            <a:endParaRPr lang="en-GB" dirty="0"/>
          </a:p>
          <a:p>
            <a:r>
              <a:rPr lang="en-GB" b="1" dirty="0">
                <a:solidFill>
                  <a:srgbClr val="FF0000"/>
                </a:solidFill>
              </a:rPr>
              <a:t>+ 16% in ‘about right’</a:t>
            </a:r>
          </a:p>
          <a:p>
            <a:br>
              <a:rPr lang="en-GB" b="1" dirty="0"/>
            </a:br>
            <a:endParaRPr lang="en-GB" dirty="0"/>
          </a:p>
        </p:txBody>
      </p:sp>
      <p:sp>
        <p:nvSpPr>
          <p:cNvPr id="3" name="Text Placeholder 2">
            <a:extLst>
              <a:ext uri="{FF2B5EF4-FFF2-40B4-BE49-F238E27FC236}">
                <a16:creationId xmlns:a16="http://schemas.microsoft.com/office/drawing/2014/main" id="{CA2D39E9-EF2F-A134-BEC1-F9DCB1EA106A}"/>
              </a:ext>
            </a:extLst>
          </p:cNvPr>
          <p:cNvSpPr>
            <a:spLocks noGrp="1"/>
          </p:cNvSpPr>
          <p:nvPr>
            <p:ph type="body" sz="quarter" idx="14"/>
          </p:nvPr>
        </p:nvSpPr>
        <p:spPr>
          <a:xfrm>
            <a:off x="144370" y="1822082"/>
            <a:ext cx="10179513" cy="496800"/>
          </a:xfrm>
        </p:spPr>
        <p:txBody>
          <a:bodyPr/>
          <a:lstStyle/>
          <a:p>
            <a:r>
              <a:rPr lang="en-GB" dirty="0"/>
              <a:t>How did you find the level of M250 content, compared to your expectations for a Level 2 Java module?</a:t>
            </a:r>
          </a:p>
        </p:txBody>
      </p:sp>
      <p:sp>
        <p:nvSpPr>
          <p:cNvPr id="4" name="Text Placeholder 3">
            <a:extLst>
              <a:ext uri="{FF2B5EF4-FFF2-40B4-BE49-F238E27FC236}">
                <a16:creationId xmlns:a16="http://schemas.microsoft.com/office/drawing/2014/main" id="{FA863806-3D66-51CA-9BBF-132F8EB658C6}"/>
              </a:ext>
            </a:extLst>
          </p:cNvPr>
          <p:cNvSpPr>
            <a:spLocks noGrp="1"/>
          </p:cNvSpPr>
          <p:nvPr>
            <p:ph type="body" sz="quarter" idx="21"/>
          </p:nvPr>
        </p:nvSpPr>
        <p:spPr/>
        <p:txBody>
          <a:bodyPr/>
          <a:lstStyle/>
          <a:p>
            <a:r>
              <a:rPr lang="en-GB" dirty="0"/>
              <a:t>M250 level expectations</a:t>
            </a:r>
          </a:p>
        </p:txBody>
      </p:sp>
      <p:sp>
        <p:nvSpPr>
          <p:cNvPr id="5" name="Text Placeholder 4">
            <a:extLst>
              <a:ext uri="{FF2B5EF4-FFF2-40B4-BE49-F238E27FC236}">
                <a16:creationId xmlns:a16="http://schemas.microsoft.com/office/drawing/2014/main" id="{010D49B8-28E2-7E1A-AD27-FAB6ABBE3A93}"/>
              </a:ext>
            </a:extLst>
          </p:cNvPr>
          <p:cNvSpPr>
            <a:spLocks noGrp="1"/>
          </p:cNvSpPr>
          <p:nvPr>
            <p:ph type="body" sz="quarter" idx="22"/>
          </p:nvPr>
        </p:nvSpPr>
        <p:spPr/>
        <p:txBody>
          <a:bodyPr/>
          <a:lstStyle/>
          <a:p>
            <a:r>
              <a:rPr lang="en-GB" dirty="0"/>
              <a:t>Comfort improved</a:t>
            </a:r>
          </a:p>
        </p:txBody>
      </p:sp>
      <p:pic>
        <p:nvPicPr>
          <p:cNvPr id="6" name="Picture 5">
            <a:extLst>
              <a:ext uri="{FF2B5EF4-FFF2-40B4-BE49-F238E27FC236}">
                <a16:creationId xmlns:a16="http://schemas.microsoft.com/office/drawing/2014/main" id="{7F4D3EE6-8000-39E1-1FEB-068EEC9FA8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85" b="12426"/>
          <a:stretch/>
        </p:blipFill>
        <p:spPr>
          <a:xfrm>
            <a:off x="178727" y="2318881"/>
            <a:ext cx="7185187" cy="2104031"/>
          </a:xfrm>
          <a:prstGeom prst="rect">
            <a:avLst/>
          </a:prstGeom>
        </p:spPr>
      </p:pic>
      <p:pic>
        <p:nvPicPr>
          <p:cNvPr id="7" name="Picture 6">
            <a:extLst>
              <a:ext uri="{FF2B5EF4-FFF2-40B4-BE49-F238E27FC236}">
                <a16:creationId xmlns:a16="http://schemas.microsoft.com/office/drawing/2014/main" id="{4B65BF71-7DFD-1F99-670F-D23DD6086754}"/>
              </a:ext>
            </a:extLst>
          </p:cNvPr>
          <p:cNvPicPr>
            <a:picLocks noChangeAspect="1"/>
          </p:cNvPicPr>
          <p:nvPr/>
        </p:nvPicPr>
        <p:blipFill rotWithShape="1">
          <a:blip r:embed="rId4"/>
          <a:srcRect t="11871" b="19589"/>
          <a:stretch/>
        </p:blipFill>
        <p:spPr>
          <a:xfrm>
            <a:off x="170009" y="4533276"/>
            <a:ext cx="7185187" cy="1948742"/>
          </a:xfrm>
          <a:prstGeom prst="rect">
            <a:avLst/>
          </a:prstGeom>
        </p:spPr>
      </p:pic>
      <p:sp>
        <p:nvSpPr>
          <p:cNvPr id="8" name="TextBox 7">
            <a:extLst>
              <a:ext uri="{FF2B5EF4-FFF2-40B4-BE49-F238E27FC236}">
                <a16:creationId xmlns:a16="http://schemas.microsoft.com/office/drawing/2014/main" id="{8AD07391-2C2C-FE8E-59E3-2C29A80AA97D}"/>
              </a:ext>
            </a:extLst>
          </p:cNvPr>
          <p:cNvSpPr txBox="1"/>
          <p:nvPr/>
        </p:nvSpPr>
        <p:spPr>
          <a:xfrm>
            <a:off x="7613372" y="2556456"/>
            <a:ext cx="923401" cy="923330"/>
          </a:xfrm>
          <a:prstGeom prst="rect">
            <a:avLst/>
          </a:prstGeom>
          <a:noFill/>
        </p:spPr>
        <p:txBody>
          <a:bodyPr wrap="square" rtlCol="0">
            <a:spAutoFit/>
          </a:bodyPr>
          <a:lstStyle/>
          <a:p>
            <a:r>
              <a:rPr lang="en-GB" dirty="0"/>
              <a:t>2020J</a:t>
            </a:r>
          </a:p>
          <a:p>
            <a:endParaRPr lang="en-GB" dirty="0"/>
          </a:p>
          <a:p>
            <a:r>
              <a:rPr lang="en-GB" dirty="0"/>
              <a:t>N=227</a:t>
            </a:r>
          </a:p>
        </p:txBody>
      </p:sp>
      <p:sp>
        <p:nvSpPr>
          <p:cNvPr id="9" name="TextBox 8">
            <a:extLst>
              <a:ext uri="{FF2B5EF4-FFF2-40B4-BE49-F238E27FC236}">
                <a16:creationId xmlns:a16="http://schemas.microsoft.com/office/drawing/2014/main" id="{D127DDF8-AA12-DAE6-1684-FFAEC82E92A7}"/>
              </a:ext>
            </a:extLst>
          </p:cNvPr>
          <p:cNvSpPr txBox="1"/>
          <p:nvPr/>
        </p:nvSpPr>
        <p:spPr>
          <a:xfrm>
            <a:off x="7613374" y="4825439"/>
            <a:ext cx="923400" cy="923330"/>
          </a:xfrm>
          <a:prstGeom prst="rect">
            <a:avLst/>
          </a:prstGeom>
          <a:noFill/>
        </p:spPr>
        <p:txBody>
          <a:bodyPr wrap="square" rtlCol="0">
            <a:spAutoFit/>
          </a:bodyPr>
          <a:lstStyle/>
          <a:p>
            <a:r>
              <a:rPr lang="en-GB" dirty="0"/>
              <a:t>2021J</a:t>
            </a:r>
          </a:p>
          <a:p>
            <a:endParaRPr lang="en-GB" dirty="0"/>
          </a:p>
          <a:p>
            <a:r>
              <a:rPr lang="en-GB" dirty="0"/>
              <a:t>N=186</a:t>
            </a:r>
          </a:p>
        </p:txBody>
      </p:sp>
    </p:spTree>
    <p:extLst>
      <p:ext uri="{BB962C8B-B14F-4D97-AF65-F5344CB8AC3E}">
        <p14:creationId xmlns:p14="http://schemas.microsoft.com/office/powerpoint/2010/main" val="229457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56E26-BF32-E0C3-9428-C737B58C0F7A}"/>
              </a:ext>
            </a:extLst>
          </p:cNvPr>
          <p:cNvSpPr>
            <a:spLocks noGrp="1"/>
          </p:cNvSpPr>
          <p:nvPr>
            <p:ph type="body" sz="quarter" idx="18"/>
          </p:nvPr>
        </p:nvSpPr>
        <p:spPr>
          <a:xfrm>
            <a:off x="5546035" y="2466341"/>
            <a:ext cx="6440556" cy="3824158"/>
          </a:xfrm>
        </p:spPr>
        <p:txBody>
          <a:bodyPr/>
          <a:lstStyle/>
          <a:p>
            <a:r>
              <a:rPr lang="en-GB" sz="1800" b="1" dirty="0">
                <a:solidFill>
                  <a:srgbClr val="FF0000"/>
                </a:solidFill>
              </a:rPr>
              <a:t>Significant differences for comfort</a:t>
            </a:r>
          </a:p>
          <a:p>
            <a:r>
              <a:rPr lang="en-GB" sz="1800" dirty="0"/>
              <a:t>Combining comfort levels 1 - 3 (‘about right’ or finding it easy) versus 4 + 5 (‘too high’ or ‘much too high’)</a:t>
            </a:r>
          </a:p>
          <a:p>
            <a:endParaRPr lang="en-GB" sz="1800" b="1" dirty="0"/>
          </a:p>
          <a:p>
            <a:r>
              <a:rPr lang="en-GB" sz="1800" b="1" dirty="0"/>
              <a:t>Higher Index of Multiple Deprivation less comfortable</a:t>
            </a:r>
          </a:p>
          <a:p>
            <a:r>
              <a:rPr lang="en-GB" sz="1800" dirty="0"/>
              <a:t>IMD quintiles 1 &amp; 2 versus 3-5, </a:t>
            </a:r>
          </a:p>
          <a:p>
            <a:pPr marL="285750" indent="-285750">
              <a:buFont typeface="Arial" panose="020B0604020202020204" pitchFamily="34" charset="0"/>
              <a:buChar char="•"/>
            </a:pPr>
            <a:r>
              <a:rPr lang="en-GB" sz="1800" b="1" dirty="0"/>
              <a:t>Chi-Square = 4.405; p = .036 </a:t>
            </a:r>
            <a:br>
              <a:rPr lang="en-GB" sz="1800" b="1" dirty="0"/>
            </a:br>
            <a:endParaRPr lang="en-GB" sz="1800" b="1" dirty="0"/>
          </a:p>
          <a:p>
            <a:r>
              <a:rPr lang="en-GB" sz="1800" b="1" dirty="0"/>
              <a:t>Q67 vs other qualifications </a:t>
            </a:r>
            <a:r>
              <a:rPr lang="en-GB" sz="1800" dirty="0"/>
              <a:t>(next slide)</a:t>
            </a:r>
            <a:endParaRPr lang="en-GB" sz="1800"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3" name="Text Placeholder 2">
            <a:extLst>
              <a:ext uri="{FF2B5EF4-FFF2-40B4-BE49-F238E27FC236}">
                <a16:creationId xmlns:a16="http://schemas.microsoft.com/office/drawing/2014/main" id="{CB0F2DBE-3417-6034-5923-23001245827B}"/>
              </a:ext>
            </a:extLst>
          </p:cNvPr>
          <p:cNvSpPr>
            <a:spLocks noGrp="1"/>
          </p:cNvSpPr>
          <p:nvPr>
            <p:ph type="body" sz="quarter" idx="14"/>
          </p:nvPr>
        </p:nvSpPr>
        <p:spPr>
          <a:xfrm>
            <a:off x="413915" y="1756180"/>
            <a:ext cx="10766703" cy="496800"/>
          </a:xfrm>
        </p:spPr>
        <p:txBody>
          <a:bodyPr/>
          <a:lstStyle/>
          <a:p>
            <a:r>
              <a:rPr lang="en-GB" b="1" dirty="0"/>
              <a:t>Mostly, students responding to our comfort survey were not affected by demographic group</a:t>
            </a:r>
          </a:p>
          <a:p>
            <a:endParaRPr lang="en-GB" dirty="0"/>
          </a:p>
        </p:txBody>
      </p:sp>
      <p:sp>
        <p:nvSpPr>
          <p:cNvPr id="4" name="Text Placeholder 3">
            <a:extLst>
              <a:ext uri="{FF2B5EF4-FFF2-40B4-BE49-F238E27FC236}">
                <a16:creationId xmlns:a16="http://schemas.microsoft.com/office/drawing/2014/main" id="{6E42E83A-57D5-1E25-2316-302A60B5B9A2}"/>
              </a:ext>
            </a:extLst>
          </p:cNvPr>
          <p:cNvSpPr>
            <a:spLocks noGrp="1"/>
          </p:cNvSpPr>
          <p:nvPr>
            <p:ph type="body" sz="quarter" idx="21"/>
          </p:nvPr>
        </p:nvSpPr>
        <p:spPr/>
        <p:txBody>
          <a:bodyPr/>
          <a:lstStyle/>
          <a:p>
            <a:r>
              <a:rPr lang="en-GB" dirty="0"/>
              <a:t>Comfort with level of M250</a:t>
            </a:r>
          </a:p>
        </p:txBody>
      </p:sp>
      <p:sp>
        <p:nvSpPr>
          <p:cNvPr id="6" name="Text Placeholder 1">
            <a:extLst>
              <a:ext uri="{FF2B5EF4-FFF2-40B4-BE49-F238E27FC236}">
                <a16:creationId xmlns:a16="http://schemas.microsoft.com/office/drawing/2014/main" id="{70740D9F-A462-3766-8F2E-237BB6958A2B}"/>
              </a:ext>
            </a:extLst>
          </p:cNvPr>
          <p:cNvSpPr txBox="1">
            <a:spLocks/>
          </p:cNvSpPr>
          <p:nvPr/>
        </p:nvSpPr>
        <p:spPr>
          <a:xfrm>
            <a:off x="205409" y="2466341"/>
            <a:ext cx="4687053" cy="3824158"/>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FF0000"/>
                </a:solidFill>
              </a:rPr>
              <a:t>No significant differences for comfort</a:t>
            </a:r>
          </a:p>
          <a:p>
            <a:endParaRPr lang="en-GB" sz="1800" b="1" dirty="0">
              <a:solidFill>
                <a:srgbClr val="FF0000"/>
              </a:solidFill>
            </a:endParaRPr>
          </a:p>
          <a:p>
            <a:pPr marL="285750" indent="-285750">
              <a:buFont typeface="Arial" panose="020B0604020202020204" pitchFamily="34" charset="0"/>
              <a:buChar char="•"/>
            </a:pPr>
            <a:r>
              <a:rPr lang="en-GB" sz="1800" dirty="0"/>
              <a:t>Female vs male</a:t>
            </a:r>
          </a:p>
          <a:p>
            <a:pPr marL="285750" indent="-285750">
              <a:buFont typeface="Arial" panose="020B0604020202020204" pitchFamily="34" charset="0"/>
              <a:buChar char="•"/>
            </a:pPr>
            <a:r>
              <a:rPr lang="en-GB" sz="1800" dirty="0"/>
              <a:t>Ethnicity</a:t>
            </a:r>
          </a:p>
          <a:p>
            <a:pPr marL="285750" indent="-285750">
              <a:buFont typeface="Arial" panose="020B0604020202020204" pitchFamily="34" charset="0"/>
              <a:buChar char="•"/>
            </a:pPr>
            <a:r>
              <a:rPr lang="en-GB" sz="1800" dirty="0"/>
              <a:t>Disabled vs non-disabled</a:t>
            </a:r>
          </a:p>
          <a:p>
            <a:pPr marL="285750" indent="-285750">
              <a:buFont typeface="Arial" panose="020B0604020202020204" pitchFamily="34" charset="0"/>
              <a:buChar char="•"/>
            </a:pPr>
            <a:r>
              <a:rPr lang="en-GB" sz="1800" dirty="0"/>
              <a:t>Age 35+ vs &lt;35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8" name="Text Placeholder 7">
            <a:extLst>
              <a:ext uri="{FF2B5EF4-FFF2-40B4-BE49-F238E27FC236}">
                <a16:creationId xmlns:a16="http://schemas.microsoft.com/office/drawing/2014/main" id="{D5ACA0F4-6CE9-2BF5-1CB9-8A8D83A83B49}"/>
              </a:ext>
            </a:extLst>
          </p:cNvPr>
          <p:cNvSpPr>
            <a:spLocks noGrp="1"/>
          </p:cNvSpPr>
          <p:nvPr>
            <p:ph type="body" sz="quarter" idx="22"/>
          </p:nvPr>
        </p:nvSpPr>
        <p:spPr/>
        <p:txBody>
          <a:bodyPr/>
          <a:lstStyle/>
          <a:p>
            <a:r>
              <a:rPr lang="en-GB" dirty="0"/>
              <a:t>Measuring students who made it to the end, probably</a:t>
            </a:r>
          </a:p>
        </p:txBody>
      </p:sp>
    </p:spTree>
    <p:extLst>
      <p:ext uri="{BB962C8B-B14F-4D97-AF65-F5344CB8AC3E}">
        <p14:creationId xmlns:p14="http://schemas.microsoft.com/office/powerpoint/2010/main" val="56625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B146C-DD29-853F-8610-847E7E734470}"/>
              </a:ext>
            </a:extLst>
          </p:cNvPr>
          <p:cNvSpPr>
            <a:spLocks noGrp="1"/>
          </p:cNvSpPr>
          <p:nvPr>
            <p:ph type="body" sz="quarter" idx="18"/>
          </p:nvPr>
        </p:nvSpPr>
        <p:spPr>
          <a:xfrm>
            <a:off x="8178800" y="1756180"/>
            <a:ext cx="3877365" cy="4898620"/>
          </a:xfrm>
        </p:spPr>
        <p:txBody>
          <a:bodyPr/>
          <a:lstStyle/>
          <a:p>
            <a:pPr marL="285750" indent="-285750">
              <a:buFont typeface="Arial" panose="020B0604020202020204" pitchFamily="34" charset="0"/>
              <a:buChar char="•"/>
            </a:pPr>
            <a:r>
              <a:rPr lang="en-GB" sz="1600" dirty="0"/>
              <a:t>Q62 centred on ‘about right’</a:t>
            </a:r>
          </a:p>
          <a:p>
            <a:pPr marL="285750" indent="-285750">
              <a:buFont typeface="Arial" panose="020B0604020202020204" pitchFamily="34" charset="0"/>
              <a:buChar char="•"/>
            </a:pPr>
            <a:r>
              <a:rPr lang="en-GB" sz="1600" dirty="0"/>
              <a:t>Q67 centred on ‘a bit too high’</a:t>
            </a:r>
          </a:p>
          <a:p>
            <a:pPr marL="285750" indent="-285750">
              <a:buFont typeface="Arial" panose="020B0604020202020204" pitchFamily="34" charset="0"/>
              <a:buChar char="•"/>
            </a:pPr>
            <a:r>
              <a:rPr lang="en-GB" sz="1600" dirty="0"/>
              <a:t>Remember Q67 dropout +2%</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‘Other’ Quals not sig. different comfort distribution to Q62</a:t>
            </a:r>
          </a:p>
          <a:p>
            <a:pPr marL="285750" indent="-285750">
              <a:buFont typeface="Arial" panose="020B0604020202020204" pitchFamily="34" charset="0"/>
              <a:buChar char="•"/>
            </a:pPr>
            <a:r>
              <a:rPr lang="en-GB" sz="1600" dirty="0"/>
              <a:t>Q67  is taken by</a:t>
            </a:r>
            <a:br>
              <a:rPr lang="en-GB" sz="1600" dirty="0"/>
            </a:br>
            <a:r>
              <a:rPr lang="en-GB" sz="1600" dirty="0"/>
              <a:t>26% of females vs   11% of males</a:t>
            </a:r>
            <a:br>
              <a:rPr lang="en-GB" sz="1600" dirty="0"/>
            </a:br>
            <a:r>
              <a:rPr lang="en-GB" sz="1600" dirty="0"/>
              <a:t>30% of Black    vs     14% of White</a:t>
            </a:r>
            <a:br>
              <a:rPr lang="en-GB" sz="1600" dirty="0"/>
            </a:br>
            <a:r>
              <a:rPr lang="en-GB" sz="1600" dirty="0"/>
              <a:t>Asian lowest on Q67 (5%)</a:t>
            </a:r>
          </a:p>
          <a:p>
            <a:pPr marL="285750" indent="-285750">
              <a:buFont typeface="Arial" panose="020B0604020202020204" pitchFamily="34" charset="0"/>
              <a:buChar char="•"/>
            </a:pPr>
            <a:r>
              <a:rPr lang="en-GB" sz="1600" dirty="0">
                <a:solidFill>
                  <a:srgbClr val="FF0000"/>
                </a:solidFill>
              </a:rPr>
              <a:t>Comparing expectation in ‘Too high’ + ‘Much too high’</a:t>
            </a:r>
          </a:p>
          <a:p>
            <a:pPr marL="285750" indent="-285750">
              <a:buFont typeface="Arial" panose="020B0604020202020204" pitchFamily="34" charset="0"/>
              <a:buChar char="•"/>
            </a:pPr>
            <a:r>
              <a:rPr lang="en-GB" sz="1600" b="1" dirty="0"/>
              <a:t>Q67 &gt; non Q67 </a:t>
            </a:r>
          </a:p>
          <a:p>
            <a:r>
              <a:rPr lang="en-GB" sz="1600" b="1" dirty="0"/>
              <a:t>       p &lt; .001</a:t>
            </a:r>
          </a:p>
        </p:txBody>
      </p:sp>
      <p:sp>
        <p:nvSpPr>
          <p:cNvPr id="3" name="Text Placeholder 2">
            <a:extLst>
              <a:ext uri="{FF2B5EF4-FFF2-40B4-BE49-F238E27FC236}">
                <a16:creationId xmlns:a16="http://schemas.microsoft.com/office/drawing/2014/main" id="{165D947D-37BA-0051-9F6A-9F7F5A097EEE}"/>
              </a:ext>
            </a:extLst>
          </p:cNvPr>
          <p:cNvSpPr>
            <a:spLocks noGrp="1"/>
          </p:cNvSpPr>
          <p:nvPr>
            <p:ph type="body" sz="quarter" idx="14"/>
          </p:nvPr>
        </p:nvSpPr>
        <p:spPr>
          <a:xfrm>
            <a:off x="335281" y="1756180"/>
            <a:ext cx="7741919" cy="496800"/>
          </a:xfrm>
        </p:spPr>
        <p:txBody>
          <a:bodyPr/>
          <a:lstStyle/>
          <a:p>
            <a:r>
              <a:rPr lang="en-GB" b="1" dirty="0"/>
              <a:t>Q62 Computing and IT  (67%)     Q67 ‘with another subject’ (17%)       Other (16%)</a:t>
            </a:r>
          </a:p>
        </p:txBody>
      </p:sp>
      <p:sp>
        <p:nvSpPr>
          <p:cNvPr id="4" name="Text Placeholder 3">
            <a:extLst>
              <a:ext uri="{FF2B5EF4-FFF2-40B4-BE49-F238E27FC236}">
                <a16:creationId xmlns:a16="http://schemas.microsoft.com/office/drawing/2014/main" id="{9EF70F53-E13B-C7EA-15C8-875378036BF2}"/>
              </a:ext>
            </a:extLst>
          </p:cNvPr>
          <p:cNvSpPr>
            <a:spLocks noGrp="1"/>
          </p:cNvSpPr>
          <p:nvPr>
            <p:ph type="body" sz="quarter" idx="21"/>
          </p:nvPr>
        </p:nvSpPr>
        <p:spPr/>
        <p:txBody>
          <a:bodyPr/>
          <a:lstStyle/>
          <a:p>
            <a:r>
              <a:rPr lang="en-GB" dirty="0"/>
              <a:t>Q62 versus Q67 or Other qualification</a:t>
            </a:r>
          </a:p>
        </p:txBody>
      </p:sp>
      <p:sp>
        <p:nvSpPr>
          <p:cNvPr id="5" name="Text Placeholder 4">
            <a:extLst>
              <a:ext uri="{FF2B5EF4-FFF2-40B4-BE49-F238E27FC236}">
                <a16:creationId xmlns:a16="http://schemas.microsoft.com/office/drawing/2014/main" id="{7549FBA8-CA53-F1C0-6584-6AA8F1EB7EE1}"/>
              </a:ext>
            </a:extLst>
          </p:cNvPr>
          <p:cNvSpPr>
            <a:spLocks noGrp="1"/>
          </p:cNvSpPr>
          <p:nvPr>
            <p:ph type="body" sz="quarter" idx="22"/>
          </p:nvPr>
        </p:nvSpPr>
        <p:spPr/>
        <p:txBody>
          <a:bodyPr/>
          <a:lstStyle/>
          <a:p>
            <a:r>
              <a:rPr lang="en-GB" dirty="0"/>
              <a:t>Specialists versus non-specialists comfort levels</a:t>
            </a:r>
          </a:p>
        </p:txBody>
      </p:sp>
      <p:pic>
        <p:nvPicPr>
          <p:cNvPr id="6" name="Picture 5">
            <a:extLst>
              <a:ext uri="{FF2B5EF4-FFF2-40B4-BE49-F238E27FC236}">
                <a16:creationId xmlns:a16="http://schemas.microsoft.com/office/drawing/2014/main" id="{6262F5BC-08B7-3375-8974-1A64B66A4E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14" y="2325182"/>
            <a:ext cx="7154793" cy="4206790"/>
          </a:xfrm>
          <a:prstGeom prst="rect">
            <a:avLst/>
          </a:prstGeom>
          <a:noFill/>
          <a:ln>
            <a:noFill/>
          </a:ln>
        </p:spPr>
      </p:pic>
    </p:spTree>
    <p:extLst>
      <p:ext uri="{BB962C8B-B14F-4D97-AF65-F5344CB8AC3E}">
        <p14:creationId xmlns:p14="http://schemas.microsoft.com/office/powerpoint/2010/main" val="137218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926155-1752-863B-1BF2-4529518150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a:t>
            </a:r>
          </a:p>
        </p:txBody>
      </p:sp>
      <p:sp>
        <p:nvSpPr>
          <p:cNvPr id="8" name="Text Placeholder 7">
            <a:extLst>
              <a:ext uri="{FF2B5EF4-FFF2-40B4-BE49-F238E27FC236}">
                <a16:creationId xmlns:a16="http://schemas.microsoft.com/office/drawing/2014/main" id="{835C796E-D56F-8A58-4399-0EAFA7716FA0}"/>
              </a:ext>
            </a:extLst>
          </p:cNvPr>
          <p:cNvSpPr>
            <a:spLocks noGrp="1"/>
          </p:cNvSpPr>
          <p:nvPr>
            <p:ph type="body" sz="quarter" idx="11"/>
          </p:nvPr>
        </p:nvSpPr>
        <p:spPr/>
        <p:txBody>
          <a:bodyPr/>
          <a:lstStyle/>
          <a:p>
            <a:r>
              <a:rPr lang="en-GB" dirty="0"/>
              <a:t>Engagement</a:t>
            </a:r>
          </a:p>
        </p:txBody>
      </p:sp>
      <p:sp>
        <p:nvSpPr>
          <p:cNvPr id="9" name="Text Placeholder 8">
            <a:extLst>
              <a:ext uri="{FF2B5EF4-FFF2-40B4-BE49-F238E27FC236}">
                <a16:creationId xmlns:a16="http://schemas.microsoft.com/office/drawing/2014/main" id="{66434F24-7D18-922B-723E-ADD2C4C4E39C}"/>
              </a:ext>
            </a:extLst>
          </p:cNvPr>
          <p:cNvSpPr>
            <a:spLocks noGrp="1"/>
          </p:cNvSpPr>
          <p:nvPr>
            <p:ph type="body" sz="quarter" idx="12"/>
          </p:nvPr>
        </p:nvSpPr>
        <p:spPr/>
        <p:txBody>
          <a:bodyPr/>
          <a:lstStyle/>
          <a:p>
            <a:r>
              <a:rPr lang="en-GB" dirty="0"/>
              <a:t>Use of 70 formative activities</a:t>
            </a:r>
          </a:p>
        </p:txBody>
      </p:sp>
      <p:sp>
        <p:nvSpPr>
          <p:cNvPr id="10" name="Text Placeholder 9">
            <a:extLst>
              <a:ext uri="{FF2B5EF4-FFF2-40B4-BE49-F238E27FC236}">
                <a16:creationId xmlns:a16="http://schemas.microsoft.com/office/drawing/2014/main" id="{0EC30CD3-379A-EB62-BD16-23BA5C48F782}"/>
              </a:ext>
            </a:extLst>
          </p:cNvPr>
          <p:cNvSpPr>
            <a:spLocks noGrp="1"/>
          </p:cNvSpPr>
          <p:nvPr>
            <p:ph type="body" sz="quarter" idx="13"/>
          </p:nvPr>
        </p:nvSpPr>
        <p:spPr/>
        <p:txBody>
          <a:bodyPr/>
          <a:lstStyle/>
          <a:p>
            <a:r>
              <a:rPr lang="en-GB" dirty="0"/>
              <a:t>02</a:t>
            </a:r>
          </a:p>
        </p:txBody>
      </p:sp>
      <p:pic>
        <p:nvPicPr>
          <p:cNvPr id="3" name="Picture 2">
            <a:extLst>
              <a:ext uri="{FF2B5EF4-FFF2-40B4-BE49-F238E27FC236}">
                <a16:creationId xmlns:a16="http://schemas.microsoft.com/office/drawing/2014/main" id="{49A955F2-7C0D-5ED7-DB31-C47083106E99}"/>
              </a:ext>
            </a:extLst>
          </p:cNvPr>
          <p:cNvPicPr>
            <a:picLocks noChangeAspect="1"/>
          </p:cNvPicPr>
          <p:nvPr/>
        </p:nvPicPr>
        <p:blipFill>
          <a:blip r:embed="rId3"/>
          <a:stretch>
            <a:fillRect/>
          </a:stretch>
        </p:blipFill>
        <p:spPr>
          <a:xfrm>
            <a:off x="6238240" y="351922"/>
            <a:ext cx="4277360" cy="4518842"/>
          </a:xfrm>
          <a:prstGeom prst="rect">
            <a:avLst/>
          </a:prstGeom>
        </p:spPr>
      </p:pic>
    </p:spTree>
    <p:extLst>
      <p:ext uri="{BB962C8B-B14F-4D97-AF65-F5344CB8AC3E}">
        <p14:creationId xmlns:p14="http://schemas.microsoft.com/office/powerpoint/2010/main" val="209696569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http://schemas.microsoft.com/office/2006/documentManagement/types"/>
    <ds:schemaRef ds:uri="e4476828-269d-41e7-8c7f-463a607b843c"/>
    <ds:schemaRef ds:uri="http://purl.org/dc/dcmitype/"/>
    <ds:schemaRef ds:uri="http://schemas.microsoft.com/office/infopath/2007/PartnerControls"/>
    <ds:schemaRef ds:uri="http://schemas.microsoft.com/office/2006/metadata/properties"/>
    <ds:schemaRef ds:uri="http://purl.org/dc/elements/1.1/"/>
    <ds:schemaRef ds:uri="4ed73a0e-c0f4-4682-9833-b80ae4bd0773"/>
    <ds:schemaRef ds:uri="http://purl.org/dc/terms/"/>
    <ds:schemaRef ds:uri="http://schemas.openxmlformats.org/package/2006/metadata/core-properties"/>
    <ds:schemaRef ds:uri="23060362-3cc1-48ff-8e33-88570e39b161"/>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2872</TotalTime>
  <Words>2072</Words>
  <Application>Microsoft Office PowerPoint</Application>
  <PresentationFormat>Widescreen</PresentationFormat>
  <Paragraphs>391</Paragraphs>
  <Slides>28</Slides>
  <Notes>28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Poppins</vt:lpstr>
      <vt:lpstr>Poppins SemiBold</vt:lpstr>
      <vt:lpstr>Times New Roman</vt:lpstr>
      <vt:lpstr>Covers</vt:lpstr>
      <vt:lpstr>Contents Slides</vt:lpstr>
      <vt:lpstr>Chapter Headings / Dividers</vt:lpstr>
      <vt:lpstr>Slide Options</vt:lpstr>
      <vt:lpstr>End Slides</vt:lpstr>
      <vt:lpstr>Intro Slide Title 1</vt:lpstr>
      <vt:lpstr>Slide Title 2</vt:lpstr>
      <vt:lpstr>PowerPoint Presentation</vt:lpstr>
      <vt:lpstr>PowerPoint Presentation</vt:lpstr>
      <vt:lpstr>PowerPoint Presentation</vt:lpstr>
      <vt:lpstr>PowerPoint Presentation</vt:lpstr>
      <vt:lpstr>PowerPoint Presentation</vt:lpstr>
      <vt:lpstr>PowerPoint Presentation</vt:lpstr>
      <vt:lpstr>Slide Title 3</vt:lpstr>
      <vt:lpstr>PowerPoint Presentation</vt:lpstr>
      <vt:lpstr>PowerPoint Presentation</vt:lpstr>
      <vt:lpstr>PowerPoint Presentation</vt:lpstr>
      <vt:lpstr>Slide Title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5</vt:lpstr>
      <vt:lpstr>PowerPoint Presentation</vt:lpstr>
      <vt:lpstr>PowerPoint Presentation</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115</cp:revision>
  <cp:lastPrinted>2023-04-18T13:04:25Z</cp:lastPrinted>
  <dcterms:created xsi:type="dcterms:W3CDTF">2022-10-21T14:33:01Z</dcterms:created>
  <dcterms:modified xsi:type="dcterms:W3CDTF">2023-06-06T13:42:18Z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