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0"/>
  </p:notesMasterIdLst>
  <p:handoutMasterIdLst>
    <p:handoutMasterId r:id="rId21"/>
  </p:handoutMasterIdLst>
  <p:sldIdLst>
    <p:sldId id="256" r:id="rId9"/>
    <p:sldId id="333" r:id="rId10"/>
    <p:sldId id="335" r:id="rId11"/>
    <p:sldId id="342" r:id="rId12"/>
    <p:sldId id="339" r:id="rId13"/>
    <p:sldId id="336" r:id="rId14"/>
    <p:sldId id="337" r:id="rId15"/>
    <p:sldId id="338" r:id="rId16"/>
    <p:sldId id="341" r:id="rId17"/>
    <p:sldId id="340"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551BD-7EA1-45DB-B753-41D0A4BF55DD}" v="527" dt="2023-04-12T10:32:14.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08"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13/04/2023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Petra</a:t>
            </a:r>
          </a:p>
          <a:p>
            <a:endParaRPr lang="en-GB"/>
          </a:p>
          <a:p>
            <a:r>
              <a:rPr lang="en-GB"/>
              <a:t>RE: marcomms – working to update both print and online prospectus and feeding into the new re-platforming work.  Animation.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91976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Poppins"/>
              </a:rPr>
              <a:t>Mary </a:t>
            </a:r>
          </a:p>
          <a:p>
            <a:endParaRPr lang="en-GB">
              <a:cs typeface="Poppins"/>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22206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Poppins"/>
                <a:cs typeface="Poppins"/>
              </a:rPr>
              <a:t>Mary </a:t>
            </a:r>
          </a:p>
          <a:p>
            <a:r>
              <a:rPr lang="en-GB">
                <a:latin typeface="Poppins"/>
                <a:cs typeface="Poppins"/>
              </a:rPr>
              <a:t>What differentiates Combined STEM from the Open degree?</a:t>
            </a:r>
            <a:endParaRPr lang="en-US">
              <a:latin typeface="Poppins"/>
              <a:cs typeface="Poppins"/>
            </a:endParaRPr>
          </a:p>
          <a:p>
            <a:r>
              <a:rPr lang="en-GB">
                <a:latin typeface="Poppins"/>
                <a:cs typeface="Poppins"/>
              </a:rPr>
              <a:t>R28</a:t>
            </a:r>
            <a:endParaRPr lang="en-US">
              <a:latin typeface="Poppins"/>
              <a:cs typeface="Poppins"/>
            </a:endParaRPr>
          </a:p>
          <a:p>
            <a:endParaRPr lang="en-GB"/>
          </a:p>
          <a:p>
            <a:r>
              <a:rPr lang="en-GB" b="1">
                <a:latin typeface="Poppins"/>
                <a:cs typeface="Poppins"/>
              </a:rPr>
              <a:t>Stage 1 </a:t>
            </a:r>
            <a:endParaRPr lang="en-GB">
              <a:latin typeface="Poppins"/>
              <a:cs typeface="Poppins"/>
            </a:endParaRPr>
          </a:p>
          <a:p>
            <a:r>
              <a:rPr lang="en-GB">
                <a:latin typeface="Poppins"/>
                <a:cs typeface="Poppins"/>
              </a:rPr>
              <a:t>o Students select </a:t>
            </a:r>
            <a:r>
              <a:rPr lang="en-GB" b="1">
                <a:latin typeface="Poppins"/>
                <a:cs typeface="Poppins"/>
              </a:rPr>
              <a:t>60 credits </a:t>
            </a:r>
            <a:r>
              <a:rPr lang="en-GB">
                <a:latin typeface="Poppins"/>
                <a:cs typeface="Poppins"/>
              </a:rPr>
              <a:t>from the STEM key introductory modules including: </a:t>
            </a:r>
            <a:endParaRPr lang="en-US">
              <a:latin typeface="Poppins"/>
              <a:cs typeface="Poppins"/>
            </a:endParaRPr>
          </a:p>
          <a:p>
            <a:r>
              <a:rPr lang="en-GB">
                <a:latin typeface="Poppins"/>
                <a:cs typeface="Poppins"/>
              </a:rPr>
              <a:t> 60 credit modules - E117, S111, SDK100, U101 or U116 </a:t>
            </a:r>
            <a:endParaRPr lang="en-US">
              <a:latin typeface="Poppins"/>
              <a:cs typeface="Poppins"/>
            </a:endParaRPr>
          </a:p>
          <a:p>
            <a:r>
              <a:rPr lang="en-GB">
                <a:latin typeface="Poppins"/>
                <a:cs typeface="Poppins"/>
              </a:rPr>
              <a:t> 30 credit modules - M140, MST124, MU123, T192, T193, T194, TM111 or TM112 </a:t>
            </a:r>
            <a:endParaRPr lang="en-US">
              <a:latin typeface="Poppins"/>
              <a:cs typeface="Poppins"/>
            </a:endParaRPr>
          </a:p>
          <a:p>
            <a:r>
              <a:rPr lang="en-GB">
                <a:latin typeface="Poppins"/>
                <a:cs typeface="Poppins"/>
              </a:rPr>
              <a:t>o Students then select 60 credits from free choice OU level 1 modules from a variety of subjects across all faculties</a:t>
            </a:r>
            <a:endParaRPr lang="en-US">
              <a:latin typeface="Poppins"/>
              <a:cs typeface="Poppins"/>
            </a:endParaRPr>
          </a:p>
          <a:p>
            <a:r>
              <a:rPr lang="en-GB">
                <a:latin typeface="Poppins"/>
                <a:cs typeface="Poppins"/>
              </a:rPr>
              <a:t> </a:t>
            </a:r>
            <a:r>
              <a:rPr lang="en-GB" b="1">
                <a:latin typeface="Poppins"/>
                <a:cs typeface="Poppins"/>
              </a:rPr>
              <a:t>Stage 2 </a:t>
            </a:r>
            <a:r>
              <a:rPr lang="en-GB">
                <a:latin typeface="Poppins"/>
                <a:cs typeface="Poppins"/>
              </a:rPr>
              <a:t>– </a:t>
            </a:r>
            <a:endParaRPr lang="en-US">
              <a:latin typeface="Poppins"/>
              <a:cs typeface="Poppins"/>
            </a:endParaRPr>
          </a:p>
          <a:p>
            <a:r>
              <a:rPr lang="en-GB">
                <a:latin typeface="Poppins"/>
                <a:cs typeface="Poppins"/>
              </a:rPr>
              <a:t>o Students study 60 credits from the STEM Level 2 modules – again from across all faculties</a:t>
            </a:r>
          </a:p>
          <a:p>
            <a:r>
              <a:rPr lang="en-GB">
                <a:latin typeface="Poppins"/>
                <a:cs typeface="Poppins"/>
              </a:rPr>
              <a:t>o Students then select 60 credits from free choice Level 2 modules from a variety of subjects. </a:t>
            </a:r>
            <a:endParaRPr lang="en-US">
              <a:latin typeface="Poppins"/>
              <a:cs typeface="Poppins"/>
            </a:endParaRPr>
          </a:p>
          <a:p>
            <a:r>
              <a:rPr lang="en-GB">
                <a:latin typeface="Poppins"/>
                <a:cs typeface="Poppins"/>
              </a:rPr>
              <a:t> </a:t>
            </a:r>
            <a:r>
              <a:rPr lang="en-GB" b="1">
                <a:latin typeface="Poppins"/>
                <a:cs typeface="Poppins"/>
              </a:rPr>
              <a:t>Stage 3 </a:t>
            </a:r>
            <a:r>
              <a:rPr lang="en-GB">
                <a:latin typeface="Poppins"/>
                <a:cs typeface="Poppins"/>
              </a:rPr>
              <a:t>– students will select 120 credits from STEM Level 3 module options only </a:t>
            </a:r>
            <a:endParaRPr lang="en-US">
              <a:latin typeface="Poppins"/>
              <a:cs typeface="Poppins"/>
            </a:endParaRPr>
          </a:p>
          <a:p>
            <a:endParaRPr lang="en-GB"/>
          </a:p>
          <a:p>
            <a:r>
              <a:rPr lang="en-GB">
                <a:latin typeface="Poppins"/>
                <a:cs typeface="Poppins"/>
              </a:rPr>
              <a:t>QD</a:t>
            </a:r>
            <a:endParaRPr lang="en-US">
              <a:latin typeface="Poppins"/>
              <a:cs typeface="Poppins"/>
            </a:endParaRPr>
          </a:p>
          <a:p>
            <a:r>
              <a:rPr lang="en-GB">
                <a:latin typeface="Poppins"/>
                <a:cs typeface="Poppins"/>
              </a:rPr>
              <a:t>This degree has three stages, each comprising 120 credits. For your BA/BSc (Honours) Open degree you can:</a:t>
            </a:r>
            <a:endParaRPr lang="en-US">
              <a:latin typeface="Poppins"/>
              <a:cs typeface="Poppins"/>
            </a:endParaRPr>
          </a:p>
          <a:p>
            <a:pPr marL="171450" indent="-171450">
              <a:buFont typeface="Arial,Sans-Serif"/>
              <a:buChar char="•"/>
            </a:pPr>
            <a:r>
              <a:rPr lang="en-GB">
                <a:latin typeface="Poppins"/>
                <a:cs typeface="Poppins"/>
              </a:rPr>
              <a:t>study a broad range of subjects; or</a:t>
            </a:r>
            <a:endParaRPr lang="en-US">
              <a:latin typeface="Poppins"/>
              <a:cs typeface="Poppins"/>
            </a:endParaRPr>
          </a:p>
          <a:p>
            <a:pPr marL="171450" indent="-171450">
              <a:buFont typeface="Arial,Sans-Serif"/>
              <a:buChar char="•"/>
            </a:pPr>
            <a:r>
              <a:rPr lang="en-GB">
                <a:latin typeface="Poppins"/>
                <a:cs typeface="Poppins"/>
              </a:rPr>
              <a:t>specialise in one subject area, and pick from a wide range of subjects to complete your qualification; or</a:t>
            </a:r>
            <a:endParaRPr lang="en-US">
              <a:latin typeface="Poppins"/>
              <a:cs typeface="Poppins"/>
            </a:endParaRPr>
          </a:p>
          <a:p>
            <a:pPr marL="171450" indent="-171450">
              <a:buFont typeface="Arial,Sans-Serif"/>
              <a:buChar char="•"/>
            </a:pPr>
            <a:r>
              <a:rPr lang="en-GB">
                <a:latin typeface="Poppins"/>
                <a:cs typeface="Poppins"/>
              </a:rPr>
              <a:t>specialise in two subject areas, dividing your time equally between both.</a:t>
            </a:r>
            <a:endParaRPr lang="en-US">
              <a:latin typeface="Poppins"/>
              <a:cs typeface="Poppins"/>
            </a:endParaRPr>
          </a:p>
          <a:p>
            <a:endParaRPr lang="en-GB"/>
          </a:p>
          <a:p>
            <a:endParaRPr lang="en-GB"/>
          </a:p>
          <a:p>
            <a:endParaRPr lang="en-GB"/>
          </a:p>
          <a:p>
            <a:endParaRPr lang="en-GB">
              <a:cs typeface="Poppins"/>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21122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Mary </a:t>
            </a:r>
          </a:p>
          <a:p>
            <a:r>
              <a:rPr lang="en-GB"/>
              <a:t>Highlight engineering and computing percentages and numbers</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37162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Times New Roman" panose="02020603050405020304" pitchFamily="18" charset="0"/>
              </a:rPr>
              <a:t>Petra</a:t>
            </a:r>
          </a:p>
          <a:p>
            <a:pPr algn="l" rtl="0" fontAlgn="base"/>
            <a:r>
              <a:rPr lang="en-GB" sz="1800" b="0" i="0">
                <a:solidFill>
                  <a:srgbClr val="000000"/>
                </a:solidFill>
                <a:effectLst/>
                <a:latin typeface="Times New Roman" panose="02020603050405020304" pitchFamily="18" charset="0"/>
              </a:rPr>
              <a:t>Academic literature that explores the three topics above is quite descriptive and does not seek to explain the data reported with the help of specific theories. There are some exceptions such as Talley and Martinez Ortez (2017) and Gonzalez-Perez, </a:t>
            </a:r>
            <a:r>
              <a:rPr lang="en-GB" sz="1800" b="0" i="0" err="1">
                <a:solidFill>
                  <a:srgbClr val="000000"/>
                </a:solidFill>
                <a:effectLst/>
                <a:latin typeface="Times New Roman" panose="02020603050405020304" pitchFamily="18" charset="0"/>
              </a:rPr>
              <a:t>Mateos</a:t>
            </a:r>
            <a:r>
              <a:rPr lang="en-GB" sz="1800" b="0" i="0">
                <a:solidFill>
                  <a:srgbClr val="000000"/>
                </a:solidFill>
                <a:effectLst/>
                <a:latin typeface="Times New Roman" panose="02020603050405020304" pitchFamily="18" charset="0"/>
              </a:rPr>
              <a:t> de Cabo and </a:t>
            </a:r>
            <a:r>
              <a:rPr lang="en-GB" sz="1800" b="0" i="0" err="1">
                <a:solidFill>
                  <a:srgbClr val="000000"/>
                </a:solidFill>
                <a:effectLst/>
                <a:latin typeface="Times New Roman" panose="02020603050405020304" pitchFamily="18" charset="0"/>
              </a:rPr>
              <a:t>Sainz</a:t>
            </a:r>
            <a:r>
              <a:rPr lang="en-GB" sz="1800" b="0" i="0">
                <a:solidFill>
                  <a:srgbClr val="000000"/>
                </a:solidFill>
                <a:effectLst/>
                <a:latin typeface="Times New Roman" panose="02020603050405020304" pitchFamily="18" charset="0"/>
              </a:rPr>
              <a:t>, (2020) who draw on Eccles value-expectancy theory mainly looking at interest and self-concept. Other articles use a critique of rational choice theory such as Gonzales-</a:t>
            </a:r>
            <a:r>
              <a:rPr lang="en-GB" sz="1800" b="0" i="0" err="1">
                <a:solidFill>
                  <a:srgbClr val="000000"/>
                </a:solidFill>
                <a:effectLst/>
                <a:latin typeface="Times New Roman" panose="02020603050405020304" pitchFamily="18" charset="0"/>
              </a:rPr>
              <a:t>Arnal</a:t>
            </a:r>
            <a:r>
              <a:rPr lang="en-GB" sz="1800" b="0" i="0">
                <a:solidFill>
                  <a:srgbClr val="000000"/>
                </a:solidFill>
                <a:effectLst/>
                <a:latin typeface="Times New Roman" panose="02020603050405020304" pitchFamily="18" charset="0"/>
              </a:rPr>
              <a:t> and </a:t>
            </a:r>
            <a:r>
              <a:rPr lang="en-GB" sz="1800" b="0" i="0" err="1">
                <a:solidFill>
                  <a:srgbClr val="000000"/>
                </a:solidFill>
                <a:effectLst/>
                <a:latin typeface="Times New Roman" panose="02020603050405020304" pitchFamily="18" charset="0"/>
              </a:rPr>
              <a:t>Kilkey</a:t>
            </a:r>
            <a:r>
              <a:rPr lang="en-GB" sz="1800" b="0" i="0">
                <a:solidFill>
                  <a:srgbClr val="000000"/>
                </a:solidFill>
                <a:effectLst/>
                <a:latin typeface="Times New Roman" panose="02020603050405020304" pitchFamily="18" charset="0"/>
              </a:rPr>
              <a:t>, (2009) and </a:t>
            </a:r>
            <a:r>
              <a:rPr lang="en-GB" sz="1800" b="0" i="0" err="1">
                <a:solidFill>
                  <a:srgbClr val="000000"/>
                </a:solidFill>
                <a:effectLst/>
                <a:latin typeface="Times New Roman" panose="02020603050405020304" pitchFamily="18" charset="0"/>
              </a:rPr>
              <a:t>Dashper</a:t>
            </a:r>
            <a:r>
              <a:rPr lang="en-GB" sz="1800" b="0" i="0">
                <a:solidFill>
                  <a:srgbClr val="000000"/>
                </a:solidFill>
                <a:effectLst/>
                <a:latin typeface="Times New Roman" panose="02020603050405020304" pitchFamily="18" charset="0"/>
              </a:rPr>
              <a:t> et al. (2020) who argue that the omission of emotion from rational choice and a prioritisation of relationships leads to the failure of the government’s HE policies. </a:t>
            </a:r>
          </a:p>
          <a:p>
            <a:pPr algn="l" rtl="0" fontAlgn="base"/>
            <a:endParaRPr lang="en-GB"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a:solidFill>
                  <a:srgbClr val="000000"/>
                </a:solidFill>
                <a:effectLst/>
                <a:latin typeface="Times New Roman" panose="02020603050405020304" pitchFamily="18" charset="0"/>
              </a:rPr>
              <a:t> </a:t>
            </a:r>
            <a:r>
              <a:rPr lang="en-GB" sz="1200" b="0" i="0">
                <a:solidFill>
                  <a:srgbClr val="000000"/>
                </a:solidFill>
                <a:effectLst/>
                <a:latin typeface="Times New Roman" panose="02020603050405020304" pitchFamily="18" charset="0"/>
              </a:rPr>
              <a:t>Abu-</a:t>
            </a:r>
            <a:r>
              <a:rPr lang="en-GB" sz="1200" b="0" i="0" err="1">
                <a:solidFill>
                  <a:srgbClr val="000000"/>
                </a:solidFill>
                <a:effectLst/>
                <a:latin typeface="Times New Roman" panose="02020603050405020304" pitchFamily="18" charset="0"/>
              </a:rPr>
              <a:t>Lail</a:t>
            </a:r>
            <a:r>
              <a:rPr lang="en-GB" sz="1200" b="0" i="0">
                <a:solidFill>
                  <a:srgbClr val="000000"/>
                </a:solidFill>
                <a:effectLst/>
                <a:latin typeface="Times New Roman" panose="02020603050405020304" pitchFamily="18" charset="0"/>
              </a:rPr>
              <a:t> et al. (2012) applied Charles and Bradley’s Gender-Essentialist and Self-Expressive Value Systems Framework to their analysis of gender inequity in the US. While “gender-essentialist refers to ‘cultural beliefs in fundamental and innate gender differences’”, “self-expressive value systems refer to the value systems frequently expressed in western economically developed countries as the expectation to pursue individual interests when making career choice” (Abu-</a:t>
            </a:r>
            <a:r>
              <a:rPr lang="en-GB" sz="1200" b="0" i="0" err="1">
                <a:solidFill>
                  <a:srgbClr val="000000"/>
                </a:solidFill>
                <a:effectLst/>
                <a:latin typeface="Times New Roman" panose="02020603050405020304" pitchFamily="18" charset="0"/>
              </a:rPr>
              <a:t>Lail</a:t>
            </a:r>
            <a:r>
              <a:rPr lang="en-GB" sz="1200" b="0" i="0">
                <a:solidFill>
                  <a:srgbClr val="000000"/>
                </a:solidFill>
                <a:effectLst/>
                <a:latin typeface="Times New Roman" panose="02020603050405020304" pitchFamily="18" charset="0"/>
              </a:rPr>
              <a:t> et al., 2012: 25.1036.5). In other words, Abu-</a:t>
            </a:r>
            <a:r>
              <a:rPr lang="en-GB" sz="1200" b="0" i="0" err="1">
                <a:solidFill>
                  <a:srgbClr val="000000"/>
                </a:solidFill>
                <a:effectLst/>
                <a:latin typeface="Times New Roman" panose="02020603050405020304" pitchFamily="18" charset="0"/>
              </a:rPr>
              <a:t>Lail</a:t>
            </a:r>
            <a:r>
              <a:rPr lang="en-GB" sz="1200" b="0" i="0">
                <a:solidFill>
                  <a:srgbClr val="000000"/>
                </a:solidFill>
                <a:effectLst/>
                <a:latin typeface="Times New Roman" panose="02020603050405020304" pitchFamily="18" charset="0"/>
              </a:rPr>
              <a:t> et al. (2012) are suggesting that in individualistic societies gender normativity trumps social policy and women are unlikely to violate gender norms in favour of taking up socially valuable employment. </a:t>
            </a:r>
          </a:p>
          <a:p>
            <a:pPr algn="l" rtl="0" fontAlgn="base"/>
            <a:endParaRPr lang="en-GB" b="0" i="0">
              <a:solidFill>
                <a:srgbClr val="000000"/>
              </a:solidFill>
              <a:effectLst/>
              <a:latin typeface="Segoe UI" panose="020B0502040204020203" pitchFamily="34" charset="0"/>
            </a:endParaRPr>
          </a:p>
          <a:p>
            <a:pPr algn="l" rtl="0" fontAlgn="base"/>
            <a:endParaRPr lang="en-GB" b="0" i="0">
              <a:solidFill>
                <a:srgbClr val="000000"/>
              </a:solidFill>
              <a:effectLst/>
              <a:latin typeface="Segoe UI" panose="020B0502040204020203" pitchFamily="34" charset="0"/>
            </a:endParaRPr>
          </a:p>
          <a:p>
            <a:r>
              <a:rPr lang="en-GB" b="0" i="0">
                <a:solidFill>
                  <a:srgbClr val="000000"/>
                </a:solidFill>
                <a:effectLst/>
                <a:latin typeface="Times New Roman" panose="02020603050405020304" pitchFamily="18" charset="0"/>
              </a:rPr>
              <a:t>Developed nations have been found to have a higher degree of gender inequality, for example countries such as Sweden, Finland and Norway have a significant higher gender gap in relative strength in science than the United Arab Emirates, Jordan or Algeria (Saavedra-Acuna and Quezada-Espinoza 2021; OECD 2019; Abu-</a:t>
            </a:r>
            <a:r>
              <a:rPr lang="en-GB" b="0" i="0" err="1">
                <a:solidFill>
                  <a:srgbClr val="000000"/>
                </a:solidFill>
                <a:effectLst/>
                <a:latin typeface="Times New Roman" panose="02020603050405020304" pitchFamily="18" charset="0"/>
              </a:rPr>
              <a:t>Lail</a:t>
            </a:r>
            <a:r>
              <a:rPr lang="en-GB" b="0" i="0">
                <a:solidFill>
                  <a:srgbClr val="000000"/>
                </a:solidFill>
                <a:effectLst/>
                <a:latin typeface="Times New Roman" panose="02020603050405020304" pitchFamily="18" charset="0"/>
              </a:rPr>
              <a:t> et al., 2012). Equally, the percentage of women among STEM graduates is higher in Tunisia or Turkey than in Belgium or the Netherlands (OECD, 2019). The influence of culture even shows within country.  For example, in Australia, male and female students from a non-English speaking background were found to be more likely to choose STEM than their native English speaking counter parts (</a:t>
            </a:r>
            <a:r>
              <a:rPr lang="en-GB" b="0" i="0" err="1">
                <a:solidFill>
                  <a:srgbClr val="000000"/>
                </a:solidFill>
                <a:effectLst/>
                <a:latin typeface="Times New Roman" panose="02020603050405020304" pitchFamily="18" charset="0"/>
              </a:rPr>
              <a:t>Justman</a:t>
            </a:r>
            <a:r>
              <a:rPr lang="en-GB" b="0" i="0">
                <a:solidFill>
                  <a:srgbClr val="000000"/>
                </a:solidFill>
                <a:effectLst/>
                <a:latin typeface="Times New Roman" panose="02020603050405020304" pitchFamily="18" charset="0"/>
              </a:rPr>
              <a:t> and Mendez 2018).</a:t>
            </a:r>
          </a:p>
          <a:p>
            <a:endParaRPr lang="en-GB" b="0" i="0">
              <a:solidFill>
                <a:srgbClr val="000000"/>
              </a:solidFill>
              <a:effectLst/>
              <a:latin typeface="Times New Roman" panose="02020603050405020304" pitchFamily="18" charset="0"/>
            </a:endParaRPr>
          </a:p>
          <a:p>
            <a:endParaRPr lang="en-GB" b="0" i="0">
              <a:solidFill>
                <a:srgbClr val="000000"/>
              </a:solidFill>
              <a:effectLst/>
              <a:latin typeface="Times New Roman" panose="02020603050405020304" pitchFamily="18" charset="0"/>
            </a:endParaRPr>
          </a:p>
          <a:p>
            <a:r>
              <a:rPr lang="en-GB" b="0" i="0">
                <a:solidFill>
                  <a:srgbClr val="000000"/>
                </a:solidFill>
                <a:effectLst/>
                <a:latin typeface="Times New Roman" panose="02020603050405020304" pitchFamily="18" charset="0"/>
              </a:rPr>
              <a:t>While return to education is perceived as valuable, mature students take a higher risk when re-entering education – these risks evolve around four areas: “risk of academic failure, economic and material risk, risk to personal relationships and risk to class identity” </a:t>
            </a:r>
            <a:r>
              <a:rPr lang="en-GB" b="0" i="0">
                <a:solidFill>
                  <a:srgbClr val="000000"/>
                </a:solidFill>
                <a:effectLst/>
                <a:latin typeface="WordVisi_MSFontService"/>
              </a:rPr>
              <a:t>This means that a re-engagement with education is a fraught with insecurity and uncertainty and the slightest mishap can have significant consequences. </a:t>
            </a:r>
          </a:p>
          <a:p>
            <a:endParaRPr lang="en-GB" b="0" i="0">
              <a:solidFill>
                <a:srgbClr val="000000"/>
              </a:solidFill>
              <a:effectLst/>
              <a:latin typeface="Times New Roman" panose="02020603050405020304" pitchFamily="18" charset="0"/>
            </a:endParaRPr>
          </a:p>
          <a:p>
            <a:r>
              <a:rPr lang="en-GB" b="0" i="0">
                <a:solidFill>
                  <a:srgbClr val="000000"/>
                </a:solidFill>
                <a:effectLst/>
                <a:latin typeface="Times New Roman" panose="02020603050405020304" pitchFamily="18" charset="0"/>
              </a:rPr>
              <a:t>Combined degrees US research reports on the state of things but not underlying reasons</a:t>
            </a:r>
          </a:p>
          <a:p>
            <a:r>
              <a:rPr lang="en-GB" b="0" i="0">
                <a:solidFill>
                  <a:srgbClr val="000000"/>
                </a:solidFill>
                <a:effectLst/>
                <a:latin typeface="Times New Roman" panose="02020603050405020304" pitchFamily="18" charset="0"/>
              </a:rPr>
              <a:t>UK research employability and transferable skills further research is recommended;</a:t>
            </a:r>
            <a:endParaRPr lang="en-GB" b="0" i="0">
              <a:solidFill>
                <a:srgbClr val="000000"/>
              </a:solidFill>
              <a:effectLst/>
              <a:latin typeface="WordVisi_MSFontService"/>
            </a:endParaRPr>
          </a:p>
          <a:p>
            <a:r>
              <a:rPr lang="en-GB" b="0" i="0">
                <a:solidFill>
                  <a:srgbClr val="000000"/>
                </a:solidFill>
                <a:effectLst/>
                <a:latin typeface="WordVisi_MSFontService"/>
              </a:rPr>
              <a:t> Research has shown that combined degrees have the potential to lead to better employment outcomes, the broader scope seems to appeal to women and minorities here in the UK and the US.</a:t>
            </a:r>
          </a:p>
          <a:p>
            <a:endParaRPr lang="en-GB" b="0" i="0">
              <a:solidFill>
                <a:srgbClr val="000000"/>
              </a:solidFill>
              <a:effectLst/>
              <a:latin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9776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Petra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Across the three rounds of surveying, </a:t>
            </a:r>
            <a:r>
              <a:rPr lang="en-GB" sz="1800"/>
              <a:t>1557 students invited to participate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Students were registered on a range of qualifications including the Combined STEM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383 survey responses were received including 256 (self-identified) women,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116 (self-identified) men and 11 students who chose not to identify as women or 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Of the 256 women, 30 were studying the Combined STEM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Just under 25% response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No incentive to participate in survey.  No upfront incentive to participate in interviews but students were given £20 amazon voucher after interview.</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12443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Times New Roman" panose="02020603050405020304" pitchFamily="18" charset="0"/>
                <a:cs typeface="Times New Roman" panose="02020603050405020304" pitchFamily="18" charset="0"/>
              </a:rPr>
              <a:t>Petra</a:t>
            </a:r>
          </a:p>
          <a:p>
            <a:r>
              <a:rPr lang="en-GB" sz="1800">
                <a:effectLst/>
                <a:latin typeface="Arial" panose="020B0604020202020204" pitchFamily="34" charset="0"/>
                <a:ea typeface="Times New Roman" panose="02020603050405020304" pitchFamily="18" charset="0"/>
                <a:cs typeface="Times New Roman" panose="02020603050405020304" pitchFamily="18" charset="0"/>
              </a:rPr>
              <a:t>The largest difference was in the number of women selecting ‘Choice within the qualification’ (33% of women versus 67% of women on the Combined STEM degree). Despite small numbers of women respondents on the Combined STEM degree (n=30), this large difference may indicate something significant about that cohort. It may suggest that there is a cohort of adult women learners (less likely to have HE qualifications) for whom choice is important.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This is backed up by some of the open comments made by Combined STEM women students about why they chose that degree. Reasons included, “...the option to choose relevant and interesting modules is one of the first attractions I encountered” and “…</a:t>
            </a:r>
            <a:r>
              <a:rPr lang="en-GB" sz="1800">
                <a:solidFill>
                  <a:srgbClr val="000000"/>
                </a:solidFill>
                <a:effectLst/>
                <a:latin typeface="Arial" panose="020B0604020202020204" pitchFamily="34" charset="0"/>
                <a:ea typeface="Arial" panose="020B0604020202020204" pitchFamily="34" charset="0"/>
              </a:rPr>
              <a:t>this gave me more options”</a:t>
            </a:r>
            <a:r>
              <a:rPr lang="en-GB" sz="180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1800">
                <a:solidFill>
                  <a:srgbClr val="000000"/>
                </a:solidFill>
                <a:effectLst/>
                <a:latin typeface="Arial" panose="020B0604020202020204" pitchFamily="34" charset="0"/>
                <a:ea typeface="Arial" panose="020B0604020202020204" pitchFamily="34" charset="0"/>
              </a:rPr>
              <a:t>They also stated that</a:t>
            </a:r>
            <a:r>
              <a:rPr lang="en-GB" sz="1800">
                <a:effectLst/>
                <a:latin typeface="Arial" panose="020B0604020202020204" pitchFamily="34" charset="0"/>
                <a:ea typeface="Times New Roman" panose="02020603050405020304" pitchFamily="18" charset="0"/>
                <a:cs typeface="Times New Roman" panose="02020603050405020304" pitchFamily="18" charset="0"/>
              </a:rPr>
              <a:t> single honours degrees “Limited module choices” and “Modules were too fixed”. </a:t>
            </a:r>
            <a:endParaRPr lang="en-GB" sz="1800"/>
          </a:p>
          <a:p>
            <a:endParaRPr lang="en-GB" sz="180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Times New Roman" panose="02020603050405020304" pitchFamily="18" charset="0"/>
              </a:rPr>
              <a:t>Of interest specifically to our university, almost half of the students surveyed who were studying single </a:t>
            </a:r>
            <a:r>
              <a:rPr lang="en-US" sz="1800" err="1">
                <a:effectLst/>
                <a:latin typeface="Arial" panose="020B0604020202020204" pitchFamily="34" charset="0"/>
                <a:ea typeface="Times New Roman" panose="02020603050405020304" pitchFamily="18" charset="0"/>
                <a:cs typeface="Times New Roman" panose="02020603050405020304" pitchFamily="18" charset="0"/>
              </a:rPr>
              <a:t>honours</a:t>
            </a:r>
            <a:r>
              <a:rPr lang="en-US" sz="1800">
                <a:effectLst/>
                <a:latin typeface="Arial" panose="020B0604020202020204" pitchFamily="34" charset="0"/>
                <a:ea typeface="Times New Roman" panose="02020603050405020304" pitchFamily="18" charset="0"/>
                <a:cs typeface="Times New Roman" panose="02020603050405020304" pitchFamily="18" charset="0"/>
              </a:rPr>
              <a:t> degrees had been unaware of the Combined STEM degree when they registered and, only 10% of students on single </a:t>
            </a:r>
            <a:r>
              <a:rPr lang="en-US" sz="1800" err="1">
                <a:effectLst/>
                <a:latin typeface="Arial" panose="020B0604020202020204" pitchFamily="34" charset="0"/>
                <a:ea typeface="Times New Roman" panose="02020603050405020304" pitchFamily="18" charset="0"/>
                <a:cs typeface="Times New Roman" panose="02020603050405020304" pitchFamily="18" charset="0"/>
              </a:rPr>
              <a:t>honours</a:t>
            </a:r>
            <a:r>
              <a:rPr lang="en-US" sz="1800">
                <a:effectLst/>
                <a:latin typeface="Arial" panose="020B0604020202020204" pitchFamily="34" charset="0"/>
                <a:ea typeface="Times New Roman" panose="02020603050405020304" pitchFamily="18" charset="0"/>
                <a:cs typeface="Times New Roman" panose="02020603050405020304" pitchFamily="18" charset="0"/>
              </a:rPr>
              <a:t> degrees had considered it as 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Times New Roman" panose="02020603050405020304" pitchFamily="18" charset="0"/>
              </a:rPr>
              <a:t>Of the respondents studying the Combined STEM degree about 40% said that they planned to study only one STEM discipline with the majority planning to study more than one STEM discipline and less than 20% saying that they planned to include non-STEM modules (and of these only two were women). This may indicate that for most students the appeal of the Combined STEM degree is more about choice of modules within STEM rather than being able to include non-STEM modules. </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94624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Petra</a:t>
            </a:r>
          </a:p>
          <a:p>
            <a:pPr algn="l" rtl="0" fontAlgn="base"/>
            <a:r>
              <a:rPr lang="en-GB" sz="1800" b="0" i="0">
                <a:solidFill>
                  <a:srgbClr val="000000"/>
                </a:solidFill>
                <a:effectLst/>
                <a:latin typeface="Calibri" panose="020F0502020204030204" pitchFamily="34" charset="0"/>
              </a:rPr>
              <a:t>Codes used in NVivo were: </a:t>
            </a:r>
            <a:endParaRPr lang="en-GB" sz="2800" b="0" i="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Affirmation of choice: Positive reasons for choosing their degree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Career: Chose degree to enhance current career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Employers: Choice influenced by employer and/or qualification paid for by employer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Interest in subject: Chose degree because of interest in discipline content (e.g., enjoys computing)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Confidence: Chose degree as unsure about what they wanted to study or whether they were capable or comments about their degree improving their confidence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Disability: Choice influenced by additional requirements relating to disability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Staff: OU staff/teachers influenced choice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Other students/ friends/ family as advisors: Choice influenced by other students (either within or external to OU) or friends or family members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Previous qualifications: Motivated by previous study or knowledge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Time management: Choice influenced by time constraints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Why the OU: Specific reasons for part-time distance at the OU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Women in that career path: Choice influenced specifically by a woman in that role or career i.e., teacher, lecturer, family, friend or other professional </a:t>
            </a:r>
          </a:p>
          <a:p>
            <a:pPr algn="just" rtl="0" fontAlgn="base">
              <a:buFont typeface="Arial" panose="020B0604020202020204" pitchFamily="34" charset="0"/>
              <a:buChar char="•"/>
            </a:pPr>
            <a:r>
              <a:rPr lang="en-GB" sz="1800" b="0" i="0">
                <a:solidFill>
                  <a:srgbClr val="000000"/>
                </a:solidFill>
                <a:effectLst/>
                <a:latin typeface="Calibri" panose="020F0502020204030204" pitchFamily="34" charset="0"/>
              </a:rPr>
              <a:t>Specific drivers: Identified another specific driver for choice </a:t>
            </a:r>
          </a:p>
          <a:p>
            <a:pPr algn="just"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r>
              <a:rPr lang="en-GB" sz="1800" b="0" i="0">
                <a:solidFill>
                  <a:srgbClr val="000000"/>
                </a:solidFill>
                <a:effectLst/>
                <a:latin typeface="Calibri" panose="020F0502020204030204" pitchFamily="34" charset="0"/>
              </a:rPr>
              <a:t>They discussed having made the choice of qualification carefully and of initially using resources on the internet before talking to people about it: - a lot of effort is put into finding the right choice</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77307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Petra</a:t>
            </a:r>
          </a:p>
          <a:p>
            <a:r>
              <a:rPr lang="en-GB" sz="1800" b="0" i="0">
                <a:solidFill>
                  <a:srgbClr val="000000"/>
                </a:solidFill>
                <a:effectLst/>
                <a:latin typeface="Calibri" panose="020F0502020204030204" pitchFamily="34" charset="0"/>
              </a:rPr>
              <a:t>One possible motivation for choosing the Combined STEM degree, the availability of credit transfer, did not come up in the survey or interviews, probably because the focus of this project was students on the entry modules who were less likely to have transferred credit from another institution. </a:t>
            </a:r>
          </a:p>
          <a:p>
            <a:r>
              <a:rPr lang="en-GB" sz="1800" b="0" i="0">
                <a:solidFill>
                  <a:srgbClr val="000000"/>
                </a:solidFill>
                <a:effectLst/>
                <a:latin typeface="Calibri" panose="020F0502020204030204" pitchFamily="34" charset="0"/>
              </a:rPr>
              <a:t>The negatives mentioned by students on the Combined STEM degree were around the difficulty in articulating the concept of a ‘Combined STEM’ degree to others: </a:t>
            </a:r>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753597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openuniversity.custhelp.com/app/answers/detail/a_id/7447"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5557585" cy="3142022"/>
          </a:xfrm>
        </p:spPr>
        <p:txBody>
          <a:bodyPr/>
          <a:lstStyle/>
          <a:p>
            <a:r>
              <a:rPr lang="en-GB" sz="4400"/>
              <a:t>Improving Gender Balance Through a Combined STEM Degree</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sz="1800" b="1" i="0" u="none" strike="noStrike" baseline="0">
                <a:latin typeface="Arial-BoldMT"/>
              </a:rPr>
              <a:t>E. McPherson, A. Clarke, A.M. Gallen, M. Keys &amp; P. Wolf</a:t>
            </a:r>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4765960"/>
            <a:ext cx="5557584" cy="347039"/>
          </a:xfrm>
        </p:spPr>
        <p:txBody>
          <a:bodyPr/>
          <a:lstStyle/>
          <a:p>
            <a:r>
              <a:rPr lang="en-GB"/>
              <a:t>19</a:t>
            </a:r>
            <a:r>
              <a:rPr lang="en-GB" baseline="30000"/>
              <a:t>th</a:t>
            </a:r>
            <a:r>
              <a:rPr lang="en-GB"/>
              <a:t> April 2023</a:t>
            </a:r>
          </a:p>
        </p:txBody>
      </p:sp>
      <p:sp>
        <p:nvSpPr>
          <p:cNvPr id="13" name="Picture Placeholder 12">
            <a:extLst>
              <a:ext uri="{FF2B5EF4-FFF2-40B4-BE49-F238E27FC236}">
                <a16:creationId xmlns:a16="http://schemas.microsoft.com/office/drawing/2014/main" id="{A5A133B0-2A07-449A-51A6-75454F5BDCAF}"/>
              </a:ext>
              <a:ext uri="{C183D7F6-B498-43B3-948B-1728B52AA6E4}">
                <adec:decorative xmlns:adec="http://schemas.microsoft.com/office/drawing/2017/decorative" val="1"/>
              </a:ext>
            </a:extLst>
          </p:cNvPr>
          <p:cNvSpPr>
            <a:spLocks noGrp="1"/>
          </p:cNvSpPr>
          <p:nvPr>
            <p:ph type="pic" sz="quarter" idx="10"/>
          </p:nvPr>
        </p:nvSpPr>
        <p:spPr/>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Impact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3416320"/>
          </a:xfrm>
          <a:prstGeom prst="rect">
            <a:avLst/>
          </a:prstGeom>
          <a:noFill/>
        </p:spPr>
        <p:txBody>
          <a:bodyPr wrap="square">
            <a:spAutoFit/>
          </a:bodyPr>
          <a:lstStyle/>
          <a:p>
            <a:pPr algn="l" rtl="0" fontAlgn="base"/>
            <a:r>
              <a:rPr lang="en-GB">
                <a:latin typeface="ArialMT"/>
              </a:rPr>
              <a:t>Gender balance is an issue across the sector for specific STEM curriculum areas and many of the qualifications/schools within STEM are exploring ways to address this.  This project makes the recommendation that </a:t>
            </a:r>
            <a:r>
              <a:rPr lang="en-GB" b="1">
                <a:latin typeface="ArialMT"/>
              </a:rPr>
              <a:t>placing more emphasis on aspects such as module/subject choice and flexibility </a:t>
            </a:r>
            <a:r>
              <a:rPr lang="en-GB">
                <a:latin typeface="ArialMT"/>
              </a:rPr>
              <a:t>during qualification design and in qualification descriptors may be useful in encouraging engagement of women in STEM subjects where they are traditionally underrepresented.  </a:t>
            </a:r>
          </a:p>
          <a:p>
            <a:pPr algn="l" rtl="0" fontAlgn="base"/>
            <a:endParaRPr lang="en-GB">
              <a:latin typeface="ArialMT"/>
            </a:endParaRPr>
          </a:p>
          <a:p>
            <a:pPr algn="l" rtl="0" fontAlgn="base"/>
            <a:r>
              <a:rPr lang="en-GB">
                <a:latin typeface="ArialMT"/>
              </a:rPr>
              <a:t>We recommend that when OU STEM qualifications are designed or revised that level of module choice and flexibility is maximised.  We further recommend that careful consideration is given to highlighting that flexibility in the qualification descriptions. </a:t>
            </a:r>
          </a:p>
          <a:p>
            <a:pPr algn="l" rtl="0" fontAlgn="base"/>
            <a:r>
              <a:rPr lang="en-GB">
                <a:latin typeface="ArialMT"/>
              </a:rPr>
              <a:t> </a:t>
            </a:r>
          </a:p>
          <a:p>
            <a:pPr algn="l" rtl="0" fontAlgn="base"/>
            <a:r>
              <a:rPr lang="en-GB">
                <a:latin typeface="ArialMT"/>
              </a:rPr>
              <a:t>An additional recommendation from this project is that the Open Programme explore further with Marcomms how enquirers can be better informed about the full range of qualifications, including R28.   </a:t>
            </a:r>
          </a:p>
        </p:txBody>
      </p:sp>
    </p:spTree>
    <p:extLst>
      <p:ext uri="{BB962C8B-B14F-4D97-AF65-F5344CB8AC3E}">
        <p14:creationId xmlns:p14="http://schemas.microsoft.com/office/powerpoint/2010/main" val="168162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a:xfrm>
            <a:off x="1001105" y="1208336"/>
            <a:ext cx="9591229" cy="289311"/>
          </a:xfrm>
        </p:spPr>
        <p:txBody>
          <a:bodyPr/>
          <a:lstStyle/>
          <a:p>
            <a:r>
              <a:rPr lang="en-GB"/>
              <a:t>Research Background	</a:t>
            </a:r>
          </a:p>
        </p:txBody>
      </p:sp>
      <p:sp>
        <p:nvSpPr>
          <p:cNvPr id="3" name="Text Placeholder 2">
            <a:extLst>
              <a:ext uri="{FF2B5EF4-FFF2-40B4-BE49-F238E27FC236}">
                <a16:creationId xmlns:a16="http://schemas.microsoft.com/office/drawing/2014/main" id="{DACBEF17-4A49-C820-4CAE-F4ACA95A0722}"/>
              </a:ext>
            </a:extLst>
          </p:cNvPr>
          <p:cNvSpPr>
            <a:spLocks noGrp="1"/>
          </p:cNvSpPr>
          <p:nvPr>
            <p:ph type="body" sz="quarter" idx="14"/>
          </p:nvPr>
        </p:nvSpPr>
        <p:spPr>
          <a:xfrm>
            <a:off x="1001105" y="2093470"/>
            <a:ext cx="9591229" cy="3723435"/>
          </a:xfrm>
        </p:spPr>
        <p:txBody>
          <a:bodyPr/>
          <a:lstStyle/>
          <a:p>
            <a:r>
              <a:rPr lang="en-GB"/>
              <a:t>In 2017 the Open University introduced a ‘BSc Combined STEM’ degree (R28).</a:t>
            </a:r>
          </a:p>
          <a:p>
            <a:endParaRPr lang="en-GB"/>
          </a:p>
          <a:p>
            <a:r>
              <a:rPr lang="en-GB"/>
              <a:t>Due to the relaxation of ELQ (Equivalent Level Qualification) funding, R28 enables students who already have a degree to access loans for studying a degree that allows them to change careers (England, for details see </a:t>
            </a:r>
            <a:r>
              <a:rPr lang="en-GB">
                <a:hlinkClick r:id="rId3"/>
              </a:rPr>
              <a:t>here</a:t>
            </a:r>
            <a:r>
              <a:rPr lang="en-GB"/>
              <a:t>).</a:t>
            </a:r>
          </a:p>
          <a:p>
            <a:endParaRPr lang="en-GB"/>
          </a:p>
          <a:p>
            <a:r>
              <a:rPr lang="en-GB"/>
              <a:t>The proportion of women registering on this combined degree is comparatively higher than expected; notably in those disciplines where the proportion of women is typically lowest (for example, engineering and computing key introductory modules).   </a:t>
            </a:r>
          </a:p>
          <a:p>
            <a:endParaRPr lang="en-GB"/>
          </a:p>
          <a:p>
            <a:r>
              <a:rPr lang="en-GB"/>
              <a:t>The aim of the study was to better understand why the proportion of women is higher on the Combined STEM degree than other STEM-based qualifications.</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Tree>
    <p:extLst>
      <p:ext uri="{BB962C8B-B14F-4D97-AF65-F5344CB8AC3E}">
        <p14:creationId xmlns:p14="http://schemas.microsoft.com/office/powerpoint/2010/main" val="245867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a:xfrm>
            <a:off x="1103963" y="1063844"/>
            <a:ext cx="9591229" cy="289311"/>
          </a:xfrm>
        </p:spPr>
        <p:txBody>
          <a:bodyPr lIns="91440" tIns="45720" rIns="91440" bIns="45720" anchor="t">
            <a:noAutofit/>
          </a:bodyPr>
          <a:lstStyle/>
          <a:p>
            <a:r>
              <a:rPr lang="en-GB">
                <a:latin typeface="Poppins"/>
                <a:cs typeface="Poppins"/>
              </a:rPr>
              <a:t>Comparison R28 STEM Combined vs. QD Open Degree</a:t>
            </a:r>
            <a:endParaRPr lang="en-US"/>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pic>
        <p:nvPicPr>
          <p:cNvPr id="3" name="Picture 3" descr="Comparison R28 STEM Combined vs. QD Open Degree​">
            <a:extLst>
              <a:ext uri="{FF2B5EF4-FFF2-40B4-BE49-F238E27FC236}">
                <a16:creationId xmlns:a16="http://schemas.microsoft.com/office/drawing/2014/main" id="{B586CE83-CA11-0403-5B34-E4B61B0B4053}"/>
              </a:ext>
            </a:extLst>
          </p:cNvPr>
          <p:cNvPicPr>
            <a:picLocks noChangeAspect="1"/>
          </p:cNvPicPr>
          <p:nvPr/>
        </p:nvPicPr>
        <p:blipFill>
          <a:blip r:embed="rId3"/>
          <a:stretch>
            <a:fillRect/>
          </a:stretch>
        </p:blipFill>
        <p:spPr>
          <a:xfrm>
            <a:off x="4164297" y="1490868"/>
            <a:ext cx="3257712" cy="4651287"/>
          </a:xfrm>
          <a:prstGeom prst="rect">
            <a:avLst/>
          </a:prstGeom>
        </p:spPr>
      </p:pic>
    </p:spTree>
    <p:extLst>
      <p:ext uri="{BB962C8B-B14F-4D97-AF65-F5344CB8AC3E}">
        <p14:creationId xmlns:p14="http://schemas.microsoft.com/office/powerpoint/2010/main" val="156389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a:xfrm>
            <a:off x="1103963" y="1063844"/>
            <a:ext cx="9591229" cy="289311"/>
          </a:xfrm>
        </p:spPr>
        <p:txBody>
          <a:bodyPr/>
          <a:lstStyle/>
          <a:p>
            <a:r>
              <a:rPr lang="en-GB"/>
              <a:t>Table 1. Data for student intake October 2019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graphicFrame>
        <p:nvGraphicFramePr>
          <p:cNvPr id="7" name="Table 8">
            <a:extLst>
              <a:ext uri="{FF2B5EF4-FFF2-40B4-BE49-F238E27FC236}">
                <a16:creationId xmlns:a16="http://schemas.microsoft.com/office/drawing/2014/main" id="{D8970969-626E-D25D-DD4B-C72DDD1B30E1}"/>
              </a:ext>
            </a:extLst>
          </p:cNvPr>
          <p:cNvGraphicFramePr>
            <a:graphicFrameLocks noGrp="1"/>
          </p:cNvGraphicFramePr>
          <p:nvPr/>
        </p:nvGraphicFramePr>
        <p:xfrm>
          <a:off x="1155392" y="1515174"/>
          <a:ext cx="9488370" cy="4082298"/>
        </p:xfrm>
        <a:graphic>
          <a:graphicData uri="http://schemas.openxmlformats.org/drawingml/2006/table">
            <a:tbl>
              <a:tblPr firstRow="1" bandRow="1">
                <a:tableStyleId>{5C22544A-7EE6-4342-B048-85BDC9FD1C3A}</a:tableStyleId>
              </a:tblPr>
              <a:tblGrid>
                <a:gridCol w="3377418">
                  <a:extLst>
                    <a:ext uri="{9D8B030D-6E8A-4147-A177-3AD203B41FA5}">
                      <a16:colId xmlns:a16="http://schemas.microsoft.com/office/drawing/2014/main" val="4210699120"/>
                    </a:ext>
                  </a:extLst>
                </a:gridCol>
                <a:gridCol w="2948162">
                  <a:extLst>
                    <a:ext uri="{9D8B030D-6E8A-4147-A177-3AD203B41FA5}">
                      <a16:colId xmlns:a16="http://schemas.microsoft.com/office/drawing/2014/main" val="1942729032"/>
                    </a:ext>
                  </a:extLst>
                </a:gridCol>
                <a:gridCol w="3162790">
                  <a:extLst>
                    <a:ext uri="{9D8B030D-6E8A-4147-A177-3AD203B41FA5}">
                      <a16:colId xmlns:a16="http://schemas.microsoft.com/office/drawing/2014/main" val="1644313111"/>
                    </a:ext>
                  </a:extLst>
                </a:gridCol>
              </a:tblGrid>
              <a:tr h="507326">
                <a:tc>
                  <a:txBody>
                    <a:bodyPr/>
                    <a:lstStyle/>
                    <a:p>
                      <a:r>
                        <a:rPr lang="en-GB"/>
                        <a:t>Module</a:t>
                      </a:r>
                    </a:p>
                  </a:txBody>
                  <a:tcPr/>
                </a:tc>
                <a:tc>
                  <a:txBody>
                    <a:bodyPr/>
                    <a:lstStyle/>
                    <a:p>
                      <a:r>
                        <a:rPr lang="en-GB"/>
                        <a:t>% of  female students on module</a:t>
                      </a:r>
                    </a:p>
                  </a:txBody>
                  <a:tcPr/>
                </a:tc>
                <a:tc>
                  <a:txBody>
                    <a:bodyPr/>
                    <a:lstStyle/>
                    <a:p>
                      <a:r>
                        <a:rPr lang="en-GB"/>
                        <a:t>% of female Combined STEM students </a:t>
                      </a:r>
                    </a:p>
                  </a:txBody>
                  <a:tcPr/>
                </a:tc>
                <a:extLst>
                  <a:ext uri="{0D108BD9-81ED-4DB2-BD59-A6C34878D82A}">
                    <a16:rowId xmlns:a16="http://schemas.microsoft.com/office/drawing/2014/main" val="585165750"/>
                  </a:ext>
                </a:extLst>
              </a:tr>
              <a:tr h="507326">
                <a:tc>
                  <a:txBody>
                    <a:bodyPr/>
                    <a:lstStyle/>
                    <a:p>
                      <a:r>
                        <a:rPr lang="en-GB"/>
                        <a:t>Mathematics entry module 1</a:t>
                      </a:r>
                    </a:p>
                  </a:txBody>
                  <a:tcPr/>
                </a:tc>
                <a:tc>
                  <a:txBody>
                    <a:bodyPr/>
                    <a:lstStyle/>
                    <a:p>
                      <a:r>
                        <a:rPr lang="en-GB"/>
                        <a:t>31.3% (n=2012)</a:t>
                      </a:r>
                    </a:p>
                  </a:txBody>
                  <a:tcPr/>
                </a:tc>
                <a:tc>
                  <a:txBody>
                    <a:bodyPr/>
                    <a:lstStyle/>
                    <a:p>
                      <a:r>
                        <a:rPr lang="en-GB"/>
                        <a:t>42% (n=63)</a:t>
                      </a:r>
                    </a:p>
                  </a:txBody>
                  <a:tcPr/>
                </a:tc>
                <a:extLst>
                  <a:ext uri="{0D108BD9-81ED-4DB2-BD59-A6C34878D82A}">
                    <a16:rowId xmlns:a16="http://schemas.microsoft.com/office/drawing/2014/main" val="1556129591"/>
                  </a:ext>
                </a:extLst>
              </a:tr>
              <a:tr h="507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Mathematics entry 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32.9% (n=2018)</a:t>
                      </a:r>
                    </a:p>
                    <a:p>
                      <a:endParaRPr lang="en-GB"/>
                    </a:p>
                  </a:txBody>
                  <a:tcPr/>
                </a:tc>
                <a:tc>
                  <a:txBody>
                    <a:bodyPr/>
                    <a:lstStyle/>
                    <a:p>
                      <a:r>
                        <a:rPr lang="en-GB"/>
                        <a:t>50% (n=96)</a:t>
                      </a:r>
                    </a:p>
                  </a:txBody>
                  <a:tcPr/>
                </a:tc>
                <a:extLst>
                  <a:ext uri="{0D108BD9-81ED-4DB2-BD59-A6C34878D82A}">
                    <a16:rowId xmlns:a16="http://schemas.microsoft.com/office/drawing/2014/main" val="3652686528"/>
                  </a:ext>
                </a:extLst>
              </a:tr>
              <a:tr h="507326">
                <a:tc>
                  <a:txBody>
                    <a:bodyPr/>
                    <a:lstStyle/>
                    <a:p>
                      <a:r>
                        <a:rPr lang="en-GB"/>
                        <a:t>Engineering entry module</a:t>
                      </a:r>
                    </a:p>
                  </a:txBody>
                  <a:tcPr/>
                </a:tc>
                <a:tc>
                  <a:txBody>
                    <a:bodyPr/>
                    <a:lstStyle/>
                    <a:p>
                      <a:r>
                        <a:rPr lang="en-GB"/>
                        <a:t>16.4% (n=1123)</a:t>
                      </a:r>
                    </a:p>
                  </a:txBody>
                  <a:tcPr/>
                </a:tc>
                <a:tc>
                  <a:txBody>
                    <a:bodyPr/>
                    <a:lstStyle/>
                    <a:p>
                      <a:r>
                        <a:rPr lang="en-GB"/>
                        <a:t>33% (n=64)</a:t>
                      </a:r>
                    </a:p>
                  </a:txBody>
                  <a:tcPr/>
                </a:tc>
                <a:extLst>
                  <a:ext uri="{0D108BD9-81ED-4DB2-BD59-A6C34878D82A}">
                    <a16:rowId xmlns:a16="http://schemas.microsoft.com/office/drawing/2014/main" val="3764783773"/>
                  </a:ext>
                </a:extLst>
              </a:tr>
              <a:tr h="507326">
                <a:tc>
                  <a:txBody>
                    <a:bodyPr/>
                    <a:lstStyle/>
                    <a:p>
                      <a:r>
                        <a:rPr lang="en-GB"/>
                        <a:t>Computing entry module</a:t>
                      </a:r>
                    </a:p>
                  </a:txBody>
                  <a:tcPr/>
                </a:tc>
                <a:tc>
                  <a:txBody>
                    <a:bodyPr/>
                    <a:lstStyle/>
                    <a:p>
                      <a:r>
                        <a:rPr lang="en-GB"/>
                        <a:t>26.6% (n=2663)</a:t>
                      </a:r>
                    </a:p>
                  </a:txBody>
                  <a:tcPr/>
                </a:tc>
                <a:tc>
                  <a:txBody>
                    <a:bodyPr/>
                    <a:lstStyle/>
                    <a:p>
                      <a:r>
                        <a:rPr lang="en-GB"/>
                        <a:t>42% (n=77)</a:t>
                      </a:r>
                    </a:p>
                  </a:txBody>
                  <a:tcPr/>
                </a:tc>
                <a:extLst>
                  <a:ext uri="{0D108BD9-81ED-4DB2-BD59-A6C34878D82A}">
                    <a16:rowId xmlns:a16="http://schemas.microsoft.com/office/drawing/2014/main" val="3681600114"/>
                  </a:ext>
                </a:extLst>
              </a:tr>
              <a:tr h="507326">
                <a:tc>
                  <a:txBody>
                    <a:bodyPr/>
                    <a:lstStyle/>
                    <a:p>
                      <a:r>
                        <a:rPr lang="en-GB"/>
                        <a:t>Natural Sciences entry module</a:t>
                      </a:r>
                    </a:p>
                  </a:txBody>
                  <a:tcPr/>
                </a:tc>
                <a:tc>
                  <a:txBody>
                    <a:bodyPr/>
                    <a:lstStyle/>
                    <a:p>
                      <a:r>
                        <a:rPr lang="en-GB"/>
                        <a:t>45.4% (n=1386)</a:t>
                      </a:r>
                    </a:p>
                  </a:txBody>
                  <a:tcPr/>
                </a:tc>
                <a:tc>
                  <a:txBody>
                    <a:bodyPr/>
                    <a:lstStyle/>
                    <a:p>
                      <a:r>
                        <a:rPr lang="en-GB"/>
                        <a:t>46% (n=107)</a:t>
                      </a:r>
                    </a:p>
                  </a:txBody>
                  <a:tcPr/>
                </a:tc>
                <a:extLst>
                  <a:ext uri="{0D108BD9-81ED-4DB2-BD59-A6C34878D82A}">
                    <a16:rowId xmlns:a16="http://schemas.microsoft.com/office/drawing/2014/main" val="2447518102"/>
                  </a:ext>
                </a:extLst>
              </a:tr>
              <a:tr h="507326">
                <a:tc>
                  <a:txBody>
                    <a:bodyPr/>
                    <a:lstStyle/>
                    <a:p>
                      <a:r>
                        <a:rPr lang="en-GB"/>
                        <a:t>Environment entry module</a:t>
                      </a:r>
                    </a:p>
                  </a:txBody>
                  <a:tcPr/>
                </a:tc>
                <a:tc>
                  <a:txBody>
                    <a:bodyPr/>
                    <a:lstStyle/>
                    <a:p>
                      <a:r>
                        <a:rPr lang="en-GB"/>
                        <a:t>59.4% (n=1148)</a:t>
                      </a:r>
                    </a:p>
                  </a:txBody>
                  <a:tcPr/>
                </a:tc>
                <a:tc>
                  <a:txBody>
                    <a:bodyPr/>
                    <a:lstStyle/>
                    <a:p>
                      <a:r>
                        <a:rPr lang="en-GB"/>
                        <a:t>67% (n=62)</a:t>
                      </a:r>
                    </a:p>
                  </a:txBody>
                  <a:tcPr/>
                </a:tc>
                <a:extLst>
                  <a:ext uri="{0D108BD9-81ED-4DB2-BD59-A6C34878D82A}">
                    <a16:rowId xmlns:a16="http://schemas.microsoft.com/office/drawing/2014/main" val="3159141958"/>
                  </a:ext>
                </a:extLst>
              </a:tr>
            </a:tbl>
          </a:graphicData>
        </a:graphic>
      </p:graphicFrame>
    </p:spTree>
    <p:extLst>
      <p:ext uri="{BB962C8B-B14F-4D97-AF65-F5344CB8AC3E}">
        <p14:creationId xmlns:p14="http://schemas.microsoft.com/office/powerpoint/2010/main" val="215111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Literature review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1754326"/>
          </a:xfrm>
          <a:prstGeom prst="rect">
            <a:avLst/>
          </a:prstGeom>
          <a:noFill/>
        </p:spPr>
        <p:txBody>
          <a:bodyPr wrap="square">
            <a:spAutoFit/>
          </a:bodyPr>
          <a:lstStyle/>
          <a:p>
            <a:pPr algn="l" rtl="0" fontAlgn="base"/>
            <a:r>
              <a:rPr lang="en-GB" sz="1500" b="0" i="0">
                <a:solidFill>
                  <a:srgbClr val="000000"/>
                </a:solidFill>
                <a:effectLst/>
              </a:rPr>
              <a:t>Multiple bodies of knowledge are implicated in the research questions, therefore three areas in the literature were investigated that offer insights into current thinking regarding mature, female students and their engagement with STEM subjects. </a:t>
            </a:r>
          </a:p>
          <a:p>
            <a:pPr algn="l" rtl="0" fontAlgn="base"/>
            <a:r>
              <a:rPr lang="en-GB" sz="1500" b="0" i="0">
                <a:solidFill>
                  <a:srgbClr val="000000"/>
                </a:solidFill>
                <a:effectLst/>
              </a:rPr>
              <a:t> </a:t>
            </a:r>
          </a:p>
          <a:p>
            <a:pPr marL="285750" indent="-285750" algn="l" rtl="0" fontAlgn="base">
              <a:buFont typeface="Arial" panose="020B0604020202020204" pitchFamily="34" charset="0"/>
              <a:buChar char="•"/>
            </a:pPr>
            <a:r>
              <a:rPr lang="en-GB" sz="1500" b="0" i="0">
                <a:solidFill>
                  <a:srgbClr val="000000"/>
                </a:solidFill>
                <a:effectLst/>
              </a:rPr>
              <a:t>Women’s participation in STEM (gender and culture)</a:t>
            </a:r>
          </a:p>
          <a:p>
            <a:pPr marL="285750" indent="-285750" algn="l" rtl="0" fontAlgn="base">
              <a:buFont typeface="Arial" panose="020B0604020202020204" pitchFamily="34" charset="0"/>
              <a:buChar char="•"/>
            </a:pPr>
            <a:r>
              <a:rPr lang="en-GB" sz="1500" b="0" i="0">
                <a:solidFill>
                  <a:srgbClr val="000000"/>
                </a:solidFill>
                <a:effectLst/>
              </a:rPr>
              <a:t>Mature students  </a:t>
            </a:r>
          </a:p>
          <a:p>
            <a:pPr marL="285750" indent="-285750" algn="l" rtl="0" fontAlgn="base">
              <a:buFont typeface="Arial" panose="020B0604020202020204" pitchFamily="34" charset="0"/>
              <a:buChar char="•"/>
            </a:pPr>
            <a:r>
              <a:rPr lang="en-GB" sz="1500" b="0" i="0">
                <a:solidFill>
                  <a:srgbClr val="000000"/>
                </a:solidFill>
                <a:effectLst/>
              </a:rPr>
              <a:t>Combined degrees</a:t>
            </a:r>
            <a:r>
              <a:rPr lang="en-GB" sz="1800" b="0" i="0">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387287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Research Methods - Survey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pic>
        <p:nvPicPr>
          <p:cNvPr id="13" name="Picture 12" descr="Chart, pie chart&#10;&#10;Description automatically generated">
            <a:extLst>
              <a:ext uri="{FF2B5EF4-FFF2-40B4-BE49-F238E27FC236}">
                <a16:creationId xmlns:a16="http://schemas.microsoft.com/office/drawing/2014/main" id="{93139FAC-6DFD-8D45-4441-E3667E00E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32" y="2878835"/>
            <a:ext cx="4281536" cy="2852182"/>
          </a:xfrm>
          <a:prstGeom prst="rect">
            <a:avLst/>
          </a:prstGeom>
        </p:spPr>
      </p:pic>
      <p:pic>
        <p:nvPicPr>
          <p:cNvPr id="15" name="Picture 14" descr="Chart, pie chart&#10;&#10;Description automatically generated">
            <a:extLst>
              <a:ext uri="{FF2B5EF4-FFF2-40B4-BE49-F238E27FC236}">
                <a16:creationId xmlns:a16="http://schemas.microsoft.com/office/drawing/2014/main" id="{DF0C21FB-92B3-756F-7221-440093551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446" y="2878835"/>
            <a:ext cx="4098036" cy="2852182"/>
          </a:xfrm>
          <a:prstGeom prst="rect">
            <a:avLst/>
          </a:prstGeom>
        </p:spPr>
      </p:pic>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646331"/>
          </a:xfrm>
          <a:prstGeom prst="rect">
            <a:avLst/>
          </a:prstGeom>
          <a:noFill/>
        </p:spPr>
        <p:txBody>
          <a:bodyPr wrap="square">
            <a:spAutoFit/>
          </a:bodyPr>
          <a:lstStyle/>
          <a:p>
            <a:r>
              <a:rPr lang="en-GB"/>
              <a:t>Target group: students studying the STEM Access module and STEM entry modules.</a:t>
            </a:r>
          </a:p>
          <a:p>
            <a:r>
              <a:rPr lang="en-GB"/>
              <a:t>The surveys ran 3 times between September 2020 and October 2021</a:t>
            </a:r>
          </a:p>
        </p:txBody>
      </p:sp>
    </p:spTree>
    <p:extLst>
      <p:ext uri="{BB962C8B-B14F-4D97-AF65-F5344CB8AC3E}">
        <p14:creationId xmlns:p14="http://schemas.microsoft.com/office/powerpoint/2010/main" val="332329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Research Methods - Survey Results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369332"/>
          </a:xfrm>
          <a:prstGeom prst="rect">
            <a:avLst/>
          </a:prstGeom>
          <a:noFill/>
        </p:spPr>
        <p:txBody>
          <a:bodyPr wrap="square">
            <a:spAutoFit/>
          </a:bodyPr>
          <a:lstStyle/>
          <a:p>
            <a:r>
              <a:rPr lang="en-GB" sz="1800">
                <a:effectLst/>
                <a:latin typeface="Arial" panose="020B0604020202020204" pitchFamily="34" charset="0"/>
                <a:ea typeface="Times New Roman" panose="02020603050405020304" pitchFamily="18" charset="0"/>
                <a:cs typeface="Times New Roman" panose="02020603050405020304" pitchFamily="18" charset="0"/>
              </a:rPr>
              <a:t>In the survey, students were asked ‘What attracted you to the qualification you are studying?’ </a:t>
            </a:r>
            <a:endParaRPr lang="en-GB"/>
          </a:p>
        </p:txBody>
      </p:sp>
      <p:pic>
        <p:nvPicPr>
          <p:cNvPr id="4" name="Picture 3" descr="Chart, bar chart&#10;&#10;Description automatically generated">
            <a:extLst>
              <a:ext uri="{FF2B5EF4-FFF2-40B4-BE49-F238E27FC236}">
                <a16:creationId xmlns:a16="http://schemas.microsoft.com/office/drawing/2014/main" id="{A1D323BB-7741-6C88-4AE6-5EBFF76F6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961" y="2446021"/>
            <a:ext cx="7173102" cy="4286714"/>
          </a:xfrm>
          <a:prstGeom prst="rect">
            <a:avLst/>
          </a:prstGeom>
        </p:spPr>
      </p:pic>
    </p:spTree>
    <p:extLst>
      <p:ext uri="{BB962C8B-B14F-4D97-AF65-F5344CB8AC3E}">
        <p14:creationId xmlns:p14="http://schemas.microsoft.com/office/powerpoint/2010/main" val="145389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Research Methods - Interviews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4524315"/>
          </a:xfrm>
          <a:prstGeom prst="rect">
            <a:avLst/>
          </a:prstGeom>
          <a:noFill/>
        </p:spPr>
        <p:txBody>
          <a:bodyPr wrap="square">
            <a:spAutoFit/>
          </a:bodyPr>
          <a:lstStyle/>
          <a:p>
            <a:pPr algn="l"/>
            <a:r>
              <a:rPr lang="en-GB" sz="1800" b="0" i="0" u="none" strike="noStrike" baseline="0">
                <a:latin typeface="ArialMT"/>
              </a:rPr>
              <a:t>Using VOIP to record interviews, 9 women were interviewed (2021) for</a:t>
            </a:r>
            <a:r>
              <a:rPr lang="en-GB">
                <a:latin typeface="ArialMT"/>
              </a:rPr>
              <a:t> </a:t>
            </a:r>
            <a:r>
              <a:rPr lang="en-GB" sz="1800" b="0" i="0" u="none" strike="noStrike" baseline="0">
                <a:latin typeface="ArialMT"/>
              </a:rPr>
              <a:t>transcription and later analysis. Questions focused on why the students had chosen the qualifications they were studying.</a:t>
            </a:r>
          </a:p>
          <a:p>
            <a:pPr algn="l"/>
            <a:endParaRPr lang="en-GB">
              <a:latin typeface="ArialMT"/>
            </a:endParaRPr>
          </a:p>
          <a:p>
            <a:pPr algn="l"/>
            <a:r>
              <a:rPr lang="en-GB">
                <a:latin typeface="ArialMT"/>
              </a:rPr>
              <a:t>The interviews and surveys were uploaded into NVIVO and the analysis revealed a number of themes across the free text questions in the survey as well as the interview transcripts.</a:t>
            </a:r>
          </a:p>
          <a:p>
            <a:pPr algn="l"/>
            <a:endParaRPr lang="en-GB">
              <a:latin typeface="ArialMT"/>
            </a:endParaRPr>
          </a:p>
          <a:p>
            <a:pPr algn="just" rtl="0" fontAlgn="base"/>
            <a:r>
              <a:rPr lang="en-GB">
                <a:latin typeface="ArialMT"/>
              </a:rPr>
              <a:t>“…I googled for a while … and then I was going through the OU website looking at all of different degrees, I had a notebook full of notes on different ones, spoke to people about which one to do...” (Combined STEM degree)</a:t>
            </a:r>
          </a:p>
          <a:p>
            <a:pPr algn="just" rtl="0" fontAlgn="base"/>
            <a:r>
              <a:rPr lang="en-GB">
                <a:latin typeface="ArialMT"/>
              </a:rPr>
              <a:t> </a:t>
            </a:r>
          </a:p>
          <a:p>
            <a:pPr algn="just" rtl="0" fontAlgn="base"/>
            <a:r>
              <a:rPr lang="en-GB">
                <a:latin typeface="ArialMT"/>
              </a:rPr>
              <a:t>	“I spoke to someone over the university chat, I attended the Open Uni open days </a:t>
            </a:r>
          </a:p>
          <a:p>
            <a:pPr algn="just" rtl="0" fontAlgn="base"/>
            <a:r>
              <a:rPr lang="en-GB">
                <a:latin typeface="ArialMT"/>
              </a:rPr>
              <a:t>		and watched the YouTube channel...” (Combined STEM degree) </a:t>
            </a:r>
          </a:p>
          <a:p>
            <a:pPr algn="just" rtl="0" fontAlgn="base"/>
            <a:endParaRPr lang="en-GB">
              <a:latin typeface="ArialMT"/>
            </a:endParaRPr>
          </a:p>
          <a:p>
            <a:pPr algn="just" rtl="0" fontAlgn="base"/>
            <a:r>
              <a:rPr lang="en-GB">
                <a:latin typeface="ArialMT"/>
              </a:rPr>
              <a:t>		“…finding it online… have a look at what kind of information it includes… then I start </a:t>
            </a:r>
          </a:p>
          <a:p>
            <a:pPr algn="just" rtl="0" fontAlgn="base"/>
            <a:r>
              <a:rPr lang="en-GB">
                <a:latin typeface="ArialMT"/>
              </a:rPr>
              <a:t>			to talk to people around me” (Engineering degree student) </a:t>
            </a:r>
          </a:p>
          <a:p>
            <a:pPr algn="l"/>
            <a:endParaRPr lang="en-GB">
              <a:latin typeface="ArialMT"/>
            </a:endParaRPr>
          </a:p>
        </p:txBody>
      </p:sp>
    </p:spTree>
    <p:extLst>
      <p:ext uri="{BB962C8B-B14F-4D97-AF65-F5344CB8AC3E}">
        <p14:creationId xmlns:p14="http://schemas.microsoft.com/office/powerpoint/2010/main" val="156438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52915-621E-2A4E-5692-E048B9ACC086}"/>
              </a:ext>
            </a:extLst>
          </p:cNvPr>
          <p:cNvSpPr>
            <a:spLocks noGrp="1"/>
          </p:cNvSpPr>
          <p:nvPr>
            <p:ph type="body" sz="quarter" idx="12"/>
          </p:nvPr>
        </p:nvSpPr>
        <p:spPr/>
        <p:txBody>
          <a:bodyPr/>
          <a:lstStyle/>
          <a:p>
            <a:r>
              <a:rPr lang="en-GB"/>
              <a:t>Research Methods - Interviews	</a:t>
            </a:r>
          </a:p>
        </p:txBody>
      </p:sp>
      <p:sp>
        <p:nvSpPr>
          <p:cNvPr id="8" name="Text Placeholder 7">
            <a:extLst>
              <a:ext uri="{FF2B5EF4-FFF2-40B4-BE49-F238E27FC236}">
                <a16:creationId xmlns:a16="http://schemas.microsoft.com/office/drawing/2014/main" id="{9097447B-4FFD-60C4-F737-0FE6F9D31793}"/>
              </a:ext>
            </a:extLst>
          </p:cNvPr>
          <p:cNvSpPr>
            <a:spLocks noGrp="1"/>
          </p:cNvSpPr>
          <p:nvPr>
            <p:ph type="body" sz="quarter" idx="24"/>
          </p:nvPr>
        </p:nvSpPr>
        <p:spPr/>
        <p:txBody>
          <a:bodyPr>
            <a:normAutofit fontScale="85000" lnSpcReduction="10000"/>
          </a:bodyPr>
          <a:lstStyle/>
          <a:p>
            <a:r>
              <a:rPr lang="en-GB"/>
              <a:t>Improving Gender Balance Through a Combined STEM degree</a:t>
            </a:r>
          </a:p>
        </p:txBody>
      </p:sp>
      <p:sp>
        <p:nvSpPr>
          <p:cNvPr id="17" name="TextBox 16">
            <a:extLst>
              <a:ext uri="{FF2B5EF4-FFF2-40B4-BE49-F238E27FC236}">
                <a16:creationId xmlns:a16="http://schemas.microsoft.com/office/drawing/2014/main" id="{5968B881-547C-F0D6-B074-ED530E2B69A5}"/>
              </a:ext>
            </a:extLst>
          </p:cNvPr>
          <p:cNvSpPr txBox="1"/>
          <p:nvPr/>
        </p:nvSpPr>
        <p:spPr>
          <a:xfrm>
            <a:off x="1001105" y="2021334"/>
            <a:ext cx="10621690" cy="3970318"/>
          </a:xfrm>
          <a:prstGeom prst="rect">
            <a:avLst/>
          </a:prstGeom>
          <a:noFill/>
        </p:spPr>
        <p:txBody>
          <a:bodyPr wrap="square">
            <a:spAutoFit/>
          </a:bodyPr>
          <a:lstStyle/>
          <a:p>
            <a:pPr algn="l" rtl="0" fontAlgn="base"/>
            <a:r>
              <a:rPr lang="en-GB">
                <a:latin typeface="ArialMT"/>
              </a:rPr>
              <a:t>Women studying the Combined STEM degree spoke about valuing its flexibility and the ability to combine subjects:  </a:t>
            </a:r>
          </a:p>
          <a:p>
            <a:pPr algn="just" rtl="0" fontAlgn="base"/>
            <a:r>
              <a:rPr lang="en-GB">
                <a:latin typeface="ArialMT"/>
              </a:rPr>
              <a:t>“...I was in two minds on enrolling on a single honours maths degree …</a:t>
            </a:r>
          </a:p>
          <a:p>
            <a:pPr algn="just" rtl="0" fontAlgn="base"/>
            <a:r>
              <a:rPr lang="en-GB">
                <a:latin typeface="ArialMT"/>
              </a:rPr>
              <a:t> I thought it might just be a bit narrow and I do enjoy other areas of science...” (Combined STEM student) </a:t>
            </a:r>
          </a:p>
          <a:p>
            <a:pPr algn="just" rtl="0" fontAlgn="base"/>
            <a:endParaRPr lang="en-GB">
              <a:latin typeface="ArialMT"/>
            </a:endParaRPr>
          </a:p>
          <a:p>
            <a:pPr algn="just" rtl="0" fontAlgn="base"/>
            <a:r>
              <a:rPr lang="en-GB">
                <a:latin typeface="ArialMT"/>
              </a:rPr>
              <a:t>	“I was torn between biology and history and then obviously I found the Combined [STEM], so 		that was just better for me” (Combined STEM student) </a:t>
            </a:r>
          </a:p>
          <a:p>
            <a:pPr algn="l" rtl="0" fontAlgn="base"/>
            <a:endParaRPr lang="en-GB">
              <a:latin typeface="ArialMT"/>
            </a:endParaRPr>
          </a:p>
          <a:p>
            <a:pPr algn="l" rtl="0" fontAlgn="base"/>
            <a:r>
              <a:rPr lang="en-GB">
                <a:latin typeface="ArialMT"/>
              </a:rPr>
              <a:t>This also included the flexibility of being able to avoid unappealing modules on a single honours degree: </a:t>
            </a:r>
          </a:p>
          <a:p>
            <a:pPr algn="just" rtl="0" fontAlgn="base"/>
            <a:r>
              <a:rPr lang="en-GB">
                <a:latin typeface="ArialMT"/>
              </a:rPr>
              <a:t> “... I looked into the higher-level modules, there were one or two</a:t>
            </a:r>
          </a:p>
          <a:p>
            <a:pPr algn="just" rtl="0" fontAlgn="base"/>
            <a:r>
              <a:rPr lang="en-GB">
                <a:latin typeface="ArialMT"/>
              </a:rPr>
              <a:t>	 that I didn’t want to do...” (Combined STEM degree) </a:t>
            </a:r>
          </a:p>
          <a:p>
            <a:pPr algn="l"/>
            <a:endParaRPr lang="en-GB">
              <a:latin typeface="ArialMT"/>
            </a:endParaRPr>
          </a:p>
        </p:txBody>
      </p:sp>
    </p:spTree>
    <p:extLst>
      <p:ext uri="{BB962C8B-B14F-4D97-AF65-F5344CB8AC3E}">
        <p14:creationId xmlns:p14="http://schemas.microsoft.com/office/powerpoint/2010/main" val="1524728429"/>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807A58C0E31B419852384073749665" ma:contentTypeVersion="12" ma:contentTypeDescription="Create a new document." ma:contentTypeScope="" ma:versionID="d89196c8ff8bbe08c1ff52fe7ba3d042">
  <xsd:schema xmlns:xsd="http://www.w3.org/2001/XMLSchema" xmlns:xs="http://www.w3.org/2001/XMLSchema" xmlns:p="http://schemas.microsoft.com/office/2006/metadata/properties" xmlns:ns2="afa81cc0-e1e0-4c1f-99d6-7fc4f8a3f09a" xmlns:ns3="80531acf-8b77-4315-801f-cd54e6f35ac0" targetNamespace="http://schemas.microsoft.com/office/2006/metadata/properties" ma:root="true" ma:fieldsID="296891f11177d556dc955fb85f289b06" ns2:_="" ns3:_="">
    <xsd:import namespace="afa81cc0-e1e0-4c1f-99d6-7fc4f8a3f09a"/>
    <xsd:import namespace="80531acf-8b77-4315-801f-cd54e6f35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81cc0-e1e0-4c1f-99d6-7fc4f8a3f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531acf-8b77-4315-801f-cd54e6f35a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80531acf-8b77-4315-801f-cd54e6f35ac0"/>
    <ds:schemaRef ds:uri="afa81cc0-e1e0-4c1f-99d6-7fc4f8a3f0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BA9BAE-852F-4F1D-A57C-9028F85666EB}">
  <ds:schemaRefs>
    <ds:schemaRef ds:uri="80531acf-8b77-4315-801f-cd54e6f35ac0"/>
    <ds:schemaRef ds:uri="afa81cc0-e1e0-4c1f-99d6-7fc4f8a3f0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2400</Words>
  <Application>Microsoft Office PowerPoint</Application>
  <PresentationFormat>Widescreen</PresentationFormat>
  <Paragraphs>174</Paragraphs>
  <Slides>11</Slides>
  <Notes>11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11</vt:i4>
      </vt:variant>
    </vt:vector>
  </HeadingPairs>
  <TitlesOfParts>
    <vt:vector size="27" baseType="lpstr">
      <vt:lpstr>Arial</vt:lpstr>
      <vt:lpstr>Arial,Sans-Serif</vt:lpstr>
      <vt:lpstr>Arial-BoldMT</vt:lpstr>
      <vt:lpstr>ArialMT</vt:lpstr>
      <vt:lpstr>Calibri</vt:lpstr>
      <vt:lpstr>Poppins</vt:lpstr>
      <vt:lpstr>Poppins SemiBold</vt:lpstr>
      <vt:lpstr>Roboto</vt:lpstr>
      <vt:lpstr>Segoe UI</vt:lpstr>
      <vt:lpstr>Times New Roman</vt:lpstr>
      <vt:lpstr>WordVisi_MSFontService</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Rachel.Redford</cp:lastModifiedBy>
  <cp:revision>2</cp:revision>
  <dcterms:created xsi:type="dcterms:W3CDTF">2022-10-21T14:33:01Z</dcterms:created>
  <dcterms:modified xsi:type="dcterms:W3CDTF">2023-04-13T14:04:02Z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0x0101005F807A58C0E31B419852384073749665</vt:lpwstr>
  </property>
  <property fmtid="{D5CDD505-2E9C-101B-9397-08002B2CF9AE}" pid="3" name="MediaServiceImageTags">
    <vt:lpwstr/>
  </property>
</Properties>
</file>