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 id="2147483667" r:id="rId9"/>
  </p:sldMasterIdLst>
  <p:notesMasterIdLst>
    <p:notesMasterId r:id="rId21"/>
  </p:notesMasterIdLst>
  <p:handoutMasterIdLst>
    <p:handoutMasterId r:id="rId22"/>
  </p:handoutMasterIdLst>
  <p:sldIdLst>
    <p:sldId id="305" r:id="rId10"/>
    <p:sldId id="306" r:id="rId11"/>
    <p:sldId id="307" r:id="rId12"/>
    <p:sldId id="309" r:id="rId13"/>
    <p:sldId id="310" r:id="rId14"/>
    <p:sldId id="311" r:id="rId15"/>
    <p:sldId id="312" r:id="rId16"/>
    <p:sldId id="313" r:id="rId17"/>
    <p:sldId id="314" r:id="rId18"/>
    <p:sldId id="316" r:id="rId19"/>
    <p:sldId id="3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F5A773-642B-DC47-AEC6-67EB9FFDCE53}" v="20" dt="2022-11-18T15:40:00.4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677" autoAdjust="0"/>
  </p:normalViewPr>
  <p:slideViewPr>
    <p:cSldViewPr snapToGrid="0">
      <p:cViewPr varScale="1">
        <p:scale>
          <a:sx n="47" d="100"/>
          <a:sy n="47" d="100"/>
        </p:scale>
        <p:origin x="756"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smd432\Work%20Folders\Desktop\pathways%20and%20intersections%20report\survey\graph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smd432\Work%20Folders\Desktop\pathways%20and%20intersections%20report\survey\graph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smd432\Work%20Folders\Desktop\pathways%20and%20intersections%20report\survey\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'Raw Data'!$C$6</c:f>
              <c:strCache>
                <c:ptCount val="1"/>
                <c:pt idx="0">
                  <c:v>Q72</c:v>
                </c:pt>
              </c:strCache>
            </c:strRef>
          </c:tx>
          <c:spPr>
            <a:solidFill>
              <a:schemeClr val="accent1"/>
            </a:solidFill>
            <a:ln>
              <a:noFill/>
            </a:ln>
            <a:effectLst/>
          </c:spPr>
          <c:invertIfNegative val="0"/>
          <c:cat>
            <c:strRef>
              <c:f>('Raw Data'!$D$5,'Raw Data'!$F$5,'Raw Data'!$H$5)</c:f>
              <c:strCache>
                <c:ptCount val="3"/>
                <c:pt idx="0">
                  <c:v>DST206 20J% pass rate </c:v>
                </c:pt>
                <c:pt idx="1">
                  <c:v>S206/SXF206 20J % pass rate </c:v>
                </c:pt>
                <c:pt idx="2">
                  <c:v>SDT306 20J % pass rate </c:v>
                </c:pt>
              </c:strCache>
              <c:extLst/>
            </c:strRef>
          </c:cat>
          <c:val>
            <c:numRef>
              <c:f>('Raw Data'!$D$6,'Raw Data'!$F$6,'Raw Data'!$H$6)</c:f>
              <c:numCache>
                <c:formatCode>0.0%</c:formatCode>
                <c:ptCount val="3"/>
                <c:pt idx="0" formatCode="0%">
                  <c:v>0.875</c:v>
                </c:pt>
                <c:pt idx="1">
                  <c:v>0.625</c:v>
                </c:pt>
                <c:pt idx="2" formatCode="0%">
                  <c:v>0.871</c:v>
                </c:pt>
              </c:numCache>
              <c:extLst/>
            </c:numRef>
          </c:val>
          <c:extLst>
            <c:ext xmlns:c16="http://schemas.microsoft.com/office/drawing/2014/chart" uri="{C3380CC4-5D6E-409C-BE32-E72D297353CC}">
              <c16:uniqueId val="{00000000-DD88-4C34-B651-9467DEDD253A}"/>
            </c:ext>
          </c:extLst>
        </c:ser>
        <c:ser>
          <c:idx val="1"/>
          <c:order val="1"/>
          <c:tx>
            <c:strRef>
              <c:f>'Raw Data'!$C$7</c:f>
              <c:strCache>
                <c:ptCount val="1"/>
                <c:pt idx="0">
                  <c:v>Q11</c:v>
                </c:pt>
              </c:strCache>
            </c:strRef>
          </c:tx>
          <c:spPr>
            <a:solidFill>
              <a:schemeClr val="accent2"/>
            </a:solidFill>
            <a:ln>
              <a:noFill/>
            </a:ln>
            <a:effectLst/>
          </c:spPr>
          <c:invertIfNegative val="0"/>
          <c:cat>
            <c:strRef>
              <c:f>('Raw Data'!$D$5,'Raw Data'!$F$5,'Raw Data'!$H$5)</c:f>
              <c:strCache>
                <c:ptCount val="3"/>
                <c:pt idx="0">
                  <c:v>DST206 20J% pass rate </c:v>
                </c:pt>
                <c:pt idx="1">
                  <c:v>S206/SXF206 20J % pass rate </c:v>
                </c:pt>
                <c:pt idx="2">
                  <c:v>SDT306 20J % pass rate </c:v>
                </c:pt>
              </c:strCache>
              <c:extLst/>
            </c:strRef>
          </c:cat>
          <c:val>
            <c:numRef>
              <c:f>('Raw Data'!$D$7,'Raw Data'!$F$7,'Raw Data'!$H$7)</c:f>
              <c:numCache>
                <c:formatCode>General</c:formatCode>
                <c:ptCount val="3"/>
                <c:pt idx="0" formatCode="0%">
                  <c:v>0.875</c:v>
                </c:pt>
              </c:numCache>
              <c:extLst/>
            </c:numRef>
          </c:val>
          <c:extLst>
            <c:ext xmlns:c16="http://schemas.microsoft.com/office/drawing/2014/chart" uri="{C3380CC4-5D6E-409C-BE32-E72D297353CC}">
              <c16:uniqueId val="{00000001-DD88-4C34-B651-9467DEDD253A}"/>
            </c:ext>
          </c:extLst>
        </c:ser>
        <c:ser>
          <c:idx val="2"/>
          <c:order val="2"/>
          <c:tx>
            <c:strRef>
              <c:f>'Raw Data'!$C$8</c:f>
              <c:strCache>
                <c:ptCount val="1"/>
                <c:pt idx="0">
                  <c:v>Q52</c:v>
                </c:pt>
              </c:strCache>
            </c:strRef>
          </c:tx>
          <c:spPr>
            <a:solidFill>
              <a:schemeClr val="accent3"/>
            </a:solidFill>
            <a:ln>
              <a:noFill/>
            </a:ln>
            <a:effectLst/>
          </c:spPr>
          <c:invertIfNegative val="0"/>
          <c:cat>
            <c:strRef>
              <c:f>('Raw Data'!$D$5,'Raw Data'!$F$5,'Raw Data'!$H$5)</c:f>
              <c:strCache>
                <c:ptCount val="3"/>
                <c:pt idx="0">
                  <c:v>DST206 20J% pass rate </c:v>
                </c:pt>
                <c:pt idx="1">
                  <c:v>S206/SXF206 20J % pass rate </c:v>
                </c:pt>
                <c:pt idx="2">
                  <c:v>SDT306 20J % pass rate </c:v>
                </c:pt>
              </c:strCache>
              <c:extLst/>
            </c:strRef>
          </c:cat>
          <c:val>
            <c:numRef>
              <c:f>('Raw Data'!$D$8,'Raw Data'!$F$8,'Raw Data'!$H$8)</c:f>
              <c:numCache>
                <c:formatCode>0.0%</c:formatCode>
                <c:ptCount val="3"/>
                <c:pt idx="0" formatCode="0%">
                  <c:v>0.873</c:v>
                </c:pt>
                <c:pt idx="1">
                  <c:v>0.61699999999999999</c:v>
                </c:pt>
                <c:pt idx="2" formatCode="0%">
                  <c:v>0.72399999999999998</c:v>
                </c:pt>
              </c:numCache>
              <c:extLst/>
            </c:numRef>
          </c:val>
          <c:extLst>
            <c:ext xmlns:c16="http://schemas.microsoft.com/office/drawing/2014/chart" uri="{C3380CC4-5D6E-409C-BE32-E72D297353CC}">
              <c16:uniqueId val="{00000002-DD88-4C34-B651-9467DEDD253A}"/>
            </c:ext>
          </c:extLst>
        </c:ser>
        <c:ser>
          <c:idx val="3"/>
          <c:order val="3"/>
          <c:tx>
            <c:strRef>
              <c:f>'Raw Data'!$C$9</c:f>
              <c:strCache>
                <c:ptCount val="1"/>
                <c:pt idx="0">
                  <c:v>Q99</c:v>
                </c:pt>
              </c:strCache>
            </c:strRef>
          </c:tx>
          <c:spPr>
            <a:solidFill>
              <a:schemeClr val="accent4"/>
            </a:solidFill>
            <a:ln>
              <a:noFill/>
            </a:ln>
            <a:effectLst/>
          </c:spPr>
          <c:invertIfNegative val="0"/>
          <c:cat>
            <c:strRef>
              <c:f>('Raw Data'!$D$5,'Raw Data'!$F$5,'Raw Data'!$H$5)</c:f>
              <c:strCache>
                <c:ptCount val="3"/>
                <c:pt idx="0">
                  <c:v>DST206 20J% pass rate </c:v>
                </c:pt>
                <c:pt idx="1">
                  <c:v>S206/SXF206 20J % pass rate </c:v>
                </c:pt>
                <c:pt idx="2">
                  <c:v>SDT306 20J % pass rate </c:v>
                </c:pt>
              </c:strCache>
              <c:extLst/>
            </c:strRef>
          </c:cat>
          <c:val>
            <c:numRef>
              <c:f>('Raw Data'!$D$9,'Raw Data'!$F$9,'Raw Data'!$H$9)</c:f>
              <c:numCache>
                <c:formatCode>General</c:formatCode>
                <c:ptCount val="3"/>
                <c:pt idx="0" formatCode="0%">
                  <c:v>0.83799999999999997</c:v>
                </c:pt>
                <c:pt idx="2" formatCode="0%">
                  <c:v>0.75900000000000001</c:v>
                </c:pt>
              </c:numCache>
              <c:extLst/>
            </c:numRef>
          </c:val>
          <c:extLst>
            <c:ext xmlns:c16="http://schemas.microsoft.com/office/drawing/2014/chart" uri="{C3380CC4-5D6E-409C-BE32-E72D297353CC}">
              <c16:uniqueId val="{00000003-DD88-4C34-B651-9467DEDD253A}"/>
            </c:ext>
          </c:extLst>
        </c:ser>
        <c:ser>
          <c:idx val="4"/>
          <c:order val="4"/>
          <c:tx>
            <c:strRef>
              <c:f>'Raw Data'!$C$10</c:f>
              <c:strCache>
                <c:ptCount val="1"/>
                <c:pt idx="0">
                  <c:v>Q61</c:v>
                </c:pt>
              </c:strCache>
            </c:strRef>
          </c:tx>
          <c:spPr>
            <a:solidFill>
              <a:schemeClr val="accent5"/>
            </a:solidFill>
            <a:ln>
              <a:noFill/>
            </a:ln>
            <a:effectLst/>
          </c:spPr>
          <c:invertIfNegative val="0"/>
          <c:cat>
            <c:strRef>
              <c:f>('Raw Data'!$D$5,'Raw Data'!$F$5,'Raw Data'!$H$5)</c:f>
              <c:strCache>
                <c:ptCount val="3"/>
                <c:pt idx="0">
                  <c:v>DST206 20J% pass rate </c:v>
                </c:pt>
                <c:pt idx="1">
                  <c:v>S206/SXF206 20J % pass rate </c:v>
                </c:pt>
                <c:pt idx="2">
                  <c:v>SDT306 20J % pass rate </c:v>
                </c:pt>
              </c:strCache>
              <c:extLst/>
            </c:strRef>
          </c:cat>
          <c:val>
            <c:numRef>
              <c:f>('Raw Data'!$D$10,'Raw Data'!$F$10,'Raw Data'!$H$10)</c:f>
              <c:numCache>
                <c:formatCode>General</c:formatCode>
                <c:ptCount val="3"/>
                <c:pt idx="0" formatCode="0%">
                  <c:v>0.8</c:v>
                </c:pt>
              </c:numCache>
              <c:extLst/>
            </c:numRef>
          </c:val>
          <c:extLst>
            <c:ext xmlns:c16="http://schemas.microsoft.com/office/drawing/2014/chart" uri="{C3380CC4-5D6E-409C-BE32-E72D297353CC}">
              <c16:uniqueId val="{00000004-DD88-4C34-B651-9467DEDD253A}"/>
            </c:ext>
          </c:extLst>
        </c:ser>
        <c:ser>
          <c:idx val="5"/>
          <c:order val="5"/>
          <c:tx>
            <c:strRef>
              <c:f>'Raw Data'!$C$11</c:f>
              <c:strCache>
                <c:ptCount val="1"/>
                <c:pt idx="0">
                  <c:v>QD</c:v>
                </c:pt>
              </c:strCache>
            </c:strRef>
          </c:tx>
          <c:spPr>
            <a:solidFill>
              <a:schemeClr val="accent6"/>
            </a:solidFill>
            <a:ln>
              <a:noFill/>
            </a:ln>
            <a:effectLst/>
          </c:spPr>
          <c:invertIfNegative val="0"/>
          <c:cat>
            <c:strRef>
              <c:f>('Raw Data'!$D$5,'Raw Data'!$F$5,'Raw Data'!$H$5)</c:f>
              <c:strCache>
                <c:ptCount val="3"/>
                <c:pt idx="0">
                  <c:v>DST206 20J% pass rate </c:v>
                </c:pt>
                <c:pt idx="1">
                  <c:v>S206/SXF206 20J % pass rate </c:v>
                </c:pt>
                <c:pt idx="2">
                  <c:v>SDT306 20J % pass rate </c:v>
                </c:pt>
              </c:strCache>
              <c:extLst/>
            </c:strRef>
          </c:cat>
          <c:val>
            <c:numRef>
              <c:f>('Raw Data'!$D$11,'Raw Data'!$F$11,'Raw Data'!$H$11)</c:f>
              <c:numCache>
                <c:formatCode>0.0%</c:formatCode>
                <c:ptCount val="3"/>
                <c:pt idx="0" formatCode="0%">
                  <c:v>0.77100000000000002</c:v>
                </c:pt>
                <c:pt idx="1">
                  <c:v>0.39100000000000001</c:v>
                </c:pt>
                <c:pt idx="2" formatCode="0%">
                  <c:v>0.74</c:v>
                </c:pt>
              </c:numCache>
              <c:extLst/>
            </c:numRef>
          </c:val>
          <c:extLst>
            <c:ext xmlns:c16="http://schemas.microsoft.com/office/drawing/2014/chart" uri="{C3380CC4-5D6E-409C-BE32-E72D297353CC}">
              <c16:uniqueId val="{00000005-DD88-4C34-B651-9467DEDD253A}"/>
            </c:ext>
          </c:extLst>
        </c:ser>
        <c:ser>
          <c:idx val="6"/>
          <c:order val="6"/>
          <c:tx>
            <c:strRef>
              <c:f>'Raw Data'!$C$12</c:f>
              <c:strCache>
                <c:ptCount val="1"/>
                <c:pt idx="0">
                  <c:v>R28 </c:v>
                </c:pt>
              </c:strCache>
            </c:strRef>
          </c:tx>
          <c:spPr>
            <a:solidFill>
              <a:schemeClr val="accent1">
                <a:lumMod val="60000"/>
              </a:schemeClr>
            </a:solidFill>
            <a:ln>
              <a:noFill/>
            </a:ln>
            <a:effectLst/>
          </c:spPr>
          <c:invertIfNegative val="0"/>
          <c:cat>
            <c:strRef>
              <c:f>('Raw Data'!$D$5,'Raw Data'!$F$5,'Raw Data'!$H$5)</c:f>
              <c:strCache>
                <c:ptCount val="3"/>
                <c:pt idx="0">
                  <c:v>DST206 20J% pass rate </c:v>
                </c:pt>
                <c:pt idx="1">
                  <c:v>S206/SXF206 20J % pass rate </c:v>
                </c:pt>
                <c:pt idx="2">
                  <c:v>SDT306 20J % pass rate </c:v>
                </c:pt>
              </c:strCache>
              <c:extLst/>
            </c:strRef>
          </c:cat>
          <c:val>
            <c:numRef>
              <c:f>('Raw Data'!$D$12,'Raw Data'!$F$12,'Raw Data'!$H$12)</c:f>
              <c:numCache>
                <c:formatCode>0.0%</c:formatCode>
                <c:ptCount val="3"/>
                <c:pt idx="0" formatCode="0%">
                  <c:v>0.66700000000000004</c:v>
                </c:pt>
                <c:pt idx="1">
                  <c:v>0.58099999999999996</c:v>
                </c:pt>
                <c:pt idx="2" formatCode="0%">
                  <c:v>0.8</c:v>
                </c:pt>
              </c:numCache>
              <c:extLst/>
            </c:numRef>
          </c:val>
          <c:extLst>
            <c:ext xmlns:c16="http://schemas.microsoft.com/office/drawing/2014/chart" uri="{C3380CC4-5D6E-409C-BE32-E72D297353CC}">
              <c16:uniqueId val="{00000006-DD88-4C34-B651-9467DEDD253A}"/>
            </c:ext>
          </c:extLst>
        </c:ser>
        <c:ser>
          <c:idx val="7"/>
          <c:order val="7"/>
          <c:tx>
            <c:strRef>
              <c:f>'Raw Data'!$C$13</c:f>
              <c:strCache>
                <c:ptCount val="1"/>
                <c:pt idx="0">
                  <c:v>R16</c:v>
                </c:pt>
              </c:strCache>
            </c:strRef>
          </c:tx>
          <c:spPr>
            <a:solidFill>
              <a:schemeClr val="accent2">
                <a:lumMod val="60000"/>
              </a:schemeClr>
            </a:solidFill>
            <a:ln>
              <a:noFill/>
            </a:ln>
            <a:effectLst/>
          </c:spPr>
          <c:invertIfNegative val="0"/>
          <c:cat>
            <c:strRef>
              <c:f>('Raw Data'!$D$5,'Raw Data'!$F$5,'Raw Data'!$H$5)</c:f>
              <c:strCache>
                <c:ptCount val="3"/>
                <c:pt idx="0">
                  <c:v>DST206 20J% pass rate </c:v>
                </c:pt>
                <c:pt idx="1">
                  <c:v>S206/SXF206 20J % pass rate </c:v>
                </c:pt>
                <c:pt idx="2">
                  <c:v>SDT306 20J % pass rate </c:v>
                </c:pt>
              </c:strCache>
              <c:extLst/>
            </c:strRef>
          </c:cat>
          <c:val>
            <c:numRef>
              <c:f>('Raw Data'!$D$13,'Raw Data'!$F$13,'Raw Data'!$H$13)</c:f>
              <c:numCache>
                <c:formatCode>0.0%</c:formatCode>
                <c:ptCount val="3"/>
                <c:pt idx="1">
                  <c:v>0.73799999999999999</c:v>
                </c:pt>
                <c:pt idx="2" formatCode="0%">
                  <c:v>0.76900000000000002</c:v>
                </c:pt>
              </c:numCache>
              <c:extLst/>
            </c:numRef>
          </c:val>
          <c:extLst>
            <c:ext xmlns:c16="http://schemas.microsoft.com/office/drawing/2014/chart" uri="{C3380CC4-5D6E-409C-BE32-E72D297353CC}">
              <c16:uniqueId val="{00000007-DD88-4C34-B651-9467DEDD253A}"/>
            </c:ext>
          </c:extLst>
        </c:ser>
        <c:ser>
          <c:idx val="8"/>
          <c:order val="8"/>
          <c:tx>
            <c:strRef>
              <c:f>'Raw Data'!$C$14</c:f>
              <c:strCache>
                <c:ptCount val="1"/>
                <c:pt idx="0">
                  <c:v>Q64</c:v>
                </c:pt>
              </c:strCache>
            </c:strRef>
          </c:tx>
          <c:spPr>
            <a:solidFill>
              <a:schemeClr val="accent3">
                <a:lumMod val="60000"/>
              </a:schemeClr>
            </a:solidFill>
            <a:ln>
              <a:noFill/>
            </a:ln>
            <a:effectLst/>
          </c:spPr>
          <c:invertIfNegative val="0"/>
          <c:cat>
            <c:strRef>
              <c:f>('Raw Data'!$D$5,'Raw Data'!$F$5,'Raw Data'!$H$5)</c:f>
              <c:strCache>
                <c:ptCount val="3"/>
                <c:pt idx="0">
                  <c:v>DST206 20J% pass rate </c:v>
                </c:pt>
                <c:pt idx="1">
                  <c:v>S206/SXF206 20J % pass rate </c:v>
                </c:pt>
                <c:pt idx="2">
                  <c:v>SDT306 20J % pass rate </c:v>
                </c:pt>
              </c:strCache>
              <c:extLst/>
            </c:strRef>
          </c:cat>
          <c:val>
            <c:numRef>
              <c:f>('Raw Data'!$D$14,'Raw Data'!$F$14,'Raw Data'!$H$14)</c:f>
              <c:numCache>
                <c:formatCode>0.0%</c:formatCode>
                <c:ptCount val="3"/>
                <c:pt idx="1">
                  <c:v>0.67700000000000005</c:v>
                </c:pt>
                <c:pt idx="2" formatCode="0%">
                  <c:v>0.83899999999999997</c:v>
                </c:pt>
              </c:numCache>
              <c:extLst/>
            </c:numRef>
          </c:val>
          <c:extLst>
            <c:ext xmlns:c16="http://schemas.microsoft.com/office/drawing/2014/chart" uri="{C3380CC4-5D6E-409C-BE32-E72D297353CC}">
              <c16:uniqueId val="{00000008-DD88-4C34-B651-9467DEDD253A}"/>
            </c:ext>
          </c:extLst>
        </c:ser>
        <c:dLbls>
          <c:showLegendKey val="0"/>
          <c:showVal val="0"/>
          <c:showCatName val="0"/>
          <c:showSerName val="0"/>
          <c:showPercent val="0"/>
          <c:showBubbleSize val="0"/>
        </c:dLbls>
        <c:gapWidth val="264"/>
        <c:overlap val="-56"/>
        <c:axId val="388374560"/>
        <c:axId val="388376200"/>
      </c:barChart>
      <c:catAx>
        <c:axId val="38837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60645"/>
                </a:solidFill>
                <a:latin typeface="+mn-lt"/>
                <a:ea typeface="+mn-ea"/>
                <a:cs typeface="+mn-cs"/>
              </a:defRPr>
            </a:pPr>
            <a:endParaRPr lang="en-US"/>
          </a:p>
        </c:txPr>
        <c:crossAx val="388376200"/>
        <c:crosses val="autoZero"/>
        <c:auto val="1"/>
        <c:lblAlgn val="ctr"/>
        <c:lblOffset val="100"/>
        <c:noMultiLvlLbl val="0"/>
      </c:catAx>
      <c:valAx>
        <c:axId val="388376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60645"/>
                </a:solidFill>
                <a:latin typeface="+mn-lt"/>
                <a:ea typeface="+mn-ea"/>
                <a:cs typeface="+mn-cs"/>
              </a:defRPr>
            </a:pPr>
            <a:endParaRPr lang="en-US"/>
          </a:p>
        </c:txPr>
        <c:crossAx val="38837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60645"/>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60645"/>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sz="1600" dirty="0">
                <a:solidFill>
                  <a:srgbClr val="060645"/>
                </a:solidFill>
                <a:latin typeface="Poppins" panose="00000500000000000000" pitchFamily="2" charset="0"/>
                <a:cs typeface="Poppins" panose="00000500000000000000" pitchFamily="2" charset="0"/>
              </a:rPr>
              <a:t>I felt well prepared to start the module</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preparation!$C$2</c:f>
              <c:strCache>
                <c:ptCount val="1"/>
                <c:pt idx="0">
                  <c:v>strongly agree</c:v>
                </c:pt>
              </c:strCache>
            </c:strRef>
          </c:tx>
          <c:spPr>
            <a:solidFill>
              <a:schemeClr val="accent1"/>
            </a:solidFill>
            <a:ln>
              <a:noFill/>
            </a:ln>
            <a:effectLst/>
          </c:spPr>
          <c:invertIfNegative val="0"/>
          <c:cat>
            <c:multiLvlStrRef>
              <c:f>preparation!$A$3:$B$8</c:f>
              <c:multiLvlStrCache>
                <c:ptCount val="6"/>
                <c:lvl>
                  <c:pt idx="0">
                    <c:v>end</c:v>
                  </c:pt>
                  <c:pt idx="1">
                    <c:v>start</c:v>
                  </c:pt>
                  <c:pt idx="2">
                    <c:v>end</c:v>
                  </c:pt>
                  <c:pt idx="3">
                    <c:v>start</c:v>
                  </c:pt>
                  <c:pt idx="4">
                    <c:v>end</c:v>
                  </c:pt>
                  <c:pt idx="5">
                    <c:v>start</c:v>
                  </c:pt>
                </c:lvl>
                <c:lvl>
                  <c:pt idx="0">
                    <c:v>SDT306</c:v>
                  </c:pt>
                  <c:pt idx="2">
                    <c:v>DST206</c:v>
                  </c:pt>
                  <c:pt idx="4">
                    <c:v>S/XF206</c:v>
                  </c:pt>
                </c:lvl>
              </c:multiLvlStrCache>
            </c:multiLvlStrRef>
          </c:cat>
          <c:val>
            <c:numRef>
              <c:f>preparation!$C$3:$C$8</c:f>
              <c:numCache>
                <c:formatCode>General</c:formatCode>
                <c:ptCount val="6"/>
                <c:pt idx="0">
                  <c:v>51</c:v>
                </c:pt>
                <c:pt idx="1">
                  <c:v>43</c:v>
                </c:pt>
                <c:pt idx="2">
                  <c:v>42</c:v>
                </c:pt>
                <c:pt idx="3">
                  <c:v>38</c:v>
                </c:pt>
                <c:pt idx="4">
                  <c:v>36</c:v>
                </c:pt>
                <c:pt idx="5">
                  <c:v>20</c:v>
                </c:pt>
              </c:numCache>
            </c:numRef>
          </c:val>
          <c:extLst>
            <c:ext xmlns:c16="http://schemas.microsoft.com/office/drawing/2014/chart" uri="{C3380CC4-5D6E-409C-BE32-E72D297353CC}">
              <c16:uniqueId val="{00000000-807E-42FE-9E68-3CFD15A49B18}"/>
            </c:ext>
          </c:extLst>
        </c:ser>
        <c:ser>
          <c:idx val="1"/>
          <c:order val="1"/>
          <c:tx>
            <c:strRef>
              <c:f>preparation!$D$2</c:f>
              <c:strCache>
                <c:ptCount val="1"/>
                <c:pt idx="0">
                  <c:v>mostly agree</c:v>
                </c:pt>
              </c:strCache>
            </c:strRef>
          </c:tx>
          <c:spPr>
            <a:solidFill>
              <a:schemeClr val="accent2"/>
            </a:solidFill>
            <a:ln>
              <a:noFill/>
            </a:ln>
            <a:effectLst/>
          </c:spPr>
          <c:invertIfNegative val="0"/>
          <c:cat>
            <c:multiLvlStrRef>
              <c:f>preparation!$A$3:$B$8</c:f>
              <c:multiLvlStrCache>
                <c:ptCount val="6"/>
                <c:lvl>
                  <c:pt idx="0">
                    <c:v>end</c:v>
                  </c:pt>
                  <c:pt idx="1">
                    <c:v>start</c:v>
                  </c:pt>
                  <c:pt idx="2">
                    <c:v>end</c:v>
                  </c:pt>
                  <c:pt idx="3">
                    <c:v>start</c:v>
                  </c:pt>
                  <c:pt idx="4">
                    <c:v>end</c:v>
                  </c:pt>
                  <c:pt idx="5">
                    <c:v>start</c:v>
                  </c:pt>
                </c:lvl>
                <c:lvl>
                  <c:pt idx="0">
                    <c:v>SDT306</c:v>
                  </c:pt>
                  <c:pt idx="2">
                    <c:v>DST206</c:v>
                  </c:pt>
                  <c:pt idx="4">
                    <c:v>S/XF206</c:v>
                  </c:pt>
                </c:lvl>
              </c:multiLvlStrCache>
            </c:multiLvlStrRef>
          </c:cat>
          <c:val>
            <c:numRef>
              <c:f>preparation!$D$3:$D$8</c:f>
              <c:numCache>
                <c:formatCode>General</c:formatCode>
                <c:ptCount val="6"/>
                <c:pt idx="0">
                  <c:v>37</c:v>
                </c:pt>
                <c:pt idx="1">
                  <c:v>49</c:v>
                </c:pt>
                <c:pt idx="2">
                  <c:v>50</c:v>
                </c:pt>
                <c:pt idx="3">
                  <c:v>50</c:v>
                </c:pt>
                <c:pt idx="4">
                  <c:v>36</c:v>
                </c:pt>
                <c:pt idx="5">
                  <c:v>68</c:v>
                </c:pt>
              </c:numCache>
            </c:numRef>
          </c:val>
          <c:extLst>
            <c:ext xmlns:c16="http://schemas.microsoft.com/office/drawing/2014/chart" uri="{C3380CC4-5D6E-409C-BE32-E72D297353CC}">
              <c16:uniqueId val="{00000001-807E-42FE-9E68-3CFD15A49B18}"/>
            </c:ext>
          </c:extLst>
        </c:ser>
        <c:ser>
          <c:idx val="2"/>
          <c:order val="2"/>
          <c:tx>
            <c:strRef>
              <c:f>preparation!$E$2</c:f>
              <c:strCache>
                <c:ptCount val="1"/>
                <c:pt idx="0">
                  <c:v>neither agree or disagree</c:v>
                </c:pt>
              </c:strCache>
            </c:strRef>
          </c:tx>
          <c:spPr>
            <a:solidFill>
              <a:schemeClr val="accent3"/>
            </a:solidFill>
            <a:ln>
              <a:noFill/>
            </a:ln>
            <a:effectLst/>
          </c:spPr>
          <c:invertIfNegative val="0"/>
          <c:cat>
            <c:multiLvlStrRef>
              <c:f>preparation!$A$3:$B$8</c:f>
              <c:multiLvlStrCache>
                <c:ptCount val="6"/>
                <c:lvl>
                  <c:pt idx="0">
                    <c:v>end</c:v>
                  </c:pt>
                  <c:pt idx="1">
                    <c:v>start</c:v>
                  </c:pt>
                  <c:pt idx="2">
                    <c:v>end</c:v>
                  </c:pt>
                  <c:pt idx="3">
                    <c:v>start</c:v>
                  </c:pt>
                  <c:pt idx="4">
                    <c:v>end</c:v>
                  </c:pt>
                  <c:pt idx="5">
                    <c:v>start</c:v>
                  </c:pt>
                </c:lvl>
                <c:lvl>
                  <c:pt idx="0">
                    <c:v>SDT306</c:v>
                  </c:pt>
                  <c:pt idx="2">
                    <c:v>DST206</c:v>
                  </c:pt>
                  <c:pt idx="4">
                    <c:v>S/XF206</c:v>
                  </c:pt>
                </c:lvl>
              </c:multiLvlStrCache>
            </c:multiLvlStrRef>
          </c:cat>
          <c:val>
            <c:numRef>
              <c:f>preparation!$E$3:$E$8</c:f>
              <c:numCache>
                <c:formatCode>General</c:formatCode>
                <c:ptCount val="6"/>
                <c:pt idx="0">
                  <c:v>6</c:v>
                </c:pt>
                <c:pt idx="1">
                  <c:v>6</c:v>
                </c:pt>
                <c:pt idx="2">
                  <c:v>8</c:v>
                </c:pt>
                <c:pt idx="3">
                  <c:v>12</c:v>
                </c:pt>
                <c:pt idx="4">
                  <c:v>14</c:v>
                </c:pt>
                <c:pt idx="5">
                  <c:v>10</c:v>
                </c:pt>
              </c:numCache>
            </c:numRef>
          </c:val>
          <c:extLst>
            <c:ext xmlns:c16="http://schemas.microsoft.com/office/drawing/2014/chart" uri="{C3380CC4-5D6E-409C-BE32-E72D297353CC}">
              <c16:uniqueId val="{00000002-807E-42FE-9E68-3CFD15A49B18}"/>
            </c:ext>
          </c:extLst>
        </c:ser>
        <c:ser>
          <c:idx val="3"/>
          <c:order val="3"/>
          <c:tx>
            <c:strRef>
              <c:f>preparation!$F$2</c:f>
              <c:strCache>
                <c:ptCount val="1"/>
                <c:pt idx="0">
                  <c:v>mostly disagree</c:v>
                </c:pt>
              </c:strCache>
            </c:strRef>
          </c:tx>
          <c:spPr>
            <a:solidFill>
              <a:schemeClr val="accent4"/>
            </a:solidFill>
            <a:ln>
              <a:noFill/>
            </a:ln>
            <a:effectLst/>
          </c:spPr>
          <c:invertIfNegative val="0"/>
          <c:cat>
            <c:multiLvlStrRef>
              <c:f>preparation!$A$3:$B$8</c:f>
              <c:multiLvlStrCache>
                <c:ptCount val="6"/>
                <c:lvl>
                  <c:pt idx="0">
                    <c:v>end</c:v>
                  </c:pt>
                  <c:pt idx="1">
                    <c:v>start</c:v>
                  </c:pt>
                  <c:pt idx="2">
                    <c:v>end</c:v>
                  </c:pt>
                  <c:pt idx="3">
                    <c:v>start</c:v>
                  </c:pt>
                  <c:pt idx="4">
                    <c:v>end</c:v>
                  </c:pt>
                  <c:pt idx="5">
                    <c:v>start</c:v>
                  </c:pt>
                </c:lvl>
                <c:lvl>
                  <c:pt idx="0">
                    <c:v>SDT306</c:v>
                  </c:pt>
                  <c:pt idx="2">
                    <c:v>DST206</c:v>
                  </c:pt>
                  <c:pt idx="4">
                    <c:v>S/XF206</c:v>
                  </c:pt>
                </c:lvl>
              </c:multiLvlStrCache>
            </c:multiLvlStrRef>
          </c:cat>
          <c:val>
            <c:numRef>
              <c:f>preparation!$F$3:$F$8</c:f>
              <c:numCache>
                <c:formatCode>General</c:formatCode>
                <c:ptCount val="6"/>
                <c:pt idx="0">
                  <c:v>6</c:v>
                </c:pt>
                <c:pt idx="1">
                  <c:v>3</c:v>
                </c:pt>
                <c:pt idx="2">
                  <c:v>0</c:v>
                </c:pt>
                <c:pt idx="3">
                  <c:v>0</c:v>
                </c:pt>
                <c:pt idx="4">
                  <c:v>14</c:v>
                </c:pt>
                <c:pt idx="5">
                  <c:v>2</c:v>
                </c:pt>
              </c:numCache>
            </c:numRef>
          </c:val>
          <c:extLst>
            <c:ext xmlns:c16="http://schemas.microsoft.com/office/drawing/2014/chart" uri="{C3380CC4-5D6E-409C-BE32-E72D297353CC}">
              <c16:uniqueId val="{00000003-807E-42FE-9E68-3CFD15A49B18}"/>
            </c:ext>
          </c:extLst>
        </c:ser>
        <c:ser>
          <c:idx val="4"/>
          <c:order val="4"/>
          <c:tx>
            <c:strRef>
              <c:f>preparation!$G$2</c:f>
              <c:strCache>
                <c:ptCount val="1"/>
                <c:pt idx="0">
                  <c:v>strongly disagree</c:v>
                </c:pt>
              </c:strCache>
            </c:strRef>
          </c:tx>
          <c:spPr>
            <a:solidFill>
              <a:schemeClr val="accent5"/>
            </a:solidFill>
            <a:ln>
              <a:noFill/>
            </a:ln>
            <a:effectLst/>
          </c:spPr>
          <c:invertIfNegative val="0"/>
          <c:cat>
            <c:multiLvlStrRef>
              <c:f>preparation!$A$3:$B$8</c:f>
              <c:multiLvlStrCache>
                <c:ptCount val="6"/>
                <c:lvl>
                  <c:pt idx="0">
                    <c:v>end</c:v>
                  </c:pt>
                  <c:pt idx="1">
                    <c:v>start</c:v>
                  </c:pt>
                  <c:pt idx="2">
                    <c:v>end</c:v>
                  </c:pt>
                  <c:pt idx="3">
                    <c:v>start</c:v>
                  </c:pt>
                  <c:pt idx="4">
                    <c:v>end</c:v>
                  </c:pt>
                  <c:pt idx="5">
                    <c:v>start</c:v>
                  </c:pt>
                </c:lvl>
                <c:lvl>
                  <c:pt idx="0">
                    <c:v>SDT306</c:v>
                  </c:pt>
                  <c:pt idx="2">
                    <c:v>DST206</c:v>
                  </c:pt>
                  <c:pt idx="4">
                    <c:v>S/XF206</c:v>
                  </c:pt>
                </c:lvl>
              </c:multiLvlStrCache>
            </c:multiLvlStrRef>
          </c:cat>
          <c:val>
            <c:numRef>
              <c:f>preparation!$G$3:$G$8</c:f>
              <c:numCache>
                <c:formatCode>General</c:formatCode>
                <c:ptCount val="6"/>
                <c:pt idx="0">
                  <c:v>0</c:v>
                </c:pt>
                <c:pt idx="1">
                  <c:v>0</c:v>
                </c:pt>
                <c:pt idx="2">
                  <c:v>0</c:v>
                </c:pt>
                <c:pt idx="3">
                  <c:v>0</c:v>
                </c:pt>
                <c:pt idx="4">
                  <c:v>2</c:v>
                </c:pt>
                <c:pt idx="5">
                  <c:v>0</c:v>
                </c:pt>
              </c:numCache>
            </c:numRef>
          </c:val>
          <c:extLst>
            <c:ext xmlns:c16="http://schemas.microsoft.com/office/drawing/2014/chart" uri="{C3380CC4-5D6E-409C-BE32-E72D297353CC}">
              <c16:uniqueId val="{00000004-807E-42FE-9E68-3CFD15A49B18}"/>
            </c:ext>
          </c:extLst>
        </c:ser>
        <c:dLbls>
          <c:showLegendKey val="0"/>
          <c:showVal val="0"/>
          <c:showCatName val="0"/>
          <c:showSerName val="0"/>
          <c:showPercent val="0"/>
          <c:showBubbleSize val="0"/>
        </c:dLbls>
        <c:gapWidth val="150"/>
        <c:overlap val="100"/>
        <c:axId val="519932072"/>
        <c:axId val="519929120"/>
      </c:barChart>
      <c:catAx>
        <c:axId val="519932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9929120"/>
        <c:crosses val="autoZero"/>
        <c:auto val="1"/>
        <c:lblAlgn val="ctr"/>
        <c:lblOffset val="100"/>
        <c:noMultiLvlLbl val="0"/>
      </c:catAx>
      <c:valAx>
        <c:axId val="519929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9932072"/>
        <c:crosses val="autoZero"/>
        <c:crossBetween val="between"/>
      </c:valAx>
      <c:spPr>
        <a:noFill/>
        <a:ln>
          <a:noFill/>
        </a:ln>
        <a:effectLst/>
      </c:spPr>
    </c:plotArea>
    <c:legend>
      <c:legendPos val="b"/>
      <c:layout>
        <c:manualLayout>
          <c:xMode val="edge"/>
          <c:yMode val="edge"/>
          <c:x val="0"/>
          <c:y val="0.93984135033818716"/>
          <c:w val="1"/>
          <c:h val="6.015864966181286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aseline="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GB" sz="1600" b="0" i="0" u="none" strike="noStrike" baseline="0" dirty="0">
                <a:solidFill>
                  <a:srgbClr val="060645"/>
                </a:solidFill>
                <a:latin typeface="Poppins" panose="00000500000000000000" pitchFamily="2" charset="0"/>
                <a:cs typeface="Poppins" panose="00000500000000000000" pitchFamily="2" charset="0"/>
              </a:rPr>
              <a:t>When you have difficulties on a module who do you ask for support? (Please select all that apply)</a:t>
            </a:r>
            <a:endParaRPr lang="en-GB" sz="1200" dirty="0">
              <a:solidFill>
                <a:srgbClr val="060645"/>
              </a:solidFill>
              <a:latin typeface="Poppins" panose="00000500000000000000" pitchFamily="2" charset="0"/>
              <a:cs typeface="Poppins" panose="00000500000000000000" pitchFamily="2" charset="0"/>
            </a:endParaRPr>
          </a:p>
        </c:rich>
      </c:tx>
      <c:layout>
        <c:manualLayout>
          <c:xMode val="edge"/>
          <c:yMode val="edge"/>
          <c:x val="0.16803001393098507"/>
          <c:y val="1.8930540010422978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'Conceptions of learning'!$M$4</c:f>
              <c:strCache>
                <c:ptCount val="1"/>
                <c:pt idx="0">
                  <c:v>Tutor</c:v>
                </c:pt>
              </c:strCache>
            </c:strRef>
          </c:tx>
          <c:spPr>
            <a:solidFill>
              <a:schemeClr val="accent1"/>
            </a:solidFill>
            <a:ln>
              <a:noFill/>
            </a:ln>
            <a:effectLst/>
          </c:spPr>
          <c:invertIfNegative val="0"/>
          <c:cat>
            <c:strRef>
              <c:f>'Conceptions of learning'!$L$5:$L$7</c:f>
              <c:strCache>
                <c:ptCount val="3"/>
                <c:pt idx="0">
                  <c:v>SDT306</c:v>
                </c:pt>
                <c:pt idx="1">
                  <c:v>DST206</c:v>
                </c:pt>
                <c:pt idx="2">
                  <c:v>S/XF206</c:v>
                </c:pt>
              </c:strCache>
            </c:strRef>
          </c:cat>
          <c:val>
            <c:numRef>
              <c:f>'Conceptions of learning'!$M$5:$M$7</c:f>
              <c:numCache>
                <c:formatCode>General</c:formatCode>
                <c:ptCount val="3"/>
                <c:pt idx="0">
                  <c:v>34</c:v>
                </c:pt>
                <c:pt idx="1">
                  <c:v>19</c:v>
                </c:pt>
                <c:pt idx="2">
                  <c:v>79</c:v>
                </c:pt>
              </c:numCache>
            </c:numRef>
          </c:val>
          <c:extLst>
            <c:ext xmlns:c16="http://schemas.microsoft.com/office/drawing/2014/chart" uri="{C3380CC4-5D6E-409C-BE32-E72D297353CC}">
              <c16:uniqueId val="{00000000-863D-4B87-ABB9-6306D1F8D45D}"/>
            </c:ext>
          </c:extLst>
        </c:ser>
        <c:ser>
          <c:idx val="1"/>
          <c:order val="1"/>
          <c:tx>
            <c:strRef>
              <c:f>'Conceptions of learning'!$N$4</c:f>
              <c:strCache>
                <c:ptCount val="1"/>
                <c:pt idx="0">
                  <c:v>Other students</c:v>
                </c:pt>
              </c:strCache>
            </c:strRef>
          </c:tx>
          <c:spPr>
            <a:solidFill>
              <a:schemeClr val="accent2"/>
            </a:solidFill>
            <a:ln>
              <a:noFill/>
            </a:ln>
            <a:effectLst/>
          </c:spPr>
          <c:invertIfNegative val="0"/>
          <c:cat>
            <c:strRef>
              <c:f>'Conceptions of learning'!$L$5:$L$7</c:f>
              <c:strCache>
                <c:ptCount val="3"/>
                <c:pt idx="0">
                  <c:v>SDT306</c:v>
                </c:pt>
                <c:pt idx="1">
                  <c:v>DST206</c:v>
                </c:pt>
                <c:pt idx="2">
                  <c:v>S/XF206</c:v>
                </c:pt>
              </c:strCache>
            </c:strRef>
          </c:cat>
          <c:val>
            <c:numRef>
              <c:f>'Conceptions of learning'!$N$5:$N$7</c:f>
              <c:numCache>
                <c:formatCode>General</c:formatCode>
                <c:ptCount val="3"/>
                <c:pt idx="0">
                  <c:v>13</c:v>
                </c:pt>
                <c:pt idx="1">
                  <c:v>2</c:v>
                </c:pt>
                <c:pt idx="2">
                  <c:v>21</c:v>
                </c:pt>
              </c:numCache>
            </c:numRef>
          </c:val>
          <c:extLst>
            <c:ext xmlns:c16="http://schemas.microsoft.com/office/drawing/2014/chart" uri="{C3380CC4-5D6E-409C-BE32-E72D297353CC}">
              <c16:uniqueId val="{00000001-863D-4B87-ABB9-6306D1F8D45D}"/>
            </c:ext>
          </c:extLst>
        </c:ser>
        <c:ser>
          <c:idx val="2"/>
          <c:order val="2"/>
          <c:tx>
            <c:strRef>
              <c:f>'Conceptions of learning'!$O$4</c:f>
              <c:strCache>
                <c:ptCount val="1"/>
                <c:pt idx="0">
                  <c:v>Friends and family</c:v>
                </c:pt>
              </c:strCache>
            </c:strRef>
          </c:tx>
          <c:spPr>
            <a:solidFill>
              <a:schemeClr val="accent3"/>
            </a:solidFill>
            <a:ln>
              <a:noFill/>
            </a:ln>
            <a:effectLst/>
          </c:spPr>
          <c:invertIfNegative val="0"/>
          <c:cat>
            <c:strRef>
              <c:f>'Conceptions of learning'!$L$5:$L$7</c:f>
              <c:strCache>
                <c:ptCount val="3"/>
                <c:pt idx="0">
                  <c:v>SDT306</c:v>
                </c:pt>
                <c:pt idx="1">
                  <c:v>DST206</c:v>
                </c:pt>
                <c:pt idx="2">
                  <c:v>S/XF206</c:v>
                </c:pt>
              </c:strCache>
            </c:strRef>
          </c:cat>
          <c:val>
            <c:numRef>
              <c:f>'Conceptions of learning'!$O$5:$O$7</c:f>
              <c:numCache>
                <c:formatCode>General</c:formatCode>
                <c:ptCount val="3"/>
                <c:pt idx="0">
                  <c:v>13</c:v>
                </c:pt>
                <c:pt idx="1">
                  <c:v>7</c:v>
                </c:pt>
                <c:pt idx="2">
                  <c:v>18</c:v>
                </c:pt>
              </c:numCache>
            </c:numRef>
          </c:val>
          <c:extLst>
            <c:ext xmlns:c16="http://schemas.microsoft.com/office/drawing/2014/chart" uri="{C3380CC4-5D6E-409C-BE32-E72D297353CC}">
              <c16:uniqueId val="{00000002-863D-4B87-ABB9-6306D1F8D45D}"/>
            </c:ext>
          </c:extLst>
        </c:ser>
        <c:ser>
          <c:idx val="3"/>
          <c:order val="3"/>
          <c:tx>
            <c:strRef>
              <c:f>'Conceptions of learning'!$P$4</c:f>
              <c:strCache>
                <c:ptCount val="1"/>
                <c:pt idx="0">
                  <c:v>Module team</c:v>
                </c:pt>
              </c:strCache>
            </c:strRef>
          </c:tx>
          <c:spPr>
            <a:solidFill>
              <a:schemeClr val="accent4"/>
            </a:solidFill>
            <a:ln>
              <a:noFill/>
            </a:ln>
            <a:effectLst/>
          </c:spPr>
          <c:invertIfNegative val="0"/>
          <c:cat>
            <c:strRef>
              <c:f>'Conceptions of learning'!$L$5:$L$7</c:f>
              <c:strCache>
                <c:ptCount val="3"/>
                <c:pt idx="0">
                  <c:v>SDT306</c:v>
                </c:pt>
                <c:pt idx="1">
                  <c:v>DST206</c:v>
                </c:pt>
                <c:pt idx="2">
                  <c:v>S/XF206</c:v>
                </c:pt>
              </c:strCache>
            </c:strRef>
          </c:cat>
          <c:val>
            <c:numRef>
              <c:f>'Conceptions of learning'!$P$5:$P$7</c:f>
              <c:numCache>
                <c:formatCode>General</c:formatCode>
                <c:ptCount val="3"/>
                <c:pt idx="0">
                  <c:v>4</c:v>
                </c:pt>
                <c:pt idx="1">
                  <c:v>2</c:v>
                </c:pt>
                <c:pt idx="2">
                  <c:v>12</c:v>
                </c:pt>
              </c:numCache>
            </c:numRef>
          </c:val>
          <c:extLst>
            <c:ext xmlns:c16="http://schemas.microsoft.com/office/drawing/2014/chart" uri="{C3380CC4-5D6E-409C-BE32-E72D297353CC}">
              <c16:uniqueId val="{00000003-863D-4B87-ABB9-6306D1F8D45D}"/>
            </c:ext>
          </c:extLst>
        </c:ser>
        <c:ser>
          <c:idx val="4"/>
          <c:order val="4"/>
          <c:tx>
            <c:strRef>
              <c:f>'Conceptions of learning'!$Q$4</c:f>
              <c:strCache>
                <c:ptCount val="1"/>
                <c:pt idx="0">
                  <c:v>Student support team</c:v>
                </c:pt>
              </c:strCache>
            </c:strRef>
          </c:tx>
          <c:spPr>
            <a:solidFill>
              <a:schemeClr val="accent5"/>
            </a:solidFill>
            <a:ln>
              <a:noFill/>
            </a:ln>
            <a:effectLst/>
          </c:spPr>
          <c:invertIfNegative val="0"/>
          <c:cat>
            <c:strRef>
              <c:f>'Conceptions of learning'!$L$5:$L$7</c:f>
              <c:strCache>
                <c:ptCount val="3"/>
                <c:pt idx="0">
                  <c:v>SDT306</c:v>
                </c:pt>
                <c:pt idx="1">
                  <c:v>DST206</c:v>
                </c:pt>
                <c:pt idx="2">
                  <c:v>S/XF206</c:v>
                </c:pt>
              </c:strCache>
            </c:strRef>
          </c:cat>
          <c:val>
            <c:numRef>
              <c:f>'Conceptions of learning'!$Q$5:$Q$7</c:f>
              <c:numCache>
                <c:formatCode>General</c:formatCode>
                <c:ptCount val="3"/>
                <c:pt idx="0">
                  <c:v>4</c:v>
                </c:pt>
                <c:pt idx="1">
                  <c:v>0</c:v>
                </c:pt>
                <c:pt idx="2">
                  <c:v>5</c:v>
                </c:pt>
              </c:numCache>
            </c:numRef>
          </c:val>
          <c:extLst>
            <c:ext xmlns:c16="http://schemas.microsoft.com/office/drawing/2014/chart" uri="{C3380CC4-5D6E-409C-BE32-E72D297353CC}">
              <c16:uniqueId val="{00000004-863D-4B87-ABB9-6306D1F8D45D}"/>
            </c:ext>
          </c:extLst>
        </c:ser>
        <c:ser>
          <c:idx val="5"/>
          <c:order val="5"/>
          <c:tx>
            <c:strRef>
              <c:f>'Conceptions of learning'!$R$4</c:f>
              <c:strCache>
                <c:ptCount val="1"/>
                <c:pt idx="0">
                  <c:v>No one</c:v>
                </c:pt>
              </c:strCache>
            </c:strRef>
          </c:tx>
          <c:spPr>
            <a:solidFill>
              <a:schemeClr val="accent6"/>
            </a:solidFill>
            <a:ln>
              <a:noFill/>
            </a:ln>
            <a:effectLst/>
          </c:spPr>
          <c:invertIfNegative val="0"/>
          <c:cat>
            <c:strRef>
              <c:f>'Conceptions of learning'!$L$5:$L$7</c:f>
              <c:strCache>
                <c:ptCount val="3"/>
                <c:pt idx="0">
                  <c:v>SDT306</c:v>
                </c:pt>
                <c:pt idx="1">
                  <c:v>DST206</c:v>
                </c:pt>
                <c:pt idx="2">
                  <c:v>S/XF206</c:v>
                </c:pt>
              </c:strCache>
            </c:strRef>
          </c:cat>
          <c:val>
            <c:numRef>
              <c:f>'Conceptions of learning'!$R$5:$R$7</c:f>
              <c:numCache>
                <c:formatCode>General</c:formatCode>
                <c:ptCount val="3"/>
                <c:pt idx="0">
                  <c:v>1</c:v>
                </c:pt>
                <c:pt idx="1">
                  <c:v>4</c:v>
                </c:pt>
                <c:pt idx="2">
                  <c:v>8</c:v>
                </c:pt>
              </c:numCache>
            </c:numRef>
          </c:val>
          <c:extLst>
            <c:ext xmlns:c16="http://schemas.microsoft.com/office/drawing/2014/chart" uri="{C3380CC4-5D6E-409C-BE32-E72D297353CC}">
              <c16:uniqueId val="{00000005-863D-4B87-ABB9-6306D1F8D45D}"/>
            </c:ext>
          </c:extLst>
        </c:ser>
        <c:ser>
          <c:idx val="6"/>
          <c:order val="6"/>
          <c:tx>
            <c:strRef>
              <c:f>'Conceptions of learning'!$S$4</c:f>
              <c:strCache>
                <c:ptCount val="1"/>
                <c:pt idx="0">
                  <c:v>Other</c:v>
                </c:pt>
              </c:strCache>
            </c:strRef>
          </c:tx>
          <c:spPr>
            <a:solidFill>
              <a:schemeClr val="accent1">
                <a:lumMod val="60000"/>
              </a:schemeClr>
            </a:solidFill>
            <a:ln>
              <a:noFill/>
            </a:ln>
            <a:effectLst/>
          </c:spPr>
          <c:invertIfNegative val="0"/>
          <c:cat>
            <c:strRef>
              <c:f>'Conceptions of learning'!$L$5:$L$7</c:f>
              <c:strCache>
                <c:ptCount val="3"/>
                <c:pt idx="0">
                  <c:v>SDT306</c:v>
                </c:pt>
                <c:pt idx="1">
                  <c:v>DST206</c:v>
                </c:pt>
                <c:pt idx="2">
                  <c:v>S/XF206</c:v>
                </c:pt>
              </c:strCache>
            </c:strRef>
          </c:cat>
          <c:val>
            <c:numRef>
              <c:f>'Conceptions of learning'!$S$5:$S$7</c:f>
              <c:numCache>
                <c:formatCode>General</c:formatCode>
                <c:ptCount val="3"/>
                <c:pt idx="0">
                  <c:v>2</c:v>
                </c:pt>
                <c:pt idx="1">
                  <c:v>1</c:v>
                </c:pt>
                <c:pt idx="2">
                  <c:v>4</c:v>
                </c:pt>
              </c:numCache>
            </c:numRef>
          </c:val>
          <c:extLst>
            <c:ext xmlns:c16="http://schemas.microsoft.com/office/drawing/2014/chart" uri="{C3380CC4-5D6E-409C-BE32-E72D297353CC}">
              <c16:uniqueId val="{00000006-863D-4B87-ABB9-6306D1F8D45D}"/>
            </c:ext>
          </c:extLst>
        </c:ser>
        <c:dLbls>
          <c:showLegendKey val="0"/>
          <c:showVal val="0"/>
          <c:showCatName val="0"/>
          <c:showSerName val="0"/>
          <c:showPercent val="0"/>
          <c:showBubbleSize val="0"/>
        </c:dLbls>
        <c:gapWidth val="150"/>
        <c:overlap val="100"/>
        <c:axId val="230156888"/>
        <c:axId val="230152624"/>
      </c:barChart>
      <c:catAx>
        <c:axId val="230156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60645"/>
                </a:solidFill>
                <a:latin typeface="+mn-lt"/>
                <a:ea typeface="+mn-ea"/>
                <a:cs typeface="+mn-cs"/>
              </a:defRPr>
            </a:pPr>
            <a:endParaRPr lang="en-US"/>
          </a:p>
        </c:txPr>
        <c:crossAx val="230152624"/>
        <c:crosses val="autoZero"/>
        <c:auto val="1"/>
        <c:lblAlgn val="ctr"/>
        <c:lblOffset val="100"/>
        <c:noMultiLvlLbl val="0"/>
      </c:catAx>
      <c:valAx>
        <c:axId val="230152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0156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060645"/>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GB" sz="1600" b="0" i="0" u="none" strike="noStrike" baseline="0" dirty="0">
                <a:solidFill>
                  <a:srgbClr val="060645"/>
                </a:solidFill>
                <a:latin typeface="Poppins" panose="00000500000000000000" pitchFamily="2" charset="0"/>
                <a:cs typeface="Poppins" panose="00000500000000000000" pitchFamily="2" charset="0"/>
              </a:rPr>
              <a:t>What do you do to check you have understood a section of the module material? (Please select all that apply)</a:t>
            </a:r>
            <a:endParaRPr lang="en-GB" sz="1200" dirty="0">
              <a:solidFill>
                <a:srgbClr val="060645"/>
              </a:solidFill>
              <a:latin typeface="Poppins" panose="00000500000000000000" pitchFamily="2" charset="0"/>
              <a:cs typeface="Poppins" panose="00000500000000000000" pitchFamily="2" charset="0"/>
            </a:endParaRPr>
          </a:p>
        </c:rich>
      </c:tx>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'Regulation strategy'!$W$5</c:f>
              <c:strCache>
                <c:ptCount val="1"/>
                <c:pt idx="0">
                  <c:v>I answer in-text and self-assessment questions</c:v>
                </c:pt>
              </c:strCache>
            </c:strRef>
          </c:tx>
          <c:spPr>
            <a:solidFill>
              <a:schemeClr val="accent1"/>
            </a:solidFill>
            <a:ln>
              <a:noFill/>
            </a:ln>
            <a:effectLst/>
          </c:spPr>
          <c:invertIfNegative val="0"/>
          <c:cat>
            <c:strRef>
              <c:f>'Regulation strategy'!$V$6:$V$8</c:f>
              <c:strCache>
                <c:ptCount val="3"/>
                <c:pt idx="0">
                  <c:v>SDT306</c:v>
                </c:pt>
                <c:pt idx="1">
                  <c:v>DST206</c:v>
                </c:pt>
                <c:pt idx="2">
                  <c:v>S/XF206</c:v>
                </c:pt>
              </c:strCache>
            </c:strRef>
          </c:cat>
          <c:val>
            <c:numRef>
              <c:f>'Regulation strategy'!$W$6:$W$8</c:f>
              <c:numCache>
                <c:formatCode>General</c:formatCode>
                <c:ptCount val="3"/>
                <c:pt idx="0">
                  <c:v>21</c:v>
                </c:pt>
                <c:pt idx="1">
                  <c:v>15</c:v>
                </c:pt>
                <c:pt idx="2">
                  <c:v>43</c:v>
                </c:pt>
              </c:numCache>
            </c:numRef>
          </c:val>
          <c:extLst>
            <c:ext xmlns:c16="http://schemas.microsoft.com/office/drawing/2014/chart" uri="{C3380CC4-5D6E-409C-BE32-E72D297353CC}">
              <c16:uniqueId val="{00000000-E17E-4811-8BB2-F482EC5C1404}"/>
            </c:ext>
          </c:extLst>
        </c:ser>
        <c:ser>
          <c:idx val="1"/>
          <c:order val="1"/>
          <c:tx>
            <c:strRef>
              <c:f>'Regulation strategy'!$X$5</c:f>
              <c:strCache>
                <c:ptCount val="1"/>
                <c:pt idx="0">
                  <c:v>I try to write down the important concepts in my own words</c:v>
                </c:pt>
              </c:strCache>
            </c:strRef>
          </c:tx>
          <c:spPr>
            <a:solidFill>
              <a:schemeClr val="accent2"/>
            </a:solidFill>
            <a:ln>
              <a:noFill/>
            </a:ln>
            <a:effectLst/>
          </c:spPr>
          <c:invertIfNegative val="0"/>
          <c:cat>
            <c:strRef>
              <c:f>'Regulation strategy'!$V$6:$V$8</c:f>
              <c:strCache>
                <c:ptCount val="3"/>
                <c:pt idx="0">
                  <c:v>SDT306</c:v>
                </c:pt>
                <c:pt idx="1">
                  <c:v>DST206</c:v>
                </c:pt>
                <c:pt idx="2">
                  <c:v>S/XF206</c:v>
                </c:pt>
              </c:strCache>
            </c:strRef>
          </c:cat>
          <c:val>
            <c:numRef>
              <c:f>'Regulation strategy'!$X$6:$X$8</c:f>
              <c:numCache>
                <c:formatCode>General</c:formatCode>
                <c:ptCount val="3"/>
                <c:pt idx="0">
                  <c:v>15</c:v>
                </c:pt>
                <c:pt idx="1">
                  <c:v>14</c:v>
                </c:pt>
                <c:pt idx="2">
                  <c:v>32</c:v>
                </c:pt>
              </c:numCache>
            </c:numRef>
          </c:val>
          <c:extLst>
            <c:ext xmlns:c16="http://schemas.microsoft.com/office/drawing/2014/chart" uri="{C3380CC4-5D6E-409C-BE32-E72D297353CC}">
              <c16:uniqueId val="{00000001-E17E-4811-8BB2-F482EC5C1404}"/>
            </c:ext>
          </c:extLst>
        </c:ser>
        <c:ser>
          <c:idx val="2"/>
          <c:order val="2"/>
          <c:tx>
            <c:strRef>
              <c:f>'Regulation strategy'!$Y$5</c:f>
              <c:strCache>
                <c:ptCount val="1"/>
                <c:pt idx="0">
                  <c:v>I read through my notes</c:v>
                </c:pt>
              </c:strCache>
            </c:strRef>
          </c:tx>
          <c:spPr>
            <a:solidFill>
              <a:schemeClr val="accent3"/>
            </a:solidFill>
            <a:ln>
              <a:noFill/>
            </a:ln>
            <a:effectLst/>
          </c:spPr>
          <c:invertIfNegative val="0"/>
          <c:cat>
            <c:strRef>
              <c:f>'Regulation strategy'!$V$6:$V$8</c:f>
              <c:strCache>
                <c:ptCount val="3"/>
                <c:pt idx="0">
                  <c:v>SDT306</c:v>
                </c:pt>
                <c:pt idx="1">
                  <c:v>DST206</c:v>
                </c:pt>
                <c:pt idx="2">
                  <c:v>S/XF206</c:v>
                </c:pt>
              </c:strCache>
            </c:strRef>
          </c:cat>
          <c:val>
            <c:numRef>
              <c:f>'Regulation strategy'!$Y$6:$Y$8</c:f>
              <c:numCache>
                <c:formatCode>General</c:formatCode>
                <c:ptCount val="3"/>
                <c:pt idx="0">
                  <c:v>21</c:v>
                </c:pt>
                <c:pt idx="1">
                  <c:v>7</c:v>
                </c:pt>
                <c:pt idx="2">
                  <c:v>34</c:v>
                </c:pt>
              </c:numCache>
            </c:numRef>
          </c:val>
          <c:extLst>
            <c:ext xmlns:c16="http://schemas.microsoft.com/office/drawing/2014/chart" uri="{C3380CC4-5D6E-409C-BE32-E72D297353CC}">
              <c16:uniqueId val="{00000002-E17E-4811-8BB2-F482EC5C1404}"/>
            </c:ext>
          </c:extLst>
        </c:ser>
        <c:ser>
          <c:idx val="3"/>
          <c:order val="3"/>
          <c:tx>
            <c:strRef>
              <c:f>'Regulation strategy'!$Z$5</c:f>
              <c:strCache>
                <c:ptCount val="1"/>
                <c:pt idx="0">
                  <c:v>Other</c:v>
                </c:pt>
              </c:strCache>
            </c:strRef>
          </c:tx>
          <c:spPr>
            <a:solidFill>
              <a:schemeClr val="accent4"/>
            </a:solidFill>
            <a:ln>
              <a:noFill/>
            </a:ln>
            <a:effectLst/>
          </c:spPr>
          <c:invertIfNegative val="0"/>
          <c:cat>
            <c:strRef>
              <c:f>'Regulation strategy'!$V$6:$V$8</c:f>
              <c:strCache>
                <c:ptCount val="3"/>
                <c:pt idx="0">
                  <c:v>SDT306</c:v>
                </c:pt>
                <c:pt idx="1">
                  <c:v>DST206</c:v>
                </c:pt>
                <c:pt idx="2">
                  <c:v>S/XF206</c:v>
                </c:pt>
              </c:strCache>
            </c:strRef>
          </c:cat>
          <c:val>
            <c:numRef>
              <c:f>'Regulation strategy'!$Z$6:$Z$8</c:f>
              <c:numCache>
                <c:formatCode>General</c:formatCode>
                <c:ptCount val="3"/>
                <c:pt idx="0">
                  <c:v>5</c:v>
                </c:pt>
                <c:pt idx="1">
                  <c:v>1</c:v>
                </c:pt>
                <c:pt idx="2">
                  <c:v>7</c:v>
                </c:pt>
              </c:numCache>
            </c:numRef>
          </c:val>
          <c:extLst>
            <c:ext xmlns:c16="http://schemas.microsoft.com/office/drawing/2014/chart" uri="{C3380CC4-5D6E-409C-BE32-E72D297353CC}">
              <c16:uniqueId val="{00000003-E17E-4811-8BB2-F482EC5C1404}"/>
            </c:ext>
          </c:extLst>
        </c:ser>
        <c:dLbls>
          <c:showLegendKey val="0"/>
          <c:showVal val="0"/>
          <c:showCatName val="0"/>
          <c:showSerName val="0"/>
          <c:showPercent val="0"/>
          <c:showBubbleSize val="0"/>
        </c:dLbls>
        <c:gapWidth val="150"/>
        <c:overlap val="100"/>
        <c:axId val="230156888"/>
        <c:axId val="230152624"/>
      </c:barChart>
      <c:catAx>
        <c:axId val="230156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60645"/>
                </a:solidFill>
                <a:latin typeface="+mn-lt"/>
                <a:ea typeface="+mn-ea"/>
                <a:cs typeface="+mn-cs"/>
              </a:defRPr>
            </a:pPr>
            <a:endParaRPr lang="en-US"/>
          </a:p>
        </c:txPr>
        <c:crossAx val="230152624"/>
        <c:crosses val="autoZero"/>
        <c:auto val="1"/>
        <c:lblAlgn val="ctr"/>
        <c:lblOffset val="100"/>
        <c:noMultiLvlLbl val="0"/>
      </c:catAx>
      <c:valAx>
        <c:axId val="230152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0156888"/>
        <c:crosses val="autoZero"/>
        <c:crossBetween val="between"/>
      </c:valAx>
      <c:spPr>
        <a:noFill/>
        <a:ln>
          <a:noFill/>
        </a:ln>
        <a:effectLst/>
      </c:spPr>
    </c:plotArea>
    <c:legend>
      <c:legendPos val="b"/>
      <c:layout>
        <c:manualLayout>
          <c:xMode val="edge"/>
          <c:yMode val="edge"/>
          <c:x val="0.24049148760012629"/>
          <c:y val="0.76615776349356013"/>
          <c:w val="0.63176901799228591"/>
          <c:h val="0.21925382778211197"/>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60645"/>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GB" sz="1800" b="0" i="0" u="none" strike="noStrike" baseline="0" dirty="0">
                <a:solidFill>
                  <a:srgbClr val="060645"/>
                </a:solidFill>
              </a:rPr>
              <a:t>When you sit down and start to study, do you go back to remind yourself about the content of your previous study session?</a:t>
            </a:r>
            <a:endParaRPr lang="en-GB" sz="1200" dirty="0">
              <a:solidFill>
                <a:srgbClr val="060645"/>
              </a:solidFill>
            </a:endParaRPr>
          </a:p>
        </c:rich>
      </c:tx>
      <c:layout>
        <c:manualLayout>
          <c:xMode val="edge"/>
          <c:yMode val="edge"/>
          <c:x val="0.11644567474883069"/>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'Processing-study strategy'!$AT$3</c:f>
              <c:strCache>
                <c:ptCount val="1"/>
                <c:pt idx="0">
                  <c:v>Yes, I usually review my last study session before I start new material</c:v>
                </c:pt>
              </c:strCache>
            </c:strRef>
          </c:tx>
          <c:spPr>
            <a:solidFill>
              <a:schemeClr val="accent1"/>
            </a:solidFill>
            <a:ln>
              <a:noFill/>
            </a:ln>
            <a:effectLst/>
          </c:spPr>
          <c:invertIfNegative val="0"/>
          <c:cat>
            <c:strRef>
              <c:f>'Processing-study strategy'!$AS$4:$AS$6</c:f>
              <c:strCache>
                <c:ptCount val="3"/>
                <c:pt idx="0">
                  <c:v>SDT306</c:v>
                </c:pt>
                <c:pt idx="1">
                  <c:v>DST206</c:v>
                </c:pt>
                <c:pt idx="2">
                  <c:v>S/XF206</c:v>
                </c:pt>
              </c:strCache>
            </c:strRef>
          </c:cat>
          <c:val>
            <c:numRef>
              <c:f>'Processing-study strategy'!$AT$4:$AT$6</c:f>
              <c:numCache>
                <c:formatCode>General</c:formatCode>
                <c:ptCount val="3"/>
                <c:pt idx="0">
                  <c:v>15</c:v>
                </c:pt>
                <c:pt idx="1">
                  <c:v>13</c:v>
                </c:pt>
                <c:pt idx="2">
                  <c:v>14</c:v>
                </c:pt>
              </c:numCache>
            </c:numRef>
          </c:val>
          <c:extLst>
            <c:ext xmlns:c16="http://schemas.microsoft.com/office/drawing/2014/chart" uri="{C3380CC4-5D6E-409C-BE32-E72D297353CC}">
              <c16:uniqueId val="{00000000-CC7D-46A5-B22E-5689B0101B1D}"/>
            </c:ext>
          </c:extLst>
        </c:ser>
        <c:ser>
          <c:idx val="1"/>
          <c:order val="1"/>
          <c:tx>
            <c:strRef>
              <c:f>'Processing-study strategy'!$AU$3</c:f>
              <c:strCache>
                <c:ptCount val="1"/>
                <c:pt idx="0">
                  <c:v>No, I usually study new material then review the previous material</c:v>
                </c:pt>
              </c:strCache>
            </c:strRef>
          </c:tx>
          <c:spPr>
            <a:solidFill>
              <a:schemeClr val="accent2"/>
            </a:solidFill>
            <a:ln>
              <a:noFill/>
            </a:ln>
            <a:effectLst/>
          </c:spPr>
          <c:invertIfNegative val="0"/>
          <c:cat>
            <c:strRef>
              <c:f>'Processing-study strategy'!$AS$4:$AS$6</c:f>
              <c:strCache>
                <c:ptCount val="3"/>
                <c:pt idx="0">
                  <c:v>SDT306</c:v>
                </c:pt>
                <c:pt idx="1">
                  <c:v>DST206</c:v>
                </c:pt>
                <c:pt idx="2">
                  <c:v>S/XF206</c:v>
                </c:pt>
              </c:strCache>
            </c:strRef>
          </c:cat>
          <c:val>
            <c:numRef>
              <c:f>'Processing-study strategy'!$AU$4:$AU$6</c:f>
              <c:numCache>
                <c:formatCode>General</c:formatCode>
                <c:ptCount val="3"/>
                <c:pt idx="0">
                  <c:v>12</c:v>
                </c:pt>
                <c:pt idx="1">
                  <c:v>0</c:v>
                </c:pt>
                <c:pt idx="2">
                  <c:v>15</c:v>
                </c:pt>
              </c:numCache>
            </c:numRef>
          </c:val>
          <c:extLst>
            <c:ext xmlns:c16="http://schemas.microsoft.com/office/drawing/2014/chart" uri="{C3380CC4-5D6E-409C-BE32-E72D297353CC}">
              <c16:uniqueId val="{00000001-CC7D-46A5-B22E-5689B0101B1D}"/>
            </c:ext>
          </c:extLst>
        </c:ser>
        <c:ser>
          <c:idx val="2"/>
          <c:order val="2"/>
          <c:tx>
            <c:strRef>
              <c:f>'Processing-study strategy'!$AV$3</c:f>
              <c:strCache>
                <c:ptCount val="1"/>
                <c:pt idx="0">
                  <c:v>No, I study only new material in most of my study sessions</c:v>
                </c:pt>
              </c:strCache>
            </c:strRef>
          </c:tx>
          <c:spPr>
            <a:solidFill>
              <a:schemeClr val="accent3"/>
            </a:solidFill>
            <a:ln>
              <a:noFill/>
            </a:ln>
            <a:effectLst/>
          </c:spPr>
          <c:invertIfNegative val="0"/>
          <c:cat>
            <c:strRef>
              <c:f>'Processing-study strategy'!$AS$4:$AS$6</c:f>
              <c:strCache>
                <c:ptCount val="3"/>
                <c:pt idx="0">
                  <c:v>SDT306</c:v>
                </c:pt>
                <c:pt idx="1">
                  <c:v>DST206</c:v>
                </c:pt>
                <c:pt idx="2">
                  <c:v>S/XF206</c:v>
                </c:pt>
              </c:strCache>
            </c:strRef>
          </c:cat>
          <c:val>
            <c:numRef>
              <c:f>'Processing-study strategy'!$AV$4:$AV$6</c:f>
              <c:numCache>
                <c:formatCode>General</c:formatCode>
                <c:ptCount val="3"/>
                <c:pt idx="0">
                  <c:v>20</c:v>
                </c:pt>
                <c:pt idx="1">
                  <c:v>8</c:v>
                </c:pt>
                <c:pt idx="2">
                  <c:v>7</c:v>
                </c:pt>
              </c:numCache>
            </c:numRef>
          </c:val>
          <c:extLst>
            <c:ext xmlns:c16="http://schemas.microsoft.com/office/drawing/2014/chart" uri="{C3380CC4-5D6E-409C-BE32-E72D297353CC}">
              <c16:uniqueId val="{00000002-CC7D-46A5-B22E-5689B0101B1D}"/>
            </c:ext>
          </c:extLst>
        </c:ser>
        <c:ser>
          <c:idx val="3"/>
          <c:order val="3"/>
          <c:tx>
            <c:strRef>
              <c:f>'Processing-study strategy'!$AW$3</c:f>
              <c:strCache>
                <c:ptCount val="1"/>
                <c:pt idx="0">
                  <c:v>No, I usually only review previous/past material when preparing an assessment (e.g. TMA/EMA/iCMA)</c:v>
                </c:pt>
              </c:strCache>
            </c:strRef>
          </c:tx>
          <c:spPr>
            <a:solidFill>
              <a:schemeClr val="accent4"/>
            </a:solidFill>
            <a:ln>
              <a:noFill/>
            </a:ln>
            <a:effectLst/>
          </c:spPr>
          <c:invertIfNegative val="0"/>
          <c:cat>
            <c:strRef>
              <c:f>'Processing-study strategy'!$AS$4:$AS$6</c:f>
              <c:strCache>
                <c:ptCount val="3"/>
                <c:pt idx="0">
                  <c:v>SDT306</c:v>
                </c:pt>
                <c:pt idx="1">
                  <c:v>DST206</c:v>
                </c:pt>
                <c:pt idx="2">
                  <c:v>S/XF206</c:v>
                </c:pt>
              </c:strCache>
            </c:strRef>
          </c:cat>
          <c:val>
            <c:numRef>
              <c:f>'Processing-study strategy'!$AW$4:$AW$6</c:f>
              <c:numCache>
                <c:formatCode>General</c:formatCode>
                <c:ptCount val="3"/>
                <c:pt idx="0">
                  <c:v>47</c:v>
                </c:pt>
                <c:pt idx="1">
                  <c:v>79</c:v>
                </c:pt>
                <c:pt idx="2">
                  <c:v>61</c:v>
                </c:pt>
              </c:numCache>
            </c:numRef>
          </c:val>
          <c:extLst>
            <c:ext xmlns:c16="http://schemas.microsoft.com/office/drawing/2014/chart" uri="{C3380CC4-5D6E-409C-BE32-E72D297353CC}">
              <c16:uniqueId val="{00000003-CC7D-46A5-B22E-5689B0101B1D}"/>
            </c:ext>
          </c:extLst>
        </c:ser>
        <c:ser>
          <c:idx val="4"/>
          <c:order val="4"/>
          <c:tx>
            <c:strRef>
              <c:f>'Processing-study strategy'!$AX$3</c:f>
              <c:strCache>
                <c:ptCount val="1"/>
                <c:pt idx="0">
                  <c:v>Other</c:v>
                </c:pt>
              </c:strCache>
            </c:strRef>
          </c:tx>
          <c:spPr>
            <a:solidFill>
              <a:schemeClr val="accent5"/>
            </a:solidFill>
            <a:ln>
              <a:noFill/>
            </a:ln>
            <a:effectLst/>
          </c:spPr>
          <c:invertIfNegative val="0"/>
          <c:cat>
            <c:strRef>
              <c:f>'Processing-study strategy'!$AS$4:$AS$6</c:f>
              <c:strCache>
                <c:ptCount val="3"/>
                <c:pt idx="0">
                  <c:v>SDT306</c:v>
                </c:pt>
                <c:pt idx="1">
                  <c:v>DST206</c:v>
                </c:pt>
                <c:pt idx="2">
                  <c:v>S/XF206</c:v>
                </c:pt>
              </c:strCache>
            </c:strRef>
          </c:cat>
          <c:val>
            <c:numRef>
              <c:f>'Processing-study strategy'!$AX$4:$AX$6</c:f>
              <c:numCache>
                <c:formatCode>General</c:formatCode>
                <c:ptCount val="3"/>
                <c:pt idx="0">
                  <c:v>6</c:v>
                </c:pt>
                <c:pt idx="1">
                  <c:v>0</c:v>
                </c:pt>
                <c:pt idx="2">
                  <c:v>3</c:v>
                </c:pt>
              </c:numCache>
            </c:numRef>
          </c:val>
          <c:extLst>
            <c:ext xmlns:c16="http://schemas.microsoft.com/office/drawing/2014/chart" uri="{C3380CC4-5D6E-409C-BE32-E72D297353CC}">
              <c16:uniqueId val="{00000004-CC7D-46A5-B22E-5689B0101B1D}"/>
            </c:ext>
          </c:extLst>
        </c:ser>
        <c:dLbls>
          <c:showLegendKey val="0"/>
          <c:showVal val="0"/>
          <c:showCatName val="0"/>
          <c:showSerName val="0"/>
          <c:showPercent val="0"/>
          <c:showBubbleSize val="0"/>
        </c:dLbls>
        <c:gapWidth val="150"/>
        <c:overlap val="100"/>
        <c:axId val="230156888"/>
        <c:axId val="230152624"/>
      </c:barChart>
      <c:catAx>
        <c:axId val="230156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0152624"/>
        <c:crosses val="autoZero"/>
        <c:auto val="1"/>
        <c:lblAlgn val="ctr"/>
        <c:lblOffset val="100"/>
        <c:noMultiLvlLbl val="0"/>
      </c:catAx>
      <c:valAx>
        <c:axId val="2301526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0156888"/>
        <c:crosses val="autoZero"/>
        <c:crossBetween val="between"/>
      </c:valAx>
      <c:spPr>
        <a:noFill/>
        <a:ln>
          <a:noFill/>
        </a:ln>
        <a:effectLst/>
      </c:spPr>
    </c:plotArea>
    <c:legend>
      <c:legendPos val="b"/>
      <c:layout>
        <c:manualLayout>
          <c:xMode val="edge"/>
          <c:yMode val="edge"/>
          <c:x val="0.13732444577256028"/>
          <c:y val="0.72121496803157392"/>
          <c:w val="0.86133156698254298"/>
          <c:h val="0.2569233364562277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17/04/2023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184453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avoid anything that could be construed as the deficit model </a:t>
            </a:r>
          </a:p>
          <a:p>
            <a:r>
              <a:rPr lang="en-GB" dirty="0"/>
              <a:t>looking for ways to improve our teaching and support not looking for ‘problems’ with the students. </a:t>
            </a:r>
          </a:p>
          <a:p>
            <a:r>
              <a:rPr lang="en-GB" dirty="0"/>
              <a:t>how can we prepare students for these modules (e.g. at level 1) (rather than their lack of preparedness for HE study.) </a:t>
            </a:r>
          </a:p>
        </p:txBody>
      </p:sp>
      <p:sp>
        <p:nvSpPr>
          <p:cNvPr id="4" name="Slide Number Placeholder 3"/>
          <p:cNvSpPr>
            <a:spLocks noGrp="1"/>
          </p:cNvSpPr>
          <p:nvPr>
            <p:ph type="sldNum" sz="quarter" idx="5"/>
          </p:nvPr>
        </p:nvSpPr>
        <p:spPr/>
        <p:txBody>
          <a:bodyPr/>
          <a:lstStyle/>
          <a:p>
            <a:fld id="{A16F9509-0767-4CA0-A214-992234872FE9}" type="slidenum">
              <a:rPr lang="en-GB" smtClean="0"/>
              <a:t>3</a:t>
            </a:fld>
            <a:endParaRPr lang="en-GB"/>
          </a:p>
        </p:txBody>
      </p:sp>
    </p:spTree>
    <p:extLst>
      <p:ext uri="{BB962C8B-B14F-4D97-AF65-F5344CB8AC3E}">
        <p14:creationId xmlns:p14="http://schemas.microsoft.com/office/powerpoint/2010/main" val="317087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2">
                    <a:lumMod val="25000"/>
                  </a:schemeClr>
                </a:solidFill>
                <a:latin typeface="+mn-lt"/>
              </a:rPr>
              <a:t>Possibly those students are more time poor or less trusting of the anonymity and use of surveys?</a:t>
            </a:r>
          </a:p>
          <a:p>
            <a:endParaRPr lang="en-GB" dirty="0"/>
          </a:p>
        </p:txBody>
      </p:sp>
      <p:sp>
        <p:nvSpPr>
          <p:cNvPr id="4" name="Slide Number Placeholder 3"/>
          <p:cNvSpPr>
            <a:spLocks noGrp="1"/>
          </p:cNvSpPr>
          <p:nvPr>
            <p:ph type="sldNum" sz="quarter" idx="5"/>
          </p:nvPr>
        </p:nvSpPr>
        <p:spPr/>
        <p:txBody>
          <a:bodyPr/>
          <a:lstStyle/>
          <a:p>
            <a:fld id="{A16F9509-0767-4CA0-A214-992234872FE9}" type="slidenum">
              <a:rPr lang="en-GB" smtClean="0"/>
              <a:t>4</a:t>
            </a:fld>
            <a:endParaRPr lang="en-GB"/>
          </a:p>
        </p:txBody>
      </p:sp>
    </p:spTree>
    <p:extLst>
      <p:ext uri="{BB962C8B-B14F-4D97-AF65-F5344CB8AC3E}">
        <p14:creationId xmlns:p14="http://schemas.microsoft.com/office/powerpoint/2010/main" val="176643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i.e., the views and beliefs they hold about learning and teaching, interact with the learning strategies they use. These can be reflected in the difficulties encountered, help-seeking behaviours and how prepared students felt for study</a:t>
            </a:r>
          </a:p>
          <a:p>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a typeface="Times New Roman" panose="02020603050405020304" pitchFamily="18" charset="0"/>
              </a:rPr>
              <a:t>Is this an artificial divide created by the nature of the cohort who answered our survey or is there really a disconnect in perception between staff and students?</a:t>
            </a:r>
          </a:p>
          <a:p>
            <a:endParaRPr lang="en-GB" sz="18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6F9509-0767-4CA0-A214-992234872FE9}" type="slidenum">
              <a:rPr lang="en-GB" smtClean="0"/>
              <a:t>5</a:t>
            </a:fld>
            <a:endParaRPr lang="en-GB"/>
          </a:p>
        </p:txBody>
      </p:sp>
    </p:spTree>
    <p:extLst>
      <p:ext uri="{BB962C8B-B14F-4D97-AF65-F5344CB8AC3E}">
        <p14:creationId xmlns:p14="http://schemas.microsoft.com/office/powerpoint/2010/main" val="27999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i.e., the views and beliefs they hold about learning and teaching, interact with the learning strategies they use. These can be reflected in the difficulties encountered, help-seeking behaviours and how prepared students felt for study</a:t>
            </a:r>
          </a:p>
          <a:p>
            <a:endParaRPr lang="en-GB" sz="1800" dirty="0">
              <a:effectLst/>
              <a:latin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6F9509-0767-4CA0-A214-992234872FE9}" type="slidenum">
              <a:rPr lang="en-GB" smtClean="0"/>
              <a:t>6</a:t>
            </a:fld>
            <a:endParaRPr lang="en-GB"/>
          </a:p>
        </p:txBody>
      </p:sp>
    </p:spTree>
    <p:extLst>
      <p:ext uri="{BB962C8B-B14F-4D97-AF65-F5344CB8AC3E}">
        <p14:creationId xmlns:p14="http://schemas.microsoft.com/office/powerpoint/2010/main" val="2040057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800" dirty="0">
              <a:effectLst/>
              <a:latin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6F9509-0767-4CA0-A214-992234872FE9}" type="slidenum">
              <a:rPr lang="en-GB" smtClean="0"/>
              <a:t>7</a:t>
            </a:fld>
            <a:endParaRPr lang="en-GB"/>
          </a:p>
        </p:txBody>
      </p:sp>
    </p:spTree>
    <p:extLst>
      <p:ext uri="{BB962C8B-B14F-4D97-AF65-F5344CB8AC3E}">
        <p14:creationId xmlns:p14="http://schemas.microsoft.com/office/powerpoint/2010/main" val="98648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800" dirty="0">
              <a:effectLst/>
              <a:latin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6F9509-0767-4CA0-A214-992234872FE9}" type="slidenum">
              <a:rPr lang="en-GB" smtClean="0"/>
              <a:t>8</a:t>
            </a:fld>
            <a:endParaRPr lang="en-GB"/>
          </a:p>
        </p:txBody>
      </p:sp>
    </p:spTree>
    <p:extLst>
      <p:ext uri="{BB962C8B-B14F-4D97-AF65-F5344CB8AC3E}">
        <p14:creationId xmlns:p14="http://schemas.microsoft.com/office/powerpoint/2010/main" val="3189103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3002132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3445707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518402" y="1150618"/>
            <a:ext cx="11017991"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2" y="1150620"/>
            <a:ext cx="11017991"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a:t>Body text</a:t>
            </a:r>
            <a:endParaRPr lang="en-US" dirty="0"/>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18402" y="3566179"/>
            <a:ext cx="11017991"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2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4/17/2023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1910" y="200297"/>
            <a:ext cx="1083788"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71"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1EA1D1DF-1967-488F-9C6A-53E6BE4213F7}"/>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14313" b="14313"/>
          <a:stretch/>
        </p:blipFill>
        <p:spPr>
          <a:xfrm>
            <a:off x="6709143" y="338223"/>
            <a:ext cx="4680417" cy="2923953"/>
          </a:xfrm>
        </p:spPr>
      </p:pic>
      <p:sp>
        <p:nvSpPr>
          <p:cNvPr id="3" name="Text Placeholder 2">
            <a:extLst>
              <a:ext uri="{FF2B5EF4-FFF2-40B4-BE49-F238E27FC236}">
                <a16:creationId xmlns:a16="http://schemas.microsoft.com/office/drawing/2014/main" id="{8865FF25-4596-2E84-33F0-AE5B9B12DC5B}"/>
              </a:ext>
            </a:extLst>
          </p:cNvPr>
          <p:cNvSpPr>
            <a:spLocks noGrp="1"/>
          </p:cNvSpPr>
          <p:nvPr>
            <p:ph type="body" sz="quarter" idx="11"/>
          </p:nvPr>
        </p:nvSpPr>
        <p:spPr/>
        <p:txBody>
          <a:bodyPr/>
          <a:lstStyle/>
          <a:p>
            <a:r>
              <a:rPr lang="en-GB" dirty="0"/>
              <a:t>Pathways and Intersections:</a:t>
            </a:r>
          </a:p>
        </p:txBody>
      </p:sp>
      <p:sp>
        <p:nvSpPr>
          <p:cNvPr id="4" name="Text Placeholder 3">
            <a:extLst>
              <a:ext uri="{FF2B5EF4-FFF2-40B4-BE49-F238E27FC236}">
                <a16:creationId xmlns:a16="http://schemas.microsoft.com/office/drawing/2014/main" id="{FA84296B-C64C-6344-B55C-E125703CDC79}"/>
              </a:ext>
            </a:extLst>
          </p:cNvPr>
          <p:cNvSpPr>
            <a:spLocks noGrp="1"/>
          </p:cNvSpPr>
          <p:nvPr>
            <p:ph type="body" sz="quarter" idx="12"/>
          </p:nvPr>
        </p:nvSpPr>
        <p:spPr>
          <a:xfrm>
            <a:off x="408208" y="2309979"/>
            <a:ext cx="5557584" cy="1305402"/>
          </a:xfrm>
        </p:spPr>
        <p:txBody>
          <a:bodyPr/>
          <a:lstStyle/>
          <a:p>
            <a:r>
              <a:rPr lang="en-GB" sz="2400" dirty="0"/>
              <a:t>Investigating awarding gaps on cross-faculty modules and degree programmes</a:t>
            </a:r>
          </a:p>
          <a:p>
            <a:endParaRPr lang="en-GB" dirty="0"/>
          </a:p>
        </p:txBody>
      </p:sp>
      <p:sp>
        <p:nvSpPr>
          <p:cNvPr id="5" name="Text Placeholder 4">
            <a:extLst>
              <a:ext uri="{FF2B5EF4-FFF2-40B4-BE49-F238E27FC236}">
                <a16:creationId xmlns:a16="http://schemas.microsoft.com/office/drawing/2014/main" id="{55C7D2F5-09A1-F234-072C-66D829DA532E}"/>
              </a:ext>
            </a:extLst>
          </p:cNvPr>
          <p:cNvSpPr>
            <a:spLocks noGrp="1"/>
          </p:cNvSpPr>
          <p:nvPr>
            <p:ph type="body" sz="quarter" idx="13"/>
          </p:nvPr>
        </p:nvSpPr>
        <p:spPr/>
        <p:txBody>
          <a:bodyPr/>
          <a:lstStyle/>
          <a:p>
            <a:r>
              <a:rPr lang="en-GB" dirty="0"/>
              <a:t>Sarah Davies, Elaine McPherson (EEES), </a:t>
            </a:r>
          </a:p>
          <a:p>
            <a:r>
              <a:rPr lang="en-GB" dirty="0"/>
              <a:t>Mary Keys (Open Degree),</a:t>
            </a:r>
          </a:p>
          <a:p>
            <a:r>
              <a:rPr lang="en-GB" dirty="0"/>
              <a:t>Debra Croft, Russ </a:t>
            </a:r>
            <a:r>
              <a:rPr lang="en-GB" dirty="0" err="1"/>
              <a:t>Rimmer</a:t>
            </a:r>
            <a:endParaRPr lang="en-GB" dirty="0"/>
          </a:p>
          <a:p>
            <a:endParaRPr lang="en-GB" dirty="0"/>
          </a:p>
        </p:txBody>
      </p:sp>
      <p:sp>
        <p:nvSpPr>
          <p:cNvPr id="18" name="Text Placeholder 17">
            <a:extLst>
              <a:ext uri="{FF2B5EF4-FFF2-40B4-BE49-F238E27FC236}">
                <a16:creationId xmlns:a16="http://schemas.microsoft.com/office/drawing/2014/main" id="{FAC7CFBA-0D52-D36B-0474-44C60E05BA5C}"/>
              </a:ext>
            </a:extLst>
          </p:cNvPr>
          <p:cNvSpPr>
            <a:spLocks noGrp="1"/>
          </p:cNvSpPr>
          <p:nvPr>
            <p:ph type="body" sz="quarter" idx="14"/>
          </p:nvPr>
        </p:nvSpPr>
        <p:spPr>
          <a:xfrm>
            <a:off x="408208" y="4848616"/>
            <a:ext cx="5557584" cy="347039"/>
          </a:xfrm>
        </p:spPr>
        <p:txBody>
          <a:bodyPr/>
          <a:lstStyle/>
          <a:p>
            <a:r>
              <a:rPr lang="en-GB" dirty="0"/>
              <a:t>19 April 2023</a:t>
            </a:r>
          </a:p>
        </p:txBody>
      </p:sp>
    </p:spTree>
    <p:extLst>
      <p:ext uri="{BB962C8B-B14F-4D97-AF65-F5344CB8AC3E}">
        <p14:creationId xmlns:p14="http://schemas.microsoft.com/office/powerpoint/2010/main" val="629850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0C193F4-2A05-4805-8AF8-F67663F6AC4B}"/>
              </a:ext>
            </a:extLst>
          </p:cNvPr>
          <p:cNvSpPr>
            <a:spLocks noGrp="1"/>
          </p:cNvSpPr>
          <p:nvPr>
            <p:ph type="body" sz="quarter" idx="12"/>
          </p:nvPr>
        </p:nvSpPr>
        <p:spPr/>
        <p:txBody>
          <a:bodyPr/>
          <a:lstStyle/>
          <a:p>
            <a:pPr marL="257175" indent="-257175">
              <a:buFont typeface="Symbol" panose="05050102010706020507" pitchFamily="18" charset="2"/>
              <a:buChar char=""/>
            </a:pPr>
            <a:r>
              <a:rPr lang="en-GB" sz="1800" b="0" dirty="0">
                <a:cs typeface="Calibri" panose="020F0502020204030204" pitchFamily="34" charset="0"/>
              </a:rPr>
              <a:t>Pilot study over 6 months: needs further exploration</a:t>
            </a:r>
          </a:p>
          <a:p>
            <a:pPr marL="257175" indent="-257175">
              <a:buFont typeface="Symbol" panose="05050102010706020507" pitchFamily="18" charset="2"/>
              <a:buChar char=""/>
            </a:pPr>
            <a:endParaRPr lang="en-GB" sz="1800" b="0" dirty="0">
              <a:cs typeface="Calibri" panose="020F0502020204030204" pitchFamily="34" charset="0"/>
            </a:endParaRPr>
          </a:p>
          <a:p>
            <a:pPr marL="257175" indent="-257175">
              <a:buFont typeface="Symbol" panose="05050102010706020507" pitchFamily="18" charset="2"/>
              <a:buChar char=""/>
            </a:pPr>
            <a:r>
              <a:rPr lang="en-GB" sz="1800" b="0" dirty="0">
                <a:cs typeface="Calibri" panose="020F0502020204030204" pitchFamily="34" charset="0"/>
              </a:rPr>
              <a:t>Useful information for modules and qualifications across the environmental sciences</a:t>
            </a:r>
          </a:p>
          <a:p>
            <a:endParaRPr lang="en-GB" sz="1800" b="0" dirty="0">
              <a:cs typeface="Calibri" panose="020F0502020204030204" pitchFamily="34" charset="0"/>
            </a:endParaRPr>
          </a:p>
          <a:p>
            <a:pPr marL="257175" indent="-257175">
              <a:buFont typeface="Symbol" panose="05050102010706020507" pitchFamily="18" charset="2"/>
              <a:buChar char=""/>
            </a:pPr>
            <a:r>
              <a:rPr lang="en-GB" sz="1800" b="0" dirty="0">
                <a:cs typeface="Calibri" panose="020F0502020204030204" pitchFamily="34" charset="0"/>
              </a:rPr>
              <a:t>Understanding of issues faced by students who design their own learning pathways should have wider relevance across the external HE sector where there is increasing interest in personal learning journeys, microcredentials and portability of learning.</a:t>
            </a:r>
          </a:p>
          <a:p>
            <a:endParaRPr lang="en-GB" dirty="0"/>
          </a:p>
        </p:txBody>
      </p:sp>
      <p:sp>
        <p:nvSpPr>
          <p:cNvPr id="3" name="Text Placeholder 2">
            <a:extLst>
              <a:ext uri="{FF2B5EF4-FFF2-40B4-BE49-F238E27FC236}">
                <a16:creationId xmlns:a16="http://schemas.microsoft.com/office/drawing/2014/main" id="{21FEC05F-306F-2264-B13A-A871ED1A0439}"/>
              </a:ext>
            </a:extLst>
          </p:cNvPr>
          <p:cNvSpPr>
            <a:spLocks noGrp="1"/>
          </p:cNvSpPr>
          <p:nvPr>
            <p:ph type="body" sz="quarter" idx="24"/>
          </p:nvPr>
        </p:nvSpPr>
        <p:spPr/>
        <p:txBody>
          <a:bodyPr/>
          <a:lstStyle/>
          <a:p>
            <a:r>
              <a:rPr lang="en-GB" dirty="0"/>
              <a:t>PATHWAYS AND INTERSECTIONS</a:t>
            </a:r>
          </a:p>
          <a:p>
            <a:endParaRPr lang="en-GB" dirty="0"/>
          </a:p>
        </p:txBody>
      </p:sp>
    </p:spTree>
    <p:extLst>
      <p:ext uri="{BB962C8B-B14F-4D97-AF65-F5344CB8AC3E}">
        <p14:creationId xmlns:p14="http://schemas.microsoft.com/office/powerpoint/2010/main" val="141929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a:t>
            </a:r>
          </a:p>
        </p:txBody>
      </p:sp>
    </p:spTree>
    <p:extLst>
      <p:ext uri="{BB962C8B-B14F-4D97-AF65-F5344CB8AC3E}">
        <p14:creationId xmlns:p14="http://schemas.microsoft.com/office/powerpoint/2010/main" val="133914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387B5D8-2DE5-4198-9B52-F108BBB517E1}"/>
              </a:ext>
            </a:extLst>
          </p:cNvPr>
          <p:cNvGraphicFramePr>
            <a:graphicFrameLocks/>
          </p:cNvGraphicFramePr>
          <p:nvPr>
            <p:extLst>
              <p:ext uri="{D42A27DB-BD31-4B8C-83A1-F6EECF244321}">
                <p14:modId xmlns:p14="http://schemas.microsoft.com/office/powerpoint/2010/main" val="3467237118"/>
              </p:ext>
            </p:extLst>
          </p:nvPr>
        </p:nvGraphicFramePr>
        <p:xfrm>
          <a:off x="3736011" y="1752936"/>
          <a:ext cx="8641829" cy="499546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0B6CF942-1728-410C-9628-15BC00315DC0}"/>
              </a:ext>
            </a:extLst>
          </p:cNvPr>
          <p:cNvSpPr/>
          <p:nvPr/>
        </p:nvSpPr>
        <p:spPr>
          <a:xfrm>
            <a:off x="433542" y="1819265"/>
            <a:ext cx="2714133" cy="1588020"/>
          </a:xfrm>
          <a:prstGeom prst="rect">
            <a:avLst/>
          </a:prstGeom>
          <a:solidFill>
            <a:srgbClr val="0606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effectLst/>
                <a:ea typeface="Calibri" panose="020F0502020204030204" pitchFamily="34" charset="0"/>
              </a:rPr>
              <a:t>Awarding gaps for students taking the same modules but on different degree pathways</a:t>
            </a:r>
          </a:p>
        </p:txBody>
      </p:sp>
      <p:sp>
        <p:nvSpPr>
          <p:cNvPr id="5" name="Title 4">
            <a:extLst>
              <a:ext uri="{FF2B5EF4-FFF2-40B4-BE49-F238E27FC236}">
                <a16:creationId xmlns:a16="http://schemas.microsoft.com/office/drawing/2014/main" id="{CB15DA4B-7946-41B0-A48E-8F41B321E229}"/>
              </a:ext>
            </a:extLst>
          </p:cNvPr>
          <p:cNvSpPr>
            <a:spLocks noGrp="1"/>
          </p:cNvSpPr>
          <p:nvPr>
            <p:ph type="ctrTitle" idx="4294967295"/>
          </p:nvPr>
        </p:nvSpPr>
        <p:spPr>
          <a:xfrm>
            <a:off x="433542" y="397139"/>
            <a:ext cx="8373438" cy="529261"/>
          </a:xfrm>
          <a:prstGeom prst="rect">
            <a:avLst/>
          </a:prstGeom>
        </p:spPr>
        <p:txBody>
          <a:bodyPr/>
          <a:lstStyle/>
          <a:p>
            <a:r>
              <a:rPr lang="en-GB" sz="2800" dirty="0"/>
              <a:t>BACKGROUND DATA</a:t>
            </a:r>
          </a:p>
        </p:txBody>
      </p:sp>
      <p:sp>
        <p:nvSpPr>
          <p:cNvPr id="10" name="Rectangle 9">
            <a:extLst>
              <a:ext uri="{FF2B5EF4-FFF2-40B4-BE49-F238E27FC236}">
                <a16:creationId xmlns:a16="http://schemas.microsoft.com/office/drawing/2014/main" id="{80926C98-C446-447A-8895-70A21FFD5ABD}"/>
              </a:ext>
            </a:extLst>
          </p:cNvPr>
          <p:cNvSpPr/>
          <p:nvPr/>
        </p:nvSpPr>
        <p:spPr>
          <a:xfrm>
            <a:off x="113569" y="4300151"/>
            <a:ext cx="3622442" cy="2448247"/>
          </a:xfrm>
          <a:prstGeom prst="rect">
            <a:avLst/>
          </a:prstGeom>
          <a:solidFill>
            <a:srgbClr val="0606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ea typeface="Calibri" panose="020F0502020204030204" pitchFamily="34" charset="0"/>
              </a:rPr>
              <a:t>C</a:t>
            </a:r>
            <a:r>
              <a:rPr lang="en-GB" dirty="0">
                <a:solidFill>
                  <a:schemeClr val="bg1"/>
                </a:solidFill>
                <a:effectLst/>
                <a:ea typeface="Calibri" panose="020F0502020204030204" pitchFamily="34" charset="0"/>
              </a:rPr>
              <a:t>oncerns this might be particularly evident for certain groups of students, e.g. black students, low socio-economic status backgrounds and students with disabilities (mental health issues)</a:t>
            </a:r>
          </a:p>
        </p:txBody>
      </p:sp>
      <p:sp>
        <p:nvSpPr>
          <p:cNvPr id="11" name="TextBox 10">
            <a:extLst>
              <a:ext uri="{FF2B5EF4-FFF2-40B4-BE49-F238E27FC236}">
                <a16:creationId xmlns:a16="http://schemas.microsoft.com/office/drawing/2014/main" id="{9DB30716-118D-4903-818C-5E88396F2E2C}"/>
              </a:ext>
            </a:extLst>
          </p:cNvPr>
          <p:cNvSpPr txBox="1"/>
          <p:nvPr/>
        </p:nvSpPr>
        <p:spPr>
          <a:xfrm>
            <a:off x="9614561" y="1156368"/>
            <a:ext cx="2577439" cy="584775"/>
          </a:xfrm>
          <a:prstGeom prst="rect">
            <a:avLst/>
          </a:prstGeom>
          <a:noFill/>
        </p:spPr>
        <p:txBody>
          <a:bodyPr wrap="square">
            <a:spAutoFit/>
          </a:bodyPr>
          <a:lstStyle/>
          <a:p>
            <a:r>
              <a:rPr lang="en-GB" sz="1600" dirty="0">
                <a:effectLst/>
                <a:ea typeface="Times New Roman" panose="02020603050405020304" pitchFamily="18" charset="0"/>
                <a:cs typeface="Calibri" panose="020F0502020204030204" pitchFamily="34" charset="0"/>
              </a:rPr>
              <a:t>SDT306 Environment: </a:t>
            </a:r>
          </a:p>
          <a:p>
            <a:r>
              <a:rPr lang="en-GB" sz="1600" dirty="0">
                <a:ea typeface="Times New Roman" panose="02020603050405020304" pitchFamily="18" charset="0"/>
                <a:cs typeface="Calibri" panose="020F0502020204030204" pitchFamily="34" charset="0"/>
              </a:rPr>
              <a:t>r</a:t>
            </a:r>
            <a:r>
              <a:rPr lang="en-GB" sz="1600" dirty="0">
                <a:effectLst/>
                <a:ea typeface="Times New Roman" panose="02020603050405020304" pitchFamily="18" charset="0"/>
                <a:cs typeface="Calibri" panose="020F0502020204030204" pitchFamily="34" charset="0"/>
              </a:rPr>
              <a:t>esponding to change </a:t>
            </a:r>
          </a:p>
        </p:txBody>
      </p:sp>
      <p:sp>
        <p:nvSpPr>
          <p:cNvPr id="17" name="TextBox 16">
            <a:extLst>
              <a:ext uri="{FF2B5EF4-FFF2-40B4-BE49-F238E27FC236}">
                <a16:creationId xmlns:a16="http://schemas.microsoft.com/office/drawing/2014/main" id="{A06113D6-C840-535D-7A99-094C4CFA0C55}"/>
              </a:ext>
            </a:extLst>
          </p:cNvPr>
          <p:cNvSpPr txBox="1"/>
          <p:nvPr/>
        </p:nvSpPr>
        <p:spPr>
          <a:xfrm>
            <a:off x="3736011" y="1130546"/>
            <a:ext cx="2839450" cy="584775"/>
          </a:xfrm>
          <a:prstGeom prst="rect">
            <a:avLst/>
          </a:prstGeom>
          <a:noFill/>
        </p:spPr>
        <p:txBody>
          <a:bodyPr wrap="square">
            <a:spAutoFit/>
          </a:bodyPr>
          <a:lstStyle/>
          <a:p>
            <a:r>
              <a:rPr lang="en-GB" sz="1600" dirty="0">
                <a:effectLst/>
                <a:ea typeface="Times New Roman" panose="02020603050405020304" pitchFamily="18" charset="0"/>
                <a:cs typeface="Calibri" panose="020F0502020204030204" pitchFamily="34" charset="0"/>
              </a:rPr>
              <a:t>DST206 Environment: </a:t>
            </a:r>
            <a:br>
              <a:rPr lang="en-GB" sz="1600" dirty="0">
                <a:effectLst/>
                <a:ea typeface="Times New Roman" panose="02020603050405020304" pitchFamily="18" charset="0"/>
                <a:cs typeface="Calibri" panose="020F0502020204030204" pitchFamily="34" charset="0"/>
              </a:rPr>
            </a:br>
            <a:r>
              <a:rPr lang="en-GB" sz="1600" dirty="0">
                <a:effectLst/>
                <a:ea typeface="Times New Roman" panose="02020603050405020304" pitchFamily="18" charset="0"/>
                <a:cs typeface="Calibri" panose="020F0502020204030204" pitchFamily="34" charset="0"/>
              </a:rPr>
              <a:t>sharing a dynamic planet </a:t>
            </a:r>
          </a:p>
        </p:txBody>
      </p:sp>
      <p:sp>
        <p:nvSpPr>
          <p:cNvPr id="19" name="TextBox 18">
            <a:extLst>
              <a:ext uri="{FF2B5EF4-FFF2-40B4-BE49-F238E27FC236}">
                <a16:creationId xmlns:a16="http://schemas.microsoft.com/office/drawing/2014/main" id="{584BAEE9-055F-CE25-181E-BD492F5195DF}"/>
              </a:ext>
            </a:extLst>
          </p:cNvPr>
          <p:cNvSpPr txBox="1"/>
          <p:nvPr/>
        </p:nvSpPr>
        <p:spPr>
          <a:xfrm>
            <a:off x="6839251" y="1168160"/>
            <a:ext cx="2345846" cy="584775"/>
          </a:xfrm>
          <a:prstGeom prst="rect">
            <a:avLst/>
          </a:prstGeom>
          <a:noFill/>
        </p:spPr>
        <p:txBody>
          <a:bodyPr wrap="square">
            <a:spAutoFit/>
          </a:bodyPr>
          <a:lstStyle/>
          <a:p>
            <a:r>
              <a:rPr lang="en-GB" sz="1600" dirty="0">
                <a:effectLst/>
                <a:ea typeface="Times New Roman" panose="02020603050405020304" pitchFamily="18" charset="0"/>
                <a:cs typeface="Calibri" panose="020F0502020204030204" pitchFamily="34" charset="0"/>
              </a:rPr>
              <a:t>S206 Environmental </a:t>
            </a:r>
            <a:br>
              <a:rPr lang="en-GB" sz="1600" dirty="0">
                <a:effectLst/>
                <a:ea typeface="Times New Roman" panose="02020603050405020304" pitchFamily="18" charset="0"/>
                <a:cs typeface="Calibri" panose="020F0502020204030204" pitchFamily="34" charset="0"/>
              </a:rPr>
            </a:br>
            <a:r>
              <a:rPr lang="en-GB" sz="1600" dirty="0">
                <a:effectLst/>
                <a:ea typeface="Times New Roman" panose="02020603050405020304" pitchFamily="18" charset="0"/>
                <a:cs typeface="Calibri" panose="020F0502020204030204" pitchFamily="34" charset="0"/>
              </a:rPr>
              <a:t>science </a:t>
            </a:r>
          </a:p>
        </p:txBody>
      </p:sp>
      <p:cxnSp>
        <p:nvCxnSpPr>
          <p:cNvPr id="21" name="Straight Connector 20">
            <a:extLst>
              <a:ext uri="{FF2B5EF4-FFF2-40B4-BE49-F238E27FC236}">
                <a16:creationId xmlns:a16="http://schemas.microsoft.com/office/drawing/2014/main" id="{CD645B03-76CD-DD1A-9992-6646EC419F6A}"/>
              </a:ext>
            </a:extLst>
          </p:cNvPr>
          <p:cNvCxnSpPr/>
          <p:nvPr/>
        </p:nvCxnSpPr>
        <p:spPr>
          <a:xfrm>
            <a:off x="6575461" y="1058238"/>
            <a:ext cx="0" cy="5054886"/>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BFE6C510-7C7D-7842-8AB3-1661D99F4DB4}"/>
              </a:ext>
            </a:extLst>
          </p:cNvPr>
          <p:cNvCxnSpPr/>
          <p:nvPr/>
        </p:nvCxnSpPr>
        <p:spPr>
          <a:xfrm>
            <a:off x="9491609" y="1058238"/>
            <a:ext cx="0" cy="505488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7404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82632F-341E-3A9F-474B-18CE6A5761FE}"/>
              </a:ext>
            </a:extLst>
          </p:cNvPr>
          <p:cNvSpPr>
            <a:spLocks noGrp="1"/>
          </p:cNvSpPr>
          <p:nvPr>
            <p:ph type="body" sz="quarter" idx="12"/>
          </p:nvPr>
        </p:nvSpPr>
        <p:spPr>
          <a:xfrm>
            <a:off x="413915" y="1025142"/>
            <a:ext cx="4128571" cy="276120"/>
          </a:xfrm>
        </p:spPr>
        <p:txBody>
          <a:bodyPr/>
          <a:lstStyle/>
          <a:p>
            <a:r>
              <a:rPr lang="en-GB" dirty="0"/>
              <a:t>Aims </a:t>
            </a:r>
          </a:p>
          <a:p>
            <a:endParaRPr lang="en-GB" dirty="0"/>
          </a:p>
        </p:txBody>
      </p:sp>
      <p:sp>
        <p:nvSpPr>
          <p:cNvPr id="3" name="Text Placeholder 2">
            <a:extLst>
              <a:ext uri="{FF2B5EF4-FFF2-40B4-BE49-F238E27FC236}">
                <a16:creationId xmlns:a16="http://schemas.microsoft.com/office/drawing/2014/main" id="{CE1A9B7E-6FAE-327D-B54B-4580F520A235}"/>
              </a:ext>
            </a:extLst>
          </p:cNvPr>
          <p:cNvSpPr>
            <a:spLocks noGrp="1"/>
          </p:cNvSpPr>
          <p:nvPr>
            <p:ph type="body" sz="quarter" idx="14"/>
          </p:nvPr>
        </p:nvSpPr>
        <p:spPr>
          <a:xfrm>
            <a:off x="382203" y="1423324"/>
            <a:ext cx="5312179" cy="3724056"/>
          </a:xfrm>
        </p:spPr>
        <p:txBody>
          <a:bodyPr/>
          <a:lstStyle/>
          <a:p>
            <a:r>
              <a:rPr lang="en-GB" sz="1600" dirty="0"/>
              <a:t>A better understanding of issues faced by students on different pathways through OU modules and degrees in order to improve our teaching and support</a:t>
            </a:r>
          </a:p>
          <a:p>
            <a:endParaRPr lang="en-GB" dirty="0"/>
          </a:p>
          <a:p>
            <a:r>
              <a:rPr lang="en-GB" sz="1600" dirty="0">
                <a:latin typeface="+mj-lt"/>
              </a:rPr>
              <a:t>Approach</a:t>
            </a:r>
          </a:p>
          <a:p>
            <a:pPr marL="285750" indent="-285750">
              <a:lnSpc>
                <a:spcPct val="100000"/>
              </a:lnSpc>
              <a:spcBef>
                <a:spcPts val="600"/>
              </a:spcBef>
              <a:spcAft>
                <a:spcPts val="300"/>
              </a:spcAft>
              <a:buFont typeface="Arial" panose="020B0604020202020204" pitchFamily="34" charset="0"/>
              <a:buChar char="•"/>
            </a:pPr>
            <a:r>
              <a:rPr lang="en-GB" sz="1600" b="0" dirty="0">
                <a:latin typeface="+mn-lt"/>
                <a:ea typeface="Times New Roman" panose="02020603050405020304" pitchFamily="18" charset="0"/>
                <a:cs typeface="Times New Roman" panose="02020603050405020304" pitchFamily="18" charset="0"/>
              </a:rPr>
              <a:t>Analysis</a:t>
            </a:r>
            <a:r>
              <a:rPr lang="en-GB" sz="1600" b="0" dirty="0">
                <a:effectLst/>
                <a:latin typeface="+mn-lt"/>
                <a:ea typeface="Times New Roman" panose="02020603050405020304" pitchFamily="18" charset="0"/>
                <a:cs typeface="Times New Roman" panose="02020603050405020304" pitchFamily="18" charset="0"/>
              </a:rPr>
              <a:t> of student data : </a:t>
            </a:r>
            <a:r>
              <a:rPr lang="en-GB" sz="1600" b="0" dirty="0">
                <a:latin typeface="+mn-lt"/>
              </a:rPr>
              <a:t>18J, 19J,20J </a:t>
            </a:r>
          </a:p>
          <a:p>
            <a:pPr marL="285750" indent="-285750">
              <a:lnSpc>
                <a:spcPct val="100000"/>
              </a:lnSpc>
              <a:spcBef>
                <a:spcPts val="600"/>
              </a:spcBef>
              <a:spcAft>
                <a:spcPts val="300"/>
              </a:spcAft>
              <a:buFont typeface="Arial" panose="020B0604020202020204" pitchFamily="34" charset="0"/>
              <a:buChar char="•"/>
            </a:pPr>
            <a:r>
              <a:rPr lang="en-GB" sz="1600" b="0" dirty="0">
                <a:effectLst/>
                <a:latin typeface="+mn-lt"/>
                <a:ea typeface="Times New Roman" panose="02020603050405020304" pitchFamily="18" charset="0"/>
              </a:rPr>
              <a:t>Exploration of student experiences: </a:t>
            </a:r>
            <a:br>
              <a:rPr lang="en-GB" sz="1600" b="0" dirty="0">
                <a:effectLst/>
                <a:latin typeface="+mn-lt"/>
                <a:ea typeface="Times New Roman" panose="02020603050405020304" pitchFamily="18" charset="0"/>
              </a:rPr>
            </a:br>
            <a:r>
              <a:rPr lang="en-GB" sz="1600" dirty="0">
                <a:solidFill>
                  <a:srgbClr val="060645"/>
                </a:solidFill>
              </a:rPr>
              <a:t>survey: DST206, S206, SDT306 21J : 118 responses. </a:t>
            </a:r>
            <a:br>
              <a:rPr lang="en-GB" sz="1600" dirty="0">
                <a:solidFill>
                  <a:srgbClr val="060645"/>
                </a:solidFill>
              </a:rPr>
            </a:br>
            <a:r>
              <a:rPr lang="en-GB" sz="1600" dirty="0">
                <a:solidFill>
                  <a:srgbClr val="060645"/>
                </a:solidFill>
              </a:rPr>
              <a:t>interviews: 12 students across DST206, S206 &amp; SDT306 21J</a:t>
            </a:r>
          </a:p>
          <a:p>
            <a:pPr marL="285750" indent="-285750">
              <a:lnSpc>
                <a:spcPct val="100000"/>
              </a:lnSpc>
              <a:spcBef>
                <a:spcPts val="600"/>
              </a:spcBef>
              <a:spcAft>
                <a:spcPts val="300"/>
              </a:spcAft>
              <a:buFont typeface="Arial" panose="020B0604020202020204" pitchFamily="34" charset="0"/>
              <a:buChar char="•"/>
            </a:pPr>
            <a:r>
              <a:rPr lang="en-GB" sz="1600" b="0" dirty="0">
                <a:latin typeface="+mn-lt"/>
              </a:rPr>
              <a:t>Focus group with MTCs and Qualification Leads</a:t>
            </a:r>
          </a:p>
          <a:p>
            <a:endParaRPr lang="en-GB" sz="1600" dirty="0">
              <a:latin typeface="+mn-lt"/>
            </a:endParaRPr>
          </a:p>
          <a:p>
            <a:endParaRPr lang="en-GB" dirty="0"/>
          </a:p>
        </p:txBody>
      </p:sp>
      <p:sp>
        <p:nvSpPr>
          <p:cNvPr id="11" name="Text Placeholder 10">
            <a:extLst>
              <a:ext uri="{FF2B5EF4-FFF2-40B4-BE49-F238E27FC236}">
                <a16:creationId xmlns:a16="http://schemas.microsoft.com/office/drawing/2014/main" id="{66301AA7-2108-9CE6-BC1B-E83C65545AA5}"/>
              </a:ext>
            </a:extLst>
          </p:cNvPr>
          <p:cNvSpPr>
            <a:spLocks noGrp="1"/>
          </p:cNvSpPr>
          <p:nvPr>
            <p:ph type="body" sz="quarter" idx="21"/>
          </p:nvPr>
        </p:nvSpPr>
        <p:spPr/>
        <p:txBody>
          <a:bodyPr/>
          <a:lstStyle/>
          <a:p>
            <a:r>
              <a:rPr lang="en-GB" dirty="0"/>
              <a:t>PROJECT OVERVIEW </a:t>
            </a:r>
          </a:p>
        </p:txBody>
      </p:sp>
      <p:pic>
        <p:nvPicPr>
          <p:cNvPr id="4" name="Picture 3">
            <a:extLst>
              <a:ext uri="{FF2B5EF4-FFF2-40B4-BE49-F238E27FC236}">
                <a16:creationId xmlns:a16="http://schemas.microsoft.com/office/drawing/2014/main" id="{A4796EA7-0F1E-4C47-BD94-DF417FB7B1C9}"/>
              </a:ext>
            </a:extLst>
          </p:cNvPr>
          <p:cNvPicPr>
            <a:picLocks noChangeAspect="1"/>
          </p:cNvPicPr>
          <p:nvPr/>
        </p:nvPicPr>
        <p:blipFill>
          <a:blip r:embed="rId3"/>
          <a:stretch>
            <a:fillRect/>
          </a:stretch>
        </p:blipFill>
        <p:spPr>
          <a:xfrm>
            <a:off x="5694382" y="883544"/>
            <a:ext cx="6404620" cy="4170878"/>
          </a:xfrm>
          <a:prstGeom prst="rect">
            <a:avLst/>
          </a:prstGeom>
          <a:ln w="25400">
            <a:solidFill>
              <a:srgbClr val="060645"/>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38767941-7D75-4A73-908A-CF08FB7705CE}"/>
              </a:ext>
            </a:extLst>
          </p:cNvPr>
          <p:cNvSpPr txBox="1"/>
          <p:nvPr/>
        </p:nvSpPr>
        <p:spPr>
          <a:xfrm>
            <a:off x="5935291" y="474827"/>
            <a:ext cx="6141472" cy="338554"/>
          </a:xfrm>
          <a:prstGeom prst="rect">
            <a:avLst/>
          </a:prstGeom>
          <a:noFill/>
        </p:spPr>
        <p:txBody>
          <a:bodyPr wrap="square">
            <a:spAutoFit/>
          </a:bodyPr>
          <a:lstStyle/>
          <a:p>
            <a:r>
              <a:rPr lang="en-GB" sz="1600" dirty="0" err="1">
                <a:cs typeface="Arial" panose="020B0604020202020204" pitchFamily="34" charset="0"/>
              </a:rPr>
              <a:t>Vermunt</a:t>
            </a:r>
            <a:r>
              <a:rPr lang="en-GB" sz="1600" dirty="0">
                <a:cs typeface="Arial" panose="020B0604020202020204" pitchFamily="34" charset="0"/>
              </a:rPr>
              <a:t> &amp; </a:t>
            </a:r>
            <a:r>
              <a:rPr lang="en-GB" sz="1600" dirty="0" err="1">
                <a:cs typeface="Arial" panose="020B0604020202020204" pitchFamily="34" charset="0"/>
              </a:rPr>
              <a:t>Donche’s</a:t>
            </a:r>
            <a:r>
              <a:rPr lang="en-GB" sz="1600" dirty="0">
                <a:cs typeface="Arial" panose="020B0604020202020204" pitchFamily="34" charset="0"/>
              </a:rPr>
              <a:t> (2017) model of student learning</a:t>
            </a:r>
            <a:endParaRPr lang="en-GB" sz="1600" dirty="0"/>
          </a:p>
        </p:txBody>
      </p:sp>
    </p:spTree>
    <p:extLst>
      <p:ext uri="{BB962C8B-B14F-4D97-AF65-F5344CB8AC3E}">
        <p14:creationId xmlns:p14="http://schemas.microsoft.com/office/powerpoint/2010/main" val="41134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2F20AE-482A-4C05-8671-81F671F3A5CD}"/>
              </a:ext>
            </a:extLst>
          </p:cNvPr>
          <p:cNvSpPr>
            <a:spLocks noGrp="1"/>
          </p:cNvSpPr>
          <p:nvPr>
            <p:ph type="body" sz="quarter" idx="12"/>
          </p:nvPr>
        </p:nvSpPr>
        <p:spPr>
          <a:xfrm>
            <a:off x="509890" y="983200"/>
            <a:ext cx="11284843" cy="2027128"/>
          </a:xfrm>
        </p:spPr>
        <p:txBody>
          <a:bodyPr/>
          <a:lstStyle/>
          <a:p>
            <a:r>
              <a:rPr lang="en-GB" sz="1800" dirty="0">
                <a:latin typeface="+mn-lt"/>
                <a:ea typeface="Times New Roman" panose="02020603050405020304" pitchFamily="18" charset="0"/>
              </a:rPr>
              <a:t>Data: Awarding gaps</a:t>
            </a:r>
            <a:r>
              <a:rPr lang="en-GB" sz="1800" b="0" dirty="0">
                <a:latin typeface="+mn-lt"/>
                <a:ea typeface="Times New Roman" panose="02020603050405020304" pitchFamily="18" charset="0"/>
              </a:rPr>
              <a:t>: confirmed for black students, students from low socioeconomic status backgrounds and students with disabilities, including mental health</a:t>
            </a:r>
          </a:p>
          <a:p>
            <a:r>
              <a:rPr lang="en-GB" sz="1800" dirty="0">
                <a:latin typeface="+mn-lt"/>
                <a:ea typeface="Calibri" panose="020F0502020204030204" pitchFamily="34" charset="0"/>
              </a:rPr>
              <a:t>Engagement with study</a:t>
            </a:r>
            <a:r>
              <a:rPr lang="en-GB" sz="1800" b="0" dirty="0">
                <a:latin typeface="+mn-lt"/>
                <a:ea typeface="Calibri" panose="020F0502020204030204" pitchFamily="34" charset="0"/>
              </a:rPr>
              <a:t>: </a:t>
            </a:r>
            <a:r>
              <a:rPr lang="en-GB" sz="1800" b="0" dirty="0">
                <a:effectLst/>
                <a:latin typeface="+mn-lt"/>
                <a:ea typeface="Times New Roman" panose="02020603050405020304" pitchFamily="18" charset="0"/>
              </a:rPr>
              <a:t>For black students, the possibility of passing is reduced substantially. </a:t>
            </a:r>
            <a:r>
              <a:rPr lang="en-GB" sz="1800" b="0" i="1" dirty="0">
                <a:effectLst/>
                <a:latin typeface="+mn-lt"/>
                <a:ea typeface="Times New Roman" panose="02020603050405020304" pitchFamily="18" charset="0"/>
              </a:rPr>
              <a:t>Despite</a:t>
            </a:r>
            <a:r>
              <a:rPr lang="en-GB" sz="1800" b="0" dirty="0">
                <a:effectLst/>
                <a:latin typeface="+mn-lt"/>
                <a:ea typeface="Times New Roman" panose="02020603050405020304" pitchFamily="18" charset="0"/>
              </a:rPr>
              <a:t> greater engagement with continuous assessments than occurs among other students.</a:t>
            </a:r>
          </a:p>
          <a:p>
            <a:pPr marL="257175" indent="-257175">
              <a:buFont typeface="Calibri" panose="020F0502020204030204" pitchFamily="34" charset="0"/>
              <a:buChar char="-"/>
            </a:pPr>
            <a:endParaRPr lang="en-GB" sz="1800" dirty="0">
              <a:latin typeface="+mn-lt"/>
              <a:ea typeface="Calibri" panose="020F0502020204030204" pitchFamily="34" charset="0"/>
            </a:endParaRPr>
          </a:p>
          <a:p>
            <a:endParaRPr lang="en-GB" sz="3000" dirty="0">
              <a:latin typeface="Poppins SemiBold" pitchFamily="2" charset="77"/>
              <a:cs typeface="Poppins SemiBold" pitchFamily="2" charset="77"/>
            </a:endParaRPr>
          </a:p>
          <a:p>
            <a:r>
              <a:rPr lang="en-GB" sz="3000" dirty="0">
                <a:latin typeface="Poppins SemiBold" pitchFamily="2" charset="77"/>
                <a:cs typeface="Poppins SemiBold" pitchFamily="2" charset="77"/>
              </a:rPr>
              <a:t>LEARNING MOTIVATIONS/ORIENTATIONS</a:t>
            </a:r>
            <a:br>
              <a:rPr lang="en-GB" sz="1800" dirty="0">
                <a:latin typeface="+mn-lt"/>
                <a:ea typeface="Calibri" panose="020F0502020204030204" pitchFamily="34" charset="0"/>
              </a:rPr>
            </a:br>
            <a:r>
              <a:rPr lang="en-GB" sz="1600" b="0" dirty="0">
                <a:latin typeface="+mn-lt"/>
                <a:ea typeface="Calibri" panose="020F0502020204030204" pitchFamily="34" charset="0"/>
              </a:rPr>
              <a:t>Why this module:</a:t>
            </a:r>
          </a:p>
          <a:p>
            <a:pPr marL="742939" lvl="1" indent="-285750"/>
            <a:r>
              <a:rPr lang="en-GB" sz="1600" dirty="0">
                <a:solidFill>
                  <a:srgbClr val="060645"/>
                </a:solidFill>
                <a:ea typeface="Calibri" panose="020F0502020204030204" pitchFamily="34" charset="0"/>
              </a:rPr>
              <a:t>compulsory in the qualification 62%</a:t>
            </a:r>
          </a:p>
          <a:p>
            <a:pPr marL="742939" lvl="1" indent="-285750"/>
            <a:r>
              <a:rPr lang="en-GB" sz="1600" dirty="0">
                <a:solidFill>
                  <a:srgbClr val="060645"/>
                </a:solidFill>
                <a:ea typeface="Calibri" panose="020F0502020204030204" pitchFamily="34" charset="0"/>
              </a:rPr>
              <a:t>interest in the subject matter 60% </a:t>
            </a:r>
          </a:p>
          <a:p>
            <a:pPr marL="742939" lvl="1" indent="-285750"/>
            <a:r>
              <a:rPr lang="en-GB" sz="1600" dirty="0">
                <a:solidFill>
                  <a:srgbClr val="060645"/>
                </a:solidFill>
                <a:ea typeface="Calibri" panose="020F0502020204030204" pitchFamily="34" charset="0"/>
              </a:rPr>
              <a:t>enjoyment studying about the environment in previous modules 35%</a:t>
            </a:r>
          </a:p>
          <a:p>
            <a:pPr marL="742939" lvl="1" indent="-285750">
              <a:buFont typeface="Arial" panose="020B0604020202020204" pitchFamily="34" charset="0"/>
              <a:buChar char="•"/>
            </a:pPr>
            <a:r>
              <a:rPr lang="en-GB" sz="1600" dirty="0">
                <a:solidFill>
                  <a:srgbClr val="060645"/>
                </a:solidFill>
                <a:ea typeface="Calibri" panose="020F0502020204030204" pitchFamily="34" charset="0"/>
              </a:rPr>
              <a:t>job or career plans 27% </a:t>
            </a:r>
          </a:p>
          <a:p>
            <a:pPr marL="557213" lvl="1" indent="-214313">
              <a:buFont typeface="Courier New" panose="02070309020205020404" pitchFamily="49" charset="0"/>
              <a:buChar char="o"/>
            </a:pPr>
            <a:endParaRPr lang="en-GB" sz="1600" dirty="0">
              <a:solidFill>
                <a:srgbClr val="060645"/>
              </a:solidFill>
              <a:ea typeface="Calibri" panose="020F0502020204030204" pitchFamily="34" charset="0"/>
            </a:endParaRPr>
          </a:p>
          <a:p>
            <a:pPr marL="257175" indent="-257175">
              <a:buFont typeface="Symbol" panose="05050102010706020507" pitchFamily="18" charset="2"/>
              <a:buChar char=""/>
            </a:pPr>
            <a:endParaRPr lang="en-GB" sz="1800" dirty="0">
              <a:latin typeface="Calibri" panose="020F0502020204030204" pitchFamily="34" charset="0"/>
              <a:ea typeface="Calibri" panose="020F0502020204030204" pitchFamily="34" charset="0"/>
            </a:endParaRPr>
          </a:p>
          <a:p>
            <a:pPr marL="257175" indent="-257175">
              <a:buFont typeface="Symbol" panose="05050102010706020507" pitchFamily="18" charset="2"/>
              <a:buChar char=""/>
            </a:pPr>
            <a:endParaRPr lang="en-GB" sz="800" dirty="0">
              <a:latin typeface="Calibri" panose="020F0502020204030204" pitchFamily="34" charset="0"/>
              <a:ea typeface="Calibri" panose="020F0502020204030204" pitchFamily="34" charset="0"/>
            </a:endParaRPr>
          </a:p>
          <a:p>
            <a:endParaRPr lang="en-GB" sz="1100" dirty="0"/>
          </a:p>
          <a:p>
            <a:endParaRPr lang="en-GB" dirty="0"/>
          </a:p>
        </p:txBody>
      </p:sp>
      <p:sp>
        <p:nvSpPr>
          <p:cNvPr id="11" name="Text Placeholder 10">
            <a:extLst>
              <a:ext uri="{FF2B5EF4-FFF2-40B4-BE49-F238E27FC236}">
                <a16:creationId xmlns:a16="http://schemas.microsoft.com/office/drawing/2014/main" id="{50FFA9BA-E9A7-B93C-5E50-607516E9F9AB}"/>
              </a:ext>
            </a:extLst>
          </p:cNvPr>
          <p:cNvSpPr>
            <a:spLocks noGrp="1"/>
          </p:cNvSpPr>
          <p:nvPr>
            <p:ph type="body" sz="quarter" idx="24"/>
          </p:nvPr>
        </p:nvSpPr>
        <p:spPr/>
        <p:txBody>
          <a:bodyPr/>
          <a:lstStyle/>
          <a:p>
            <a:r>
              <a:rPr lang="en-GB" dirty="0"/>
              <a:t>FINDINGS</a:t>
            </a:r>
          </a:p>
        </p:txBody>
      </p:sp>
      <p:sp>
        <p:nvSpPr>
          <p:cNvPr id="15" name="TextBox 14">
            <a:extLst>
              <a:ext uri="{FF2B5EF4-FFF2-40B4-BE49-F238E27FC236}">
                <a16:creationId xmlns:a16="http://schemas.microsoft.com/office/drawing/2014/main" id="{82496751-CF6C-6B3D-EF64-1CABC32C0B65}"/>
              </a:ext>
            </a:extLst>
          </p:cNvPr>
          <p:cNvSpPr txBox="1"/>
          <p:nvPr/>
        </p:nvSpPr>
        <p:spPr>
          <a:xfrm>
            <a:off x="3038581" y="5564567"/>
            <a:ext cx="9153419" cy="1077218"/>
          </a:xfrm>
          <a:prstGeom prst="rect">
            <a:avLst/>
          </a:prstGeom>
          <a:noFill/>
        </p:spPr>
        <p:txBody>
          <a:bodyPr wrap="square">
            <a:spAutoFit/>
          </a:bodyPr>
          <a:lstStyle/>
          <a:p>
            <a:r>
              <a:rPr lang="en-GB" sz="1600" dirty="0">
                <a:latin typeface="+mn-lt"/>
                <a:ea typeface="Calibri" panose="020F0502020204030204" pitchFamily="34" charset="0"/>
              </a:rPr>
              <a:t>Learning sources</a:t>
            </a:r>
          </a:p>
          <a:p>
            <a:pPr marL="742939" lvl="1" indent="-285750">
              <a:buFont typeface="Arial" panose="020B0604020202020204" pitchFamily="34" charset="0"/>
              <a:buChar char="•"/>
            </a:pPr>
            <a:r>
              <a:rPr lang="en-GB" sz="1600" dirty="0">
                <a:solidFill>
                  <a:srgbClr val="060645"/>
                </a:solidFill>
                <a:ea typeface="Calibri" panose="020F0502020204030204" pitchFamily="34" charset="0"/>
              </a:rPr>
              <a:t>72% read around the topic (as well as learning from module materials), </a:t>
            </a:r>
          </a:p>
          <a:p>
            <a:pPr marL="742939" lvl="1" indent="-285750">
              <a:buFont typeface="Arial" panose="020B0604020202020204" pitchFamily="34" charset="0"/>
              <a:buChar char="•"/>
            </a:pPr>
            <a:r>
              <a:rPr lang="en-GB" sz="1600" dirty="0">
                <a:solidFill>
                  <a:srgbClr val="060645"/>
                </a:solidFill>
                <a:ea typeface="Calibri" panose="020F0502020204030204" pitchFamily="34" charset="0"/>
              </a:rPr>
              <a:t>BUT 28% </a:t>
            </a:r>
            <a:r>
              <a:rPr lang="en-GB" sz="1600" i="1" dirty="0">
                <a:solidFill>
                  <a:srgbClr val="060645"/>
                </a:solidFill>
                <a:ea typeface="Calibri" panose="020F0502020204030204" pitchFamily="34" charset="0"/>
              </a:rPr>
              <a:t>only</a:t>
            </a:r>
            <a:r>
              <a:rPr lang="en-GB" sz="1600" dirty="0">
                <a:solidFill>
                  <a:srgbClr val="060645"/>
                </a:solidFill>
                <a:ea typeface="Calibri" panose="020F0502020204030204" pitchFamily="34" charset="0"/>
              </a:rPr>
              <a:t> use the module materials; </a:t>
            </a:r>
            <a:br>
              <a:rPr lang="en-GB" sz="1600" dirty="0">
                <a:solidFill>
                  <a:srgbClr val="060645"/>
                </a:solidFill>
                <a:ea typeface="Calibri" panose="020F0502020204030204" pitchFamily="34" charset="0"/>
              </a:rPr>
            </a:br>
            <a:r>
              <a:rPr lang="en-GB" sz="1600" dirty="0">
                <a:solidFill>
                  <a:srgbClr val="060645"/>
                </a:solidFill>
                <a:ea typeface="Calibri" panose="020F0502020204030204" pitchFamily="34" charset="0"/>
              </a:rPr>
              <a:t>comments indicate this is often due to time pressure</a:t>
            </a:r>
          </a:p>
        </p:txBody>
      </p:sp>
      <p:sp>
        <p:nvSpPr>
          <p:cNvPr id="2" name="TextBox 1">
            <a:extLst>
              <a:ext uri="{FF2B5EF4-FFF2-40B4-BE49-F238E27FC236}">
                <a16:creationId xmlns:a16="http://schemas.microsoft.com/office/drawing/2014/main" id="{16320690-A0F6-5FFF-EFC0-3CB4C1CDCD20}"/>
              </a:ext>
            </a:extLst>
          </p:cNvPr>
          <p:cNvSpPr txBox="1"/>
          <p:nvPr/>
        </p:nvSpPr>
        <p:spPr>
          <a:xfrm>
            <a:off x="509890" y="3091703"/>
            <a:ext cx="11657200" cy="369332"/>
          </a:xfrm>
          <a:prstGeom prst="rect">
            <a:avLst/>
          </a:prstGeom>
          <a:noFill/>
        </p:spPr>
        <p:txBody>
          <a:bodyPr wrap="square">
            <a:spAutoFit/>
          </a:bodyPr>
          <a:lstStyle/>
          <a:p>
            <a:pPr>
              <a:lnSpc>
                <a:spcPct val="100000"/>
              </a:lnSpc>
              <a:spcBef>
                <a:spcPts val="600"/>
              </a:spcBef>
              <a:spcAft>
                <a:spcPts val="300"/>
              </a:spcAft>
            </a:pPr>
            <a:r>
              <a:rPr lang="en-GB" sz="1800" b="1" dirty="0">
                <a:solidFill>
                  <a:schemeClr val="bg2">
                    <a:lumMod val="25000"/>
                  </a:schemeClr>
                </a:solidFill>
                <a:latin typeface="+mn-lt"/>
              </a:rPr>
              <a:t>Survey problem</a:t>
            </a:r>
            <a:r>
              <a:rPr lang="en-GB" sz="1800" b="0" dirty="0">
                <a:solidFill>
                  <a:schemeClr val="bg2">
                    <a:lumMod val="25000"/>
                  </a:schemeClr>
                </a:solidFill>
                <a:latin typeface="+mn-lt"/>
              </a:rPr>
              <a:t>: difficulty in getting our target student groups to engage with the survey. </a:t>
            </a:r>
          </a:p>
        </p:txBody>
      </p:sp>
    </p:spTree>
    <p:extLst>
      <p:ext uri="{BB962C8B-B14F-4D97-AF65-F5344CB8AC3E}">
        <p14:creationId xmlns:p14="http://schemas.microsoft.com/office/powerpoint/2010/main" val="4034065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AE9A40F-1220-2023-4523-C78A076F6FA8}"/>
              </a:ext>
            </a:extLst>
          </p:cNvPr>
          <p:cNvSpPr>
            <a:spLocks noGrp="1"/>
          </p:cNvSpPr>
          <p:nvPr>
            <p:ph type="body" sz="quarter" idx="24"/>
          </p:nvPr>
        </p:nvSpPr>
        <p:spPr/>
        <p:txBody>
          <a:bodyPr/>
          <a:lstStyle/>
          <a:p>
            <a:r>
              <a:rPr lang="en-GB" dirty="0"/>
              <a:t>CONCEPTIONS OF LEARNING</a:t>
            </a:r>
          </a:p>
        </p:txBody>
      </p:sp>
      <p:sp>
        <p:nvSpPr>
          <p:cNvPr id="4" name="Content Placeholder 3">
            <a:extLst>
              <a:ext uri="{FF2B5EF4-FFF2-40B4-BE49-F238E27FC236}">
                <a16:creationId xmlns:a16="http://schemas.microsoft.com/office/drawing/2014/main" id="{AE2F20AE-482A-4C05-8671-81F671F3A5CD}"/>
              </a:ext>
            </a:extLst>
          </p:cNvPr>
          <p:cNvSpPr>
            <a:spLocks noGrp="1"/>
          </p:cNvSpPr>
          <p:nvPr>
            <p:ph type="body" sz="quarter" idx="12"/>
          </p:nvPr>
        </p:nvSpPr>
        <p:spPr>
          <a:xfrm>
            <a:off x="274938" y="2403329"/>
            <a:ext cx="3033620" cy="3159339"/>
          </a:xfrm>
        </p:spPr>
        <p:txBody>
          <a:bodyPr/>
          <a:lstStyle/>
          <a:p>
            <a:pPr marL="257175" indent="-257175">
              <a:buFont typeface="Symbol" panose="05050102010706020507" pitchFamily="18" charset="2"/>
              <a:buChar char=""/>
            </a:pPr>
            <a:r>
              <a:rPr lang="en-GB" sz="1800" b="0" dirty="0">
                <a:ea typeface="Times New Roman" panose="02020603050405020304" pitchFamily="18" charset="0"/>
              </a:rPr>
              <a:t>Students thought they were well prepared for each of the modules</a:t>
            </a:r>
          </a:p>
          <a:p>
            <a:pPr marL="257175" indent="-257175">
              <a:buFont typeface="Symbol" panose="05050102010706020507" pitchFamily="18" charset="2"/>
              <a:buChar char=""/>
            </a:pPr>
            <a:r>
              <a:rPr lang="en-GB" sz="1800" b="0" dirty="0">
                <a:ea typeface="Times New Roman" panose="02020603050405020304" pitchFamily="18" charset="0"/>
              </a:rPr>
              <a:t>Staff less convinced, especially around a perceived science/social science divide. </a:t>
            </a:r>
          </a:p>
          <a:p>
            <a:pPr marL="257175" indent="-257175">
              <a:buFont typeface="Symbol" panose="05050102010706020507" pitchFamily="18" charset="2"/>
              <a:buChar char=""/>
            </a:pPr>
            <a:endParaRPr lang="en-GB" sz="1800" b="0" dirty="0">
              <a:ea typeface="Times New Roman" panose="02020603050405020304" pitchFamily="18" charset="0"/>
            </a:endParaRPr>
          </a:p>
          <a:p>
            <a:pPr marL="257175" indent="-257175">
              <a:buFont typeface="Symbol" panose="05050102010706020507" pitchFamily="18" charset="2"/>
              <a:buChar char=""/>
            </a:pPr>
            <a:endParaRPr lang="en-GB" sz="1800" dirty="0">
              <a:ea typeface="Times New Roman" panose="02020603050405020304" pitchFamily="18" charset="0"/>
            </a:endParaRPr>
          </a:p>
          <a:p>
            <a:pPr marL="257175" indent="-257175">
              <a:buFont typeface="Symbol" panose="05050102010706020507" pitchFamily="18" charset="2"/>
              <a:buChar char=""/>
            </a:pPr>
            <a:endParaRPr lang="en-GB" sz="1800" dirty="0">
              <a:ea typeface="Times New Roman" panose="02020603050405020304" pitchFamily="18" charset="0"/>
            </a:endParaRPr>
          </a:p>
          <a:p>
            <a:pPr marL="257175" indent="-257175">
              <a:buFont typeface="Symbol" panose="05050102010706020507" pitchFamily="18" charset="2"/>
              <a:buChar char=""/>
            </a:pPr>
            <a:endParaRPr lang="en-GB" sz="1800" dirty="0">
              <a:ea typeface="Times New Roman" panose="02020603050405020304" pitchFamily="18" charset="0"/>
            </a:endParaRPr>
          </a:p>
          <a:p>
            <a:pPr marL="257175" indent="-257175">
              <a:buFont typeface="Symbol" panose="05050102010706020507" pitchFamily="18" charset="2"/>
              <a:buChar char=""/>
            </a:pPr>
            <a:endParaRPr lang="en-GB" sz="1800" dirty="0">
              <a:ea typeface="Times New Roman" panose="02020603050405020304" pitchFamily="18" charset="0"/>
            </a:endParaRPr>
          </a:p>
          <a:p>
            <a:pPr marL="257175" indent="-257175">
              <a:buFont typeface="Symbol" panose="05050102010706020507" pitchFamily="18" charset="2"/>
              <a:buChar char=""/>
            </a:pPr>
            <a:endParaRPr lang="en-GB" sz="1800" dirty="0">
              <a:ea typeface="Times New Roman" panose="02020603050405020304" pitchFamily="18" charset="0"/>
            </a:endParaRPr>
          </a:p>
          <a:p>
            <a:endParaRPr lang="en-GB" sz="1800" dirty="0">
              <a:ea typeface="Times New Roman" panose="02020603050405020304" pitchFamily="18" charset="0"/>
            </a:endParaRPr>
          </a:p>
          <a:p>
            <a:pPr marL="257175" indent="-257175">
              <a:buFont typeface="Symbol" panose="05050102010706020507" pitchFamily="18" charset="2"/>
              <a:buChar char=""/>
            </a:pPr>
            <a:endParaRPr lang="en-GB" sz="1800" dirty="0">
              <a:latin typeface="Calibri" panose="020F0502020204030204" pitchFamily="34" charset="0"/>
              <a:ea typeface="Calibri" panose="020F0502020204030204" pitchFamily="34" charset="0"/>
            </a:endParaRPr>
          </a:p>
          <a:p>
            <a:pPr marL="257175" indent="-257175">
              <a:buFont typeface="Symbol" panose="05050102010706020507" pitchFamily="18" charset="2"/>
              <a:buChar char=""/>
            </a:pPr>
            <a:endParaRPr lang="en-GB" sz="800" dirty="0">
              <a:latin typeface="Calibri" panose="020F0502020204030204" pitchFamily="34" charset="0"/>
              <a:ea typeface="Calibri" panose="020F0502020204030204" pitchFamily="34" charset="0"/>
            </a:endParaRPr>
          </a:p>
          <a:p>
            <a:endParaRPr lang="en-GB" sz="1100" dirty="0"/>
          </a:p>
          <a:p>
            <a:endParaRPr lang="en-GB" dirty="0"/>
          </a:p>
        </p:txBody>
      </p:sp>
      <p:graphicFrame>
        <p:nvGraphicFramePr>
          <p:cNvPr id="6" name="Chart 5">
            <a:extLst>
              <a:ext uri="{FF2B5EF4-FFF2-40B4-BE49-F238E27FC236}">
                <a16:creationId xmlns:a16="http://schemas.microsoft.com/office/drawing/2014/main" id="{484797A5-BB06-448C-8DBA-512B2B80CA6B}"/>
              </a:ext>
            </a:extLst>
          </p:cNvPr>
          <p:cNvGraphicFramePr/>
          <p:nvPr>
            <p:extLst>
              <p:ext uri="{D42A27DB-BD31-4B8C-83A1-F6EECF244321}">
                <p14:modId xmlns:p14="http://schemas.microsoft.com/office/powerpoint/2010/main" val="1607926790"/>
              </p:ext>
            </p:extLst>
          </p:nvPr>
        </p:nvGraphicFramePr>
        <p:xfrm>
          <a:off x="3308559" y="1853514"/>
          <a:ext cx="8307210" cy="490563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C37DB892-2C70-0EEB-5DE8-14278D6685A5}"/>
              </a:ext>
            </a:extLst>
          </p:cNvPr>
          <p:cNvSpPr txBox="1"/>
          <p:nvPr/>
        </p:nvSpPr>
        <p:spPr>
          <a:xfrm>
            <a:off x="398506" y="943790"/>
            <a:ext cx="6098058" cy="369332"/>
          </a:xfrm>
          <a:prstGeom prst="rect">
            <a:avLst/>
          </a:prstGeom>
          <a:noFill/>
        </p:spPr>
        <p:txBody>
          <a:bodyPr wrap="square">
            <a:spAutoFit/>
          </a:bodyPr>
          <a:lstStyle/>
          <a:p>
            <a:r>
              <a:rPr lang="en-GB" sz="1800" b="1" dirty="0">
                <a:ea typeface="Times New Roman" panose="02020603050405020304" pitchFamily="18" charset="0"/>
              </a:rPr>
              <a:t>Views and beliefs about learning and teaching</a:t>
            </a:r>
          </a:p>
        </p:txBody>
      </p:sp>
      <p:sp>
        <p:nvSpPr>
          <p:cNvPr id="12" name="TextBox 11">
            <a:extLst>
              <a:ext uri="{FF2B5EF4-FFF2-40B4-BE49-F238E27FC236}">
                <a16:creationId xmlns:a16="http://schemas.microsoft.com/office/drawing/2014/main" id="{05A068E6-AE1D-BA9D-F82F-1C18DDC00D2C}"/>
              </a:ext>
            </a:extLst>
          </p:cNvPr>
          <p:cNvSpPr txBox="1"/>
          <p:nvPr/>
        </p:nvSpPr>
        <p:spPr>
          <a:xfrm>
            <a:off x="413915" y="1355087"/>
            <a:ext cx="9865228" cy="369332"/>
          </a:xfrm>
          <a:prstGeom prst="rect">
            <a:avLst/>
          </a:prstGeom>
          <a:noFill/>
        </p:spPr>
        <p:txBody>
          <a:bodyPr wrap="square">
            <a:spAutoFit/>
          </a:bodyPr>
          <a:lstStyle/>
          <a:p>
            <a:r>
              <a:rPr lang="en-GB" sz="1800" b="1" dirty="0">
                <a:ea typeface="Times New Roman" panose="02020603050405020304" pitchFamily="18" charset="0"/>
              </a:rPr>
              <a:t>Preparedness</a:t>
            </a:r>
            <a:r>
              <a:rPr lang="en-GB" sz="1800" dirty="0">
                <a:ea typeface="Times New Roman" panose="02020603050405020304" pitchFamily="18" charset="0"/>
              </a:rPr>
              <a:t>: </a:t>
            </a:r>
            <a:r>
              <a:rPr lang="en-GB" sz="1800" b="0" dirty="0">
                <a:ea typeface="Times New Roman" panose="02020603050405020304" pitchFamily="18" charset="0"/>
              </a:rPr>
              <a:t>difference in perceptions between staff and students </a:t>
            </a:r>
            <a:endParaRPr lang="en-GB" dirty="0"/>
          </a:p>
        </p:txBody>
      </p:sp>
    </p:spTree>
    <p:extLst>
      <p:ext uri="{BB962C8B-B14F-4D97-AF65-F5344CB8AC3E}">
        <p14:creationId xmlns:p14="http://schemas.microsoft.com/office/powerpoint/2010/main" val="113593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2E1D872-4EC1-18EA-235C-0E17E3FC5F65}"/>
              </a:ext>
            </a:extLst>
          </p:cNvPr>
          <p:cNvSpPr>
            <a:spLocks noGrp="1"/>
          </p:cNvSpPr>
          <p:nvPr>
            <p:ph type="body" sz="quarter" idx="24"/>
          </p:nvPr>
        </p:nvSpPr>
        <p:spPr/>
        <p:txBody>
          <a:bodyPr/>
          <a:lstStyle/>
          <a:p>
            <a:r>
              <a:rPr lang="en-GB" dirty="0"/>
              <a:t>CONCEPTIONS OF LEARNING</a:t>
            </a:r>
          </a:p>
        </p:txBody>
      </p:sp>
      <p:graphicFrame>
        <p:nvGraphicFramePr>
          <p:cNvPr id="5" name="Chart 4">
            <a:extLst>
              <a:ext uri="{FF2B5EF4-FFF2-40B4-BE49-F238E27FC236}">
                <a16:creationId xmlns:a16="http://schemas.microsoft.com/office/drawing/2014/main" id="{C79860FF-EF4B-4C76-A584-5D87A5F1A722}"/>
              </a:ext>
            </a:extLst>
          </p:cNvPr>
          <p:cNvGraphicFramePr/>
          <p:nvPr>
            <p:extLst>
              <p:ext uri="{D42A27DB-BD31-4B8C-83A1-F6EECF244321}">
                <p14:modId xmlns:p14="http://schemas.microsoft.com/office/powerpoint/2010/main" val="4289600875"/>
              </p:ext>
            </p:extLst>
          </p:nvPr>
        </p:nvGraphicFramePr>
        <p:xfrm>
          <a:off x="2347467" y="1367443"/>
          <a:ext cx="9725084" cy="536698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F525FA5-5882-3D6A-741D-8C6E05C396E4}"/>
              </a:ext>
            </a:extLst>
          </p:cNvPr>
          <p:cNvSpPr txBox="1"/>
          <p:nvPr/>
        </p:nvSpPr>
        <p:spPr>
          <a:xfrm>
            <a:off x="398506" y="943790"/>
            <a:ext cx="9103840" cy="923330"/>
          </a:xfrm>
          <a:prstGeom prst="rect">
            <a:avLst/>
          </a:prstGeom>
          <a:noFill/>
        </p:spPr>
        <p:txBody>
          <a:bodyPr wrap="square">
            <a:spAutoFit/>
          </a:bodyPr>
          <a:lstStyle/>
          <a:p>
            <a:r>
              <a:rPr lang="en-GB" sz="1800" b="1" dirty="0">
                <a:ea typeface="Times New Roman" panose="02020603050405020304" pitchFamily="18" charset="0"/>
              </a:rPr>
              <a:t>Views and beliefs about learning and teaching: </a:t>
            </a:r>
          </a:p>
          <a:p>
            <a:endParaRPr lang="en-GB" sz="1800" b="1" dirty="0">
              <a:ea typeface="Calibri" panose="020F0502020204030204" pitchFamily="34" charset="0"/>
            </a:endParaRPr>
          </a:p>
          <a:p>
            <a:r>
              <a:rPr lang="en-GB" sz="1800" b="1" dirty="0">
                <a:ea typeface="Calibri" panose="020F0502020204030204" pitchFamily="34" charset="0"/>
              </a:rPr>
              <a:t>Help-seeking behaviour</a:t>
            </a:r>
          </a:p>
        </p:txBody>
      </p:sp>
    </p:spTree>
    <p:extLst>
      <p:ext uri="{BB962C8B-B14F-4D97-AF65-F5344CB8AC3E}">
        <p14:creationId xmlns:p14="http://schemas.microsoft.com/office/powerpoint/2010/main" val="4199843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DA6AA3C-2BBA-0326-7D30-780A170A6EFB}"/>
              </a:ext>
            </a:extLst>
          </p:cNvPr>
          <p:cNvSpPr>
            <a:spLocks noGrp="1"/>
          </p:cNvSpPr>
          <p:nvPr>
            <p:ph type="body" sz="quarter" idx="24"/>
          </p:nvPr>
        </p:nvSpPr>
        <p:spPr/>
        <p:txBody>
          <a:bodyPr/>
          <a:lstStyle/>
          <a:p>
            <a:r>
              <a:rPr lang="en-GB" dirty="0"/>
              <a:t>REGULATION STRATEGIES</a:t>
            </a:r>
          </a:p>
        </p:txBody>
      </p:sp>
      <p:sp>
        <p:nvSpPr>
          <p:cNvPr id="4" name="Content Placeholder 3">
            <a:extLst>
              <a:ext uri="{FF2B5EF4-FFF2-40B4-BE49-F238E27FC236}">
                <a16:creationId xmlns:a16="http://schemas.microsoft.com/office/drawing/2014/main" id="{AE2F20AE-482A-4C05-8671-81F671F3A5CD}"/>
              </a:ext>
            </a:extLst>
          </p:cNvPr>
          <p:cNvSpPr>
            <a:spLocks noGrp="1"/>
          </p:cNvSpPr>
          <p:nvPr>
            <p:ph type="body" sz="quarter" idx="12"/>
          </p:nvPr>
        </p:nvSpPr>
        <p:spPr>
          <a:xfrm>
            <a:off x="0" y="1063681"/>
            <a:ext cx="9591229" cy="289311"/>
          </a:xfrm>
        </p:spPr>
        <p:txBody>
          <a:bodyPr/>
          <a:lstStyle/>
          <a:p>
            <a:pPr marL="342900" lvl="1" indent="0">
              <a:buNone/>
            </a:pPr>
            <a:r>
              <a:rPr lang="en-GB" sz="1800" b="1" dirty="0">
                <a:solidFill>
                  <a:srgbClr val="002060"/>
                </a:solidFill>
                <a:ea typeface="Times New Roman" panose="02020603050405020304" pitchFamily="18" charset="0"/>
              </a:rPr>
              <a:t>Planning, how students check own understanding</a:t>
            </a:r>
            <a:endParaRPr lang="en-GB" sz="1800" b="1" dirty="0">
              <a:solidFill>
                <a:srgbClr val="002060"/>
              </a:solidFill>
            </a:endParaRPr>
          </a:p>
          <a:p>
            <a:endParaRPr lang="en-GB" sz="1800" dirty="0">
              <a:ea typeface="Times New Roman" panose="02020603050405020304" pitchFamily="18" charset="0"/>
            </a:endParaRPr>
          </a:p>
          <a:p>
            <a:pPr marL="257175" indent="-257175">
              <a:buFont typeface="Symbol" panose="05050102010706020507" pitchFamily="18" charset="2"/>
              <a:buChar char=""/>
            </a:pPr>
            <a:endParaRPr lang="en-GB" sz="1800" dirty="0">
              <a:ea typeface="Times New Roman" panose="02020603050405020304" pitchFamily="18" charset="0"/>
            </a:endParaRPr>
          </a:p>
          <a:p>
            <a:pPr marL="257175" indent="-257175">
              <a:buFont typeface="Symbol" panose="05050102010706020507" pitchFamily="18" charset="2"/>
              <a:buChar char=""/>
            </a:pPr>
            <a:endParaRPr lang="en-GB" sz="1800" dirty="0">
              <a:ea typeface="Times New Roman" panose="02020603050405020304" pitchFamily="18" charset="0"/>
            </a:endParaRPr>
          </a:p>
          <a:p>
            <a:pPr marL="257175" indent="-257175">
              <a:buFont typeface="Symbol" panose="05050102010706020507" pitchFamily="18" charset="2"/>
              <a:buChar char=""/>
            </a:pPr>
            <a:endParaRPr lang="en-GB" sz="1800" dirty="0">
              <a:ea typeface="Times New Roman" panose="02020603050405020304" pitchFamily="18" charset="0"/>
            </a:endParaRPr>
          </a:p>
          <a:p>
            <a:pPr marL="257175" indent="-257175">
              <a:buFont typeface="Symbol" panose="05050102010706020507" pitchFamily="18" charset="2"/>
              <a:buChar char=""/>
            </a:pPr>
            <a:endParaRPr lang="en-GB" sz="1800" dirty="0">
              <a:ea typeface="Times New Roman" panose="02020603050405020304" pitchFamily="18" charset="0"/>
            </a:endParaRPr>
          </a:p>
          <a:p>
            <a:pPr marL="257175" indent="-257175">
              <a:buFont typeface="Symbol" panose="05050102010706020507" pitchFamily="18" charset="2"/>
              <a:buChar char=""/>
            </a:pPr>
            <a:endParaRPr lang="en-GB" sz="1800" dirty="0">
              <a:latin typeface="Calibri" panose="020F0502020204030204" pitchFamily="34" charset="0"/>
              <a:ea typeface="Calibri" panose="020F0502020204030204" pitchFamily="34" charset="0"/>
            </a:endParaRPr>
          </a:p>
          <a:p>
            <a:pPr marL="257175" indent="-257175">
              <a:buFont typeface="Symbol" panose="05050102010706020507" pitchFamily="18" charset="2"/>
              <a:buChar char=""/>
            </a:pPr>
            <a:endParaRPr lang="en-GB" sz="800" dirty="0">
              <a:latin typeface="Calibri" panose="020F0502020204030204" pitchFamily="34" charset="0"/>
              <a:ea typeface="Calibri" panose="020F0502020204030204" pitchFamily="34" charset="0"/>
            </a:endParaRPr>
          </a:p>
          <a:p>
            <a:endParaRPr lang="en-GB" sz="1100" dirty="0"/>
          </a:p>
          <a:p>
            <a:endParaRPr lang="en-GB" dirty="0"/>
          </a:p>
        </p:txBody>
      </p:sp>
      <p:graphicFrame>
        <p:nvGraphicFramePr>
          <p:cNvPr id="5" name="Chart 4">
            <a:extLst>
              <a:ext uri="{FF2B5EF4-FFF2-40B4-BE49-F238E27FC236}">
                <a16:creationId xmlns:a16="http://schemas.microsoft.com/office/drawing/2014/main" id="{690AA216-77CC-4F65-8F7E-BC50825B755B}"/>
              </a:ext>
            </a:extLst>
          </p:cNvPr>
          <p:cNvGraphicFramePr/>
          <p:nvPr>
            <p:extLst>
              <p:ext uri="{D42A27DB-BD31-4B8C-83A1-F6EECF244321}">
                <p14:modId xmlns:p14="http://schemas.microsoft.com/office/powerpoint/2010/main" val="1877659314"/>
              </p:ext>
            </p:extLst>
          </p:nvPr>
        </p:nvGraphicFramePr>
        <p:xfrm>
          <a:off x="2557849" y="1641999"/>
          <a:ext cx="8785654" cy="5223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3405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2F20AE-482A-4C05-8671-81F671F3A5CD}"/>
              </a:ext>
            </a:extLst>
          </p:cNvPr>
          <p:cNvSpPr>
            <a:spLocks noGrp="1"/>
          </p:cNvSpPr>
          <p:nvPr>
            <p:ph type="body" sz="quarter" idx="12"/>
          </p:nvPr>
        </p:nvSpPr>
        <p:spPr>
          <a:xfrm>
            <a:off x="179136" y="1320892"/>
            <a:ext cx="4281653" cy="496800"/>
          </a:xfrm>
        </p:spPr>
        <p:txBody>
          <a:bodyPr/>
          <a:lstStyle/>
          <a:p>
            <a:r>
              <a:rPr lang="en-GB" sz="1800" dirty="0">
                <a:solidFill>
                  <a:srgbClr val="002060"/>
                </a:solidFill>
                <a:ea typeface="Times New Roman" panose="02020603050405020304" pitchFamily="18" charset="0"/>
              </a:rPr>
              <a:t>How the subject material connects to their life experiences </a:t>
            </a:r>
            <a:endParaRPr lang="en-GB" sz="1800" dirty="0">
              <a:solidFill>
                <a:srgbClr val="002060"/>
              </a:solidFill>
              <a:ea typeface="Calibri" panose="020F0502020204030204" pitchFamily="34" charset="0"/>
            </a:endParaRPr>
          </a:p>
          <a:p>
            <a:pPr marL="557213" lvl="1" indent="-214313">
              <a:buFont typeface="Courier New" panose="02070309020205020404" pitchFamily="49" charset="0"/>
              <a:buChar char="o"/>
            </a:pPr>
            <a:endParaRPr lang="en-GB" sz="1800" dirty="0">
              <a:latin typeface="Calibri" panose="020F0502020204030204" pitchFamily="34" charset="0"/>
              <a:ea typeface="Calibri" panose="020F0502020204030204" pitchFamily="34" charset="0"/>
            </a:endParaRPr>
          </a:p>
          <a:p>
            <a:pPr marL="557213" lvl="1" indent="-214313">
              <a:buFont typeface="Courier New" panose="02070309020205020404" pitchFamily="49" charset="0"/>
              <a:buChar char="o"/>
            </a:pPr>
            <a:endParaRPr lang="en-GB" sz="1800" dirty="0">
              <a:latin typeface="Calibri" panose="020F0502020204030204" pitchFamily="34" charset="0"/>
              <a:ea typeface="Calibri" panose="020F0502020204030204" pitchFamily="34" charset="0"/>
            </a:endParaRPr>
          </a:p>
          <a:p>
            <a:pPr marL="557213" lvl="1" indent="-214313">
              <a:buFont typeface="Courier New" panose="02070309020205020404" pitchFamily="49" charset="0"/>
              <a:buChar char="o"/>
            </a:pPr>
            <a:endParaRPr lang="en-GB" sz="1800" dirty="0">
              <a:latin typeface="Calibri" panose="020F0502020204030204" pitchFamily="34" charset="0"/>
              <a:ea typeface="Calibri" panose="020F0502020204030204" pitchFamily="34" charset="0"/>
            </a:endParaRPr>
          </a:p>
          <a:p>
            <a:pPr marL="557213" lvl="1" indent="-214313">
              <a:buFont typeface="Courier New" panose="02070309020205020404" pitchFamily="49" charset="0"/>
              <a:buChar char="o"/>
            </a:pPr>
            <a:endParaRPr lang="en-GB" sz="1800" dirty="0">
              <a:latin typeface="Calibri" panose="020F0502020204030204" pitchFamily="34" charset="0"/>
              <a:ea typeface="Calibri" panose="020F0502020204030204" pitchFamily="34" charset="0"/>
            </a:endParaRPr>
          </a:p>
          <a:p>
            <a:pPr marL="557213" lvl="1" indent="-214313">
              <a:buFont typeface="Courier New" panose="02070309020205020404" pitchFamily="49" charset="0"/>
              <a:buChar char="o"/>
            </a:pPr>
            <a:endParaRPr lang="en-GB" sz="1800" dirty="0">
              <a:latin typeface="Calibri" panose="020F0502020204030204" pitchFamily="34" charset="0"/>
              <a:ea typeface="Calibri" panose="020F0502020204030204" pitchFamily="34" charset="0"/>
            </a:endParaRPr>
          </a:p>
          <a:p>
            <a:pPr marL="257175" indent="-257175">
              <a:buFont typeface="Symbol" panose="05050102010706020507" pitchFamily="18" charset="2"/>
              <a:buChar char=""/>
            </a:pPr>
            <a:endParaRPr lang="en-GB" sz="1800" dirty="0">
              <a:ea typeface="Times New Roman" panose="02020603050405020304" pitchFamily="18" charset="0"/>
            </a:endParaRPr>
          </a:p>
          <a:p>
            <a:pPr marL="257175" indent="-257175">
              <a:buFont typeface="Symbol" panose="05050102010706020507" pitchFamily="18" charset="2"/>
              <a:buChar char=""/>
            </a:pPr>
            <a:endParaRPr lang="en-GB" sz="1800" dirty="0">
              <a:ea typeface="Times New Roman" panose="02020603050405020304" pitchFamily="18" charset="0"/>
            </a:endParaRPr>
          </a:p>
          <a:p>
            <a:pPr marL="257175" indent="-257175">
              <a:buFont typeface="Symbol" panose="05050102010706020507" pitchFamily="18" charset="2"/>
              <a:buChar char=""/>
            </a:pPr>
            <a:endParaRPr lang="en-GB" sz="1800" dirty="0">
              <a:ea typeface="Times New Roman" panose="02020603050405020304" pitchFamily="18" charset="0"/>
            </a:endParaRPr>
          </a:p>
          <a:p>
            <a:pPr marL="257175" indent="-257175">
              <a:buFont typeface="Symbol" panose="05050102010706020507" pitchFamily="18" charset="2"/>
              <a:buChar char=""/>
            </a:pPr>
            <a:endParaRPr lang="en-GB" sz="1800" dirty="0">
              <a:ea typeface="Times New Roman" panose="02020603050405020304" pitchFamily="18" charset="0"/>
            </a:endParaRPr>
          </a:p>
          <a:p>
            <a:pPr marL="257175" indent="-257175">
              <a:buFont typeface="Symbol" panose="05050102010706020507" pitchFamily="18" charset="2"/>
              <a:buChar char=""/>
            </a:pPr>
            <a:endParaRPr lang="en-GB" sz="1800" dirty="0">
              <a:ea typeface="Times New Roman" panose="02020603050405020304" pitchFamily="18" charset="0"/>
            </a:endParaRPr>
          </a:p>
          <a:p>
            <a:pPr marL="257175" indent="-257175">
              <a:buFont typeface="Symbol" panose="05050102010706020507" pitchFamily="18" charset="2"/>
              <a:buChar char=""/>
            </a:pPr>
            <a:endParaRPr lang="en-GB" sz="1800" dirty="0">
              <a:ea typeface="Times New Roman" panose="02020603050405020304" pitchFamily="18" charset="0"/>
            </a:endParaRPr>
          </a:p>
          <a:p>
            <a:pPr marL="257175" indent="-257175">
              <a:buFont typeface="Symbol" panose="05050102010706020507" pitchFamily="18" charset="2"/>
              <a:buChar char=""/>
            </a:pPr>
            <a:endParaRPr lang="en-GB" sz="1800" dirty="0">
              <a:ea typeface="Times New Roman" panose="02020603050405020304" pitchFamily="18" charset="0"/>
            </a:endParaRPr>
          </a:p>
          <a:p>
            <a:pPr marL="257175" indent="-257175">
              <a:buFont typeface="Symbol" panose="05050102010706020507" pitchFamily="18" charset="2"/>
              <a:buChar char=""/>
            </a:pPr>
            <a:endParaRPr lang="en-GB" sz="1800" dirty="0">
              <a:ea typeface="Times New Roman" panose="02020603050405020304" pitchFamily="18" charset="0"/>
            </a:endParaRPr>
          </a:p>
          <a:p>
            <a:pPr marL="257175" indent="-257175">
              <a:buFont typeface="Symbol" panose="05050102010706020507" pitchFamily="18" charset="2"/>
              <a:buChar char=""/>
            </a:pPr>
            <a:endParaRPr lang="en-GB" sz="1800" dirty="0">
              <a:ea typeface="Times New Roman" panose="02020603050405020304" pitchFamily="18" charset="0"/>
            </a:endParaRPr>
          </a:p>
          <a:p>
            <a:pPr marL="257175" indent="-257175">
              <a:buFont typeface="Symbol" panose="05050102010706020507" pitchFamily="18" charset="2"/>
              <a:buChar char=""/>
            </a:pPr>
            <a:endParaRPr lang="en-GB" sz="1800" dirty="0">
              <a:ea typeface="Times New Roman" panose="02020603050405020304" pitchFamily="18" charset="0"/>
            </a:endParaRPr>
          </a:p>
          <a:p>
            <a:pPr marL="257175" indent="-257175">
              <a:buFont typeface="Symbol" panose="05050102010706020507" pitchFamily="18" charset="2"/>
              <a:buChar char=""/>
            </a:pPr>
            <a:endParaRPr lang="en-GB" sz="1800" dirty="0">
              <a:latin typeface="Calibri" panose="020F0502020204030204" pitchFamily="34" charset="0"/>
              <a:ea typeface="Calibri" panose="020F0502020204030204" pitchFamily="34" charset="0"/>
            </a:endParaRPr>
          </a:p>
          <a:p>
            <a:pPr marL="257175" indent="-257175">
              <a:buFont typeface="Symbol" panose="05050102010706020507" pitchFamily="18" charset="2"/>
              <a:buChar char=""/>
            </a:pPr>
            <a:endParaRPr lang="en-GB" sz="800" dirty="0">
              <a:latin typeface="Calibri" panose="020F0502020204030204" pitchFamily="34" charset="0"/>
              <a:ea typeface="Calibri" panose="020F0502020204030204" pitchFamily="34" charset="0"/>
            </a:endParaRPr>
          </a:p>
          <a:p>
            <a:endParaRPr lang="en-GB" sz="1100" dirty="0"/>
          </a:p>
          <a:p>
            <a:endParaRPr lang="en-GB" dirty="0"/>
          </a:p>
        </p:txBody>
      </p:sp>
      <p:sp>
        <p:nvSpPr>
          <p:cNvPr id="8" name="Text Placeholder 7">
            <a:extLst>
              <a:ext uri="{FF2B5EF4-FFF2-40B4-BE49-F238E27FC236}">
                <a16:creationId xmlns:a16="http://schemas.microsoft.com/office/drawing/2014/main" id="{AA4E471A-D40C-B9D3-07EE-6A5818D26492}"/>
              </a:ext>
            </a:extLst>
          </p:cNvPr>
          <p:cNvSpPr>
            <a:spLocks noGrp="1"/>
          </p:cNvSpPr>
          <p:nvPr>
            <p:ph type="body" sz="quarter" idx="24"/>
          </p:nvPr>
        </p:nvSpPr>
        <p:spPr/>
        <p:txBody>
          <a:bodyPr/>
          <a:lstStyle/>
          <a:p>
            <a:r>
              <a:rPr lang="en-GB" dirty="0"/>
              <a:t>PROCESSING STRATEGIES</a:t>
            </a:r>
          </a:p>
        </p:txBody>
      </p:sp>
      <p:graphicFrame>
        <p:nvGraphicFramePr>
          <p:cNvPr id="5" name="Chart 4">
            <a:extLst>
              <a:ext uri="{FF2B5EF4-FFF2-40B4-BE49-F238E27FC236}">
                <a16:creationId xmlns:a16="http://schemas.microsoft.com/office/drawing/2014/main" id="{BBA56DD1-D94B-4FA5-9CD1-C701E9796718}"/>
              </a:ext>
            </a:extLst>
          </p:cNvPr>
          <p:cNvGraphicFramePr/>
          <p:nvPr>
            <p:extLst>
              <p:ext uri="{D42A27DB-BD31-4B8C-83A1-F6EECF244321}">
                <p14:modId xmlns:p14="http://schemas.microsoft.com/office/powerpoint/2010/main" val="2715149030"/>
              </p:ext>
            </p:extLst>
          </p:nvPr>
        </p:nvGraphicFramePr>
        <p:xfrm>
          <a:off x="4304371" y="1975824"/>
          <a:ext cx="7768180" cy="44775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3C1AF89-D09F-4219-A218-5C3E44562C10}"/>
              </a:ext>
            </a:extLst>
          </p:cNvPr>
          <p:cNvSpPr txBox="1"/>
          <p:nvPr/>
        </p:nvSpPr>
        <p:spPr>
          <a:xfrm>
            <a:off x="0" y="2236759"/>
            <a:ext cx="3568390" cy="1077218"/>
          </a:xfrm>
          <a:prstGeom prst="rect">
            <a:avLst/>
          </a:prstGeom>
          <a:noFill/>
        </p:spPr>
        <p:txBody>
          <a:bodyPr wrap="square">
            <a:spAutoFit/>
          </a:bodyPr>
          <a:lstStyle/>
          <a:p>
            <a:pPr marL="628650" lvl="1" indent="-285750">
              <a:buFont typeface="Arial" panose="020B0604020202020204" pitchFamily="34" charset="0"/>
              <a:buChar char="•"/>
            </a:pPr>
            <a:r>
              <a:rPr lang="en-GB" sz="1600" dirty="0">
                <a:solidFill>
                  <a:srgbClr val="060645"/>
                </a:solidFill>
                <a:effectLst/>
                <a:ea typeface="Times New Roman" panose="02020603050405020304" pitchFamily="18" charset="0"/>
              </a:rPr>
              <a:t>Overall, 90% of students agreed that their learning in their module relates to the world around them</a:t>
            </a:r>
            <a:endParaRPr lang="en-GB" sz="1600" dirty="0">
              <a:solidFill>
                <a:srgbClr val="060645"/>
              </a:solidFill>
              <a:ea typeface="Calibri" panose="020F0502020204030204" pitchFamily="34" charset="0"/>
            </a:endParaRPr>
          </a:p>
        </p:txBody>
      </p:sp>
      <p:sp>
        <p:nvSpPr>
          <p:cNvPr id="11" name="TextBox 10">
            <a:extLst>
              <a:ext uri="{FF2B5EF4-FFF2-40B4-BE49-F238E27FC236}">
                <a16:creationId xmlns:a16="http://schemas.microsoft.com/office/drawing/2014/main" id="{52240B4A-951A-0C80-20D0-C47858B8F5AA}"/>
              </a:ext>
            </a:extLst>
          </p:cNvPr>
          <p:cNvSpPr txBox="1"/>
          <p:nvPr/>
        </p:nvSpPr>
        <p:spPr>
          <a:xfrm>
            <a:off x="6879625" y="1290228"/>
            <a:ext cx="6098058" cy="369332"/>
          </a:xfrm>
          <a:prstGeom prst="rect">
            <a:avLst/>
          </a:prstGeom>
          <a:noFill/>
        </p:spPr>
        <p:txBody>
          <a:bodyPr wrap="square">
            <a:spAutoFit/>
          </a:bodyPr>
          <a:lstStyle/>
          <a:p>
            <a:r>
              <a:rPr lang="en-GB" sz="1800" b="1" dirty="0">
                <a:solidFill>
                  <a:srgbClr val="002060"/>
                </a:solidFill>
                <a:ea typeface="Times New Roman" panose="02020603050405020304" pitchFamily="18" charset="0"/>
              </a:rPr>
              <a:t>How students approach their study</a:t>
            </a:r>
            <a:endParaRPr lang="en-GB" b="1" dirty="0"/>
          </a:p>
        </p:txBody>
      </p:sp>
    </p:spTree>
    <p:extLst>
      <p:ext uri="{BB962C8B-B14F-4D97-AF65-F5344CB8AC3E}">
        <p14:creationId xmlns:p14="http://schemas.microsoft.com/office/powerpoint/2010/main" val="16433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59BBCC-DC63-9383-974B-E8C861B0BCDB}"/>
              </a:ext>
            </a:extLst>
          </p:cNvPr>
          <p:cNvSpPr>
            <a:spLocks noGrp="1"/>
          </p:cNvSpPr>
          <p:nvPr>
            <p:ph type="body" sz="quarter" idx="24"/>
          </p:nvPr>
        </p:nvSpPr>
        <p:spPr>
          <a:xfrm>
            <a:off x="413915" y="393513"/>
            <a:ext cx="10766703" cy="497161"/>
          </a:xfrm>
        </p:spPr>
        <p:txBody>
          <a:bodyPr/>
          <a:lstStyle/>
          <a:p>
            <a:r>
              <a:rPr lang="en-GB" dirty="0"/>
              <a:t>CONTEXTUAL FACTORS: ECO-ANXIETY</a:t>
            </a:r>
          </a:p>
        </p:txBody>
      </p:sp>
      <p:sp>
        <p:nvSpPr>
          <p:cNvPr id="4" name="Content Placeholder 3">
            <a:extLst>
              <a:ext uri="{FF2B5EF4-FFF2-40B4-BE49-F238E27FC236}">
                <a16:creationId xmlns:a16="http://schemas.microsoft.com/office/drawing/2014/main" id="{F0C193F4-2A05-4805-8AF8-F67663F6AC4B}"/>
              </a:ext>
            </a:extLst>
          </p:cNvPr>
          <p:cNvSpPr>
            <a:spLocks noGrp="1"/>
          </p:cNvSpPr>
          <p:nvPr>
            <p:ph type="body" sz="quarter" idx="12"/>
          </p:nvPr>
        </p:nvSpPr>
        <p:spPr>
          <a:xfrm>
            <a:off x="413915" y="975504"/>
            <a:ext cx="11216807" cy="369703"/>
          </a:xfrm>
        </p:spPr>
        <p:txBody>
          <a:bodyPr/>
          <a:lstStyle/>
          <a:p>
            <a:pPr marL="285750" indent="-285750">
              <a:buFont typeface="Arial" panose="020B0604020202020204" pitchFamily="34" charset="0"/>
              <a:buChar char="•"/>
            </a:pPr>
            <a:r>
              <a:rPr lang="en-GB" sz="1800" dirty="0">
                <a:effectLst/>
                <a:ea typeface="Times New Roman" panose="02020603050405020304" pitchFamily="18" charset="0"/>
              </a:rPr>
              <a:t>56%</a:t>
            </a:r>
            <a:r>
              <a:rPr lang="en-GB" sz="1800" b="0" dirty="0">
                <a:effectLst/>
                <a:ea typeface="Times New Roman" panose="02020603050405020304" pitchFamily="18" charset="0"/>
              </a:rPr>
              <a:t> of students agreed studying their module made them anxious about the environment and climate change</a:t>
            </a:r>
          </a:p>
          <a:p>
            <a:pPr marL="285750" indent="-285750">
              <a:lnSpc>
                <a:spcPct val="100000"/>
              </a:lnSpc>
              <a:spcBef>
                <a:spcPts val="0"/>
              </a:spcBef>
              <a:buFont typeface="Arial" panose="020B0604020202020204" pitchFamily="34" charset="0"/>
              <a:buChar char="•"/>
            </a:pPr>
            <a:r>
              <a:rPr lang="en-GB" sz="1800" b="0" dirty="0">
                <a:effectLst/>
                <a:latin typeface="+mn-lt"/>
                <a:ea typeface="Times New Roman" panose="02020603050405020304" pitchFamily="18" charset="0"/>
              </a:rPr>
              <a:t>Fewer Q52 students are worried (39%) than QD and R28 students (85% and 71%) </a:t>
            </a:r>
          </a:p>
          <a:p>
            <a:pPr marL="285750" indent="-285750">
              <a:lnSpc>
                <a:spcPct val="100000"/>
              </a:lnSpc>
              <a:spcBef>
                <a:spcPts val="0"/>
              </a:spcBef>
              <a:buFont typeface="Arial" panose="020B0604020202020204" pitchFamily="34" charset="0"/>
              <a:buChar char="•"/>
            </a:pPr>
            <a:r>
              <a:rPr lang="en-GB" sz="1800" b="0" dirty="0">
                <a:effectLst/>
                <a:latin typeface="+mn-lt"/>
                <a:ea typeface="Times New Roman" panose="02020603050405020304" pitchFamily="18" charset="0"/>
              </a:rPr>
              <a:t>S206 are less </a:t>
            </a:r>
            <a:r>
              <a:rPr lang="en-GB" sz="1800" b="0" dirty="0">
                <a:latin typeface="+mn-lt"/>
                <a:ea typeface="Times New Roman" panose="02020603050405020304" pitchFamily="18" charset="0"/>
              </a:rPr>
              <a:t>worried (44%) than </a:t>
            </a:r>
            <a:r>
              <a:rPr lang="en-GB" sz="1800" b="0" dirty="0">
                <a:effectLst/>
                <a:latin typeface="+mn-lt"/>
                <a:ea typeface="Times New Roman" panose="02020603050405020304" pitchFamily="18" charset="0"/>
              </a:rPr>
              <a:t>DST206 and SDT306 (75% and 63%)</a:t>
            </a:r>
            <a:endParaRPr lang="en-GB" sz="1800" b="0" dirty="0">
              <a:solidFill>
                <a:srgbClr val="FF0000"/>
              </a:solidFill>
              <a:ea typeface="Times New Roman" panose="02020603050405020304" pitchFamily="18" charset="0"/>
            </a:endParaRPr>
          </a:p>
          <a:p>
            <a:r>
              <a:rPr lang="en-GB" dirty="0">
                <a:latin typeface="+mn-lt"/>
                <a:ea typeface="Calibri" panose="020F0502020204030204" pitchFamily="34" charset="0"/>
              </a:rPr>
              <a:t>Comments indicate:</a:t>
            </a:r>
          </a:p>
          <a:p>
            <a:pPr marL="285750" indent="-285750">
              <a:buFont typeface="Arial" panose="020B0604020202020204" pitchFamily="34" charset="0"/>
              <a:buChar char="•"/>
            </a:pPr>
            <a:r>
              <a:rPr lang="en-GB" sz="1800" b="0" dirty="0">
                <a:effectLst/>
                <a:ea typeface="Times New Roman" panose="02020603050405020304" pitchFamily="18" charset="0"/>
              </a:rPr>
              <a:t>Feelings of fear, worry and overwhelm:</a:t>
            </a:r>
          </a:p>
          <a:p>
            <a:pPr marL="548640" marR="548640" algn="ctr">
              <a:spcBef>
                <a:spcPts val="1000"/>
              </a:spcBef>
              <a:spcAft>
                <a:spcPts val="800"/>
              </a:spcAft>
            </a:pPr>
            <a:r>
              <a:rPr lang="en-GB" sz="1600" b="0" i="1" dirty="0">
                <a:effectLst/>
                <a:latin typeface="+mn-lt"/>
                <a:ea typeface="Calibri" panose="020F0502020204030204" pitchFamily="34" charset="0"/>
              </a:rPr>
              <a:t>“it may be that I have eco-anxiety anyway. Doing these courses and then seeing the news is worrying. I have turned into a fun-sponge.”</a:t>
            </a:r>
          </a:p>
          <a:p>
            <a:pPr marL="285750" marR="548640" indent="-285750">
              <a:spcAft>
                <a:spcPts val="800"/>
              </a:spcAft>
              <a:buFont typeface="Arial" panose="020B0604020202020204" pitchFamily="34" charset="0"/>
              <a:buChar char="•"/>
            </a:pPr>
            <a:r>
              <a:rPr lang="en-GB" b="0" dirty="0"/>
              <a:t>but also empowerment</a:t>
            </a:r>
          </a:p>
          <a:p>
            <a:pPr marL="548640" marR="548640" algn="ctr">
              <a:spcBef>
                <a:spcPts val="1000"/>
              </a:spcBef>
              <a:spcAft>
                <a:spcPts val="800"/>
              </a:spcAft>
            </a:pPr>
            <a:r>
              <a:rPr lang="en-GB" sz="1600" b="0" i="1" dirty="0">
                <a:effectLst/>
                <a:latin typeface="+mn-lt"/>
                <a:ea typeface="Calibri" panose="020F0502020204030204" pitchFamily="34" charset="0"/>
              </a:rPr>
              <a:t>“… I also feel empowered as hopefully this module will help me in gaining employment in the area of environment and so I might be able to make an impact.”</a:t>
            </a:r>
            <a:endParaRPr lang="en-GB" sz="1400" b="0" i="1" dirty="0">
              <a:latin typeface="+mn-lt"/>
              <a:ea typeface="Times New Roman" panose="02020603050405020304" pitchFamily="18" charset="0"/>
            </a:endParaRPr>
          </a:p>
          <a:p>
            <a:pPr marL="285750" indent="-285750">
              <a:buFont typeface="Arial" panose="020B0604020202020204" pitchFamily="34" charset="0"/>
              <a:buChar char="•"/>
            </a:pPr>
            <a:r>
              <a:rPr lang="en-GB" b="0" dirty="0"/>
              <a:t>ecoanxiety can negatively affect learning and support is needed</a:t>
            </a:r>
          </a:p>
          <a:p>
            <a:endParaRPr lang="en-GB" sz="1800" dirty="0">
              <a:latin typeface="+mn-lt"/>
              <a:ea typeface="Calibri" panose="020F0502020204030204" pitchFamily="34" charset="0"/>
            </a:endParaRPr>
          </a:p>
          <a:p>
            <a:endParaRPr lang="en-GB" dirty="0"/>
          </a:p>
        </p:txBody>
      </p:sp>
    </p:spTree>
    <p:extLst>
      <p:ext uri="{BB962C8B-B14F-4D97-AF65-F5344CB8AC3E}">
        <p14:creationId xmlns:p14="http://schemas.microsoft.com/office/powerpoint/2010/main" val="2059719206"/>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6">
    <a:dk1>
      <a:sysClr val="windowText" lastClr="000000"/>
    </a:dk1>
    <a:lt1>
      <a:sysClr val="window" lastClr="FFFFFF"/>
    </a:lt1>
    <a:dk2>
      <a:srgbClr val="44546A"/>
    </a:dk2>
    <a:lt2>
      <a:srgbClr val="E7E6E6"/>
    </a:lt2>
    <a:accent1>
      <a:srgbClr val="3E6027"/>
    </a:accent1>
    <a:accent2>
      <a:srgbClr val="00B050"/>
    </a:accent2>
    <a:accent3>
      <a:srgbClr val="7B7B7B"/>
    </a:accent3>
    <a:accent4>
      <a:srgbClr val="ED7D31"/>
    </a:accent4>
    <a:accent5>
      <a:srgbClr val="BF00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6">
    <a:dk1>
      <a:sysClr val="windowText" lastClr="000000"/>
    </a:dk1>
    <a:lt1>
      <a:sysClr val="window" lastClr="FFFFFF"/>
    </a:lt1>
    <a:dk2>
      <a:srgbClr val="44546A"/>
    </a:dk2>
    <a:lt2>
      <a:srgbClr val="E7E6E6"/>
    </a:lt2>
    <a:accent1>
      <a:srgbClr val="3E6027"/>
    </a:accent1>
    <a:accent2>
      <a:srgbClr val="00B050"/>
    </a:accent2>
    <a:accent3>
      <a:srgbClr val="7B7B7B"/>
    </a:accent3>
    <a:accent4>
      <a:srgbClr val="ED7D31"/>
    </a:accent4>
    <a:accent5>
      <a:srgbClr val="BF00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6">
    <a:dk1>
      <a:sysClr val="windowText" lastClr="000000"/>
    </a:dk1>
    <a:lt1>
      <a:sysClr val="window" lastClr="FFFFFF"/>
    </a:lt1>
    <a:dk2>
      <a:srgbClr val="44546A"/>
    </a:dk2>
    <a:lt2>
      <a:srgbClr val="E7E6E6"/>
    </a:lt2>
    <a:accent1>
      <a:srgbClr val="3E6027"/>
    </a:accent1>
    <a:accent2>
      <a:srgbClr val="00B050"/>
    </a:accent2>
    <a:accent3>
      <a:srgbClr val="7B7B7B"/>
    </a:accent3>
    <a:accent4>
      <a:srgbClr val="ED7D31"/>
    </a:accent4>
    <a:accent5>
      <a:srgbClr val="BF00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E7A8613C21C848AD2F91B91A9AAB64" ma:contentTypeVersion="20" ma:contentTypeDescription="Create a new document." ma:contentTypeScope="" ma:versionID="c1d9353f12382b36ac3f9f5b2f1dd716">
  <xsd:schema xmlns:xsd="http://www.w3.org/2001/XMLSchema" xmlns:xs="http://www.w3.org/2001/XMLSchema" xmlns:p="http://schemas.microsoft.com/office/2006/metadata/properties" xmlns:ns2="4ed73a0e-c0f4-4682-9833-b80ae4bd0773" xmlns:ns3="23060362-3cc1-48ff-8e33-88570e39b161" xmlns:ns4="e4476828-269d-41e7-8c7f-463a607b843c" targetNamespace="http://schemas.microsoft.com/office/2006/metadata/properties" ma:root="true" ma:fieldsID="c254bfd5ec353ffdfb8a6f8fbb6c5717" ns2:_="" ns3:_="" ns4:_="">
    <xsd:import namespace="4ed73a0e-c0f4-4682-9833-b80ae4bd0773"/>
    <xsd:import namespace="23060362-3cc1-48ff-8e33-88570e39b161"/>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73a0e-c0f4-4682-9833-b80ae4bd0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60362-3cc1-48ff-8e33-88570e39b1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206e9e1-5a8f-47ca-9c1f-db2539ee6553}" ma:internalName="TaxCatchAll" ma:showField="CatchAllData" ma:web="23060362-3cc1-48ff-8e33-88570e39b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4ed73a0e-c0f4-4682-9833-b80ae4bd077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DD03CB-2A88-4644-BBA9-D7ABCC1D4135}">
  <ds:schemaRefs>
    <ds:schemaRef ds:uri="23060362-3cc1-48ff-8e33-88570e39b161"/>
    <ds:schemaRef ds:uri="4ed73a0e-c0f4-4682-9833-b80ae4bd0773"/>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3.xml><?xml version="1.0" encoding="utf-8"?>
<ds:datastoreItem xmlns:ds="http://schemas.openxmlformats.org/officeDocument/2006/customXml" ds:itemID="{BD1F123D-72E4-47AA-AF87-050EE8541186}">
  <ds:schemaRefs>
    <ds:schemaRef ds:uri="37366ac4-c030-4543-8cc8-88329e81ec50"/>
    <ds:schemaRef ds:uri="4ed73a0e-c0f4-4682-9833-b80ae4bd0773"/>
    <ds:schemaRef ds:uri="a4bbcd8a-0e99-45ba-ba54-c1f6b28a9aac"/>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156</TotalTime>
  <Words>904</Words>
  <Application>Microsoft Office PowerPoint</Application>
  <PresentationFormat>Widescreen</PresentationFormat>
  <Paragraphs>127</Paragraphs>
  <Slides>11</Slides>
  <Notes>9</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11</vt:i4>
      </vt:variant>
    </vt:vector>
  </HeadingPairs>
  <TitlesOfParts>
    <vt:vector size="24" baseType="lpstr">
      <vt:lpstr>Arial</vt:lpstr>
      <vt:lpstr>Calibri</vt:lpstr>
      <vt:lpstr>Courier New</vt:lpstr>
      <vt:lpstr>Poppins</vt:lpstr>
      <vt:lpstr>Poppins SemiBold</vt:lpstr>
      <vt:lpstr>Symbol</vt:lpstr>
      <vt:lpstr>Times New Roman</vt:lpstr>
      <vt:lpstr>Covers</vt:lpstr>
      <vt:lpstr>Contents Slides</vt:lpstr>
      <vt:lpstr>Chapter Headings / Dividers</vt:lpstr>
      <vt:lpstr>Slide Options</vt:lpstr>
      <vt:lpstr>End Slides</vt:lpstr>
      <vt:lpstr>OU Layouts</vt:lpstr>
      <vt:lpstr>PowerPoint Presentation</vt:lpstr>
      <vt:lpstr>BACKGROUND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30</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Rachel.Redford</cp:lastModifiedBy>
  <cp:revision>6</cp:revision>
  <dcterms:created xsi:type="dcterms:W3CDTF">2022-10-21T14:33:01Z</dcterms:created>
  <dcterms:modified xsi:type="dcterms:W3CDTF">2023-04-17T15:34:55Z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0x01010003E7A8613C21C848AD2F91B91A9AAB64</vt:lpwstr>
  </property>
  <property fmtid="{D5CDD505-2E9C-101B-9397-08002B2CF9AE}" pid="3" name="MediaServiceImageTags">
    <vt:lpwstr/>
  </property>
</Properties>
</file>