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</p:sldMasterIdLst>
  <p:notesMasterIdLst>
    <p:notesMasterId r:id="rId32"/>
  </p:notesMasterIdLst>
  <p:sldIdLst>
    <p:sldId id="353" r:id="rId6"/>
    <p:sldId id="366" r:id="rId7"/>
    <p:sldId id="352" r:id="rId8"/>
    <p:sldId id="351" r:id="rId9"/>
    <p:sldId id="358" r:id="rId10"/>
    <p:sldId id="360" r:id="rId11"/>
    <p:sldId id="370" r:id="rId12"/>
    <p:sldId id="361" r:id="rId13"/>
    <p:sldId id="270" r:id="rId14"/>
    <p:sldId id="308" r:id="rId15"/>
    <p:sldId id="272" r:id="rId16"/>
    <p:sldId id="273" r:id="rId17"/>
    <p:sldId id="280" r:id="rId18"/>
    <p:sldId id="281" r:id="rId19"/>
    <p:sldId id="362" r:id="rId20"/>
    <p:sldId id="266" r:id="rId21"/>
    <p:sldId id="268" r:id="rId22"/>
    <p:sldId id="267" r:id="rId23"/>
    <p:sldId id="365" r:id="rId24"/>
    <p:sldId id="275" r:id="rId25"/>
    <p:sldId id="276" r:id="rId26"/>
    <p:sldId id="364" r:id="rId27"/>
    <p:sldId id="367" r:id="rId28"/>
    <p:sldId id="369" r:id="rId29"/>
    <p:sldId id="279" r:id="rId30"/>
    <p:sldId id="371" r:id="rId31"/>
  </p:sldIdLst>
  <p:sldSz cx="12192000" cy="6858000"/>
  <p:notesSz cx="7010400" cy="92964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9294E7-A45E-491E-B003-E1DB812A3A8E}" v="405" dt="2022-04-04T16:44:26.903"/>
    <p1510:client id="{6C12367F-0304-2198-5A5F-6BC0899433D3}" v="16" dt="2022-04-05T16:56:51.9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gs" Target="tags/tag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D6AC10-12BD-4BE7-A318-E9E0E421E26D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C0E71DE-5FCE-4E3B-93DB-1CED9ACD2777}">
      <dgm:prSet phldrT="[Text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GB"/>
            <a:t>Teaching</a:t>
          </a:r>
        </a:p>
      </dgm:t>
    </dgm:pt>
    <dgm:pt modelId="{9052AADC-56DE-4E4C-B281-5C4354596842}" type="parTrans" cxnId="{3313A49E-018D-4BF0-82D3-36DAE871D6E9}">
      <dgm:prSet/>
      <dgm:spPr/>
      <dgm:t>
        <a:bodyPr/>
        <a:lstStyle/>
        <a:p>
          <a:endParaRPr lang="en-GB"/>
        </a:p>
      </dgm:t>
    </dgm:pt>
    <dgm:pt modelId="{FD6C584E-7BC3-46F4-A595-00AEC9C3BA4F}" type="sibTrans" cxnId="{3313A49E-018D-4BF0-82D3-36DAE871D6E9}">
      <dgm:prSet/>
      <dgm:spPr/>
      <dgm:t>
        <a:bodyPr/>
        <a:lstStyle/>
        <a:p>
          <a:endParaRPr lang="en-GB"/>
        </a:p>
      </dgm:t>
    </dgm:pt>
    <dgm:pt modelId="{549F5DC2-FE8F-4D3D-BBA9-CE023E1AFB4F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GB"/>
            <a:t>Scholarly Teaching</a:t>
          </a:r>
        </a:p>
      </dgm:t>
    </dgm:pt>
    <dgm:pt modelId="{1760782F-E0F8-4994-842A-3E7891F192BA}" type="parTrans" cxnId="{C9CC999E-7988-4891-8027-3968E8BBB15B}">
      <dgm:prSet/>
      <dgm:spPr/>
      <dgm:t>
        <a:bodyPr/>
        <a:lstStyle/>
        <a:p>
          <a:endParaRPr lang="en-GB"/>
        </a:p>
      </dgm:t>
    </dgm:pt>
    <dgm:pt modelId="{BD1AD7A4-0774-40EE-B74C-21C5BBE7D8FA}" type="sibTrans" cxnId="{C9CC999E-7988-4891-8027-3968E8BBB15B}">
      <dgm:prSet/>
      <dgm:spPr/>
      <dgm:t>
        <a:bodyPr/>
        <a:lstStyle/>
        <a:p>
          <a:endParaRPr lang="en-GB"/>
        </a:p>
      </dgm:t>
    </dgm:pt>
    <dgm:pt modelId="{2239D970-93CF-46DA-9E9A-0E8ADAB1E04B}">
      <dgm:prSet phldrT="[Text]"/>
      <dgm:spPr>
        <a:solidFill>
          <a:srgbClr val="0070C0"/>
        </a:solidFill>
      </dgm:spPr>
      <dgm:t>
        <a:bodyPr/>
        <a:lstStyle/>
        <a:p>
          <a:r>
            <a:rPr lang="en-GB"/>
            <a:t>Scholarship of Teaching and Learning</a:t>
          </a:r>
        </a:p>
      </dgm:t>
    </dgm:pt>
    <dgm:pt modelId="{0D554403-DF7A-4EF6-9936-F9C2AF4347BD}" type="parTrans" cxnId="{238089F0-F973-42F1-9943-AD8FAEC6218F}">
      <dgm:prSet/>
      <dgm:spPr/>
      <dgm:t>
        <a:bodyPr/>
        <a:lstStyle/>
        <a:p>
          <a:endParaRPr lang="en-GB"/>
        </a:p>
      </dgm:t>
    </dgm:pt>
    <dgm:pt modelId="{F7810151-6121-4A45-8EC7-C357FB9F893B}" type="sibTrans" cxnId="{238089F0-F973-42F1-9943-AD8FAEC6218F}">
      <dgm:prSet/>
      <dgm:spPr/>
      <dgm:t>
        <a:bodyPr/>
        <a:lstStyle/>
        <a:p>
          <a:endParaRPr lang="en-GB"/>
        </a:p>
      </dgm:t>
    </dgm:pt>
    <dgm:pt modelId="{EC8365BE-7BB6-4E33-B4AC-09E54C5AE892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GB"/>
            <a:t>Research</a:t>
          </a:r>
        </a:p>
      </dgm:t>
    </dgm:pt>
    <dgm:pt modelId="{00DC7EC8-1EA0-4219-AE21-002A3E786C51}" type="parTrans" cxnId="{A9D67514-870F-4133-9D15-5E78E85EA1E3}">
      <dgm:prSet/>
      <dgm:spPr/>
      <dgm:t>
        <a:bodyPr/>
        <a:lstStyle/>
        <a:p>
          <a:endParaRPr lang="en-GB"/>
        </a:p>
      </dgm:t>
    </dgm:pt>
    <dgm:pt modelId="{98FC2637-F29B-4933-9ACE-4F0E27894BD8}" type="sibTrans" cxnId="{A9D67514-870F-4133-9D15-5E78E85EA1E3}">
      <dgm:prSet/>
      <dgm:spPr/>
      <dgm:t>
        <a:bodyPr/>
        <a:lstStyle/>
        <a:p>
          <a:endParaRPr lang="en-GB"/>
        </a:p>
      </dgm:t>
    </dgm:pt>
    <dgm:pt modelId="{A7D03312-4EAB-4E58-8BD0-376ED5D6EF2E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GB"/>
            <a:t>Evidence-informed teaching</a:t>
          </a:r>
        </a:p>
      </dgm:t>
    </dgm:pt>
    <dgm:pt modelId="{78882789-BDBD-463B-9D65-944373625B64}" type="parTrans" cxnId="{48BC463B-9459-49E3-9D41-CF3EF5FB1A32}">
      <dgm:prSet/>
      <dgm:spPr/>
      <dgm:t>
        <a:bodyPr/>
        <a:lstStyle/>
        <a:p>
          <a:endParaRPr lang="en-GB"/>
        </a:p>
      </dgm:t>
    </dgm:pt>
    <dgm:pt modelId="{19D97305-84BA-41B0-8288-DB20BFA24E86}" type="sibTrans" cxnId="{48BC463B-9459-49E3-9D41-CF3EF5FB1A32}">
      <dgm:prSet/>
      <dgm:spPr/>
      <dgm:t>
        <a:bodyPr/>
        <a:lstStyle/>
        <a:p>
          <a:endParaRPr lang="en-GB"/>
        </a:p>
      </dgm:t>
    </dgm:pt>
    <dgm:pt modelId="{C5C8E9B8-2474-4105-B814-5ACA354AB995}">
      <dgm:prSet phldrT="[Text]"/>
      <dgm:spPr>
        <a:solidFill>
          <a:srgbClr val="0070C0"/>
        </a:solidFill>
      </dgm:spPr>
      <dgm:t>
        <a:bodyPr/>
        <a:lstStyle/>
        <a:p>
          <a:r>
            <a:rPr lang="en-GB"/>
            <a:t>Evidence-informed teaching made public and open to critique</a:t>
          </a:r>
        </a:p>
      </dgm:t>
    </dgm:pt>
    <dgm:pt modelId="{0E56778E-3A86-4EAD-830E-0260B7F1CE60}" type="parTrans" cxnId="{D4DA2756-D3FE-4CC3-9814-248079DD845A}">
      <dgm:prSet/>
      <dgm:spPr/>
      <dgm:t>
        <a:bodyPr/>
        <a:lstStyle/>
        <a:p>
          <a:endParaRPr lang="en-GB"/>
        </a:p>
      </dgm:t>
    </dgm:pt>
    <dgm:pt modelId="{B31736BB-8A76-4FC2-9EBF-29F0737F6B89}" type="sibTrans" cxnId="{D4DA2756-D3FE-4CC3-9814-248079DD845A}">
      <dgm:prSet/>
      <dgm:spPr/>
      <dgm:t>
        <a:bodyPr/>
        <a:lstStyle/>
        <a:p>
          <a:endParaRPr lang="en-GB"/>
        </a:p>
      </dgm:t>
    </dgm:pt>
    <dgm:pt modelId="{694DDAE5-F5E2-4A16-BD7C-4288BB6AE777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GB"/>
            <a:t>Discipline based educational research</a:t>
          </a:r>
        </a:p>
      </dgm:t>
    </dgm:pt>
    <dgm:pt modelId="{A2A97204-3260-47F9-AF6A-16980D270FF3}" type="parTrans" cxnId="{76C7A469-EB70-4EEB-9C9E-CB8DD068E754}">
      <dgm:prSet/>
      <dgm:spPr/>
      <dgm:t>
        <a:bodyPr/>
        <a:lstStyle/>
        <a:p>
          <a:endParaRPr lang="en-GB"/>
        </a:p>
      </dgm:t>
    </dgm:pt>
    <dgm:pt modelId="{253681D5-CB3C-4751-BE46-E9B260176262}" type="sibTrans" cxnId="{76C7A469-EB70-4EEB-9C9E-CB8DD068E754}">
      <dgm:prSet/>
      <dgm:spPr/>
      <dgm:t>
        <a:bodyPr/>
        <a:lstStyle/>
        <a:p>
          <a:endParaRPr lang="en-GB"/>
        </a:p>
      </dgm:t>
    </dgm:pt>
    <dgm:pt modelId="{217EB4D5-1324-4F65-86F2-8F41B7BCAB27}">
      <dgm:prSet phldrT="[Text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en-GB"/>
        </a:p>
      </dgm:t>
    </dgm:pt>
    <dgm:pt modelId="{8428EDAD-78F4-4354-8E80-9A65FA3B0122}" type="parTrans" cxnId="{E91F505D-FB84-43B3-AD7A-FC999D000048}">
      <dgm:prSet/>
      <dgm:spPr/>
      <dgm:t>
        <a:bodyPr/>
        <a:lstStyle/>
        <a:p>
          <a:endParaRPr lang="en-GB"/>
        </a:p>
      </dgm:t>
    </dgm:pt>
    <dgm:pt modelId="{B5727D34-E4F1-49BE-9E83-5F6A87AB6114}" type="sibTrans" cxnId="{E91F505D-FB84-43B3-AD7A-FC999D000048}">
      <dgm:prSet/>
      <dgm:spPr/>
      <dgm:t>
        <a:bodyPr/>
        <a:lstStyle/>
        <a:p>
          <a:endParaRPr lang="en-GB"/>
        </a:p>
      </dgm:t>
    </dgm:pt>
    <dgm:pt modelId="{1CED7EA4-9588-40E2-9E66-7AD98421C728}" type="pres">
      <dgm:prSet presAssocID="{F1D6AC10-12BD-4BE7-A318-E9E0E421E26D}" presName="Name0" presStyleCnt="0">
        <dgm:presLayoutVars>
          <dgm:dir/>
          <dgm:resizeHandles val="exact"/>
        </dgm:presLayoutVars>
      </dgm:prSet>
      <dgm:spPr/>
    </dgm:pt>
    <dgm:pt modelId="{936A342A-9445-4051-B0EA-6201E35A0366}" type="pres">
      <dgm:prSet presAssocID="{5C0E71DE-5FCE-4E3B-93DB-1CED9ACD2777}" presName="node" presStyleLbl="node1" presStyleIdx="0" presStyleCnt="4">
        <dgm:presLayoutVars>
          <dgm:bulletEnabled val="1"/>
        </dgm:presLayoutVars>
      </dgm:prSet>
      <dgm:spPr/>
    </dgm:pt>
    <dgm:pt modelId="{39617D25-EA78-4E43-9DA7-0CAD2032D94C}" type="pres">
      <dgm:prSet presAssocID="{FD6C584E-7BC3-46F4-A595-00AEC9C3BA4F}" presName="sibTrans" presStyleCnt="0"/>
      <dgm:spPr/>
    </dgm:pt>
    <dgm:pt modelId="{E0B537CA-5B8F-4998-9342-D6976E424C94}" type="pres">
      <dgm:prSet presAssocID="{549F5DC2-FE8F-4D3D-BBA9-CE023E1AFB4F}" presName="node" presStyleLbl="node1" presStyleIdx="1" presStyleCnt="4">
        <dgm:presLayoutVars>
          <dgm:bulletEnabled val="1"/>
        </dgm:presLayoutVars>
      </dgm:prSet>
      <dgm:spPr/>
    </dgm:pt>
    <dgm:pt modelId="{ED86AF36-139C-4F6C-A119-97BFDA159984}" type="pres">
      <dgm:prSet presAssocID="{BD1AD7A4-0774-40EE-B74C-21C5BBE7D8FA}" presName="sibTrans" presStyleCnt="0"/>
      <dgm:spPr/>
    </dgm:pt>
    <dgm:pt modelId="{CF94A93D-D407-4A9C-85AE-3A7192EB4441}" type="pres">
      <dgm:prSet presAssocID="{2239D970-93CF-46DA-9E9A-0E8ADAB1E04B}" presName="node" presStyleLbl="node1" presStyleIdx="2" presStyleCnt="4">
        <dgm:presLayoutVars>
          <dgm:bulletEnabled val="1"/>
        </dgm:presLayoutVars>
      </dgm:prSet>
      <dgm:spPr/>
    </dgm:pt>
    <dgm:pt modelId="{1DBE07EF-3B61-4C3D-9733-4D1FE43F2D89}" type="pres">
      <dgm:prSet presAssocID="{F7810151-6121-4A45-8EC7-C357FB9F893B}" presName="sibTrans" presStyleCnt="0"/>
      <dgm:spPr/>
    </dgm:pt>
    <dgm:pt modelId="{B0006D20-0757-4AC9-AB45-3E9AD21CC6AE}" type="pres">
      <dgm:prSet presAssocID="{EC8365BE-7BB6-4E33-B4AC-09E54C5AE892}" presName="node" presStyleLbl="node1" presStyleIdx="3" presStyleCnt="4">
        <dgm:presLayoutVars>
          <dgm:bulletEnabled val="1"/>
        </dgm:presLayoutVars>
      </dgm:prSet>
      <dgm:spPr/>
    </dgm:pt>
  </dgm:ptLst>
  <dgm:cxnLst>
    <dgm:cxn modelId="{7876C900-FFAB-4957-8DF4-6C53047A5EE6}" type="presOf" srcId="{5C0E71DE-5FCE-4E3B-93DB-1CED9ACD2777}" destId="{936A342A-9445-4051-B0EA-6201E35A0366}" srcOrd="0" destOrd="0" presId="urn:microsoft.com/office/officeart/2005/8/layout/hList6"/>
    <dgm:cxn modelId="{2DF7ED01-C898-4DA9-A74C-4D12DC9AAE4E}" type="presOf" srcId="{549F5DC2-FE8F-4D3D-BBA9-CE023E1AFB4F}" destId="{E0B537CA-5B8F-4998-9342-D6976E424C94}" srcOrd="0" destOrd="0" presId="urn:microsoft.com/office/officeart/2005/8/layout/hList6"/>
    <dgm:cxn modelId="{43A8DA06-19F0-4FD9-A478-613F1AB33D6D}" type="presOf" srcId="{217EB4D5-1324-4F65-86F2-8F41B7BCAB27}" destId="{936A342A-9445-4051-B0EA-6201E35A0366}" srcOrd="0" destOrd="1" presId="urn:microsoft.com/office/officeart/2005/8/layout/hList6"/>
    <dgm:cxn modelId="{FAF28012-3B20-4F42-AFB8-2D242ED554A9}" type="presOf" srcId="{F1D6AC10-12BD-4BE7-A318-E9E0E421E26D}" destId="{1CED7EA4-9588-40E2-9E66-7AD98421C728}" srcOrd="0" destOrd="0" presId="urn:microsoft.com/office/officeart/2005/8/layout/hList6"/>
    <dgm:cxn modelId="{A9D67514-870F-4133-9D15-5E78E85EA1E3}" srcId="{F1D6AC10-12BD-4BE7-A318-E9E0E421E26D}" destId="{EC8365BE-7BB6-4E33-B4AC-09E54C5AE892}" srcOrd="3" destOrd="0" parTransId="{00DC7EC8-1EA0-4219-AE21-002A3E786C51}" sibTransId="{98FC2637-F29B-4933-9ACE-4F0E27894BD8}"/>
    <dgm:cxn modelId="{48BC463B-9459-49E3-9D41-CF3EF5FB1A32}" srcId="{549F5DC2-FE8F-4D3D-BBA9-CE023E1AFB4F}" destId="{A7D03312-4EAB-4E58-8BD0-376ED5D6EF2E}" srcOrd="0" destOrd="0" parTransId="{78882789-BDBD-463B-9D65-944373625B64}" sibTransId="{19D97305-84BA-41B0-8288-DB20BFA24E86}"/>
    <dgm:cxn modelId="{E91F505D-FB84-43B3-AD7A-FC999D000048}" srcId="{5C0E71DE-5FCE-4E3B-93DB-1CED9ACD2777}" destId="{217EB4D5-1324-4F65-86F2-8F41B7BCAB27}" srcOrd="0" destOrd="0" parTransId="{8428EDAD-78F4-4354-8E80-9A65FA3B0122}" sibTransId="{B5727D34-E4F1-49BE-9E83-5F6A87AB6114}"/>
    <dgm:cxn modelId="{1303CA62-796B-4E98-ABA8-D4521CC34D31}" type="presOf" srcId="{694DDAE5-F5E2-4A16-BD7C-4288BB6AE777}" destId="{B0006D20-0757-4AC9-AB45-3E9AD21CC6AE}" srcOrd="0" destOrd="1" presId="urn:microsoft.com/office/officeart/2005/8/layout/hList6"/>
    <dgm:cxn modelId="{84164C66-CFAA-457A-B939-A4723D870A82}" type="presOf" srcId="{2239D970-93CF-46DA-9E9A-0E8ADAB1E04B}" destId="{CF94A93D-D407-4A9C-85AE-3A7192EB4441}" srcOrd="0" destOrd="0" presId="urn:microsoft.com/office/officeart/2005/8/layout/hList6"/>
    <dgm:cxn modelId="{76C7A469-EB70-4EEB-9C9E-CB8DD068E754}" srcId="{EC8365BE-7BB6-4E33-B4AC-09E54C5AE892}" destId="{694DDAE5-F5E2-4A16-BD7C-4288BB6AE777}" srcOrd="0" destOrd="0" parTransId="{A2A97204-3260-47F9-AF6A-16980D270FF3}" sibTransId="{253681D5-CB3C-4751-BE46-E9B260176262}"/>
    <dgm:cxn modelId="{8827A16B-B67F-4123-B932-C2CA1713FE67}" type="presOf" srcId="{A7D03312-4EAB-4E58-8BD0-376ED5D6EF2E}" destId="{E0B537CA-5B8F-4998-9342-D6976E424C94}" srcOrd="0" destOrd="1" presId="urn:microsoft.com/office/officeart/2005/8/layout/hList6"/>
    <dgm:cxn modelId="{D4DA2756-D3FE-4CC3-9814-248079DD845A}" srcId="{2239D970-93CF-46DA-9E9A-0E8ADAB1E04B}" destId="{C5C8E9B8-2474-4105-B814-5ACA354AB995}" srcOrd="0" destOrd="0" parTransId="{0E56778E-3A86-4EAD-830E-0260B7F1CE60}" sibTransId="{B31736BB-8A76-4FC2-9EBF-29F0737F6B89}"/>
    <dgm:cxn modelId="{C9CC999E-7988-4891-8027-3968E8BBB15B}" srcId="{F1D6AC10-12BD-4BE7-A318-E9E0E421E26D}" destId="{549F5DC2-FE8F-4D3D-BBA9-CE023E1AFB4F}" srcOrd="1" destOrd="0" parTransId="{1760782F-E0F8-4994-842A-3E7891F192BA}" sibTransId="{BD1AD7A4-0774-40EE-B74C-21C5BBE7D8FA}"/>
    <dgm:cxn modelId="{3313A49E-018D-4BF0-82D3-36DAE871D6E9}" srcId="{F1D6AC10-12BD-4BE7-A318-E9E0E421E26D}" destId="{5C0E71DE-5FCE-4E3B-93DB-1CED9ACD2777}" srcOrd="0" destOrd="0" parTransId="{9052AADC-56DE-4E4C-B281-5C4354596842}" sibTransId="{FD6C584E-7BC3-46F4-A595-00AEC9C3BA4F}"/>
    <dgm:cxn modelId="{8379E1A4-B869-4D6A-ABA4-4B499A1E1E74}" type="presOf" srcId="{C5C8E9B8-2474-4105-B814-5ACA354AB995}" destId="{CF94A93D-D407-4A9C-85AE-3A7192EB4441}" srcOrd="0" destOrd="1" presId="urn:microsoft.com/office/officeart/2005/8/layout/hList6"/>
    <dgm:cxn modelId="{1489C0D7-389F-45FA-923A-FED363CA0562}" type="presOf" srcId="{EC8365BE-7BB6-4E33-B4AC-09E54C5AE892}" destId="{B0006D20-0757-4AC9-AB45-3E9AD21CC6AE}" srcOrd="0" destOrd="0" presId="urn:microsoft.com/office/officeart/2005/8/layout/hList6"/>
    <dgm:cxn modelId="{238089F0-F973-42F1-9943-AD8FAEC6218F}" srcId="{F1D6AC10-12BD-4BE7-A318-E9E0E421E26D}" destId="{2239D970-93CF-46DA-9E9A-0E8ADAB1E04B}" srcOrd="2" destOrd="0" parTransId="{0D554403-DF7A-4EF6-9936-F9C2AF4347BD}" sibTransId="{F7810151-6121-4A45-8EC7-C357FB9F893B}"/>
    <dgm:cxn modelId="{968EB018-F01F-4A03-9DB0-8B1F957E91A5}" type="presParOf" srcId="{1CED7EA4-9588-40E2-9E66-7AD98421C728}" destId="{936A342A-9445-4051-B0EA-6201E35A0366}" srcOrd="0" destOrd="0" presId="urn:microsoft.com/office/officeart/2005/8/layout/hList6"/>
    <dgm:cxn modelId="{5F3C9E48-05C6-4912-AC4A-C07A0A06679E}" type="presParOf" srcId="{1CED7EA4-9588-40E2-9E66-7AD98421C728}" destId="{39617D25-EA78-4E43-9DA7-0CAD2032D94C}" srcOrd="1" destOrd="0" presId="urn:microsoft.com/office/officeart/2005/8/layout/hList6"/>
    <dgm:cxn modelId="{7746350B-DC8D-4761-ACF6-F807F351E1C6}" type="presParOf" srcId="{1CED7EA4-9588-40E2-9E66-7AD98421C728}" destId="{E0B537CA-5B8F-4998-9342-D6976E424C94}" srcOrd="2" destOrd="0" presId="urn:microsoft.com/office/officeart/2005/8/layout/hList6"/>
    <dgm:cxn modelId="{AB7817E8-6F02-43FE-9755-40A4BC2219F9}" type="presParOf" srcId="{1CED7EA4-9588-40E2-9E66-7AD98421C728}" destId="{ED86AF36-139C-4F6C-A119-97BFDA159984}" srcOrd="3" destOrd="0" presId="urn:microsoft.com/office/officeart/2005/8/layout/hList6"/>
    <dgm:cxn modelId="{8016A51C-88AA-42EB-AB4D-819A03CC765D}" type="presParOf" srcId="{1CED7EA4-9588-40E2-9E66-7AD98421C728}" destId="{CF94A93D-D407-4A9C-85AE-3A7192EB4441}" srcOrd="4" destOrd="0" presId="urn:microsoft.com/office/officeart/2005/8/layout/hList6"/>
    <dgm:cxn modelId="{517660CD-8F67-49B2-AC0E-1060F7CC4E04}" type="presParOf" srcId="{1CED7EA4-9588-40E2-9E66-7AD98421C728}" destId="{1DBE07EF-3B61-4C3D-9733-4D1FE43F2D89}" srcOrd="5" destOrd="0" presId="urn:microsoft.com/office/officeart/2005/8/layout/hList6"/>
    <dgm:cxn modelId="{426C8239-3951-44B0-8F02-0FF851683447}" type="presParOf" srcId="{1CED7EA4-9588-40E2-9E66-7AD98421C728}" destId="{B0006D20-0757-4AC9-AB45-3E9AD21CC6AE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4D3DA6-562A-4883-AC45-EB8842C6ADD6}" type="doc">
      <dgm:prSet loTypeId="urn:microsoft.com/office/officeart/2005/8/layout/pyramid4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EC92EB5-3293-41A6-AD5B-77054D220304}">
      <dgm:prSet phldrT="[Text]"/>
      <dgm:spPr>
        <a:solidFill>
          <a:srgbClr val="C00000"/>
        </a:solidFill>
      </dgm:spPr>
      <dgm:t>
        <a:bodyPr/>
        <a:lstStyle/>
        <a:p>
          <a:r>
            <a:rPr lang="en-GB"/>
            <a:t>Students</a:t>
          </a:r>
        </a:p>
      </dgm:t>
    </dgm:pt>
    <dgm:pt modelId="{B1E915B2-7FA8-461E-A522-93E6F0A6A3FD}" type="parTrans" cxnId="{A4281652-0383-4E94-8622-3AE26008A624}">
      <dgm:prSet/>
      <dgm:spPr/>
      <dgm:t>
        <a:bodyPr/>
        <a:lstStyle/>
        <a:p>
          <a:endParaRPr lang="en-GB"/>
        </a:p>
      </dgm:t>
    </dgm:pt>
    <dgm:pt modelId="{59634082-B7A7-45FE-9854-4A9E4AEE4F28}" type="sibTrans" cxnId="{A4281652-0383-4E94-8622-3AE26008A624}">
      <dgm:prSet/>
      <dgm:spPr/>
      <dgm:t>
        <a:bodyPr/>
        <a:lstStyle/>
        <a:p>
          <a:endParaRPr lang="en-GB"/>
        </a:p>
      </dgm:t>
    </dgm:pt>
    <dgm:pt modelId="{2DC8A654-9D99-4D15-98D7-1D2480A81901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GB"/>
            <a:t>Staff</a:t>
          </a:r>
        </a:p>
      </dgm:t>
    </dgm:pt>
    <dgm:pt modelId="{9518C4C4-1268-4B87-8717-BC75AF2100B2}" type="parTrans" cxnId="{B39C0B88-08BF-48B5-B7A9-0A2513352015}">
      <dgm:prSet/>
      <dgm:spPr/>
      <dgm:t>
        <a:bodyPr/>
        <a:lstStyle/>
        <a:p>
          <a:endParaRPr lang="en-GB"/>
        </a:p>
      </dgm:t>
    </dgm:pt>
    <dgm:pt modelId="{095C1D81-B42E-4AE0-BB4A-50608FE2F89E}" type="sibTrans" cxnId="{B39C0B88-08BF-48B5-B7A9-0A2513352015}">
      <dgm:prSet/>
      <dgm:spPr/>
      <dgm:t>
        <a:bodyPr/>
        <a:lstStyle/>
        <a:p>
          <a:endParaRPr lang="en-GB"/>
        </a:p>
      </dgm:t>
    </dgm:pt>
    <dgm:pt modelId="{D38E5BA0-1A94-4BC7-BA9B-D10D2B903684}">
      <dgm:prSet phldrT="[Text]"/>
      <dgm:spPr>
        <a:solidFill>
          <a:schemeClr val="accent1"/>
        </a:solidFill>
      </dgm:spPr>
      <dgm:t>
        <a:bodyPr/>
        <a:lstStyle/>
        <a:p>
          <a:r>
            <a:rPr lang="en-GB"/>
            <a:t>Scholarship of Teaching and Learning</a:t>
          </a:r>
        </a:p>
      </dgm:t>
    </dgm:pt>
    <dgm:pt modelId="{CB239196-A5D6-472D-B510-A786D3FECDD2}" type="parTrans" cxnId="{88833027-5CCE-43B4-8D01-CFC92324871A}">
      <dgm:prSet/>
      <dgm:spPr/>
      <dgm:t>
        <a:bodyPr/>
        <a:lstStyle/>
        <a:p>
          <a:endParaRPr lang="en-GB"/>
        </a:p>
      </dgm:t>
    </dgm:pt>
    <dgm:pt modelId="{2715CB54-D27E-4BF6-AA4D-E66CA100968C}" type="sibTrans" cxnId="{88833027-5CCE-43B4-8D01-CFC92324871A}">
      <dgm:prSet/>
      <dgm:spPr/>
      <dgm:t>
        <a:bodyPr/>
        <a:lstStyle/>
        <a:p>
          <a:endParaRPr lang="en-GB"/>
        </a:p>
      </dgm:t>
    </dgm:pt>
    <dgm:pt modelId="{53F09AB9-D195-46D3-9D91-C894BD0617F5}">
      <dgm:prSet phldrT="[Text]"/>
      <dgm:spPr>
        <a:solidFill>
          <a:srgbClr val="7030A0"/>
        </a:solidFill>
      </dgm:spPr>
      <dgm:t>
        <a:bodyPr/>
        <a:lstStyle/>
        <a:p>
          <a:r>
            <a:rPr lang="en-GB"/>
            <a:t>Institution </a:t>
          </a:r>
        </a:p>
      </dgm:t>
    </dgm:pt>
    <dgm:pt modelId="{1C7C570A-AB8A-47A7-A322-739A9C32188C}" type="parTrans" cxnId="{C5154B49-7371-4A82-87D3-9AE1800A9C1F}">
      <dgm:prSet/>
      <dgm:spPr/>
      <dgm:t>
        <a:bodyPr/>
        <a:lstStyle/>
        <a:p>
          <a:endParaRPr lang="en-GB"/>
        </a:p>
      </dgm:t>
    </dgm:pt>
    <dgm:pt modelId="{9D11B16E-459A-4A51-840D-1A604BCF8592}" type="sibTrans" cxnId="{C5154B49-7371-4A82-87D3-9AE1800A9C1F}">
      <dgm:prSet/>
      <dgm:spPr/>
      <dgm:t>
        <a:bodyPr/>
        <a:lstStyle/>
        <a:p>
          <a:endParaRPr lang="en-GB"/>
        </a:p>
      </dgm:t>
    </dgm:pt>
    <dgm:pt modelId="{233F39ED-93C6-4C8A-97D6-998A16738827}" type="pres">
      <dgm:prSet presAssocID="{D14D3DA6-562A-4883-AC45-EB8842C6ADD6}" presName="compositeShape" presStyleCnt="0">
        <dgm:presLayoutVars>
          <dgm:chMax val="9"/>
          <dgm:dir/>
          <dgm:resizeHandles val="exact"/>
        </dgm:presLayoutVars>
      </dgm:prSet>
      <dgm:spPr/>
    </dgm:pt>
    <dgm:pt modelId="{A8CDE413-79CE-4E3D-8A9C-C39BC0123044}" type="pres">
      <dgm:prSet presAssocID="{D14D3DA6-562A-4883-AC45-EB8842C6ADD6}" presName="triangle1" presStyleLbl="node1" presStyleIdx="0" presStyleCnt="4">
        <dgm:presLayoutVars>
          <dgm:bulletEnabled val="1"/>
        </dgm:presLayoutVars>
      </dgm:prSet>
      <dgm:spPr/>
    </dgm:pt>
    <dgm:pt modelId="{E2B32C38-BBD1-4A52-AB12-017B7CED37D6}" type="pres">
      <dgm:prSet presAssocID="{D14D3DA6-562A-4883-AC45-EB8842C6ADD6}" presName="triangle2" presStyleLbl="node1" presStyleIdx="1" presStyleCnt="4">
        <dgm:presLayoutVars>
          <dgm:bulletEnabled val="1"/>
        </dgm:presLayoutVars>
      </dgm:prSet>
      <dgm:spPr/>
    </dgm:pt>
    <dgm:pt modelId="{534D47B9-7911-4348-BDE4-3703A3E6B4FB}" type="pres">
      <dgm:prSet presAssocID="{D14D3DA6-562A-4883-AC45-EB8842C6ADD6}" presName="triangle3" presStyleLbl="node1" presStyleIdx="2" presStyleCnt="4">
        <dgm:presLayoutVars>
          <dgm:bulletEnabled val="1"/>
        </dgm:presLayoutVars>
      </dgm:prSet>
      <dgm:spPr/>
    </dgm:pt>
    <dgm:pt modelId="{A16EAF76-A157-4A6F-8008-9C85C20A0744}" type="pres">
      <dgm:prSet presAssocID="{D14D3DA6-562A-4883-AC45-EB8842C6ADD6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A490AE0E-9B8E-4B28-8C91-2DB0336FB85E}" type="presOf" srcId="{6EC92EB5-3293-41A6-AD5B-77054D220304}" destId="{A8CDE413-79CE-4E3D-8A9C-C39BC0123044}" srcOrd="0" destOrd="0" presId="urn:microsoft.com/office/officeart/2005/8/layout/pyramid4"/>
    <dgm:cxn modelId="{CDD32826-AD86-4A28-8AE9-336A1056B62C}" type="presOf" srcId="{53F09AB9-D195-46D3-9D91-C894BD0617F5}" destId="{A16EAF76-A157-4A6F-8008-9C85C20A0744}" srcOrd="0" destOrd="0" presId="urn:microsoft.com/office/officeart/2005/8/layout/pyramid4"/>
    <dgm:cxn modelId="{88833027-5CCE-43B4-8D01-CFC92324871A}" srcId="{D14D3DA6-562A-4883-AC45-EB8842C6ADD6}" destId="{D38E5BA0-1A94-4BC7-BA9B-D10D2B903684}" srcOrd="2" destOrd="0" parTransId="{CB239196-A5D6-472D-B510-A786D3FECDD2}" sibTransId="{2715CB54-D27E-4BF6-AA4D-E66CA100968C}"/>
    <dgm:cxn modelId="{C5154B49-7371-4A82-87D3-9AE1800A9C1F}" srcId="{D14D3DA6-562A-4883-AC45-EB8842C6ADD6}" destId="{53F09AB9-D195-46D3-9D91-C894BD0617F5}" srcOrd="3" destOrd="0" parTransId="{1C7C570A-AB8A-47A7-A322-739A9C32188C}" sibTransId="{9D11B16E-459A-4A51-840D-1A604BCF8592}"/>
    <dgm:cxn modelId="{A4281652-0383-4E94-8622-3AE26008A624}" srcId="{D14D3DA6-562A-4883-AC45-EB8842C6ADD6}" destId="{6EC92EB5-3293-41A6-AD5B-77054D220304}" srcOrd="0" destOrd="0" parTransId="{B1E915B2-7FA8-461E-A522-93E6F0A6A3FD}" sibTransId="{59634082-B7A7-45FE-9854-4A9E4AEE4F28}"/>
    <dgm:cxn modelId="{B39C0B88-08BF-48B5-B7A9-0A2513352015}" srcId="{D14D3DA6-562A-4883-AC45-EB8842C6ADD6}" destId="{2DC8A654-9D99-4D15-98D7-1D2480A81901}" srcOrd="1" destOrd="0" parTransId="{9518C4C4-1268-4B87-8717-BC75AF2100B2}" sibTransId="{095C1D81-B42E-4AE0-BB4A-50608FE2F89E}"/>
    <dgm:cxn modelId="{31FB638A-94B7-42BE-B459-3F34B8C57F25}" type="presOf" srcId="{D38E5BA0-1A94-4BC7-BA9B-D10D2B903684}" destId="{534D47B9-7911-4348-BDE4-3703A3E6B4FB}" srcOrd="0" destOrd="0" presId="urn:microsoft.com/office/officeart/2005/8/layout/pyramid4"/>
    <dgm:cxn modelId="{7879AFBD-1619-4DED-ABF9-08798254A0D9}" type="presOf" srcId="{D14D3DA6-562A-4883-AC45-EB8842C6ADD6}" destId="{233F39ED-93C6-4C8A-97D6-998A16738827}" srcOrd="0" destOrd="0" presId="urn:microsoft.com/office/officeart/2005/8/layout/pyramid4"/>
    <dgm:cxn modelId="{3E64B2E4-C2F0-4FE5-81F7-5FD618BDF977}" type="presOf" srcId="{2DC8A654-9D99-4D15-98D7-1D2480A81901}" destId="{E2B32C38-BBD1-4A52-AB12-017B7CED37D6}" srcOrd="0" destOrd="0" presId="urn:microsoft.com/office/officeart/2005/8/layout/pyramid4"/>
    <dgm:cxn modelId="{9D763A5A-EB89-4278-8805-ED77A59863B1}" type="presParOf" srcId="{233F39ED-93C6-4C8A-97D6-998A16738827}" destId="{A8CDE413-79CE-4E3D-8A9C-C39BC0123044}" srcOrd="0" destOrd="0" presId="urn:microsoft.com/office/officeart/2005/8/layout/pyramid4"/>
    <dgm:cxn modelId="{C04CCB55-DE19-4621-9483-79CB82E5BFD8}" type="presParOf" srcId="{233F39ED-93C6-4C8A-97D6-998A16738827}" destId="{E2B32C38-BBD1-4A52-AB12-017B7CED37D6}" srcOrd="1" destOrd="0" presId="urn:microsoft.com/office/officeart/2005/8/layout/pyramid4"/>
    <dgm:cxn modelId="{5FAA287C-6A76-43C5-A21F-C3A02BE3E08F}" type="presParOf" srcId="{233F39ED-93C6-4C8A-97D6-998A16738827}" destId="{534D47B9-7911-4348-BDE4-3703A3E6B4FB}" srcOrd="2" destOrd="0" presId="urn:microsoft.com/office/officeart/2005/8/layout/pyramid4"/>
    <dgm:cxn modelId="{0A60796B-78F0-4E8E-BCA7-DE2A5D1750D7}" type="presParOf" srcId="{233F39ED-93C6-4C8A-97D6-998A16738827}" destId="{A16EAF76-A157-4A6F-8008-9C85C20A0744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AE7E33-490E-4BD1-8F50-3B09394E9B4C}" type="doc">
      <dgm:prSet loTypeId="urn:microsoft.com/office/officeart/2005/8/layout/hProcess9" loCatId="process" qsTypeId="urn:microsoft.com/office/officeart/2005/8/quickstyle/simple5" qsCatId="simple" csTypeId="urn:microsoft.com/office/officeart/2005/8/colors/accent6_3" csCatId="accent6" phldr="1"/>
      <dgm:spPr/>
      <dgm:t>
        <a:bodyPr/>
        <a:lstStyle/>
        <a:p>
          <a:endParaRPr lang="en-GB"/>
        </a:p>
      </dgm:t>
    </dgm:pt>
    <dgm:pt modelId="{4BFA6C34-1255-48DA-9F37-622D946D4B14}">
      <dgm:prSet/>
      <dgm:spPr>
        <a:xfrm>
          <a:off x="2584" y="1176378"/>
          <a:ext cx="1504884" cy="1568505"/>
        </a:xfrm>
        <a:gradFill rotWithShape="0">
          <a:gsLst>
            <a:gs pos="0">
              <a:srgbClr val="2D2D8A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2D2D8A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2D2D8A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rtl="0"/>
          <a:r>
            <a:rPr lang="en-GB">
              <a:solidFill>
                <a:srgbClr val="FFFFFF"/>
              </a:solidFill>
              <a:latin typeface="Arial"/>
              <a:ea typeface="+mn-ea"/>
              <a:cs typeface="+mn-cs"/>
            </a:rPr>
            <a:t>Project idea – discuss with School  Scholarship Lead or eSTEeM Directors</a:t>
          </a:r>
        </a:p>
      </dgm:t>
    </dgm:pt>
    <dgm:pt modelId="{B8A7CB11-DA76-4385-B8FD-32509455DC45}" type="parTrans" cxnId="{6A18213E-8F75-41B4-A360-6319DE6B7C7B}">
      <dgm:prSet/>
      <dgm:spPr/>
      <dgm:t>
        <a:bodyPr/>
        <a:lstStyle/>
        <a:p>
          <a:endParaRPr lang="en-GB"/>
        </a:p>
      </dgm:t>
    </dgm:pt>
    <dgm:pt modelId="{650C0179-893C-4265-ABCA-6825DE0F972C}" type="sibTrans" cxnId="{6A18213E-8F75-41B4-A360-6319DE6B7C7B}">
      <dgm:prSet/>
      <dgm:spPr/>
      <dgm:t>
        <a:bodyPr/>
        <a:lstStyle/>
        <a:p>
          <a:endParaRPr lang="en-GB"/>
        </a:p>
      </dgm:t>
    </dgm:pt>
    <dgm:pt modelId="{E9D584C0-F592-4B30-824D-96C78E52C003}">
      <dgm:prSet/>
      <dgm:spPr>
        <a:xfrm>
          <a:off x="1582713" y="1176378"/>
          <a:ext cx="1504884" cy="1568505"/>
        </a:xfrm>
        <a:gradFill rotWithShape="0">
          <a:gsLst>
            <a:gs pos="0">
              <a:srgbClr val="2D2D8A">
                <a:shade val="80000"/>
                <a:hueOff val="0"/>
                <a:satOff val="-6764"/>
                <a:lumOff val="6763"/>
                <a:alphaOff val="0"/>
                <a:shade val="51000"/>
                <a:satMod val="130000"/>
              </a:srgbClr>
            </a:gs>
            <a:gs pos="80000">
              <a:srgbClr val="2D2D8A">
                <a:shade val="80000"/>
                <a:hueOff val="0"/>
                <a:satOff val="-6764"/>
                <a:lumOff val="6763"/>
                <a:alphaOff val="0"/>
                <a:shade val="93000"/>
                <a:satMod val="130000"/>
              </a:srgbClr>
            </a:gs>
            <a:gs pos="100000">
              <a:srgbClr val="2D2D8A">
                <a:shade val="80000"/>
                <a:hueOff val="0"/>
                <a:satOff val="-6764"/>
                <a:lumOff val="6763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rtl="0"/>
          <a:r>
            <a:rPr lang="en-GB">
              <a:solidFill>
                <a:srgbClr val="FFFFFF"/>
              </a:solidFill>
              <a:latin typeface="Arial"/>
              <a:ea typeface="+mn-ea"/>
              <a:cs typeface="+mn-cs"/>
            </a:rPr>
            <a:t>Project proposal form completed, endorsed by Scholarship Lead and signed by HOS to approve workload</a:t>
          </a:r>
        </a:p>
      </dgm:t>
    </dgm:pt>
    <dgm:pt modelId="{66F07703-21DE-41B8-B19C-7F6FAF69948A}" type="parTrans" cxnId="{7465D347-B5BA-4DD8-A364-951C76A77C4F}">
      <dgm:prSet/>
      <dgm:spPr/>
      <dgm:t>
        <a:bodyPr/>
        <a:lstStyle/>
        <a:p>
          <a:endParaRPr lang="en-GB"/>
        </a:p>
      </dgm:t>
    </dgm:pt>
    <dgm:pt modelId="{9E4472BC-D085-4851-BEC1-3FE3EFC6360D}" type="sibTrans" cxnId="{7465D347-B5BA-4DD8-A364-951C76A77C4F}">
      <dgm:prSet/>
      <dgm:spPr/>
      <dgm:t>
        <a:bodyPr/>
        <a:lstStyle/>
        <a:p>
          <a:endParaRPr lang="en-GB"/>
        </a:p>
      </dgm:t>
    </dgm:pt>
    <dgm:pt modelId="{49EBB590-70DD-4593-930D-FEF038894A69}">
      <dgm:prSet/>
      <dgm:spPr>
        <a:xfrm>
          <a:off x="3162842" y="1176378"/>
          <a:ext cx="1504884" cy="1568505"/>
        </a:xfrm>
        <a:gradFill rotWithShape="0">
          <a:gsLst>
            <a:gs pos="0">
              <a:srgbClr val="2D2D8A">
                <a:shade val="80000"/>
                <a:hueOff val="0"/>
                <a:satOff val="-13528"/>
                <a:lumOff val="13526"/>
                <a:alphaOff val="0"/>
                <a:shade val="51000"/>
                <a:satMod val="130000"/>
              </a:srgbClr>
            </a:gs>
            <a:gs pos="80000">
              <a:srgbClr val="2D2D8A">
                <a:shade val="80000"/>
                <a:hueOff val="0"/>
                <a:satOff val="-13528"/>
                <a:lumOff val="13526"/>
                <a:alphaOff val="0"/>
                <a:shade val="93000"/>
                <a:satMod val="130000"/>
              </a:srgbClr>
            </a:gs>
            <a:gs pos="100000">
              <a:srgbClr val="2D2D8A">
                <a:shade val="80000"/>
                <a:hueOff val="0"/>
                <a:satOff val="-13528"/>
                <a:lumOff val="13526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rtl="0"/>
          <a:r>
            <a:rPr lang="en-GB">
              <a:solidFill>
                <a:srgbClr val="FFFFFF"/>
              </a:solidFill>
              <a:latin typeface="Arial"/>
              <a:ea typeface="+mn-ea"/>
              <a:cs typeface="+mn-cs"/>
            </a:rPr>
            <a:t>Proposal submitted by advertised deadline</a:t>
          </a:r>
        </a:p>
      </dgm:t>
    </dgm:pt>
    <dgm:pt modelId="{1EF0D9B9-AC25-4C01-8B3C-A03AD8B557B4}" type="parTrans" cxnId="{F212F343-2E71-4E2D-8C63-1B5D4DD98673}">
      <dgm:prSet/>
      <dgm:spPr/>
      <dgm:t>
        <a:bodyPr/>
        <a:lstStyle/>
        <a:p>
          <a:endParaRPr lang="en-GB"/>
        </a:p>
      </dgm:t>
    </dgm:pt>
    <dgm:pt modelId="{96293363-F9DB-4D04-8A9F-CD8BB8CB4A50}" type="sibTrans" cxnId="{F212F343-2E71-4E2D-8C63-1B5D4DD98673}">
      <dgm:prSet/>
      <dgm:spPr/>
      <dgm:t>
        <a:bodyPr/>
        <a:lstStyle/>
        <a:p>
          <a:endParaRPr lang="en-GB"/>
        </a:p>
      </dgm:t>
    </dgm:pt>
    <dgm:pt modelId="{69269371-5304-458A-8305-2D07A659A15C}">
      <dgm:prSet/>
      <dgm:spPr>
        <a:xfrm>
          <a:off x="4742972" y="1176378"/>
          <a:ext cx="1504884" cy="1568505"/>
        </a:xfrm>
        <a:gradFill rotWithShape="0">
          <a:gsLst>
            <a:gs pos="0">
              <a:srgbClr val="2D2D8A">
                <a:shade val="80000"/>
                <a:hueOff val="0"/>
                <a:satOff val="-20293"/>
                <a:lumOff val="20289"/>
                <a:alphaOff val="0"/>
                <a:shade val="51000"/>
                <a:satMod val="130000"/>
              </a:srgbClr>
            </a:gs>
            <a:gs pos="80000">
              <a:srgbClr val="2D2D8A">
                <a:shade val="80000"/>
                <a:hueOff val="0"/>
                <a:satOff val="-20293"/>
                <a:lumOff val="20289"/>
                <a:alphaOff val="0"/>
                <a:shade val="93000"/>
                <a:satMod val="130000"/>
              </a:srgbClr>
            </a:gs>
            <a:gs pos="100000">
              <a:srgbClr val="2D2D8A">
                <a:shade val="80000"/>
                <a:hueOff val="0"/>
                <a:satOff val="-20293"/>
                <a:lumOff val="20289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rtl="0"/>
          <a:r>
            <a:rPr lang="en-GB">
              <a:solidFill>
                <a:srgbClr val="FFFFFF"/>
              </a:solidFill>
              <a:latin typeface="Arial"/>
              <a:ea typeface="+mn-ea"/>
              <a:cs typeface="+mn-cs"/>
            </a:rPr>
            <a:t>eSTEeM Coordination Group meeting to evaluate proposals – accept, revise or decline</a:t>
          </a:r>
        </a:p>
      </dgm:t>
    </dgm:pt>
    <dgm:pt modelId="{36B6CF08-93B1-4ACB-BD6D-DB5A70FA72EA}" type="parTrans" cxnId="{AF1CAF6C-0CC9-4873-A8B2-58E504BDC7EB}">
      <dgm:prSet/>
      <dgm:spPr/>
      <dgm:t>
        <a:bodyPr/>
        <a:lstStyle/>
        <a:p>
          <a:endParaRPr lang="en-GB"/>
        </a:p>
      </dgm:t>
    </dgm:pt>
    <dgm:pt modelId="{30F6BFF9-ED95-4670-8D47-A9B054E2C2B9}" type="sibTrans" cxnId="{AF1CAF6C-0CC9-4873-A8B2-58E504BDC7EB}">
      <dgm:prSet/>
      <dgm:spPr/>
      <dgm:t>
        <a:bodyPr/>
        <a:lstStyle/>
        <a:p>
          <a:endParaRPr lang="en-GB"/>
        </a:p>
      </dgm:t>
    </dgm:pt>
    <dgm:pt modelId="{1F6CFB7A-A3F1-4899-813B-D8445674EDB1}">
      <dgm:prSet/>
      <dgm:spPr>
        <a:xfrm>
          <a:off x="6323101" y="1176378"/>
          <a:ext cx="1504884" cy="1568505"/>
        </a:xfrm>
        <a:gradFill rotWithShape="0">
          <a:gsLst>
            <a:gs pos="0">
              <a:srgbClr val="2D2D8A">
                <a:shade val="80000"/>
                <a:hueOff val="0"/>
                <a:satOff val="-27057"/>
                <a:lumOff val="27052"/>
                <a:alphaOff val="0"/>
                <a:shade val="51000"/>
                <a:satMod val="130000"/>
              </a:srgbClr>
            </a:gs>
            <a:gs pos="80000">
              <a:srgbClr val="2D2D8A">
                <a:shade val="80000"/>
                <a:hueOff val="0"/>
                <a:satOff val="-27057"/>
                <a:lumOff val="27052"/>
                <a:alphaOff val="0"/>
                <a:shade val="93000"/>
                <a:satMod val="130000"/>
              </a:srgbClr>
            </a:gs>
            <a:gs pos="100000">
              <a:srgbClr val="2D2D8A">
                <a:shade val="80000"/>
                <a:hueOff val="0"/>
                <a:satOff val="-27057"/>
                <a:lumOff val="27052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rtl="0"/>
          <a:r>
            <a:rPr lang="en-GB">
              <a:solidFill>
                <a:srgbClr val="FFFFFF"/>
              </a:solidFill>
              <a:latin typeface="Arial"/>
              <a:ea typeface="+mn-ea"/>
              <a:cs typeface="+mn-cs"/>
            </a:rPr>
            <a:t>Project proposers informed of decision</a:t>
          </a:r>
        </a:p>
      </dgm:t>
    </dgm:pt>
    <dgm:pt modelId="{D436FEED-9167-4C91-93C9-AB2BA2DD0203}" type="parTrans" cxnId="{88F81908-D242-4111-B673-754086A526E0}">
      <dgm:prSet/>
      <dgm:spPr/>
      <dgm:t>
        <a:bodyPr/>
        <a:lstStyle/>
        <a:p>
          <a:endParaRPr lang="en-GB"/>
        </a:p>
      </dgm:t>
    </dgm:pt>
    <dgm:pt modelId="{C91B9BEA-0A00-4337-9F77-7B6031E7245C}" type="sibTrans" cxnId="{88F81908-D242-4111-B673-754086A526E0}">
      <dgm:prSet/>
      <dgm:spPr/>
      <dgm:t>
        <a:bodyPr/>
        <a:lstStyle/>
        <a:p>
          <a:endParaRPr lang="en-GB"/>
        </a:p>
      </dgm:t>
    </dgm:pt>
    <dgm:pt modelId="{B9778DD7-4B75-4BF0-9719-5B7644E79BC6}">
      <dgm:prSet/>
      <dgm:spPr/>
      <dgm:t>
        <a:bodyPr/>
        <a:lstStyle/>
        <a:p>
          <a:pPr rtl="0"/>
          <a:r>
            <a:rPr lang="en-GB">
              <a:solidFill>
                <a:srgbClr val="FFFFFF"/>
              </a:solidFill>
              <a:latin typeface="Arial"/>
              <a:ea typeface="+mn-ea"/>
              <a:cs typeface="+mn-cs"/>
            </a:rPr>
            <a:t>Where necessary, plans revised. Final sign-off by </a:t>
          </a:r>
          <a:r>
            <a:rPr lang="en-GB" err="1">
              <a:solidFill>
                <a:srgbClr val="FFFFFF"/>
              </a:solidFill>
              <a:latin typeface="Arial"/>
              <a:ea typeface="+mn-ea"/>
              <a:cs typeface="+mn-cs"/>
            </a:rPr>
            <a:t>eSTEeM</a:t>
          </a:r>
          <a:r>
            <a:rPr lang="en-GB">
              <a:solidFill>
                <a:srgbClr val="FFFFFF"/>
              </a:solidFill>
              <a:latin typeface="Arial"/>
              <a:ea typeface="+mn-ea"/>
              <a:cs typeface="+mn-cs"/>
            </a:rPr>
            <a:t> Directors </a:t>
          </a:r>
          <a:endParaRPr lang="en-GB"/>
        </a:p>
      </dgm:t>
    </dgm:pt>
    <dgm:pt modelId="{7EEEF82D-6A67-4C4A-BCAF-4A490E774060}" type="parTrans" cxnId="{0988C3ED-0145-4490-99C1-61B2B7ADB95F}">
      <dgm:prSet/>
      <dgm:spPr/>
      <dgm:t>
        <a:bodyPr/>
        <a:lstStyle/>
        <a:p>
          <a:endParaRPr lang="en-GB"/>
        </a:p>
      </dgm:t>
    </dgm:pt>
    <dgm:pt modelId="{48937594-A669-4597-9B55-5B9FB2F9EE67}" type="sibTrans" cxnId="{0988C3ED-0145-4490-99C1-61B2B7ADB95F}">
      <dgm:prSet/>
      <dgm:spPr/>
      <dgm:t>
        <a:bodyPr/>
        <a:lstStyle/>
        <a:p>
          <a:endParaRPr lang="en-GB"/>
        </a:p>
      </dgm:t>
    </dgm:pt>
    <dgm:pt modelId="{2C4ACF66-D10A-45A3-B8B1-7B2AF8A1CE9D}" type="pres">
      <dgm:prSet presAssocID="{6DAE7E33-490E-4BD1-8F50-3B09394E9B4C}" presName="CompostProcess" presStyleCnt="0">
        <dgm:presLayoutVars>
          <dgm:dir/>
          <dgm:resizeHandles val="exact"/>
        </dgm:presLayoutVars>
      </dgm:prSet>
      <dgm:spPr/>
    </dgm:pt>
    <dgm:pt modelId="{C6B11522-BEA2-4885-98A0-29C3590DF607}" type="pres">
      <dgm:prSet presAssocID="{6DAE7E33-490E-4BD1-8F50-3B09394E9B4C}" presName="arrow" presStyleLbl="bgShp" presStyleIdx="0" presStyleCnt="1"/>
      <dgm:spPr>
        <a:xfrm>
          <a:off x="705802" y="0"/>
          <a:ext cx="7999095" cy="3921263"/>
        </a:xfrm>
        <a:prstGeom prst="rightArrow">
          <a:avLst/>
        </a:prstGeom>
        <a:solidFill>
          <a:srgbClr val="2D2D8A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3E7F9A4B-2C83-4413-838C-32C1AEFA92EE}" type="pres">
      <dgm:prSet presAssocID="{6DAE7E33-490E-4BD1-8F50-3B09394E9B4C}" presName="linearProcess" presStyleCnt="0"/>
      <dgm:spPr/>
    </dgm:pt>
    <dgm:pt modelId="{374792B8-4C7E-4EBC-AD53-54E20539A878}" type="pres">
      <dgm:prSet presAssocID="{4BFA6C34-1255-48DA-9F37-622D946D4B14}" presName="textNode" presStyleLbl="node1" presStyleIdx="0" presStyleCnt="6">
        <dgm:presLayoutVars>
          <dgm:bulletEnabled val="1"/>
        </dgm:presLayoutVars>
      </dgm:prSet>
      <dgm:spPr>
        <a:prstGeom prst="roundRect">
          <a:avLst/>
        </a:prstGeom>
      </dgm:spPr>
    </dgm:pt>
    <dgm:pt modelId="{8537ADD5-10E8-4737-B117-54A892D9BA65}" type="pres">
      <dgm:prSet presAssocID="{650C0179-893C-4265-ABCA-6825DE0F972C}" presName="sibTrans" presStyleCnt="0"/>
      <dgm:spPr/>
    </dgm:pt>
    <dgm:pt modelId="{0984352E-20FC-4E33-B81D-DA0CA3EB6E63}" type="pres">
      <dgm:prSet presAssocID="{E9D584C0-F592-4B30-824D-96C78E52C003}" presName="textNode" presStyleLbl="node1" presStyleIdx="1" presStyleCnt="6">
        <dgm:presLayoutVars>
          <dgm:bulletEnabled val="1"/>
        </dgm:presLayoutVars>
      </dgm:prSet>
      <dgm:spPr>
        <a:prstGeom prst="roundRect">
          <a:avLst/>
        </a:prstGeom>
      </dgm:spPr>
    </dgm:pt>
    <dgm:pt modelId="{55046C30-D7F6-432F-9230-2664DBA64533}" type="pres">
      <dgm:prSet presAssocID="{9E4472BC-D085-4851-BEC1-3FE3EFC6360D}" presName="sibTrans" presStyleCnt="0"/>
      <dgm:spPr/>
    </dgm:pt>
    <dgm:pt modelId="{758A6D15-119C-4AD3-AD68-888759AA0AF0}" type="pres">
      <dgm:prSet presAssocID="{49EBB590-70DD-4593-930D-FEF038894A69}" presName="textNode" presStyleLbl="node1" presStyleIdx="2" presStyleCnt="6">
        <dgm:presLayoutVars>
          <dgm:bulletEnabled val="1"/>
        </dgm:presLayoutVars>
      </dgm:prSet>
      <dgm:spPr>
        <a:prstGeom prst="roundRect">
          <a:avLst/>
        </a:prstGeom>
      </dgm:spPr>
    </dgm:pt>
    <dgm:pt modelId="{7F82C4A5-9FC6-4793-8625-AAFD714203B0}" type="pres">
      <dgm:prSet presAssocID="{96293363-F9DB-4D04-8A9F-CD8BB8CB4A50}" presName="sibTrans" presStyleCnt="0"/>
      <dgm:spPr/>
    </dgm:pt>
    <dgm:pt modelId="{D0F2BF96-5B4E-4231-849C-0A410FF0B0D7}" type="pres">
      <dgm:prSet presAssocID="{69269371-5304-458A-8305-2D07A659A15C}" presName="textNode" presStyleLbl="node1" presStyleIdx="3" presStyleCnt="6">
        <dgm:presLayoutVars>
          <dgm:bulletEnabled val="1"/>
        </dgm:presLayoutVars>
      </dgm:prSet>
      <dgm:spPr>
        <a:prstGeom prst="roundRect">
          <a:avLst/>
        </a:prstGeom>
      </dgm:spPr>
    </dgm:pt>
    <dgm:pt modelId="{F7696990-7916-4E61-B6BA-0DE269BFFFED}" type="pres">
      <dgm:prSet presAssocID="{30F6BFF9-ED95-4670-8D47-A9B054E2C2B9}" presName="sibTrans" presStyleCnt="0"/>
      <dgm:spPr/>
    </dgm:pt>
    <dgm:pt modelId="{5E016BE0-F61F-4BA1-BC4C-A4328C507082}" type="pres">
      <dgm:prSet presAssocID="{1F6CFB7A-A3F1-4899-813B-D8445674EDB1}" presName="textNode" presStyleLbl="node1" presStyleIdx="4" presStyleCnt="6">
        <dgm:presLayoutVars>
          <dgm:bulletEnabled val="1"/>
        </dgm:presLayoutVars>
      </dgm:prSet>
      <dgm:spPr>
        <a:prstGeom prst="roundRect">
          <a:avLst/>
        </a:prstGeom>
      </dgm:spPr>
    </dgm:pt>
    <dgm:pt modelId="{707C0A7D-90F7-4EAD-B100-B70B83FBA8A8}" type="pres">
      <dgm:prSet presAssocID="{C91B9BEA-0A00-4337-9F77-7B6031E7245C}" presName="sibTrans" presStyleCnt="0"/>
      <dgm:spPr/>
    </dgm:pt>
    <dgm:pt modelId="{6F6A3230-752E-45F9-9CE8-69F7686F2EA7}" type="pres">
      <dgm:prSet presAssocID="{B9778DD7-4B75-4BF0-9719-5B7644E79BC6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88F81908-D242-4111-B673-754086A526E0}" srcId="{6DAE7E33-490E-4BD1-8F50-3B09394E9B4C}" destId="{1F6CFB7A-A3F1-4899-813B-D8445674EDB1}" srcOrd="4" destOrd="0" parTransId="{D436FEED-9167-4C91-93C9-AB2BA2DD0203}" sibTransId="{C91B9BEA-0A00-4337-9F77-7B6031E7245C}"/>
    <dgm:cxn modelId="{E442A617-D0F4-48AE-8B1B-8B095D77C423}" type="presOf" srcId="{69269371-5304-458A-8305-2D07A659A15C}" destId="{D0F2BF96-5B4E-4231-849C-0A410FF0B0D7}" srcOrd="0" destOrd="0" presId="urn:microsoft.com/office/officeart/2005/8/layout/hProcess9"/>
    <dgm:cxn modelId="{6A18213E-8F75-41B4-A360-6319DE6B7C7B}" srcId="{6DAE7E33-490E-4BD1-8F50-3B09394E9B4C}" destId="{4BFA6C34-1255-48DA-9F37-622D946D4B14}" srcOrd="0" destOrd="0" parTransId="{B8A7CB11-DA76-4385-B8FD-32509455DC45}" sibTransId="{650C0179-893C-4265-ABCA-6825DE0F972C}"/>
    <dgm:cxn modelId="{F212F343-2E71-4E2D-8C63-1B5D4DD98673}" srcId="{6DAE7E33-490E-4BD1-8F50-3B09394E9B4C}" destId="{49EBB590-70DD-4593-930D-FEF038894A69}" srcOrd="2" destOrd="0" parTransId="{1EF0D9B9-AC25-4C01-8B3C-A03AD8B557B4}" sibTransId="{96293363-F9DB-4D04-8A9F-CD8BB8CB4A50}"/>
    <dgm:cxn modelId="{7465D347-B5BA-4DD8-A364-951C76A77C4F}" srcId="{6DAE7E33-490E-4BD1-8F50-3B09394E9B4C}" destId="{E9D584C0-F592-4B30-824D-96C78E52C003}" srcOrd="1" destOrd="0" parTransId="{66F07703-21DE-41B8-B19C-7F6FAF69948A}" sibTransId="{9E4472BC-D085-4851-BEC1-3FE3EFC6360D}"/>
    <dgm:cxn modelId="{AF1CAF6C-0CC9-4873-A8B2-58E504BDC7EB}" srcId="{6DAE7E33-490E-4BD1-8F50-3B09394E9B4C}" destId="{69269371-5304-458A-8305-2D07A659A15C}" srcOrd="3" destOrd="0" parTransId="{36B6CF08-93B1-4ACB-BD6D-DB5A70FA72EA}" sibTransId="{30F6BFF9-ED95-4670-8D47-A9B054E2C2B9}"/>
    <dgm:cxn modelId="{4D45E755-7988-4EED-BF3D-59D1D83B112D}" type="presOf" srcId="{B9778DD7-4B75-4BF0-9719-5B7644E79BC6}" destId="{6F6A3230-752E-45F9-9CE8-69F7686F2EA7}" srcOrd="0" destOrd="0" presId="urn:microsoft.com/office/officeart/2005/8/layout/hProcess9"/>
    <dgm:cxn modelId="{4DDB367F-819A-4B97-A3A0-AE49C7E10F95}" type="presOf" srcId="{6DAE7E33-490E-4BD1-8F50-3B09394E9B4C}" destId="{2C4ACF66-D10A-45A3-B8B1-7B2AF8A1CE9D}" srcOrd="0" destOrd="0" presId="urn:microsoft.com/office/officeart/2005/8/layout/hProcess9"/>
    <dgm:cxn modelId="{EF28CF9D-3488-4A73-B25F-6D7D99390D83}" type="presOf" srcId="{49EBB590-70DD-4593-930D-FEF038894A69}" destId="{758A6D15-119C-4AD3-AD68-888759AA0AF0}" srcOrd="0" destOrd="0" presId="urn:microsoft.com/office/officeart/2005/8/layout/hProcess9"/>
    <dgm:cxn modelId="{05DD259E-2B33-4B70-AAD1-96CF99F5752C}" type="presOf" srcId="{4BFA6C34-1255-48DA-9F37-622D946D4B14}" destId="{374792B8-4C7E-4EBC-AD53-54E20539A878}" srcOrd="0" destOrd="0" presId="urn:microsoft.com/office/officeart/2005/8/layout/hProcess9"/>
    <dgm:cxn modelId="{56BE86D1-789D-4FFA-92DE-22651F386EC5}" type="presOf" srcId="{1F6CFB7A-A3F1-4899-813B-D8445674EDB1}" destId="{5E016BE0-F61F-4BA1-BC4C-A4328C507082}" srcOrd="0" destOrd="0" presId="urn:microsoft.com/office/officeart/2005/8/layout/hProcess9"/>
    <dgm:cxn modelId="{BB8C67E6-8467-4724-9BBF-D44C522D229F}" type="presOf" srcId="{E9D584C0-F592-4B30-824D-96C78E52C003}" destId="{0984352E-20FC-4E33-B81D-DA0CA3EB6E63}" srcOrd="0" destOrd="0" presId="urn:microsoft.com/office/officeart/2005/8/layout/hProcess9"/>
    <dgm:cxn modelId="{0988C3ED-0145-4490-99C1-61B2B7ADB95F}" srcId="{6DAE7E33-490E-4BD1-8F50-3B09394E9B4C}" destId="{B9778DD7-4B75-4BF0-9719-5B7644E79BC6}" srcOrd="5" destOrd="0" parTransId="{7EEEF82D-6A67-4C4A-BCAF-4A490E774060}" sibTransId="{48937594-A669-4597-9B55-5B9FB2F9EE67}"/>
    <dgm:cxn modelId="{02D5801F-FF6B-46A6-8257-300B92BE1D9E}" type="presParOf" srcId="{2C4ACF66-D10A-45A3-B8B1-7B2AF8A1CE9D}" destId="{C6B11522-BEA2-4885-98A0-29C3590DF607}" srcOrd="0" destOrd="0" presId="urn:microsoft.com/office/officeart/2005/8/layout/hProcess9"/>
    <dgm:cxn modelId="{95063B11-8562-4343-83EE-5DC84C625F19}" type="presParOf" srcId="{2C4ACF66-D10A-45A3-B8B1-7B2AF8A1CE9D}" destId="{3E7F9A4B-2C83-4413-838C-32C1AEFA92EE}" srcOrd="1" destOrd="0" presId="urn:microsoft.com/office/officeart/2005/8/layout/hProcess9"/>
    <dgm:cxn modelId="{450C0CD2-C330-41C1-AFE5-B87FBAE30028}" type="presParOf" srcId="{3E7F9A4B-2C83-4413-838C-32C1AEFA92EE}" destId="{374792B8-4C7E-4EBC-AD53-54E20539A878}" srcOrd="0" destOrd="0" presId="urn:microsoft.com/office/officeart/2005/8/layout/hProcess9"/>
    <dgm:cxn modelId="{1ED23612-D437-4560-9082-BE3537D0CB60}" type="presParOf" srcId="{3E7F9A4B-2C83-4413-838C-32C1AEFA92EE}" destId="{8537ADD5-10E8-4737-B117-54A892D9BA65}" srcOrd="1" destOrd="0" presId="urn:microsoft.com/office/officeart/2005/8/layout/hProcess9"/>
    <dgm:cxn modelId="{013BD4E9-D44C-4C50-B663-26FBB3E8C59A}" type="presParOf" srcId="{3E7F9A4B-2C83-4413-838C-32C1AEFA92EE}" destId="{0984352E-20FC-4E33-B81D-DA0CA3EB6E63}" srcOrd="2" destOrd="0" presId="urn:microsoft.com/office/officeart/2005/8/layout/hProcess9"/>
    <dgm:cxn modelId="{2850D582-E7D6-4696-A2D7-5F738BBF9813}" type="presParOf" srcId="{3E7F9A4B-2C83-4413-838C-32C1AEFA92EE}" destId="{55046C30-D7F6-432F-9230-2664DBA64533}" srcOrd="3" destOrd="0" presId="urn:microsoft.com/office/officeart/2005/8/layout/hProcess9"/>
    <dgm:cxn modelId="{1EF03E71-DC79-49F3-9623-3D4A2B150C86}" type="presParOf" srcId="{3E7F9A4B-2C83-4413-838C-32C1AEFA92EE}" destId="{758A6D15-119C-4AD3-AD68-888759AA0AF0}" srcOrd="4" destOrd="0" presId="urn:microsoft.com/office/officeart/2005/8/layout/hProcess9"/>
    <dgm:cxn modelId="{3F54AD36-EE56-4062-9255-7847D1EC0065}" type="presParOf" srcId="{3E7F9A4B-2C83-4413-838C-32C1AEFA92EE}" destId="{7F82C4A5-9FC6-4793-8625-AAFD714203B0}" srcOrd="5" destOrd="0" presId="urn:microsoft.com/office/officeart/2005/8/layout/hProcess9"/>
    <dgm:cxn modelId="{6238C0B2-2B25-429C-ACEF-3E3E5C1E32CB}" type="presParOf" srcId="{3E7F9A4B-2C83-4413-838C-32C1AEFA92EE}" destId="{D0F2BF96-5B4E-4231-849C-0A410FF0B0D7}" srcOrd="6" destOrd="0" presId="urn:microsoft.com/office/officeart/2005/8/layout/hProcess9"/>
    <dgm:cxn modelId="{0A76B3EF-688B-4F8C-AB38-4907255BE3A1}" type="presParOf" srcId="{3E7F9A4B-2C83-4413-838C-32C1AEFA92EE}" destId="{F7696990-7916-4E61-B6BA-0DE269BFFFED}" srcOrd="7" destOrd="0" presId="urn:microsoft.com/office/officeart/2005/8/layout/hProcess9"/>
    <dgm:cxn modelId="{8467CC51-AF6C-49A2-8E2C-B51831C68566}" type="presParOf" srcId="{3E7F9A4B-2C83-4413-838C-32C1AEFA92EE}" destId="{5E016BE0-F61F-4BA1-BC4C-A4328C507082}" srcOrd="8" destOrd="0" presId="urn:microsoft.com/office/officeart/2005/8/layout/hProcess9"/>
    <dgm:cxn modelId="{AB1047E3-F28D-4522-8148-0A68A2025E36}" type="presParOf" srcId="{3E7F9A4B-2C83-4413-838C-32C1AEFA92EE}" destId="{707C0A7D-90F7-4EAD-B100-B70B83FBA8A8}" srcOrd="9" destOrd="0" presId="urn:microsoft.com/office/officeart/2005/8/layout/hProcess9"/>
    <dgm:cxn modelId="{71E4C049-1CFF-4740-919E-35F66A9DEF5B}" type="presParOf" srcId="{3E7F9A4B-2C83-4413-838C-32C1AEFA92EE}" destId="{6F6A3230-752E-45F9-9CE8-69F7686F2EA7}" srcOrd="10" destOrd="0" presId="urn:microsoft.com/office/officeart/2005/8/layout/hProcess9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B8BE772-EA51-4D3E-A296-E55F0F1ADE0F}" type="doc">
      <dgm:prSet loTypeId="urn:microsoft.com/office/officeart/2005/8/layout/hProcess9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DE21F048-0E6D-4CA5-B478-CA4E009A95D0}">
      <dgm:prSet/>
      <dgm:spPr>
        <a:xfrm>
          <a:off x="373" y="1442298"/>
          <a:ext cx="1126940" cy="1923064"/>
        </a:xfrm>
        <a:solidFill>
          <a:srgbClr val="333399">
            <a:shade val="8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GB">
              <a:solidFill>
                <a:srgbClr val="FFFFFF"/>
              </a:solidFill>
              <a:latin typeface="Arial"/>
              <a:ea typeface="+mn-ea"/>
              <a:cs typeface="+mn-cs"/>
            </a:rPr>
            <a:t>Ethics review, SRPP/SSPP approval, Data Protection compliance</a:t>
          </a:r>
        </a:p>
      </dgm:t>
    </dgm:pt>
    <dgm:pt modelId="{A3C36E33-621D-4104-BC80-6259661DA3FE}" type="parTrans" cxnId="{AD492D53-5DBA-45D9-892F-67D3ECFDCD0E}">
      <dgm:prSet/>
      <dgm:spPr/>
      <dgm:t>
        <a:bodyPr/>
        <a:lstStyle/>
        <a:p>
          <a:endParaRPr lang="en-GB"/>
        </a:p>
      </dgm:t>
    </dgm:pt>
    <dgm:pt modelId="{C00FCBDB-CDEA-4E89-866E-E202E439C441}" type="sibTrans" cxnId="{AD492D53-5DBA-45D9-892F-67D3ECFDCD0E}">
      <dgm:prSet/>
      <dgm:spPr/>
      <dgm:t>
        <a:bodyPr/>
        <a:lstStyle/>
        <a:p>
          <a:endParaRPr lang="en-GB"/>
        </a:p>
      </dgm:t>
    </dgm:pt>
    <dgm:pt modelId="{C83B5017-A4D8-4EDD-94FE-94287187AA49}">
      <dgm:prSet/>
      <dgm:spPr>
        <a:xfrm>
          <a:off x="1183660" y="1442298"/>
          <a:ext cx="1126940" cy="1923064"/>
        </a:xfrm>
        <a:solidFill>
          <a:srgbClr val="333399">
            <a:shade val="80000"/>
            <a:hueOff val="0"/>
            <a:satOff val="-4003"/>
            <a:lumOff val="4536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GB">
              <a:solidFill>
                <a:srgbClr val="FFFFFF"/>
              </a:solidFill>
              <a:latin typeface="Arial"/>
              <a:ea typeface="+mn-ea"/>
              <a:cs typeface="+mn-cs"/>
            </a:rPr>
            <a:t>Induction workshop held - project begins </a:t>
          </a:r>
        </a:p>
      </dgm:t>
    </dgm:pt>
    <dgm:pt modelId="{112FB7BF-0001-4D2A-8174-A8EA7A13D4FB}" type="parTrans" cxnId="{3DD78E13-84FD-4031-B6E0-2E294078DC4B}">
      <dgm:prSet/>
      <dgm:spPr/>
      <dgm:t>
        <a:bodyPr/>
        <a:lstStyle/>
        <a:p>
          <a:endParaRPr lang="en-GB"/>
        </a:p>
      </dgm:t>
    </dgm:pt>
    <dgm:pt modelId="{5313E6EB-F639-4273-9323-64B6A576FF68}" type="sibTrans" cxnId="{3DD78E13-84FD-4031-B6E0-2E294078DC4B}">
      <dgm:prSet/>
      <dgm:spPr/>
      <dgm:t>
        <a:bodyPr/>
        <a:lstStyle/>
        <a:p>
          <a:endParaRPr lang="en-GB"/>
        </a:p>
      </dgm:t>
    </dgm:pt>
    <dgm:pt modelId="{BA98E0FC-8679-4B2E-B0A9-1691D2C4E1A4}">
      <dgm:prSet/>
      <dgm:spPr>
        <a:xfrm>
          <a:off x="2366948" y="1442298"/>
          <a:ext cx="1126940" cy="1923064"/>
        </a:xfrm>
        <a:solidFill>
          <a:srgbClr val="333399">
            <a:shade val="80000"/>
            <a:hueOff val="0"/>
            <a:satOff val="-8005"/>
            <a:lumOff val="9072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GB">
              <a:solidFill>
                <a:srgbClr val="FFFFFF"/>
              </a:solidFill>
              <a:latin typeface="Arial"/>
              <a:ea typeface="+mn-ea"/>
              <a:cs typeface="+mn-cs"/>
            </a:rPr>
            <a:t>Mentoring and ongoing project management and support</a:t>
          </a:r>
        </a:p>
      </dgm:t>
    </dgm:pt>
    <dgm:pt modelId="{400AC104-044B-41B7-B0DE-841DB07E951D}" type="parTrans" cxnId="{D1D9E7BD-6AFE-44A4-937A-3F7DB67AB075}">
      <dgm:prSet/>
      <dgm:spPr/>
      <dgm:t>
        <a:bodyPr/>
        <a:lstStyle/>
        <a:p>
          <a:endParaRPr lang="en-GB"/>
        </a:p>
      </dgm:t>
    </dgm:pt>
    <dgm:pt modelId="{E82E75E2-426F-406C-9B19-E79E8521A859}" type="sibTrans" cxnId="{D1D9E7BD-6AFE-44A4-937A-3F7DB67AB075}">
      <dgm:prSet/>
      <dgm:spPr/>
      <dgm:t>
        <a:bodyPr/>
        <a:lstStyle/>
        <a:p>
          <a:endParaRPr lang="en-GB"/>
        </a:p>
      </dgm:t>
    </dgm:pt>
    <dgm:pt modelId="{A4A302ED-FFDD-424D-8D22-C7FAC464DEEA}">
      <dgm:prSet/>
      <dgm:spPr>
        <a:xfrm>
          <a:off x="4733523" y="1442298"/>
          <a:ext cx="1126940" cy="1923064"/>
        </a:xfrm>
        <a:solidFill>
          <a:srgbClr val="333399">
            <a:shade val="80000"/>
            <a:hueOff val="0"/>
            <a:satOff val="-16011"/>
            <a:lumOff val="18144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GB">
              <a:solidFill>
                <a:srgbClr val="FFFFFF"/>
              </a:solidFill>
              <a:latin typeface="Arial"/>
              <a:ea typeface="+mn-ea"/>
              <a:cs typeface="+mn-cs"/>
            </a:rPr>
            <a:t>Ongoing staff development events</a:t>
          </a:r>
        </a:p>
      </dgm:t>
    </dgm:pt>
    <dgm:pt modelId="{1A6C3922-1FC4-4BB5-B798-DE54FA351E50}" type="parTrans" cxnId="{7EAAB916-DC51-4DDE-862A-CB43E7F5630A}">
      <dgm:prSet/>
      <dgm:spPr/>
      <dgm:t>
        <a:bodyPr/>
        <a:lstStyle/>
        <a:p>
          <a:endParaRPr lang="en-GB"/>
        </a:p>
      </dgm:t>
    </dgm:pt>
    <dgm:pt modelId="{3DC95284-3314-43C2-AA63-D4292282D25B}" type="sibTrans" cxnId="{7EAAB916-DC51-4DDE-862A-CB43E7F5630A}">
      <dgm:prSet/>
      <dgm:spPr/>
      <dgm:t>
        <a:bodyPr/>
        <a:lstStyle/>
        <a:p>
          <a:endParaRPr lang="en-GB"/>
        </a:p>
      </dgm:t>
    </dgm:pt>
    <dgm:pt modelId="{20E1E7CF-D3FA-4F08-BE13-3C8617A486E8}">
      <dgm:prSet/>
      <dgm:spPr>
        <a:xfrm>
          <a:off x="5916811" y="1442298"/>
          <a:ext cx="1126940" cy="1923064"/>
        </a:xfrm>
        <a:solidFill>
          <a:srgbClr val="333399">
            <a:shade val="80000"/>
            <a:hueOff val="0"/>
            <a:satOff val="-20014"/>
            <a:lumOff val="2268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GB">
              <a:solidFill>
                <a:srgbClr val="FFFFFF"/>
              </a:solidFill>
              <a:latin typeface="Arial"/>
              <a:ea typeface="+mn-ea"/>
              <a:cs typeface="+mn-cs"/>
            </a:rPr>
            <a:t>Short reports </a:t>
          </a:r>
          <a:r>
            <a:rPr lang="en-GB" err="1">
              <a:solidFill>
                <a:srgbClr val="FFFFFF"/>
              </a:solidFill>
              <a:latin typeface="Arial"/>
              <a:ea typeface="+mn-ea"/>
              <a:cs typeface="+mn-cs"/>
            </a:rPr>
            <a:t>approx</a:t>
          </a:r>
          <a:r>
            <a:rPr lang="en-GB">
              <a:solidFill>
                <a:srgbClr val="FFFFFF"/>
              </a:solidFill>
              <a:latin typeface="Arial"/>
              <a:ea typeface="+mn-ea"/>
              <a:cs typeface="+mn-cs"/>
            </a:rPr>
            <a:t> twice a year</a:t>
          </a:r>
        </a:p>
      </dgm:t>
    </dgm:pt>
    <dgm:pt modelId="{4B9E536F-1134-47C4-ABB1-898E8160CCA5}" type="parTrans" cxnId="{A4A2F40B-3AC4-4B9D-947C-5792B610272D}">
      <dgm:prSet/>
      <dgm:spPr/>
      <dgm:t>
        <a:bodyPr/>
        <a:lstStyle/>
        <a:p>
          <a:endParaRPr lang="en-GB"/>
        </a:p>
      </dgm:t>
    </dgm:pt>
    <dgm:pt modelId="{4B81594C-54FF-45C7-AE80-0A25C6C72E3C}" type="sibTrans" cxnId="{A4A2F40B-3AC4-4B9D-947C-5792B610272D}">
      <dgm:prSet/>
      <dgm:spPr/>
      <dgm:t>
        <a:bodyPr/>
        <a:lstStyle/>
        <a:p>
          <a:endParaRPr lang="en-GB"/>
        </a:p>
      </dgm:t>
    </dgm:pt>
    <dgm:pt modelId="{843C5D47-0A0A-414C-8B2D-1C12C0D73503}">
      <dgm:prSet/>
      <dgm:spPr>
        <a:xfrm>
          <a:off x="7100098" y="1442298"/>
          <a:ext cx="1126940" cy="1923064"/>
        </a:xfrm>
        <a:solidFill>
          <a:srgbClr val="333399">
            <a:shade val="80000"/>
            <a:hueOff val="0"/>
            <a:satOff val="-24016"/>
            <a:lumOff val="27216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GB">
              <a:solidFill>
                <a:srgbClr val="FFFFFF"/>
              </a:solidFill>
              <a:latin typeface="Arial"/>
              <a:ea typeface="+mn-ea"/>
              <a:cs typeface="+mn-cs"/>
            </a:rPr>
            <a:t>Dissemination  - </a:t>
          </a:r>
          <a:r>
            <a:rPr lang="en-GB" err="1">
              <a:solidFill>
                <a:srgbClr val="FFFFFF"/>
              </a:solidFill>
              <a:latin typeface="Arial"/>
              <a:ea typeface="+mn-ea"/>
              <a:cs typeface="+mn-cs"/>
            </a:rPr>
            <a:t>eSTEeM</a:t>
          </a:r>
          <a:r>
            <a:rPr lang="en-GB">
              <a:solidFill>
                <a:srgbClr val="FFFFFF"/>
              </a:solidFill>
              <a:latin typeface="Arial"/>
              <a:ea typeface="+mn-ea"/>
              <a:cs typeface="+mn-cs"/>
            </a:rPr>
            <a:t> Annual Conference, internal and  external events </a:t>
          </a:r>
        </a:p>
      </dgm:t>
    </dgm:pt>
    <dgm:pt modelId="{BEA20861-47D3-4968-9ECE-172CC83B626E}" type="parTrans" cxnId="{5CE48A8F-6416-4841-8288-06F7F42E9826}">
      <dgm:prSet/>
      <dgm:spPr/>
      <dgm:t>
        <a:bodyPr/>
        <a:lstStyle/>
        <a:p>
          <a:endParaRPr lang="en-GB"/>
        </a:p>
      </dgm:t>
    </dgm:pt>
    <dgm:pt modelId="{5C583ACB-22D7-4820-906C-B73BD37E7B4B}" type="sibTrans" cxnId="{5CE48A8F-6416-4841-8288-06F7F42E9826}">
      <dgm:prSet/>
      <dgm:spPr/>
      <dgm:t>
        <a:bodyPr/>
        <a:lstStyle/>
        <a:p>
          <a:endParaRPr lang="en-GB"/>
        </a:p>
      </dgm:t>
    </dgm:pt>
    <dgm:pt modelId="{ECA7DCA4-9C35-4E33-B2B0-A63DE8772D1D}">
      <dgm:prSet/>
      <dgm:spPr>
        <a:xfrm>
          <a:off x="8283386" y="1442298"/>
          <a:ext cx="1126940" cy="1923064"/>
        </a:xfrm>
        <a:solidFill>
          <a:srgbClr val="333399">
            <a:shade val="80000"/>
            <a:hueOff val="0"/>
            <a:satOff val="-28019"/>
            <a:lumOff val="31752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GB">
              <a:solidFill>
                <a:srgbClr val="FFFFFF"/>
              </a:solidFill>
              <a:latin typeface="Arial"/>
              <a:ea typeface="+mn-ea"/>
              <a:cs typeface="+mn-cs"/>
            </a:rPr>
            <a:t>Final Report, outputs and publications  uploaded to </a:t>
          </a:r>
          <a:r>
            <a:rPr lang="en-GB" err="1">
              <a:solidFill>
                <a:srgbClr val="FFFFFF"/>
              </a:solidFill>
              <a:latin typeface="Arial"/>
              <a:ea typeface="+mn-ea"/>
              <a:cs typeface="+mn-cs"/>
            </a:rPr>
            <a:t>eSTEeM</a:t>
          </a:r>
          <a:r>
            <a:rPr lang="en-GB">
              <a:solidFill>
                <a:srgbClr val="FFFFFF"/>
              </a:solidFill>
              <a:latin typeface="Arial"/>
              <a:ea typeface="+mn-ea"/>
              <a:cs typeface="+mn-cs"/>
            </a:rPr>
            <a:t> website/ Scholarship Exchange/ ORO</a:t>
          </a:r>
        </a:p>
      </dgm:t>
    </dgm:pt>
    <dgm:pt modelId="{A0AAD6C4-5BA9-4E18-9082-A2BECE20AF97}" type="parTrans" cxnId="{B05769F7-5A3D-451F-B4F9-7D90C8FDE374}">
      <dgm:prSet/>
      <dgm:spPr/>
      <dgm:t>
        <a:bodyPr/>
        <a:lstStyle/>
        <a:p>
          <a:endParaRPr lang="en-GB"/>
        </a:p>
      </dgm:t>
    </dgm:pt>
    <dgm:pt modelId="{ABC29377-88C5-4A1E-BB62-9DEBEBD3B008}" type="sibTrans" cxnId="{B05769F7-5A3D-451F-B4F9-7D90C8FDE374}">
      <dgm:prSet/>
      <dgm:spPr/>
      <dgm:t>
        <a:bodyPr/>
        <a:lstStyle/>
        <a:p>
          <a:endParaRPr lang="en-GB"/>
        </a:p>
      </dgm:t>
    </dgm:pt>
    <dgm:pt modelId="{A4C42109-70EA-432C-AE7C-C8BDA00EDC78}" type="pres">
      <dgm:prSet presAssocID="{DB8BE772-EA51-4D3E-A296-E55F0F1ADE0F}" presName="CompostProcess" presStyleCnt="0">
        <dgm:presLayoutVars>
          <dgm:dir/>
          <dgm:resizeHandles val="exact"/>
        </dgm:presLayoutVars>
      </dgm:prSet>
      <dgm:spPr/>
    </dgm:pt>
    <dgm:pt modelId="{FC0E4135-61EF-4644-AB8A-459FEDD124CE}" type="pres">
      <dgm:prSet presAssocID="{DB8BE772-EA51-4D3E-A296-E55F0F1ADE0F}" presName="arrow" presStyleLbl="bgShp" presStyleIdx="0" presStyleCnt="1"/>
      <dgm:spPr>
        <a:xfrm>
          <a:off x="705802" y="0"/>
          <a:ext cx="7999095" cy="4807660"/>
        </a:xfrm>
        <a:prstGeom prst="rightArrow">
          <a:avLst/>
        </a:prstGeom>
        <a:solidFill>
          <a:srgbClr val="333399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E79672FD-364F-49E6-A038-B42F4DD92377}" type="pres">
      <dgm:prSet presAssocID="{DB8BE772-EA51-4D3E-A296-E55F0F1ADE0F}" presName="linearProcess" presStyleCnt="0"/>
      <dgm:spPr/>
    </dgm:pt>
    <dgm:pt modelId="{E29C4D33-ECE3-4C87-84FE-1ACB84531629}" type="pres">
      <dgm:prSet presAssocID="{DE21F048-0E6D-4CA5-B478-CA4E009A95D0}" presName="textNode" presStyleLbl="node1" presStyleIdx="0" presStyleCnt="7" custLinFactX="100000" custLinFactNeighborX="164918" custLinFactNeighborY="-813">
        <dgm:presLayoutVars>
          <dgm:bulletEnabled val="1"/>
        </dgm:presLayoutVars>
      </dgm:prSet>
      <dgm:spPr>
        <a:prstGeom prst="roundRect">
          <a:avLst/>
        </a:prstGeom>
      </dgm:spPr>
    </dgm:pt>
    <dgm:pt modelId="{D920FE3C-587A-4FFC-85E1-4CE605C2AD5A}" type="pres">
      <dgm:prSet presAssocID="{C00FCBDB-CDEA-4E89-866E-E202E439C441}" presName="sibTrans" presStyleCnt="0"/>
      <dgm:spPr/>
    </dgm:pt>
    <dgm:pt modelId="{0B7CEE63-FF21-4ED2-BDC2-0FBB1096F746}" type="pres">
      <dgm:prSet presAssocID="{C83B5017-A4D8-4EDD-94FE-94287187AA49}" presName="textNode" presStyleLbl="node1" presStyleIdx="1" presStyleCnt="7" custLinFactX="-92144" custLinFactNeighborX="-100000" custLinFactNeighborY="0">
        <dgm:presLayoutVars>
          <dgm:bulletEnabled val="1"/>
        </dgm:presLayoutVars>
      </dgm:prSet>
      <dgm:spPr>
        <a:prstGeom prst="roundRect">
          <a:avLst/>
        </a:prstGeom>
      </dgm:spPr>
    </dgm:pt>
    <dgm:pt modelId="{404A3C81-0964-4A2F-BC91-73DCC8722C99}" type="pres">
      <dgm:prSet presAssocID="{5313E6EB-F639-4273-9323-64B6A576FF68}" presName="sibTrans" presStyleCnt="0"/>
      <dgm:spPr/>
    </dgm:pt>
    <dgm:pt modelId="{B729C610-B7AA-4E93-8A4C-D9814AAE859F}" type="pres">
      <dgm:prSet presAssocID="{BA98E0FC-8679-4B2E-B0A9-1691D2C4E1A4}" presName="textNode" presStyleLbl="node1" presStyleIdx="2" presStyleCnt="7">
        <dgm:presLayoutVars>
          <dgm:bulletEnabled val="1"/>
        </dgm:presLayoutVars>
      </dgm:prSet>
      <dgm:spPr>
        <a:prstGeom prst="roundRect">
          <a:avLst/>
        </a:prstGeom>
      </dgm:spPr>
    </dgm:pt>
    <dgm:pt modelId="{788328F7-C265-4327-A1DE-616817AB6A22}" type="pres">
      <dgm:prSet presAssocID="{E82E75E2-426F-406C-9B19-E79E8521A859}" presName="sibTrans" presStyleCnt="0"/>
      <dgm:spPr/>
    </dgm:pt>
    <dgm:pt modelId="{4BCE5099-F8C8-4C29-AB4F-78654648D2A1}" type="pres">
      <dgm:prSet presAssocID="{A4A302ED-FFDD-424D-8D22-C7FAC464DEEA}" presName="textNode" presStyleLbl="node1" presStyleIdx="3" presStyleCnt="7">
        <dgm:presLayoutVars>
          <dgm:bulletEnabled val="1"/>
        </dgm:presLayoutVars>
      </dgm:prSet>
      <dgm:spPr>
        <a:prstGeom prst="roundRect">
          <a:avLst/>
        </a:prstGeom>
      </dgm:spPr>
    </dgm:pt>
    <dgm:pt modelId="{23491EA8-C73D-40BD-8ADA-5E08A7754648}" type="pres">
      <dgm:prSet presAssocID="{3DC95284-3314-43C2-AA63-D4292282D25B}" presName="sibTrans" presStyleCnt="0"/>
      <dgm:spPr/>
    </dgm:pt>
    <dgm:pt modelId="{29AE41D5-0A58-4DA2-B7BA-70D868C9DB12}" type="pres">
      <dgm:prSet presAssocID="{20E1E7CF-D3FA-4F08-BE13-3C8617A486E8}" presName="textNode" presStyleLbl="node1" presStyleIdx="4" presStyleCnt="7">
        <dgm:presLayoutVars>
          <dgm:bulletEnabled val="1"/>
        </dgm:presLayoutVars>
      </dgm:prSet>
      <dgm:spPr>
        <a:prstGeom prst="roundRect">
          <a:avLst/>
        </a:prstGeom>
      </dgm:spPr>
    </dgm:pt>
    <dgm:pt modelId="{A81B4EED-E5FD-4FE8-8269-5DE2D13B396E}" type="pres">
      <dgm:prSet presAssocID="{4B81594C-54FF-45C7-AE80-0A25C6C72E3C}" presName="sibTrans" presStyleCnt="0"/>
      <dgm:spPr/>
    </dgm:pt>
    <dgm:pt modelId="{48F4DA12-BAC0-4AE3-8778-4EE5372B66C2}" type="pres">
      <dgm:prSet presAssocID="{843C5D47-0A0A-414C-8B2D-1C12C0D73503}" presName="textNode" presStyleLbl="node1" presStyleIdx="5" presStyleCnt="7">
        <dgm:presLayoutVars>
          <dgm:bulletEnabled val="1"/>
        </dgm:presLayoutVars>
      </dgm:prSet>
      <dgm:spPr>
        <a:prstGeom prst="roundRect">
          <a:avLst/>
        </a:prstGeom>
      </dgm:spPr>
    </dgm:pt>
    <dgm:pt modelId="{B4AA33E4-9330-40C5-A6D1-6B4436FCF088}" type="pres">
      <dgm:prSet presAssocID="{5C583ACB-22D7-4820-906C-B73BD37E7B4B}" presName="sibTrans" presStyleCnt="0"/>
      <dgm:spPr/>
    </dgm:pt>
    <dgm:pt modelId="{BC37DBF4-C987-43D9-8E3E-64300CF6A0D0}" type="pres">
      <dgm:prSet presAssocID="{ECA7DCA4-9C35-4E33-B2B0-A63DE8772D1D}" presName="textNode" presStyleLbl="node1" presStyleIdx="6" presStyleCnt="7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B0A0FC03-CD85-4F5B-B5FB-FF66203B6792}" type="presOf" srcId="{BA98E0FC-8679-4B2E-B0A9-1691D2C4E1A4}" destId="{B729C610-B7AA-4E93-8A4C-D9814AAE859F}" srcOrd="0" destOrd="0" presId="urn:microsoft.com/office/officeart/2005/8/layout/hProcess9"/>
    <dgm:cxn modelId="{AB081208-79C7-4827-958E-3A56205300FB}" type="presOf" srcId="{843C5D47-0A0A-414C-8B2D-1C12C0D73503}" destId="{48F4DA12-BAC0-4AE3-8778-4EE5372B66C2}" srcOrd="0" destOrd="0" presId="urn:microsoft.com/office/officeart/2005/8/layout/hProcess9"/>
    <dgm:cxn modelId="{A4A2F40B-3AC4-4B9D-947C-5792B610272D}" srcId="{DB8BE772-EA51-4D3E-A296-E55F0F1ADE0F}" destId="{20E1E7CF-D3FA-4F08-BE13-3C8617A486E8}" srcOrd="4" destOrd="0" parTransId="{4B9E536F-1134-47C4-ABB1-898E8160CCA5}" sibTransId="{4B81594C-54FF-45C7-AE80-0A25C6C72E3C}"/>
    <dgm:cxn modelId="{3DD78E13-84FD-4031-B6E0-2E294078DC4B}" srcId="{DB8BE772-EA51-4D3E-A296-E55F0F1ADE0F}" destId="{C83B5017-A4D8-4EDD-94FE-94287187AA49}" srcOrd="1" destOrd="0" parTransId="{112FB7BF-0001-4D2A-8174-A8EA7A13D4FB}" sibTransId="{5313E6EB-F639-4273-9323-64B6A576FF68}"/>
    <dgm:cxn modelId="{7EAAB916-DC51-4DDE-862A-CB43E7F5630A}" srcId="{DB8BE772-EA51-4D3E-A296-E55F0F1ADE0F}" destId="{A4A302ED-FFDD-424D-8D22-C7FAC464DEEA}" srcOrd="3" destOrd="0" parTransId="{1A6C3922-1FC4-4BB5-B798-DE54FA351E50}" sibTransId="{3DC95284-3314-43C2-AA63-D4292282D25B}"/>
    <dgm:cxn modelId="{AD492D53-5DBA-45D9-892F-67D3ECFDCD0E}" srcId="{DB8BE772-EA51-4D3E-A296-E55F0F1ADE0F}" destId="{DE21F048-0E6D-4CA5-B478-CA4E009A95D0}" srcOrd="0" destOrd="0" parTransId="{A3C36E33-621D-4104-BC80-6259661DA3FE}" sibTransId="{C00FCBDB-CDEA-4E89-866E-E202E439C441}"/>
    <dgm:cxn modelId="{D7A7B77B-ECB8-425C-B63A-E5783247EB58}" type="presOf" srcId="{DE21F048-0E6D-4CA5-B478-CA4E009A95D0}" destId="{E29C4D33-ECE3-4C87-84FE-1ACB84531629}" srcOrd="0" destOrd="0" presId="urn:microsoft.com/office/officeart/2005/8/layout/hProcess9"/>
    <dgm:cxn modelId="{5CE48A8F-6416-4841-8288-06F7F42E9826}" srcId="{DB8BE772-EA51-4D3E-A296-E55F0F1ADE0F}" destId="{843C5D47-0A0A-414C-8B2D-1C12C0D73503}" srcOrd="5" destOrd="0" parTransId="{BEA20861-47D3-4968-9ECE-172CC83B626E}" sibTransId="{5C583ACB-22D7-4820-906C-B73BD37E7B4B}"/>
    <dgm:cxn modelId="{D1D9E7BD-6AFE-44A4-937A-3F7DB67AB075}" srcId="{DB8BE772-EA51-4D3E-A296-E55F0F1ADE0F}" destId="{BA98E0FC-8679-4B2E-B0A9-1691D2C4E1A4}" srcOrd="2" destOrd="0" parTransId="{400AC104-044B-41B7-B0DE-841DB07E951D}" sibTransId="{E82E75E2-426F-406C-9B19-E79E8521A859}"/>
    <dgm:cxn modelId="{14FFDDC2-699E-4F51-A440-A1E600A52B81}" type="presOf" srcId="{A4A302ED-FFDD-424D-8D22-C7FAC464DEEA}" destId="{4BCE5099-F8C8-4C29-AB4F-78654648D2A1}" srcOrd="0" destOrd="0" presId="urn:microsoft.com/office/officeart/2005/8/layout/hProcess9"/>
    <dgm:cxn modelId="{7A994AC7-01DA-4DCB-A561-8B5DA3CDCF90}" type="presOf" srcId="{DB8BE772-EA51-4D3E-A296-E55F0F1ADE0F}" destId="{A4C42109-70EA-432C-AE7C-C8BDA00EDC78}" srcOrd="0" destOrd="0" presId="urn:microsoft.com/office/officeart/2005/8/layout/hProcess9"/>
    <dgm:cxn modelId="{F37751C9-0BAC-403E-ACD8-46B07AAEC50F}" type="presOf" srcId="{20E1E7CF-D3FA-4F08-BE13-3C8617A486E8}" destId="{29AE41D5-0A58-4DA2-B7BA-70D868C9DB12}" srcOrd="0" destOrd="0" presId="urn:microsoft.com/office/officeart/2005/8/layout/hProcess9"/>
    <dgm:cxn modelId="{DD6D09D0-1716-4023-AE03-2029A3F2997A}" type="presOf" srcId="{C83B5017-A4D8-4EDD-94FE-94287187AA49}" destId="{0B7CEE63-FF21-4ED2-BDC2-0FBB1096F746}" srcOrd="0" destOrd="0" presId="urn:microsoft.com/office/officeart/2005/8/layout/hProcess9"/>
    <dgm:cxn modelId="{B05769F7-5A3D-451F-B4F9-7D90C8FDE374}" srcId="{DB8BE772-EA51-4D3E-A296-E55F0F1ADE0F}" destId="{ECA7DCA4-9C35-4E33-B2B0-A63DE8772D1D}" srcOrd="6" destOrd="0" parTransId="{A0AAD6C4-5BA9-4E18-9082-A2BECE20AF97}" sibTransId="{ABC29377-88C5-4A1E-BB62-9DEBEBD3B008}"/>
    <dgm:cxn modelId="{4B300CFA-AA1A-405A-AA4D-8B9F6FB85CA8}" type="presOf" srcId="{ECA7DCA4-9C35-4E33-B2B0-A63DE8772D1D}" destId="{BC37DBF4-C987-43D9-8E3E-64300CF6A0D0}" srcOrd="0" destOrd="0" presId="urn:microsoft.com/office/officeart/2005/8/layout/hProcess9"/>
    <dgm:cxn modelId="{78521D9A-5DAA-4B5F-AEE2-5AE54040A374}" type="presParOf" srcId="{A4C42109-70EA-432C-AE7C-C8BDA00EDC78}" destId="{FC0E4135-61EF-4644-AB8A-459FEDD124CE}" srcOrd="0" destOrd="0" presId="urn:microsoft.com/office/officeart/2005/8/layout/hProcess9"/>
    <dgm:cxn modelId="{9FA60243-949D-4396-8CE6-069AD566FF0E}" type="presParOf" srcId="{A4C42109-70EA-432C-AE7C-C8BDA00EDC78}" destId="{E79672FD-364F-49E6-A038-B42F4DD92377}" srcOrd="1" destOrd="0" presId="urn:microsoft.com/office/officeart/2005/8/layout/hProcess9"/>
    <dgm:cxn modelId="{F7588222-1C87-4791-94C6-10F5FD7C8FDD}" type="presParOf" srcId="{E79672FD-364F-49E6-A038-B42F4DD92377}" destId="{E29C4D33-ECE3-4C87-84FE-1ACB84531629}" srcOrd="0" destOrd="0" presId="urn:microsoft.com/office/officeart/2005/8/layout/hProcess9"/>
    <dgm:cxn modelId="{9B1432CE-12A4-4C62-8E61-1ED47DB93A91}" type="presParOf" srcId="{E79672FD-364F-49E6-A038-B42F4DD92377}" destId="{D920FE3C-587A-4FFC-85E1-4CE605C2AD5A}" srcOrd="1" destOrd="0" presId="urn:microsoft.com/office/officeart/2005/8/layout/hProcess9"/>
    <dgm:cxn modelId="{CD2847AA-7CC0-4084-93DD-1EE397DB3F6F}" type="presParOf" srcId="{E79672FD-364F-49E6-A038-B42F4DD92377}" destId="{0B7CEE63-FF21-4ED2-BDC2-0FBB1096F746}" srcOrd="2" destOrd="0" presId="urn:microsoft.com/office/officeart/2005/8/layout/hProcess9"/>
    <dgm:cxn modelId="{E6322395-DAB3-44D6-AC66-A67E230D6816}" type="presParOf" srcId="{E79672FD-364F-49E6-A038-B42F4DD92377}" destId="{404A3C81-0964-4A2F-BC91-73DCC8722C99}" srcOrd="3" destOrd="0" presId="urn:microsoft.com/office/officeart/2005/8/layout/hProcess9"/>
    <dgm:cxn modelId="{5C9F10D7-854D-486A-80DD-140C208C7212}" type="presParOf" srcId="{E79672FD-364F-49E6-A038-B42F4DD92377}" destId="{B729C610-B7AA-4E93-8A4C-D9814AAE859F}" srcOrd="4" destOrd="0" presId="urn:microsoft.com/office/officeart/2005/8/layout/hProcess9"/>
    <dgm:cxn modelId="{69EC439E-F2E4-4537-9132-E6E9C2315AA0}" type="presParOf" srcId="{E79672FD-364F-49E6-A038-B42F4DD92377}" destId="{788328F7-C265-4327-A1DE-616817AB6A22}" srcOrd="5" destOrd="0" presId="urn:microsoft.com/office/officeart/2005/8/layout/hProcess9"/>
    <dgm:cxn modelId="{B07B6419-943B-4251-B80F-E824AB39C2BF}" type="presParOf" srcId="{E79672FD-364F-49E6-A038-B42F4DD92377}" destId="{4BCE5099-F8C8-4C29-AB4F-78654648D2A1}" srcOrd="6" destOrd="0" presId="urn:microsoft.com/office/officeart/2005/8/layout/hProcess9"/>
    <dgm:cxn modelId="{AB96CAD7-9EBB-4401-8E77-966A4314D829}" type="presParOf" srcId="{E79672FD-364F-49E6-A038-B42F4DD92377}" destId="{23491EA8-C73D-40BD-8ADA-5E08A7754648}" srcOrd="7" destOrd="0" presId="urn:microsoft.com/office/officeart/2005/8/layout/hProcess9"/>
    <dgm:cxn modelId="{DF675339-A50B-4CE3-9E3E-632201800C06}" type="presParOf" srcId="{E79672FD-364F-49E6-A038-B42F4DD92377}" destId="{29AE41D5-0A58-4DA2-B7BA-70D868C9DB12}" srcOrd="8" destOrd="0" presId="urn:microsoft.com/office/officeart/2005/8/layout/hProcess9"/>
    <dgm:cxn modelId="{8A7F6D60-21B0-47BC-93B3-6845193F2ED3}" type="presParOf" srcId="{E79672FD-364F-49E6-A038-B42F4DD92377}" destId="{A81B4EED-E5FD-4FE8-8269-5DE2D13B396E}" srcOrd="9" destOrd="0" presId="urn:microsoft.com/office/officeart/2005/8/layout/hProcess9"/>
    <dgm:cxn modelId="{700DE9DA-AC0B-4045-8646-0C436F647301}" type="presParOf" srcId="{E79672FD-364F-49E6-A038-B42F4DD92377}" destId="{48F4DA12-BAC0-4AE3-8778-4EE5372B66C2}" srcOrd="10" destOrd="0" presId="urn:microsoft.com/office/officeart/2005/8/layout/hProcess9"/>
    <dgm:cxn modelId="{A48A4C7C-856D-44CD-80E3-CFB7D6B6721E}" type="presParOf" srcId="{E79672FD-364F-49E6-A038-B42F4DD92377}" destId="{B4AA33E4-9330-40C5-A6D1-6B4436FCF088}" srcOrd="11" destOrd="0" presId="urn:microsoft.com/office/officeart/2005/8/layout/hProcess9"/>
    <dgm:cxn modelId="{F6D804C5-980A-4C20-BE01-7320C71C9324}" type="presParOf" srcId="{E79672FD-364F-49E6-A038-B42F4DD92377}" destId="{BC37DBF4-C987-43D9-8E3E-64300CF6A0D0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A4693FD-8040-4656-B624-0ECE97297C3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06FFAE6C-667D-4F1F-8610-EDC9EC198C6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identified a need </a:t>
          </a:r>
          <a:endParaRPr lang="en-US"/>
        </a:p>
      </dgm:t>
    </dgm:pt>
    <dgm:pt modelId="{CD4829AA-A32D-4663-8568-1BEDB7512E12}" type="parTrans" cxnId="{B1C92570-0BCA-4A3F-9A42-02FDC62FFC7B}">
      <dgm:prSet/>
      <dgm:spPr/>
      <dgm:t>
        <a:bodyPr/>
        <a:lstStyle/>
        <a:p>
          <a:endParaRPr lang="en-US"/>
        </a:p>
      </dgm:t>
    </dgm:pt>
    <dgm:pt modelId="{AFD0F138-139D-48FD-BC25-5B7CD42AA081}" type="sibTrans" cxnId="{B1C92570-0BCA-4A3F-9A42-02FDC62FFC7B}">
      <dgm:prSet/>
      <dgm:spPr/>
      <dgm:t>
        <a:bodyPr/>
        <a:lstStyle/>
        <a:p>
          <a:endParaRPr lang="en-US"/>
        </a:p>
      </dgm:t>
    </dgm:pt>
    <dgm:pt modelId="{A176C2AC-AE86-41B1-8A68-EDCA931B36B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provided tools to help</a:t>
          </a:r>
          <a:endParaRPr lang="en-US"/>
        </a:p>
      </dgm:t>
    </dgm:pt>
    <dgm:pt modelId="{55025FBB-D6E4-475E-8713-DA0EA210DAC6}" type="parTrans" cxnId="{8769CB55-4ED1-462C-9E24-37446C1FBF49}">
      <dgm:prSet/>
      <dgm:spPr/>
      <dgm:t>
        <a:bodyPr/>
        <a:lstStyle/>
        <a:p>
          <a:endParaRPr lang="en-US"/>
        </a:p>
      </dgm:t>
    </dgm:pt>
    <dgm:pt modelId="{1B463785-BA14-4B18-B1A9-CDAEAAD6636A}" type="sibTrans" cxnId="{8769CB55-4ED1-462C-9E24-37446C1FBF49}">
      <dgm:prSet/>
      <dgm:spPr/>
      <dgm:t>
        <a:bodyPr/>
        <a:lstStyle/>
        <a:p>
          <a:endParaRPr lang="en-US"/>
        </a:p>
      </dgm:t>
    </dgm:pt>
    <dgm:pt modelId="{F08C0ED0-2107-4D29-A1F9-458F150EFB4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analysed and evaluated the effectiveness of the tools used</a:t>
          </a:r>
          <a:endParaRPr lang="en-US"/>
        </a:p>
      </dgm:t>
    </dgm:pt>
    <dgm:pt modelId="{5263498A-6096-4930-A9FB-E16C3AA8C6EA}" type="parTrans" cxnId="{AE853EAB-4553-4A12-82B0-15D87B7B6C21}">
      <dgm:prSet/>
      <dgm:spPr/>
      <dgm:t>
        <a:bodyPr/>
        <a:lstStyle/>
        <a:p>
          <a:endParaRPr lang="en-US"/>
        </a:p>
      </dgm:t>
    </dgm:pt>
    <dgm:pt modelId="{F1F825B4-29C2-441B-9D6C-F67961BC135D}" type="sibTrans" cxnId="{AE853EAB-4553-4A12-82B0-15D87B7B6C21}">
      <dgm:prSet/>
      <dgm:spPr/>
      <dgm:t>
        <a:bodyPr/>
        <a:lstStyle/>
        <a:p>
          <a:endParaRPr lang="en-US"/>
        </a:p>
      </dgm:t>
    </dgm:pt>
    <dgm:pt modelId="{5F48E756-3F81-4EC5-A945-88F19CE3C26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provided a framework to guide current and future students to greater success</a:t>
          </a:r>
          <a:endParaRPr lang="en-US"/>
        </a:p>
      </dgm:t>
    </dgm:pt>
    <dgm:pt modelId="{B63D260F-92B2-4BB9-8B11-F8620213A4A0}" type="parTrans" cxnId="{AC611286-B1B8-4627-85F3-5E6DF9D11C6C}">
      <dgm:prSet/>
      <dgm:spPr/>
      <dgm:t>
        <a:bodyPr/>
        <a:lstStyle/>
        <a:p>
          <a:endParaRPr lang="en-US"/>
        </a:p>
      </dgm:t>
    </dgm:pt>
    <dgm:pt modelId="{70DECE34-5A3A-4D3D-BEC5-AA1099D808C0}" type="sibTrans" cxnId="{AC611286-B1B8-4627-85F3-5E6DF9D11C6C}">
      <dgm:prSet/>
      <dgm:spPr/>
      <dgm:t>
        <a:bodyPr/>
        <a:lstStyle/>
        <a:p>
          <a:endParaRPr lang="en-US"/>
        </a:p>
      </dgm:t>
    </dgm:pt>
    <dgm:pt modelId="{E0C2E5A9-52E4-43BA-A00A-1B999E4BD847}" type="pres">
      <dgm:prSet presAssocID="{0A4693FD-8040-4656-B624-0ECE97297C3D}" presName="root" presStyleCnt="0">
        <dgm:presLayoutVars>
          <dgm:dir/>
          <dgm:resizeHandles val="exact"/>
        </dgm:presLayoutVars>
      </dgm:prSet>
      <dgm:spPr/>
    </dgm:pt>
    <dgm:pt modelId="{AA6F696B-EF0A-4979-9C87-371A34A0B2C8}" type="pres">
      <dgm:prSet presAssocID="{06FFAE6C-667D-4F1F-8610-EDC9EC198C6A}" presName="compNode" presStyleCnt="0"/>
      <dgm:spPr/>
    </dgm:pt>
    <dgm:pt modelId="{3FE824DB-8915-4C15-8E09-1F0FE1494AEC}" type="pres">
      <dgm:prSet presAssocID="{06FFAE6C-667D-4F1F-8610-EDC9EC198C6A}" presName="bgRect" presStyleLbl="bgShp" presStyleIdx="0" presStyleCnt="4"/>
      <dgm:spPr/>
    </dgm:pt>
    <dgm:pt modelId="{3EB83C3F-E984-4BCB-9405-F420332FA881}" type="pres">
      <dgm:prSet presAssocID="{06FFAE6C-667D-4F1F-8610-EDC9EC198C6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8F6F9F9F-7CB4-4049-A63E-33F80FEEE665}" type="pres">
      <dgm:prSet presAssocID="{06FFAE6C-667D-4F1F-8610-EDC9EC198C6A}" presName="spaceRect" presStyleCnt="0"/>
      <dgm:spPr/>
    </dgm:pt>
    <dgm:pt modelId="{9E9AA9FC-4D13-496B-BDD6-7B2B1AD07029}" type="pres">
      <dgm:prSet presAssocID="{06FFAE6C-667D-4F1F-8610-EDC9EC198C6A}" presName="parTx" presStyleLbl="revTx" presStyleIdx="0" presStyleCnt="4">
        <dgm:presLayoutVars>
          <dgm:chMax val="0"/>
          <dgm:chPref val="0"/>
        </dgm:presLayoutVars>
      </dgm:prSet>
      <dgm:spPr/>
    </dgm:pt>
    <dgm:pt modelId="{CEEC8141-9F58-4581-953E-B6486F847B52}" type="pres">
      <dgm:prSet presAssocID="{AFD0F138-139D-48FD-BC25-5B7CD42AA081}" presName="sibTrans" presStyleCnt="0"/>
      <dgm:spPr/>
    </dgm:pt>
    <dgm:pt modelId="{C5D0FD64-D644-42D9-9A3F-47B239316D77}" type="pres">
      <dgm:prSet presAssocID="{A176C2AC-AE86-41B1-8A68-EDCA931B36BA}" presName="compNode" presStyleCnt="0"/>
      <dgm:spPr/>
    </dgm:pt>
    <dgm:pt modelId="{21FFF509-14A0-4DF9-AF0B-DEDC71EBE3B1}" type="pres">
      <dgm:prSet presAssocID="{A176C2AC-AE86-41B1-8A68-EDCA931B36BA}" presName="bgRect" presStyleLbl="bgShp" presStyleIdx="1" presStyleCnt="4"/>
      <dgm:spPr/>
    </dgm:pt>
    <dgm:pt modelId="{E8804563-D5A3-4F53-A3B8-488A7B683297}" type="pres">
      <dgm:prSet presAssocID="{A176C2AC-AE86-41B1-8A68-EDCA931B36B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4272F305-1C03-45C8-8913-5ADCD3E19188}" type="pres">
      <dgm:prSet presAssocID="{A176C2AC-AE86-41B1-8A68-EDCA931B36BA}" presName="spaceRect" presStyleCnt="0"/>
      <dgm:spPr/>
    </dgm:pt>
    <dgm:pt modelId="{EE0612A5-3F09-4629-9982-86CF830369F1}" type="pres">
      <dgm:prSet presAssocID="{A176C2AC-AE86-41B1-8A68-EDCA931B36BA}" presName="parTx" presStyleLbl="revTx" presStyleIdx="1" presStyleCnt="4">
        <dgm:presLayoutVars>
          <dgm:chMax val="0"/>
          <dgm:chPref val="0"/>
        </dgm:presLayoutVars>
      </dgm:prSet>
      <dgm:spPr/>
    </dgm:pt>
    <dgm:pt modelId="{FE3FC28F-09F6-4042-860E-0E33F1F7B756}" type="pres">
      <dgm:prSet presAssocID="{1B463785-BA14-4B18-B1A9-CDAEAAD6636A}" presName="sibTrans" presStyleCnt="0"/>
      <dgm:spPr/>
    </dgm:pt>
    <dgm:pt modelId="{74B30FE8-6431-41BF-B515-9C342CDD15F9}" type="pres">
      <dgm:prSet presAssocID="{F08C0ED0-2107-4D29-A1F9-458F150EFB42}" presName="compNode" presStyleCnt="0"/>
      <dgm:spPr/>
    </dgm:pt>
    <dgm:pt modelId="{310C2F0E-E11C-4622-ACF9-370356C522EA}" type="pres">
      <dgm:prSet presAssocID="{F08C0ED0-2107-4D29-A1F9-458F150EFB42}" presName="bgRect" presStyleLbl="bgShp" presStyleIdx="2" presStyleCnt="4"/>
      <dgm:spPr/>
    </dgm:pt>
    <dgm:pt modelId="{D01D568C-3751-499C-93BD-94CB30000758}" type="pres">
      <dgm:prSet presAssocID="{F08C0ED0-2107-4D29-A1F9-458F150EFB4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826C712E-FE2B-4ADE-815F-AE3DF6D20A1A}" type="pres">
      <dgm:prSet presAssocID="{F08C0ED0-2107-4D29-A1F9-458F150EFB42}" presName="spaceRect" presStyleCnt="0"/>
      <dgm:spPr/>
    </dgm:pt>
    <dgm:pt modelId="{5EDE9922-BEDF-4EF0-8B2F-D86916AA2EE9}" type="pres">
      <dgm:prSet presAssocID="{F08C0ED0-2107-4D29-A1F9-458F150EFB42}" presName="parTx" presStyleLbl="revTx" presStyleIdx="2" presStyleCnt="4">
        <dgm:presLayoutVars>
          <dgm:chMax val="0"/>
          <dgm:chPref val="0"/>
        </dgm:presLayoutVars>
      </dgm:prSet>
      <dgm:spPr/>
    </dgm:pt>
    <dgm:pt modelId="{DF497C9C-F021-4D06-AD4D-2755B9BC547F}" type="pres">
      <dgm:prSet presAssocID="{F1F825B4-29C2-441B-9D6C-F67961BC135D}" presName="sibTrans" presStyleCnt="0"/>
      <dgm:spPr/>
    </dgm:pt>
    <dgm:pt modelId="{F1CA7525-790F-40B8-96CD-16FED6C7CA58}" type="pres">
      <dgm:prSet presAssocID="{5F48E756-3F81-4EC5-A945-88F19CE3C261}" presName="compNode" presStyleCnt="0"/>
      <dgm:spPr/>
    </dgm:pt>
    <dgm:pt modelId="{8417E752-E7B9-4A9E-98BD-630D344C1F75}" type="pres">
      <dgm:prSet presAssocID="{5F48E756-3F81-4EC5-A945-88F19CE3C261}" presName="bgRect" presStyleLbl="bgShp" presStyleIdx="3" presStyleCnt="4"/>
      <dgm:spPr/>
    </dgm:pt>
    <dgm:pt modelId="{D3534ED9-FAD9-4A2F-80E5-A01052370B3F}" type="pres">
      <dgm:prSet presAssocID="{5F48E756-3F81-4EC5-A945-88F19CE3C26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3A14380B-03E6-419C-9D37-6D9B71DE3089}" type="pres">
      <dgm:prSet presAssocID="{5F48E756-3F81-4EC5-A945-88F19CE3C261}" presName="spaceRect" presStyleCnt="0"/>
      <dgm:spPr/>
    </dgm:pt>
    <dgm:pt modelId="{C473A691-0422-4E75-922B-0A4CD53EAC3A}" type="pres">
      <dgm:prSet presAssocID="{5F48E756-3F81-4EC5-A945-88F19CE3C261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12D80744-2CCB-49EF-8087-E646CD4476C6}" type="presOf" srcId="{A176C2AC-AE86-41B1-8A68-EDCA931B36BA}" destId="{EE0612A5-3F09-4629-9982-86CF830369F1}" srcOrd="0" destOrd="0" presId="urn:microsoft.com/office/officeart/2018/2/layout/IconVerticalSolidList"/>
    <dgm:cxn modelId="{B1C92570-0BCA-4A3F-9A42-02FDC62FFC7B}" srcId="{0A4693FD-8040-4656-B624-0ECE97297C3D}" destId="{06FFAE6C-667D-4F1F-8610-EDC9EC198C6A}" srcOrd="0" destOrd="0" parTransId="{CD4829AA-A32D-4663-8568-1BEDB7512E12}" sibTransId="{AFD0F138-139D-48FD-BC25-5B7CD42AA081}"/>
    <dgm:cxn modelId="{8769CB55-4ED1-462C-9E24-37446C1FBF49}" srcId="{0A4693FD-8040-4656-B624-0ECE97297C3D}" destId="{A176C2AC-AE86-41B1-8A68-EDCA931B36BA}" srcOrd="1" destOrd="0" parTransId="{55025FBB-D6E4-475E-8713-DA0EA210DAC6}" sibTransId="{1B463785-BA14-4B18-B1A9-CDAEAAD6636A}"/>
    <dgm:cxn modelId="{AC611286-B1B8-4627-85F3-5E6DF9D11C6C}" srcId="{0A4693FD-8040-4656-B624-0ECE97297C3D}" destId="{5F48E756-3F81-4EC5-A945-88F19CE3C261}" srcOrd="3" destOrd="0" parTransId="{B63D260F-92B2-4BB9-8B11-F8620213A4A0}" sibTransId="{70DECE34-5A3A-4D3D-BEC5-AA1099D808C0}"/>
    <dgm:cxn modelId="{6641B28C-BC2F-44F8-A3E9-9D2F8E36E1C8}" type="presOf" srcId="{5F48E756-3F81-4EC5-A945-88F19CE3C261}" destId="{C473A691-0422-4E75-922B-0A4CD53EAC3A}" srcOrd="0" destOrd="0" presId="urn:microsoft.com/office/officeart/2018/2/layout/IconVerticalSolidList"/>
    <dgm:cxn modelId="{2C69D79D-0283-497B-A771-15287D331966}" type="presOf" srcId="{0A4693FD-8040-4656-B624-0ECE97297C3D}" destId="{E0C2E5A9-52E4-43BA-A00A-1B999E4BD847}" srcOrd="0" destOrd="0" presId="urn:microsoft.com/office/officeart/2018/2/layout/IconVerticalSolidList"/>
    <dgm:cxn modelId="{AE853EAB-4553-4A12-82B0-15D87B7B6C21}" srcId="{0A4693FD-8040-4656-B624-0ECE97297C3D}" destId="{F08C0ED0-2107-4D29-A1F9-458F150EFB42}" srcOrd="2" destOrd="0" parTransId="{5263498A-6096-4930-A9FB-E16C3AA8C6EA}" sibTransId="{F1F825B4-29C2-441B-9D6C-F67961BC135D}"/>
    <dgm:cxn modelId="{06E7E0CC-0B2E-43AC-82F0-2B9FE891B47E}" type="presOf" srcId="{06FFAE6C-667D-4F1F-8610-EDC9EC198C6A}" destId="{9E9AA9FC-4D13-496B-BDD6-7B2B1AD07029}" srcOrd="0" destOrd="0" presId="urn:microsoft.com/office/officeart/2018/2/layout/IconVerticalSolidList"/>
    <dgm:cxn modelId="{A167C7E9-A105-4756-B6FE-FB18B15DAEB5}" type="presOf" srcId="{F08C0ED0-2107-4D29-A1F9-458F150EFB42}" destId="{5EDE9922-BEDF-4EF0-8B2F-D86916AA2EE9}" srcOrd="0" destOrd="0" presId="urn:microsoft.com/office/officeart/2018/2/layout/IconVerticalSolidList"/>
    <dgm:cxn modelId="{5510B868-65AF-4B74-A8DA-636B54705A94}" type="presParOf" srcId="{E0C2E5A9-52E4-43BA-A00A-1B999E4BD847}" destId="{AA6F696B-EF0A-4979-9C87-371A34A0B2C8}" srcOrd="0" destOrd="0" presId="urn:microsoft.com/office/officeart/2018/2/layout/IconVerticalSolidList"/>
    <dgm:cxn modelId="{EDD6A926-2E5A-459C-B85E-7129BA8550A3}" type="presParOf" srcId="{AA6F696B-EF0A-4979-9C87-371A34A0B2C8}" destId="{3FE824DB-8915-4C15-8E09-1F0FE1494AEC}" srcOrd="0" destOrd="0" presId="urn:microsoft.com/office/officeart/2018/2/layout/IconVerticalSolidList"/>
    <dgm:cxn modelId="{E6027266-143C-4461-B289-63FDBCF59E43}" type="presParOf" srcId="{AA6F696B-EF0A-4979-9C87-371A34A0B2C8}" destId="{3EB83C3F-E984-4BCB-9405-F420332FA881}" srcOrd="1" destOrd="0" presId="urn:microsoft.com/office/officeart/2018/2/layout/IconVerticalSolidList"/>
    <dgm:cxn modelId="{B72AD988-E5BC-488C-8737-7193777465AF}" type="presParOf" srcId="{AA6F696B-EF0A-4979-9C87-371A34A0B2C8}" destId="{8F6F9F9F-7CB4-4049-A63E-33F80FEEE665}" srcOrd="2" destOrd="0" presId="urn:microsoft.com/office/officeart/2018/2/layout/IconVerticalSolidList"/>
    <dgm:cxn modelId="{71069C4C-2C4C-43C2-81C6-27FFFFD4504A}" type="presParOf" srcId="{AA6F696B-EF0A-4979-9C87-371A34A0B2C8}" destId="{9E9AA9FC-4D13-496B-BDD6-7B2B1AD07029}" srcOrd="3" destOrd="0" presId="urn:microsoft.com/office/officeart/2018/2/layout/IconVerticalSolidList"/>
    <dgm:cxn modelId="{B0DD2ECF-3974-4F2D-A8C9-03AE088EDCFB}" type="presParOf" srcId="{E0C2E5A9-52E4-43BA-A00A-1B999E4BD847}" destId="{CEEC8141-9F58-4581-953E-B6486F847B52}" srcOrd="1" destOrd="0" presId="urn:microsoft.com/office/officeart/2018/2/layout/IconVerticalSolidList"/>
    <dgm:cxn modelId="{1AA189BB-5C07-4069-B5EB-7FFD1464630C}" type="presParOf" srcId="{E0C2E5A9-52E4-43BA-A00A-1B999E4BD847}" destId="{C5D0FD64-D644-42D9-9A3F-47B239316D77}" srcOrd="2" destOrd="0" presId="urn:microsoft.com/office/officeart/2018/2/layout/IconVerticalSolidList"/>
    <dgm:cxn modelId="{1D926C5D-11A0-4E28-8D74-B1635D250C28}" type="presParOf" srcId="{C5D0FD64-D644-42D9-9A3F-47B239316D77}" destId="{21FFF509-14A0-4DF9-AF0B-DEDC71EBE3B1}" srcOrd="0" destOrd="0" presId="urn:microsoft.com/office/officeart/2018/2/layout/IconVerticalSolidList"/>
    <dgm:cxn modelId="{0DAB4139-5CB1-4732-90E4-95D9E988CFD7}" type="presParOf" srcId="{C5D0FD64-D644-42D9-9A3F-47B239316D77}" destId="{E8804563-D5A3-4F53-A3B8-488A7B683297}" srcOrd="1" destOrd="0" presId="urn:microsoft.com/office/officeart/2018/2/layout/IconVerticalSolidList"/>
    <dgm:cxn modelId="{68B638E6-B374-47ED-BFA8-903EBB805AEB}" type="presParOf" srcId="{C5D0FD64-D644-42D9-9A3F-47B239316D77}" destId="{4272F305-1C03-45C8-8913-5ADCD3E19188}" srcOrd="2" destOrd="0" presId="urn:microsoft.com/office/officeart/2018/2/layout/IconVerticalSolidList"/>
    <dgm:cxn modelId="{6ABE3A71-FEBC-4D7D-BBCD-3205B122F28D}" type="presParOf" srcId="{C5D0FD64-D644-42D9-9A3F-47B239316D77}" destId="{EE0612A5-3F09-4629-9982-86CF830369F1}" srcOrd="3" destOrd="0" presId="urn:microsoft.com/office/officeart/2018/2/layout/IconVerticalSolidList"/>
    <dgm:cxn modelId="{6D76A56B-D1EE-43A0-A016-AAF286C743BC}" type="presParOf" srcId="{E0C2E5A9-52E4-43BA-A00A-1B999E4BD847}" destId="{FE3FC28F-09F6-4042-860E-0E33F1F7B756}" srcOrd="3" destOrd="0" presId="urn:microsoft.com/office/officeart/2018/2/layout/IconVerticalSolidList"/>
    <dgm:cxn modelId="{D5B27873-3F1C-43FD-8438-51B50AC17D5B}" type="presParOf" srcId="{E0C2E5A9-52E4-43BA-A00A-1B999E4BD847}" destId="{74B30FE8-6431-41BF-B515-9C342CDD15F9}" srcOrd="4" destOrd="0" presId="urn:microsoft.com/office/officeart/2018/2/layout/IconVerticalSolidList"/>
    <dgm:cxn modelId="{9D670FCE-CA2F-44A2-8EFE-AF22699146A0}" type="presParOf" srcId="{74B30FE8-6431-41BF-B515-9C342CDD15F9}" destId="{310C2F0E-E11C-4622-ACF9-370356C522EA}" srcOrd="0" destOrd="0" presId="urn:microsoft.com/office/officeart/2018/2/layout/IconVerticalSolidList"/>
    <dgm:cxn modelId="{7058DBAB-D84A-49D6-B3D4-53C8912E2D8D}" type="presParOf" srcId="{74B30FE8-6431-41BF-B515-9C342CDD15F9}" destId="{D01D568C-3751-499C-93BD-94CB30000758}" srcOrd="1" destOrd="0" presId="urn:microsoft.com/office/officeart/2018/2/layout/IconVerticalSolidList"/>
    <dgm:cxn modelId="{95825757-1E5D-4E2D-BA36-BC2B60F1E7DD}" type="presParOf" srcId="{74B30FE8-6431-41BF-B515-9C342CDD15F9}" destId="{826C712E-FE2B-4ADE-815F-AE3DF6D20A1A}" srcOrd="2" destOrd="0" presId="urn:microsoft.com/office/officeart/2018/2/layout/IconVerticalSolidList"/>
    <dgm:cxn modelId="{FA948426-9891-4F5F-B4D9-75756153D742}" type="presParOf" srcId="{74B30FE8-6431-41BF-B515-9C342CDD15F9}" destId="{5EDE9922-BEDF-4EF0-8B2F-D86916AA2EE9}" srcOrd="3" destOrd="0" presId="urn:microsoft.com/office/officeart/2018/2/layout/IconVerticalSolidList"/>
    <dgm:cxn modelId="{ED2F9417-0266-470C-9C32-F341D8E844FF}" type="presParOf" srcId="{E0C2E5A9-52E4-43BA-A00A-1B999E4BD847}" destId="{DF497C9C-F021-4D06-AD4D-2755B9BC547F}" srcOrd="5" destOrd="0" presId="urn:microsoft.com/office/officeart/2018/2/layout/IconVerticalSolidList"/>
    <dgm:cxn modelId="{1AF2AB16-9F8F-4CF0-8641-F2C6496DFBDC}" type="presParOf" srcId="{E0C2E5A9-52E4-43BA-A00A-1B999E4BD847}" destId="{F1CA7525-790F-40B8-96CD-16FED6C7CA58}" srcOrd="6" destOrd="0" presId="urn:microsoft.com/office/officeart/2018/2/layout/IconVerticalSolidList"/>
    <dgm:cxn modelId="{338DBF15-81BD-4931-B8F9-9351DA7C4D76}" type="presParOf" srcId="{F1CA7525-790F-40B8-96CD-16FED6C7CA58}" destId="{8417E752-E7B9-4A9E-98BD-630D344C1F75}" srcOrd="0" destOrd="0" presId="urn:microsoft.com/office/officeart/2018/2/layout/IconVerticalSolidList"/>
    <dgm:cxn modelId="{E6DA1304-DB81-4331-A8FE-FE7816D98774}" type="presParOf" srcId="{F1CA7525-790F-40B8-96CD-16FED6C7CA58}" destId="{D3534ED9-FAD9-4A2F-80E5-A01052370B3F}" srcOrd="1" destOrd="0" presId="urn:microsoft.com/office/officeart/2018/2/layout/IconVerticalSolidList"/>
    <dgm:cxn modelId="{90C1AAD0-4E21-41C8-950F-8BEB2398F918}" type="presParOf" srcId="{F1CA7525-790F-40B8-96CD-16FED6C7CA58}" destId="{3A14380B-03E6-419C-9D37-6D9B71DE3089}" srcOrd="2" destOrd="0" presId="urn:microsoft.com/office/officeart/2018/2/layout/IconVerticalSolidList"/>
    <dgm:cxn modelId="{C22D75BD-E626-47A6-8092-F8823CA2E972}" type="presParOf" srcId="{F1CA7525-790F-40B8-96CD-16FED6C7CA58}" destId="{C473A691-0422-4E75-922B-0A4CD53EAC3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6A342A-9445-4051-B0EA-6201E35A0366}">
      <dsp:nvSpPr>
        <dsp:cNvPr id="0" name=""/>
        <dsp:cNvSpPr/>
      </dsp:nvSpPr>
      <dsp:spPr>
        <a:xfrm rot="16200000">
          <a:off x="-1176933" y="1179468"/>
          <a:ext cx="4846636" cy="2487699"/>
        </a:xfrm>
        <a:prstGeom prst="flowChartManualOperati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942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Teaching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200" kern="1200"/>
        </a:p>
      </dsp:txBody>
      <dsp:txXfrm rot="5400000">
        <a:off x="2535" y="969327"/>
        <a:ext cx="2487699" cy="2907982"/>
      </dsp:txXfrm>
    </dsp:sp>
    <dsp:sp modelId="{E0B537CA-5B8F-4998-9342-D6976E424C94}">
      <dsp:nvSpPr>
        <dsp:cNvPr id="0" name=""/>
        <dsp:cNvSpPr/>
      </dsp:nvSpPr>
      <dsp:spPr>
        <a:xfrm rot="16200000">
          <a:off x="1497343" y="1179468"/>
          <a:ext cx="4846636" cy="2487699"/>
        </a:xfrm>
        <a:prstGeom prst="flowChartManualOperation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942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Scholarly Teaching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/>
            <a:t>Evidence-informed teaching</a:t>
          </a:r>
        </a:p>
      </dsp:txBody>
      <dsp:txXfrm rot="5400000">
        <a:off x="2676811" y="969327"/>
        <a:ext cx="2487699" cy="2907982"/>
      </dsp:txXfrm>
    </dsp:sp>
    <dsp:sp modelId="{CF94A93D-D407-4A9C-85AE-3A7192EB4441}">
      <dsp:nvSpPr>
        <dsp:cNvPr id="0" name=""/>
        <dsp:cNvSpPr/>
      </dsp:nvSpPr>
      <dsp:spPr>
        <a:xfrm rot="16200000">
          <a:off x="4171619" y="1179468"/>
          <a:ext cx="4846636" cy="2487699"/>
        </a:xfrm>
        <a:prstGeom prst="flowChartManualOperati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942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Scholarship of Teaching and Learning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/>
            <a:t>Evidence-informed teaching made public and open to critique</a:t>
          </a:r>
        </a:p>
      </dsp:txBody>
      <dsp:txXfrm rot="5400000">
        <a:off x="5351087" y="969327"/>
        <a:ext cx="2487699" cy="2907982"/>
      </dsp:txXfrm>
    </dsp:sp>
    <dsp:sp modelId="{B0006D20-0757-4AC9-AB45-3E9AD21CC6AE}">
      <dsp:nvSpPr>
        <dsp:cNvPr id="0" name=""/>
        <dsp:cNvSpPr/>
      </dsp:nvSpPr>
      <dsp:spPr>
        <a:xfrm rot="16200000">
          <a:off x="6845896" y="1179468"/>
          <a:ext cx="4846636" cy="2487699"/>
        </a:xfrm>
        <a:prstGeom prst="flowChartManualOperation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942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Research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/>
            <a:t>Discipline based educational research</a:t>
          </a:r>
        </a:p>
      </dsp:txBody>
      <dsp:txXfrm rot="5400000">
        <a:off x="8025364" y="969327"/>
        <a:ext cx="2487699" cy="29079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CDE413-79CE-4E3D-8A9C-C39BC0123044}">
      <dsp:nvSpPr>
        <dsp:cNvPr id="0" name=""/>
        <dsp:cNvSpPr/>
      </dsp:nvSpPr>
      <dsp:spPr>
        <a:xfrm>
          <a:off x="4025503" y="0"/>
          <a:ext cx="2464594" cy="2464594"/>
        </a:xfrm>
        <a:prstGeom prst="triangl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Students</a:t>
          </a:r>
        </a:p>
      </dsp:txBody>
      <dsp:txXfrm>
        <a:off x="4641652" y="1232297"/>
        <a:ext cx="1232297" cy="1232297"/>
      </dsp:txXfrm>
    </dsp:sp>
    <dsp:sp modelId="{E2B32C38-BBD1-4A52-AB12-017B7CED37D6}">
      <dsp:nvSpPr>
        <dsp:cNvPr id="0" name=""/>
        <dsp:cNvSpPr/>
      </dsp:nvSpPr>
      <dsp:spPr>
        <a:xfrm>
          <a:off x="2793206" y="2464594"/>
          <a:ext cx="2464594" cy="2464594"/>
        </a:xfrm>
        <a:prstGeom prst="triangle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Staff</a:t>
          </a:r>
        </a:p>
      </dsp:txBody>
      <dsp:txXfrm>
        <a:off x="3409355" y="3696891"/>
        <a:ext cx="1232297" cy="1232297"/>
      </dsp:txXfrm>
    </dsp:sp>
    <dsp:sp modelId="{534D47B9-7911-4348-BDE4-3703A3E6B4FB}">
      <dsp:nvSpPr>
        <dsp:cNvPr id="0" name=""/>
        <dsp:cNvSpPr/>
      </dsp:nvSpPr>
      <dsp:spPr>
        <a:xfrm rot="10800000">
          <a:off x="4025503" y="2464594"/>
          <a:ext cx="2464594" cy="2464594"/>
        </a:xfrm>
        <a:prstGeom prst="triangl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Scholarship of Teaching and Learning</a:t>
          </a:r>
        </a:p>
      </dsp:txBody>
      <dsp:txXfrm rot="10800000">
        <a:off x="4641651" y="2464594"/>
        <a:ext cx="1232297" cy="1232297"/>
      </dsp:txXfrm>
    </dsp:sp>
    <dsp:sp modelId="{A16EAF76-A157-4A6F-8008-9C85C20A0744}">
      <dsp:nvSpPr>
        <dsp:cNvPr id="0" name=""/>
        <dsp:cNvSpPr/>
      </dsp:nvSpPr>
      <dsp:spPr>
        <a:xfrm>
          <a:off x="5257800" y="2464594"/>
          <a:ext cx="2464594" cy="2464594"/>
        </a:xfrm>
        <a:prstGeom prst="triangl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Institution </a:t>
          </a:r>
        </a:p>
      </dsp:txBody>
      <dsp:txXfrm>
        <a:off x="5873949" y="3696891"/>
        <a:ext cx="1232297" cy="12322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B11522-BEA2-4885-98A0-29C3590DF607}">
      <dsp:nvSpPr>
        <dsp:cNvPr id="0" name=""/>
        <dsp:cNvSpPr/>
      </dsp:nvSpPr>
      <dsp:spPr>
        <a:xfrm>
          <a:off x="674039" y="0"/>
          <a:ext cx="7639118" cy="4461751"/>
        </a:xfrm>
        <a:prstGeom prst="rightArrow">
          <a:avLst/>
        </a:prstGeom>
        <a:solidFill>
          <a:srgbClr val="2D2D8A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74792B8-4C7E-4EBC-AD53-54E20539A878}">
      <dsp:nvSpPr>
        <dsp:cNvPr id="0" name=""/>
        <dsp:cNvSpPr/>
      </dsp:nvSpPr>
      <dsp:spPr>
        <a:xfrm>
          <a:off x="2468" y="1338525"/>
          <a:ext cx="1437161" cy="1784700"/>
        </a:xfrm>
        <a:prstGeom prst="roundRect">
          <a:avLst/>
        </a:prstGeom>
        <a:gradFill rotWithShape="0">
          <a:gsLst>
            <a:gs pos="0">
              <a:srgbClr val="2D2D8A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2D2D8A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2D2D8A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>
              <a:solidFill>
                <a:srgbClr val="FFFFFF"/>
              </a:solidFill>
              <a:latin typeface="Arial"/>
              <a:ea typeface="+mn-ea"/>
              <a:cs typeface="+mn-cs"/>
            </a:rPr>
            <a:t>Project idea – discuss with School  Scholarship Lead or eSTEeM Directors</a:t>
          </a:r>
        </a:p>
      </dsp:txBody>
      <dsp:txXfrm>
        <a:off x="72624" y="1408681"/>
        <a:ext cx="1296849" cy="1644388"/>
      </dsp:txXfrm>
    </dsp:sp>
    <dsp:sp modelId="{0984352E-20FC-4E33-B81D-DA0CA3EB6E63}">
      <dsp:nvSpPr>
        <dsp:cNvPr id="0" name=""/>
        <dsp:cNvSpPr/>
      </dsp:nvSpPr>
      <dsp:spPr>
        <a:xfrm>
          <a:off x="1511488" y="1338525"/>
          <a:ext cx="1437161" cy="1784700"/>
        </a:xfrm>
        <a:prstGeom prst="roundRect">
          <a:avLst/>
        </a:prstGeom>
        <a:gradFill rotWithShape="0">
          <a:gsLst>
            <a:gs pos="0">
              <a:srgbClr val="2D2D8A">
                <a:shade val="80000"/>
                <a:hueOff val="0"/>
                <a:satOff val="-6764"/>
                <a:lumOff val="6763"/>
                <a:alphaOff val="0"/>
                <a:shade val="51000"/>
                <a:satMod val="130000"/>
              </a:srgbClr>
            </a:gs>
            <a:gs pos="80000">
              <a:srgbClr val="2D2D8A">
                <a:shade val="80000"/>
                <a:hueOff val="0"/>
                <a:satOff val="-6764"/>
                <a:lumOff val="6763"/>
                <a:alphaOff val="0"/>
                <a:shade val="93000"/>
                <a:satMod val="130000"/>
              </a:srgbClr>
            </a:gs>
            <a:gs pos="100000">
              <a:srgbClr val="2D2D8A">
                <a:shade val="80000"/>
                <a:hueOff val="0"/>
                <a:satOff val="-6764"/>
                <a:lumOff val="6763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>
              <a:solidFill>
                <a:srgbClr val="FFFFFF"/>
              </a:solidFill>
              <a:latin typeface="Arial"/>
              <a:ea typeface="+mn-ea"/>
              <a:cs typeface="+mn-cs"/>
            </a:rPr>
            <a:t>Project proposal form completed, endorsed by Scholarship Lead and signed by HOS to approve workload</a:t>
          </a:r>
        </a:p>
      </dsp:txBody>
      <dsp:txXfrm>
        <a:off x="1581644" y="1408681"/>
        <a:ext cx="1296849" cy="1644388"/>
      </dsp:txXfrm>
    </dsp:sp>
    <dsp:sp modelId="{758A6D15-119C-4AD3-AD68-888759AA0AF0}">
      <dsp:nvSpPr>
        <dsp:cNvPr id="0" name=""/>
        <dsp:cNvSpPr/>
      </dsp:nvSpPr>
      <dsp:spPr>
        <a:xfrm>
          <a:off x="3020508" y="1338525"/>
          <a:ext cx="1437161" cy="1784700"/>
        </a:xfrm>
        <a:prstGeom prst="roundRect">
          <a:avLst/>
        </a:prstGeom>
        <a:gradFill rotWithShape="0">
          <a:gsLst>
            <a:gs pos="0">
              <a:srgbClr val="2D2D8A">
                <a:shade val="80000"/>
                <a:hueOff val="0"/>
                <a:satOff val="-13528"/>
                <a:lumOff val="13526"/>
                <a:alphaOff val="0"/>
                <a:shade val="51000"/>
                <a:satMod val="130000"/>
              </a:srgbClr>
            </a:gs>
            <a:gs pos="80000">
              <a:srgbClr val="2D2D8A">
                <a:shade val="80000"/>
                <a:hueOff val="0"/>
                <a:satOff val="-13528"/>
                <a:lumOff val="13526"/>
                <a:alphaOff val="0"/>
                <a:shade val="93000"/>
                <a:satMod val="130000"/>
              </a:srgbClr>
            </a:gs>
            <a:gs pos="100000">
              <a:srgbClr val="2D2D8A">
                <a:shade val="80000"/>
                <a:hueOff val="0"/>
                <a:satOff val="-13528"/>
                <a:lumOff val="13526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>
              <a:solidFill>
                <a:srgbClr val="FFFFFF"/>
              </a:solidFill>
              <a:latin typeface="Arial"/>
              <a:ea typeface="+mn-ea"/>
              <a:cs typeface="+mn-cs"/>
            </a:rPr>
            <a:t>Proposal submitted by advertised deadline</a:t>
          </a:r>
        </a:p>
      </dsp:txBody>
      <dsp:txXfrm>
        <a:off x="3090664" y="1408681"/>
        <a:ext cx="1296849" cy="1644388"/>
      </dsp:txXfrm>
    </dsp:sp>
    <dsp:sp modelId="{D0F2BF96-5B4E-4231-849C-0A410FF0B0D7}">
      <dsp:nvSpPr>
        <dsp:cNvPr id="0" name=""/>
        <dsp:cNvSpPr/>
      </dsp:nvSpPr>
      <dsp:spPr>
        <a:xfrm>
          <a:off x="4529528" y="1338525"/>
          <a:ext cx="1437161" cy="1784700"/>
        </a:xfrm>
        <a:prstGeom prst="roundRect">
          <a:avLst/>
        </a:prstGeom>
        <a:gradFill rotWithShape="0">
          <a:gsLst>
            <a:gs pos="0">
              <a:srgbClr val="2D2D8A">
                <a:shade val="80000"/>
                <a:hueOff val="0"/>
                <a:satOff val="-20293"/>
                <a:lumOff val="20289"/>
                <a:alphaOff val="0"/>
                <a:shade val="51000"/>
                <a:satMod val="130000"/>
              </a:srgbClr>
            </a:gs>
            <a:gs pos="80000">
              <a:srgbClr val="2D2D8A">
                <a:shade val="80000"/>
                <a:hueOff val="0"/>
                <a:satOff val="-20293"/>
                <a:lumOff val="20289"/>
                <a:alphaOff val="0"/>
                <a:shade val="93000"/>
                <a:satMod val="130000"/>
              </a:srgbClr>
            </a:gs>
            <a:gs pos="100000">
              <a:srgbClr val="2D2D8A">
                <a:shade val="80000"/>
                <a:hueOff val="0"/>
                <a:satOff val="-20293"/>
                <a:lumOff val="20289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>
              <a:solidFill>
                <a:srgbClr val="FFFFFF"/>
              </a:solidFill>
              <a:latin typeface="Arial"/>
              <a:ea typeface="+mn-ea"/>
              <a:cs typeface="+mn-cs"/>
            </a:rPr>
            <a:t>eSTEeM Coordination Group meeting to evaluate proposals – accept, revise or decline</a:t>
          </a:r>
        </a:p>
      </dsp:txBody>
      <dsp:txXfrm>
        <a:off x="4599684" y="1408681"/>
        <a:ext cx="1296849" cy="1644388"/>
      </dsp:txXfrm>
    </dsp:sp>
    <dsp:sp modelId="{5E016BE0-F61F-4BA1-BC4C-A4328C507082}">
      <dsp:nvSpPr>
        <dsp:cNvPr id="0" name=""/>
        <dsp:cNvSpPr/>
      </dsp:nvSpPr>
      <dsp:spPr>
        <a:xfrm>
          <a:off x="6038547" y="1338525"/>
          <a:ext cx="1437161" cy="1784700"/>
        </a:xfrm>
        <a:prstGeom prst="roundRect">
          <a:avLst/>
        </a:prstGeom>
        <a:gradFill rotWithShape="0">
          <a:gsLst>
            <a:gs pos="0">
              <a:srgbClr val="2D2D8A">
                <a:shade val="80000"/>
                <a:hueOff val="0"/>
                <a:satOff val="-27057"/>
                <a:lumOff val="27052"/>
                <a:alphaOff val="0"/>
                <a:shade val="51000"/>
                <a:satMod val="130000"/>
              </a:srgbClr>
            </a:gs>
            <a:gs pos="80000">
              <a:srgbClr val="2D2D8A">
                <a:shade val="80000"/>
                <a:hueOff val="0"/>
                <a:satOff val="-27057"/>
                <a:lumOff val="27052"/>
                <a:alphaOff val="0"/>
                <a:shade val="93000"/>
                <a:satMod val="130000"/>
              </a:srgbClr>
            </a:gs>
            <a:gs pos="100000">
              <a:srgbClr val="2D2D8A">
                <a:shade val="80000"/>
                <a:hueOff val="0"/>
                <a:satOff val="-27057"/>
                <a:lumOff val="27052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>
              <a:solidFill>
                <a:srgbClr val="FFFFFF"/>
              </a:solidFill>
              <a:latin typeface="Arial"/>
              <a:ea typeface="+mn-ea"/>
              <a:cs typeface="+mn-cs"/>
            </a:rPr>
            <a:t>Project proposers informed of decision</a:t>
          </a:r>
        </a:p>
      </dsp:txBody>
      <dsp:txXfrm>
        <a:off x="6108703" y="1408681"/>
        <a:ext cx="1296849" cy="1644388"/>
      </dsp:txXfrm>
    </dsp:sp>
    <dsp:sp modelId="{6F6A3230-752E-45F9-9CE8-69F7686F2EA7}">
      <dsp:nvSpPr>
        <dsp:cNvPr id="0" name=""/>
        <dsp:cNvSpPr/>
      </dsp:nvSpPr>
      <dsp:spPr>
        <a:xfrm>
          <a:off x="7547567" y="1338525"/>
          <a:ext cx="1437161" cy="1784700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321280"/>
                <a:satOff val="-12909"/>
                <a:lumOff val="27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321280"/>
                <a:satOff val="-12909"/>
                <a:lumOff val="27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321280"/>
                <a:satOff val="-12909"/>
                <a:lumOff val="27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>
              <a:solidFill>
                <a:srgbClr val="FFFFFF"/>
              </a:solidFill>
              <a:latin typeface="Arial"/>
              <a:ea typeface="+mn-ea"/>
              <a:cs typeface="+mn-cs"/>
            </a:rPr>
            <a:t>Where necessary, plans revised. Final sign-off by </a:t>
          </a:r>
          <a:r>
            <a:rPr lang="en-GB" sz="1300" kern="1200" err="1">
              <a:solidFill>
                <a:srgbClr val="FFFFFF"/>
              </a:solidFill>
              <a:latin typeface="Arial"/>
              <a:ea typeface="+mn-ea"/>
              <a:cs typeface="+mn-cs"/>
            </a:rPr>
            <a:t>eSTEeM</a:t>
          </a:r>
          <a:r>
            <a:rPr lang="en-GB" sz="1300" kern="1200">
              <a:solidFill>
                <a:srgbClr val="FFFFFF"/>
              </a:solidFill>
              <a:latin typeface="Arial"/>
              <a:ea typeface="+mn-ea"/>
              <a:cs typeface="+mn-cs"/>
            </a:rPr>
            <a:t> Directors </a:t>
          </a:r>
          <a:endParaRPr lang="en-GB" sz="1300" kern="1200"/>
        </a:p>
      </dsp:txBody>
      <dsp:txXfrm>
        <a:off x="7617723" y="1408681"/>
        <a:ext cx="1296849" cy="16443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0E4135-61EF-4644-AB8A-459FEDD124CE}">
      <dsp:nvSpPr>
        <dsp:cNvPr id="0" name=""/>
        <dsp:cNvSpPr/>
      </dsp:nvSpPr>
      <dsp:spPr>
        <a:xfrm>
          <a:off x="692069" y="0"/>
          <a:ext cx="7843453" cy="4616010"/>
        </a:xfrm>
        <a:prstGeom prst="rightArrow">
          <a:avLst/>
        </a:prstGeom>
        <a:solidFill>
          <a:srgbClr val="333399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9C4D33-ECE3-4C87-84FE-1ACB84531629}">
      <dsp:nvSpPr>
        <dsp:cNvPr id="0" name=""/>
        <dsp:cNvSpPr/>
      </dsp:nvSpPr>
      <dsp:spPr>
        <a:xfrm>
          <a:off x="1368840" y="1369791"/>
          <a:ext cx="1263837" cy="1846404"/>
        </a:xfrm>
        <a:prstGeom prst="roundRect">
          <a:avLst/>
        </a:prstGeom>
        <a:solidFill>
          <a:srgbClr val="333399">
            <a:shade val="8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>
              <a:solidFill>
                <a:srgbClr val="FFFFFF"/>
              </a:solidFill>
              <a:latin typeface="Arial"/>
              <a:ea typeface="+mn-ea"/>
              <a:cs typeface="+mn-cs"/>
            </a:rPr>
            <a:t>Ethics review, SRPP/SSPP approval, Data Protection compliance</a:t>
          </a:r>
        </a:p>
      </dsp:txBody>
      <dsp:txXfrm>
        <a:off x="1430535" y="1431486"/>
        <a:ext cx="1140447" cy="1723014"/>
      </dsp:txXfrm>
    </dsp:sp>
    <dsp:sp modelId="{0B7CEE63-FF21-4ED2-BDC2-0FBB1096F746}">
      <dsp:nvSpPr>
        <dsp:cNvPr id="0" name=""/>
        <dsp:cNvSpPr/>
      </dsp:nvSpPr>
      <dsp:spPr>
        <a:xfrm>
          <a:off x="100075" y="1384803"/>
          <a:ext cx="1263837" cy="1846404"/>
        </a:xfrm>
        <a:prstGeom prst="roundRect">
          <a:avLst/>
        </a:prstGeom>
        <a:solidFill>
          <a:srgbClr val="333399">
            <a:shade val="80000"/>
            <a:hueOff val="0"/>
            <a:satOff val="-4003"/>
            <a:lumOff val="4536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>
              <a:solidFill>
                <a:srgbClr val="FFFFFF"/>
              </a:solidFill>
              <a:latin typeface="Arial"/>
              <a:ea typeface="+mn-ea"/>
              <a:cs typeface="+mn-cs"/>
            </a:rPr>
            <a:t>Induction workshop held - project begins </a:t>
          </a:r>
        </a:p>
      </dsp:txBody>
      <dsp:txXfrm>
        <a:off x="161770" y="1446498"/>
        <a:ext cx="1140447" cy="1723014"/>
      </dsp:txXfrm>
    </dsp:sp>
    <dsp:sp modelId="{B729C610-B7AA-4E93-8A4C-D9814AAE859F}">
      <dsp:nvSpPr>
        <dsp:cNvPr id="0" name=""/>
        <dsp:cNvSpPr/>
      </dsp:nvSpPr>
      <dsp:spPr>
        <a:xfrm>
          <a:off x="2654847" y="1384803"/>
          <a:ext cx="1263837" cy="1846404"/>
        </a:xfrm>
        <a:prstGeom prst="roundRect">
          <a:avLst/>
        </a:prstGeom>
        <a:solidFill>
          <a:srgbClr val="333399">
            <a:shade val="80000"/>
            <a:hueOff val="0"/>
            <a:satOff val="-8005"/>
            <a:lumOff val="9072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>
              <a:solidFill>
                <a:srgbClr val="FFFFFF"/>
              </a:solidFill>
              <a:latin typeface="Arial"/>
              <a:ea typeface="+mn-ea"/>
              <a:cs typeface="+mn-cs"/>
            </a:rPr>
            <a:t>Mentoring and ongoing project management and support</a:t>
          </a:r>
        </a:p>
      </dsp:txBody>
      <dsp:txXfrm>
        <a:off x="2716542" y="1446498"/>
        <a:ext cx="1140447" cy="1723014"/>
      </dsp:txXfrm>
    </dsp:sp>
    <dsp:sp modelId="{4BCE5099-F8C8-4C29-AB4F-78654648D2A1}">
      <dsp:nvSpPr>
        <dsp:cNvPr id="0" name=""/>
        <dsp:cNvSpPr/>
      </dsp:nvSpPr>
      <dsp:spPr>
        <a:xfrm>
          <a:off x="3981877" y="1384803"/>
          <a:ext cx="1263837" cy="1846404"/>
        </a:xfrm>
        <a:prstGeom prst="roundRect">
          <a:avLst/>
        </a:prstGeom>
        <a:solidFill>
          <a:srgbClr val="333399">
            <a:shade val="80000"/>
            <a:hueOff val="0"/>
            <a:satOff val="-16011"/>
            <a:lumOff val="18144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>
              <a:solidFill>
                <a:srgbClr val="FFFFFF"/>
              </a:solidFill>
              <a:latin typeface="Arial"/>
              <a:ea typeface="+mn-ea"/>
              <a:cs typeface="+mn-cs"/>
            </a:rPr>
            <a:t>Ongoing staff development events</a:t>
          </a:r>
        </a:p>
      </dsp:txBody>
      <dsp:txXfrm>
        <a:off x="4043572" y="1446498"/>
        <a:ext cx="1140447" cy="1723014"/>
      </dsp:txXfrm>
    </dsp:sp>
    <dsp:sp modelId="{29AE41D5-0A58-4DA2-B7BA-70D868C9DB12}">
      <dsp:nvSpPr>
        <dsp:cNvPr id="0" name=""/>
        <dsp:cNvSpPr/>
      </dsp:nvSpPr>
      <dsp:spPr>
        <a:xfrm>
          <a:off x="5308906" y="1384803"/>
          <a:ext cx="1263837" cy="1846404"/>
        </a:xfrm>
        <a:prstGeom prst="roundRect">
          <a:avLst/>
        </a:prstGeom>
        <a:solidFill>
          <a:srgbClr val="333399">
            <a:shade val="80000"/>
            <a:hueOff val="0"/>
            <a:satOff val="-20014"/>
            <a:lumOff val="2268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>
              <a:solidFill>
                <a:srgbClr val="FFFFFF"/>
              </a:solidFill>
              <a:latin typeface="Arial"/>
              <a:ea typeface="+mn-ea"/>
              <a:cs typeface="+mn-cs"/>
            </a:rPr>
            <a:t>Short reports </a:t>
          </a:r>
          <a:r>
            <a:rPr lang="en-GB" sz="1300" kern="1200" err="1">
              <a:solidFill>
                <a:srgbClr val="FFFFFF"/>
              </a:solidFill>
              <a:latin typeface="Arial"/>
              <a:ea typeface="+mn-ea"/>
              <a:cs typeface="+mn-cs"/>
            </a:rPr>
            <a:t>approx</a:t>
          </a:r>
          <a:r>
            <a:rPr lang="en-GB" sz="1300" kern="1200">
              <a:solidFill>
                <a:srgbClr val="FFFFFF"/>
              </a:solidFill>
              <a:latin typeface="Arial"/>
              <a:ea typeface="+mn-ea"/>
              <a:cs typeface="+mn-cs"/>
            </a:rPr>
            <a:t> twice a year</a:t>
          </a:r>
        </a:p>
      </dsp:txBody>
      <dsp:txXfrm>
        <a:off x="5370601" y="1446498"/>
        <a:ext cx="1140447" cy="1723014"/>
      </dsp:txXfrm>
    </dsp:sp>
    <dsp:sp modelId="{48F4DA12-BAC0-4AE3-8778-4EE5372B66C2}">
      <dsp:nvSpPr>
        <dsp:cNvPr id="0" name=""/>
        <dsp:cNvSpPr/>
      </dsp:nvSpPr>
      <dsp:spPr>
        <a:xfrm>
          <a:off x="6635936" y="1384803"/>
          <a:ext cx="1263837" cy="1846404"/>
        </a:xfrm>
        <a:prstGeom prst="roundRect">
          <a:avLst/>
        </a:prstGeom>
        <a:solidFill>
          <a:srgbClr val="333399">
            <a:shade val="80000"/>
            <a:hueOff val="0"/>
            <a:satOff val="-24016"/>
            <a:lumOff val="27216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>
              <a:solidFill>
                <a:srgbClr val="FFFFFF"/>
              </a:solidFill>
              <a:latin typeface="Arial"/>
              <a:ea typeface="+mn-ea"/>
              <a:cs typeface="+mn-cs"/>
            </a:rPr>
            <a:t>Dissemination  - </a:t>
          </a:r>
          <a:r>
            <a:rPr lang="en-GB" sz="1300" kern="1200" err="1">
              <a:solidFill>
                <a:srgbClr val="FFFFFF"/>
              </a:solidFill>
              <a:latin typeface="Arial"/>
              <a:ea typeface="+mn-ea"/>
              <a:cs typeface="+mn-cs"/>
            </a:rPr>
            <a:t>eSTEeM</a:t>
          </a:r>
          <a:r>
            <a:rPr lang="en-GB" sz="1300" kern="1200">
              <a:solidFill>
                <a:srgbClr val="FFFFFF"/>
              </a:solidFill>
              <a:latin typeface="Arial"/>
              <a:ea typeface="+mn-ea"/>
              <a:cs typeface="+mn-cs"/>
            </a:rPr>
            <a:t> Annual Conference, internal and  external events </a:t>
          </a:r>
        </a:p>
      </dsp:txBody>
      <dsp:txXfrm>
        <a:off x="6697631" y="1446498"/>
        <a:ext cx="1140447" cy="1723014"/>
      </dsp:txXfrm>
    </dsp:sp>
    <dsp:sp modelId="{BC37DBF4-C987-43D9-8E3E-64300CF6A0D0}">
      <dsp:nvSpPr>
        <dsp:cNvPr id="0" name=""/>
        <dsp:cNvSpPr/>
      </dsp:nvSpPr>
      <dsp:spPr>
        <a:xfrm>
          <a:off x="7962965" y="1384803"/>
          <a:ext cx="1263837" cy="1846404"/>
        </a:xfrm>
        <a:prstGeom prst="roundRect">
          <a:avLst/>
        </a:prstGeom>
        <a:solidFill>
          <a:srgbClr val="333399">
            <a:shade val="80000"/>
            <a:hueOff val="0"/>
            <a:satOff val="-28019"/>
            <a:lumOff val="31752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>
              <a:solidFill>
                <a:srgbClr val="FFFFFF"/>
              </a:solidFill>
              <a:latin typeface="Arial"/>
              <a:ea typeface="+mn-ea"/>
              <a:cs typeface="+mn-cs"/>
            </a:rPr>
            <a:t>Final Report, outputs and publications  uploaded to </a:t>
          </a:r>
          <a:r>
            <a:rPr lang="en-GB" sz="1300" kern="1200" err="1">
              <a:solidFill>
                <a:srgbClr val="FFFFFF"/>
              </a:solidFill>
              <a:latin typeface="Arial"/>
              <a:ea typeface="+mn-ea"/>
              <a:cs typeface="+mn-cs"/>
            </a:rPr>
            <a:t>eSTEeM</a:t>
          </a:r>
          <a:r>
            <a:rPr lang="en-GB" sz="1300" kern="1200">
              <a:solidFill>
                <a:srgbClr val="FFFFFF"/>
              </a:solidFill>
              <a:latin typeface="Arial"/>
              <a:ea typeface="+mn-ea"/>
              <a:cs typeface="+mn-cs"/>
            </a:rPr>
            <a:t> website/ Scholarship Exchange/ ORO</a:t>
          </a:r>
        </a:p>
      </dsp:txBody>
      <dsp:txXfrm>
        <a:off x="8024660" y="1446498"/>
        <a:ext cx="1140447" cy="17230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E824DB-8915-4C15-8E09-1F0FE1494AEC}">
      <dsp:nvSpPr>
        <dsp:cNvPr id="0" name=""/>
        <dsp:cNvSpPr/>
      </dsp:nvSpPr>
      <dsp:spPr>
        <a:xfrm>
          <a:off x="0" y="2164"/>
          <a:ext cx="8263493" cy="109684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B83C3F-E984-4BCB-9405-F420332FA881}">
      <dsp:nvSpPr>
        <dsp:cNvPr id="0" name=""/>
        <dsp:cNvSpPr/>
      </dsp:nvSpPr>
      <dsp:spPr>
        <a:xfrm>
          <a:off x="331795" y="248954"/>
          <a:ext cx="603265" cy="60326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9AA9FC-4D13-496B-BDD6-7B2B1AD07029}">
      <dsp:nvSpPr>
        <dsp:cNvPr id="0" name=""/>
        <dsp:cNvSpPr/>
      </dsp:nvSpPr>
      <dsp:spPr>
        <a:xfrm>
          <a:off x="1266857" y="2164"/>
          <a:ext cx="6996635" cy="1096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083" tIns="116083" rIns="116083" bIns="11608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identified a need </a:t>
          </a:r>
          <a:endParaRPr lang="en-US" sz="2200" kern="1200"/>
        </a:p>
      </dsp:txBody>
      <dsp:txXfrm>
        <a:off x="1266857" y="2164"/>
        <a:ext cx="6996635" cy="1096846"/>
      </dsp:txXfrm>
    </dsp:sp>
    <dsp:sp modelId="{21FFF509-14A0-4DF9-AF0B-DEDC71EBE3B1}">
      <dsp:nvSpPr>
        <dsp:cNvPr id="0" name=""/>
        <dsp:cNvSpPr/>
      </dsp:nvSpPr>
      <dsp:spPr>
        <a:xfrm>
          <a:off x="0" y="1373221"/>
          <a:ext cx="8263493" cy="109684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804563-D5A3-4F53-A3B8-488A7B683297}">
      <dsp:nvSpPr>
        <dsp:cNvPr id="0" name=""/>
        <dsp:cNvSpPr/>
      </dsp:nvSpPr>
      <dsp:spPr>
        <a:xfrm>
          <a:off x="331795" y="1620012"/>
          <a:ext cx="603265" cy="60326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0612A5-3F09-4629-9982-86CF830369F1}">
      <dsp:nvSpPr>
        <dsp:cNvPr id="0" name=""/>
        <dsp:cNvSpPr/>
      </dsp:nvSpPr>
      <dsp:spPr>
        <a:xfrm>
          <a:off x="1266857" y="1373221"/>
          <a:ext cx="6996635" cy="1096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083" tIns="116083" rIns="116083" bIns="11608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provided tools to help</a:t>
          </a:r>
          <a:endParaRPr lang="en-US" sz="2200" kern="1200"/>
        </a:p>
      </dsp:txBody>
      <dsp:txXfrm>
        <a:off x="1266857" y="1373221"/>
        <a:ext cx="6996635" cy="1096846"/>
      </dsp:txXfrm>
    </dsp:sp>
    <dsp:sp modelId="{310C2F0E-E11C-4622-ACF9-370356C522EA}">
      <dsp:nvSpPr>
        <dsp:cNvPr id="0" name=""/>
        <dsp:cNvSpPr/>
      </dsp:nvSpPr>
      <dsp:spPr>
        <a:xfrm>
          <a:off x="0" y="2744279"/>
          <a:ext cx="8263493" cy="109684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1D568C-3751-499C-93BD-94CB30000758}">
      <dsp:nvSpPr>
        <dsp:cNvPr id="0" name=""/>
        <dsp:cNvSpPr/>
      </dsp:nvSpPr>
      <dsp:spPr>
        <a:xfrm>
          <a:off x="331795" y="2991070"/>
          <a:ext cx="603265" cy="60326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DE9922-BEDF-4EF0-8B2F-D86916AA2EE9}">
      <dsp:nvSpPr>
        <dsp:cNvPr id="0" name=""/>
        <dsp:cNvSpPr/>
      </dsp:nvSpPr>
      <dsp:spPr>
        <a:xfrm>
          <a:off x="1266857" y="2744279"/>
          <a:ext cx="6996635" cy="1096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083" tIns="116083" rIns="116083" bIns="11608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analysed and evaluated the effectiveness of the tools used</a:t>
          </a:r>
          <a:endParaRPr lang="en-US" sz="2200" kern="1200"/>
        </a:p>
      </dsp:txBody>
      <dsp:txXfrm>
        <a:off x="1266857" y="2744279"/>
        <a:ext cx="6996635" cy="1096846"/>
      </dsp:txXfrm>
    </dsp:sp>
    <dsp:sp modelId="{8417E752-E7B9-4A9E-98BD-630D344C1F75}">
      <dsp:nvSpPr>
        <dsp:cNvPr id="0" name=""/>
        <dsp:cNvSpPr/>
      </dsp:nvSpPr>
      <dsp:spPr>
        <a:xfrm>
          <a:off x="0" y="4115337"/>
          <a:ext cx="8263493" cy="109684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534ED9-FAD9-4A2F-80E5-A01052370B3F}">
      <dsp:nvSpPr>
        <dsp:cNvPr id="0" name=""/>
        <dsp:cNvSpPr/>
      </dsp:nvSpPr>
      <dsp:spPr>
        <a:xfrm>
          <a:off x="331795" y="4362127"/>
          <a:ext cx="603265" cy="60326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73A691-0422-4E75-922B-0A4CD53EAC3A}">
      <dsp:nvSpPr>
        <dsp:cNvPr id="0" name=""/>
        <dsp:cNvSpPr/>
      </dsp:nvSpPr>
      <dsp:spPr>
        <a:xfrm>
          <a:off x="1266857" y="4115337"/>
          <a:ext cx="6996635" cy="1096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083" tIns="116083" rIns="116083" bIns="11608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provided a framework to guide current and future students to greater success</a:t>
          </a:r>
          <a:endParaRPr lang="en-US" sz="2200" kern="1200"/>
        </a:p>
      </dsp:txBody>
      <dsp:txXfrm>
        <a:off x="1266857" y="4115337"/>
        <a:ext cx="6996635" cy="1096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3036-C088-4D15-8471-DE3A22000D88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2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9DB3AA-4712-470F-B5B0-32CD5D4FA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053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/>
              <a:t>Trevor: Things to consider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9DB3AA-4712-470F-B5B0-32CD5D4FAF4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39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FBA68-0AC8-462D-BC62-1CA4CAEFAE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74D943-9E1D-4CC5-A405-87A6624F8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ED37A-8828-4184-9C9B-D3E452855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15th April 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FCA82-1B38-4010-8903-9DE6D6BFE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Pre-bidding Workshop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0B46B-CD6D-4D88-A45C-7D0EFE061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4FC3-86B5-4D0D-A090-E481881D9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203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A819C-5D60-44DC-B8B2-5CEAE07EC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B3ED8F-90A0-4F4D-9D50-0D6DED02F0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7D118-A63E-4443-8562-A5819DD6E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15th April 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B01A61-74CA-4EC6-9A34-4CD8A3536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Pre-bidding Workshop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22652-778C-48B5-83F9-0FB1E17C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4FC3-86B5-4D0D-A090-E481881D9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351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D3C2F3-690C-4515-8A7C-E2AAA4C76B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711A15-B904-4950-91B3-5A4307CEDE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512A6-ACDA-4B2D-9AD6-95EEF5564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15th April 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32E931-319C-4E84-810D-42B3CAD9E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Pre-bidding Workshop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7D3EB-9A29-425B-8BDF-5024E23A8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4FC3-86B5-4D0D-A090-E481881D9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583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- just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11536392" y="6364967"/>
            <a:ext cx="655608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z="1200" smtClean="0"/>
              <a:pPr/>
              <a:t>‹#›</a:t>
            </a:fld>
            <a:endParaRPr lang="en-US" sz="120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8402" y="761443"/>
            <a:ext cx="9890807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TEXT IN HERE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6ABEA7B-7448-4E43-A7A4-3421CD2E27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6000" y="544318"/>
            <a:ext cx="168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DA22121-4331-41E2-B269-75755B80495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402" y="1150618"/>
            <a:ext cx="11017991" cy="5214348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8006905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68418F8-B52F-4661-8ABA-69BB3ADD66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7815" y="2160001"/>
            <a:ext cx="10561031" cy="99719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2444CB2-243C-41A0-8F6C-F772E768A3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815" y="3166993"/>
            <a:ext cx="10561032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SUB TITLE IN HERE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24475ED-B6F3-4114-A316-943C1E2B2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5759" y="6431962"/>
            <a:ext cx="2743200" cy="13849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Thursday, 15th April 2020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C1F67E-6248-496F-8483-98A65C33F8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043" y="5538158"/>
            <a:ext cx="1451987" cy="10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122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6C033-0A8B-4FD3-BCCA-0890CE5D0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3F72E-AE58-45E4-A33F-6D066C5D5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D7B1EF-D5A2-427D-BC61-4932951BC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15th April 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04B67-37E3-4024-A901-E9E16E214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Pre-bidding Workshop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67110-A59C-4B87-95F1-039479357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4FC3-86B5-4D0D-A090-E481881D9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946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350FD-3E88-473C-A273-ACA15D432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936125-B6A3-4FCB-83E5-858757E43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CD4422-BE47-4196-AD4C-0931FDE08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15th April 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F7857-722C-497B-9A9F-F5813C296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Pre-bidding Workshop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190F99-4245-4377-9E15-EA1A4EF53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4FC3-86B5-4D0D-A090-E481881D9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054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827CF-3098-4D30-B00F-471C23983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87538-089D-4B96-A856-AA7B2144FC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47775"/>
            <a:ext cx="5181600" cy="4929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A00C64-51D1-44E1-8B74-578B5542E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47775"/>
            <a:ext cx="5181600" cy="4929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2FA0A0-E032-48FD-A324-8517108BA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15th April 2020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BA68B9-1CB7-41B4-B5AD-84ECE2455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Pre-bidding Workshop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384360-0068-4021-AC76-E434E3CB2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4FC3-86B5-4D0D-A090-E481881D9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034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20042-C8FB-45B5-8366-82EBE32FB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7683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2F680F-C206-46EE-A267-B27FAF18A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64914"/>
            <a:ext cx="5157787" cy="602901"/>
          </a:xfrm>
        </p:spPr>
        <p:txBody>
          <a:bodyPr anchor="ctr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73BA4-16A5-4C17-B409-854AF43319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99251"/>
            <a:ext cx="5157787" cy="4190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9DCD7F-61EC-4F0D-9327-35116E63CD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64913"/>
            <a:ext cx="5183188" cy="602901"/>
          </a:xfrm>
        </p:spPr>
        <p:txBody>
          <a:bodyPr anchor="ctr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9E42D2-A13F-4B86-BA28-11F5CECB41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99251"/>
            <a:ext cx="5183188" cy="4190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5E0044-0132-4482-851A-AC185823B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15th April 2020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9A6B8F-A2E0-4AC0-94C6-5E2163314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Pre-bidding Workshop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76C8D8-006A-479D-A850-EC3ABD31A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4FC3-86B5-4D0D-A090-E481881D9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940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A9483-1846-43A9-814D-FF1FEC513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23CBBE-7AB9-4BAC-98DB-D9C96F05C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15th April 2020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11B368-81E0-4D47-9B9C-23C89EB16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Pre-bidding Workshop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CCAAC9-DB52-45BF-9D0B-F3AB35789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4FC3-86B5-4D0D-A090-E481881D9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239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6EBA1A-1BC4-4FE5-AD10-B23B4E8C9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15th April 2020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06D3A4-A80F-4E3F-ABA1-46C1C5B54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Pre-bidding Workshop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8FA9D2-EBE4-4AB7-9BF2-C09EE42F7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4FC3-86B5-4D0D-A090-E481881D9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556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BDEA2-3B34-455E-A545-D25240AA7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25396-BAF8-44B2-8863-A39334F93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131FAA-8AF9-4C1D-BED9-290E05D8D4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B40CE4-FA41-4AA7-BB31-6CCA96F98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15th April 2020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15D1ED-58D8-465E-8717-D5F9A55AA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Pre-bidding Workshop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E5C6A9-9E1D-4397-B927-E448B70E8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4FC3-86B5-4D0D-A090-E481881D9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96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350EA-C861-4E97-B3A6-D4B437A85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F17D75-844A-44A6-AEC3-CC70E443BA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F41B50-A06A-460D-ABA6-D61E8E1B64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E62C86-4826-4EEE-AC00-E3A23F679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15th April 2020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47C371-CB77-49B8-8326-5D070CAC7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Pre-bidding Workshop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EE360B-A936-4FF6-ADD6-7FE0B19F3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4FC3-86B5-4D0D-A090-E481881D9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92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4683FE-35AD-47B6-9865-7E45FE2CA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78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602BF-A37B-4221-9FA8-FFEE1B04D7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47775"/>
            <a:ext cx="10515600" cy="4929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0A4DB-CABE-409E-A1C7-03806D637C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Thursday, 15th April 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4E164-A0E8-4881-95B0-A387137D74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eSTEeM - Pre-bidding Workshop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A496A9-1A14-4959-B939-D8B82C3FD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74FC3-86B5-4D0D-A090-E481881D980F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2" descr="Image result for open university logo">
            <a:extLst>
              <a:ext uri="{FF2B5EF4-FFF2-40B4-BE49-F238E27FC236}">
                <a16:creationId xmlns:a16="http://schemas.microsoft.com/office/drawing/2014/main" id="{BC1BD9F8-573E-41D2-A77E-5D8C2AD8C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064" y="365127"/>
            <a:ext cx="1140735" cy="77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788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E4B9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1E4B9B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1E4B9B"/>
        </a:buClr>
        <a:buFont typeface="Calibri" panose="020F0502020204030204" pitchFamily="34" charset="0"/>
        <a:buChar char="─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1E4B9B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1E4B9B"/>
        </a:buClr>
        <a:buFont typeface="Calibri" panose="020F0502020204030204" pitchFamily="34" charset="0"/>
        <a:buChar char="─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1E4B9B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511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adlet.com/esteem/STinduction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www.open.ac.uk/library/" TargetMode="External"/><Relationship Id="rId7" Type="http://schemas.openxmlformats.org/officeDocument/2006/relationships/hyperlink" Target="https://scholar.google.co.uk/scholar?hl=en&amp;as_sdt=0%2C5&amp;q=%22distance+learning%22+assessment+OR+feedback&amp;btnG=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hyperlink" Target="https://www.open.ac.uk/library/help-and-support/how-do-i-do-a-literature-search" TargetMode="External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hyperlink" Target="https://www.google.com/search?q=site%3Ahttp%3A%2F%2Fwww.open.ac.uk%2Fabout%2Fteaching-and-learning%2Festeem+feedback&amp;rlz=1C1CHBF_en-GBGB787GB787&amp;sxsrf=ALeKk003EcWyk5S7f6oXPOroL9b3tOc9Lg%3A1618494147441&amp;ei=w0J4YIOqGoLDxgPluKOYCw&amp;oq=site%3Ahttp%3A%2F%2Fwww.open.ac.uk%2Fabout%2Fteaching-and-learning%2Festeem+feedback&amp;gs_lcp=Cgdnd3Mtd2l6EAM6BwgAEEcQsANQ0pgCWICgAmDSxwJoAnACeACAAWeIAc8BkgEDMi4xmAEAoAEBqgEHZ3dzLXdpesgBCMABAQ&amp;sclient=gws-wiz&amp;ved=0ahUKEwjDl-rFsIDwAhWCoXEKHWXcCLMQ4dUDCA4&amp;uact=5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open.edu/openlearn/science-maths-technology/scholarship-teaching-and-learning-stem/content-section-overview?active-tab=content-tab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univ.sharepoint.com/sites/units/lds/scholarship-exchange/Pages/Search-Exchange.aspx" TargetMode="External"/><Relationship Id="rId2" Type="http://schemas.openxmlformats.org/officeDocument/2006/relationships/hyperlink" Target="https://learn3.open.ac.uk/course/view.php?id=300463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esteem@open.ac.uk" TargetMode="External"/><Relationship Id="rId2" Type="http://schemas.openxmlformats.org/officeDocument/2006/relationships/hyperlink" Target="http://www.open.ac.uk/esteem" TargetMode="Externa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329B3-A5D9-46EA-B37B-184B24A830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3550" y="800212"/>
            <a:ext cx="8473824" cy="686593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GB" sz="4400" err="1"/>
              <a:t>eSTEeM</a:t>
            </a:r>
            <a:r>
              <a:rPr lang="en-GB" sz="4400"/>
              <a:t> Induction for STEM Staff Tutors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CCD1D4-CCCC-4863-921F-665BDD23C6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3550" y="1912119"/>
            <a:ext cx="7655169" cy="591579"/>
          </a:xfrm>
        </p:spPr>
        <p:txBody>
          <a:bodyPr>
            <a:normAutofit/>
          </a:bodyPr>
          <a:lstStyle/>
          <a:p>
            <a:pPr algn="l"/>
            <a:r>
              <a:rPr lang="en-GB" sz="3200" i="1"/>
              <a:t>Mark Jones and Trevor Collins</a:t>
            </a:r>
          </a:p>
        </p:txBody>
      </p:sp>
      <p:pic>
        <p:nvPicPr>
          <p:cNvPr id="5" name="Picture 2" descr="Image result for open university logo">
            <a:extLst>
              <a:ext uri="{FF2B5EF4-FFF2-40B4-BE49-F238E27FC236}">
                <a16:creationId xmlns:a16="http://schemas.microsoft.com/office/drawing/2014/main" id="{AC0D35FE-A37C-4BFC-89B7-E16C20FEA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636" y="637254"/>
            <a:ext cx="1814764" cy="123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5A9D310E-D1DC-4AE2-9602-72F5CFEE0A86}"/>
              </a:ext>
            </a:extLst>
          </p:cNvPr>
          <p:cNvSpPr txBox="1">
            <a:spLocks/>
          </p:cNvSpPr>
          <p:nvPr/>
        </p:nvSpPr>
        <p:spPr>
          <a:xfrm>
            <a:off x="733550" y="2929012"/>
            <a:ext cx="5222750" cy="9024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/>
              <a:t>Wednesday, 6 April 2022</a:t>
            </a:r>
          </a:p>
          <a:p>
            <a:pPr algn="l"/>
            <a:r>
              <a:rPr lang="en-GB" sz="2800"/>
              <a:t>Via MS Teams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A57683A1-F5EE-4F78-8E93-9D234ACD25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500" y="2729898"/>
            <a:ext cx="4067900" cy="12374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BB7FF0-8BB6-4869-A23D-637EC0109A8A}"/>
              </a:ext>
            </a:extLst>
          </p:cNvPr>
          <p:cNvSpPr txBox="1"/>
          <p:nvPr/>
        </p:nvSpPr>
        <p:spPr>
          <a:xfrm>
            <a:off x="733550" y="5296277"/>
            <a:ext cx="75341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/>
              <a:t>While waiting to start, please introduce yourself at</a:t>
            </a:r>
            <a:endParaRPr lang="en-GB" sz="2800">
              <a:hlinkClick r:id="rId4"/>
            </a:endParaRPr>
          </a:p>
          <a:p>
            <a:r>
              <a:rPr lang="en-GB" sz="2800">
                <a:hlinkClick r:id="rId4"/>
              </a:rPr>
              <a:t>https://padlet.com/esteem/STinduction</a:t>
            </a:r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3948767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0D380-522B-4B53-80A1-5A4196C42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eSTEeM people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C0FB672-F4AF-4877-9800-15D726A4F4E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2400"/>
              <a:t>Management Team</a:t>
            </a:r>
          </a:p>
          <a:p>
            <a:pPr lvl="1"/>
            <a:r>
              <a:rPr lang="en-GB"/>
              <a:t>Director: Trevor Collins</a:t>
            </a:r>
          </a:p>
          <a:p>
            <a:pPr lvl="1"/>
            <a:r>
              <a:rPr lang="en-GB"/>
              <a:t>Deputy Director: Mark Jones</a:t>
            </a:r>
          </a:p>
          <a:p>
            <a:pPr lvl="1"/>
            <a:r>
              <a:rPr lang="en-GB"/>
              <a:t>Senior Manager: Diane Ford </a:t>
            </a:r>
          </a:p>
          <a:p>
            <a:pPr lvl="1"/>
            <a:r>
              <a:rPr lang="en-GB"/>
              <a:t>Support Assistant: Nick Hook</a:t>
            </a:r>
          </a:p>
          <a:p>
            <a:pPr lvl="1"/>
            <a:r>
              <a:rPr lang="en-GB"/>
              <a:t>Project Officer: Jonathan Evans</a:t>
            </a:r>
          </a:p>
          <a:p>
            <a:pPr marL="0" indent="0">
              <a:buNone/>
            </a:pPr>
            <a:endParaRPr lang="en-GB" sz="240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C6F1158-CE14-48A1-BB01-36624AF2A5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68107"/>
            <a:ext cx="5596180" cy="4808856"/>
          </a:xfrm>
        </p:spPr>
        <p:txBody>
          <a:bodyPr>
            <a:normAutofit/>
          </a:bodyPr>
          <a:lstStyle/>
          <a:p>
            <a:r>
              <a:rPr lang="en-US" sz="2400"/>
              <a:t>School Scholarship Leads</a:t>
            </a:r>
            <a:endParaRPr lang="en-GB" sz="2400"/>
          </a:p>
          <a:p>
            <a:pPr lvl="1"/>
            <a:r>
              <a:rPr lang="en-GB"/>
              <a:t>C&amp;C: </a:t>
            </a:r>
            <a:r>
              <a:rPr lang="en-GB" err="1"/>
              <a:t>Shailey</a:t>
            </a:r>
            <a:r>
              <a:rPr lang="en-GB"/>
              <a:t> </a:t>
            </a:r>
            <a:r>
              <a:rPr lang="en-GB" err="1"/>
              <a:t>Minocha</a:t>
            </a:r>
            <a:endParaRPr lang="en-GB"/>
          </a:p>
          <a:p>
            <a:pPr lvl="1"/>
            <a:r>
              <a:rPr lang="en-GB"/>
              <a:t>EEES: Sarah Davies / Fiona Aiken  </a:t>
            </a:r>
          </a:p>
          <a:p>
            <a:pPr lvl="1"/>
            <a:r>
              <a:rPr lang="en-GB"/>
              <a:t>E&amp;I: Daphne Chang</a:t>
            </a:r>
          </a:p>
          <a:p>
            <a:pPr lvl="1"/>
            <a:r>
              <a:rPr lang="en-GB" err="1"/>
              <a:t>KMi</a:t>
            </a:r>
            <a:r>
              <a:rPr lang="en-GB"/>
              <a:t>: Trevor Collins</a:t>
            </a:r>
          </a:p>
          <a:p>
            <a:pPr lvl="1"/>
            <a:r>
              <a:rPr lang="en-GB"/>
              <a:t>LHCS: Duncan Banks</a:t>
            </a:r>
          </a:p>
          <a:p>
            <a:pPr lvl="1"/>
            <a:r>
              <a:rPr lang="en-GB"/>
              <a:t>M&amp;S: Sue Pawley / Martina Gibbons</a:t>
            </a:r>
          </a:p>
          <a:p>
            <a:pPr lvl="1"/>
            <a:r>
              <a:rPr lang="en-GB"/>
              <a:t>SPS: Jimena </a:t>
            </a:r>
            <a:r>
              <a:rPr lang="en-GB" err="1"/>
              <a:t>Gorfinkiel</a:t>
            </a:r>
            <a:r>
              <a:rPr lang="en-GB"/>
              <a:t>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EE03C-8ED8-45AC-B56F-E64A9BDC7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321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B16786D-6940-4355-9867-A3FF3841D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From ideas to projects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873F2C-ABEF-4181-BF1C-6C34E275A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4FC3-86B5-4D0D-A090-E481881D980F}" type="slidenum">
              <a:rPr lang="en-GB" smtClean="0"/>
              <a:t>11</a:t>
            </a:fld>
            <a:endParaRPr lang="en-GB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894368AC-393F-4B30-8B38-8550BF3622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7497165"/>
              </p:ext>
            </p:extLst>
          </p:nvPr>
        </p:nvGraphicFramePr>
        <p:xfrm>
          <a:off x="1602401" y="1518799"/>
          <a:ext cx="8987198" cy="4461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4802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217394B-83D1-4F45-B549-D7248E6DE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Progress and completion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E6464-D764-4F93-BC00-7BC65B0AC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4FC3-86B5-4D0D-A090-E481881D980F}" type="slidenum">
              <a:rPr lang="en-GB" smtClean="0"/>
              <a:t>12</a:t>
            </a:fld>
            <a:endParaRPr lang="en-GB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CA89D1FE-31DF-4BE5-9A67-188A912F2D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4393636"/>
              </p:ext>
            </p:extLst>
          </p:nvPr>
        </p:nvGraphicFramePr>
        <p:xfrm>
          <a:off x="1482204" y="1441670"/>
          <a:ext cx="9227592" cy="4616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6394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FCA82-9342-4AFF-AB0A-A77EA3744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Project framework – key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43721-E87F-48C5-97C1-6967273C2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85750" indent="-285750"/>
            <a:r>
              <a:rPr lang="en-GB" err="1"/>
              <a:t>eSTEeM</a:t>
            </a:r>
            <a:r>
              <a:rPr lang="en-GB"/>
              <a:t> puts out project calls twice a year (January and July)</a:t>
            </a:r>
            <a:endParaRPr lang="en-GB">
              <a:ea typeface="Calibri"/>
              <a:cs typeface="Calibri"/>
            </a:endParaRPr>
          </a:p>
          <a:p>
            <a:pPr marL="285750" indent="-285750"/>
            <a:r>
              <a:rPr lang="en-GB" err="1"/>
              <a:t>eSTEeM</a:t>
            </a:r>
            <a:r>
              <a:rPr lang="en-GB"/>
              <a:t> projects normally complete within 18 months. </a:t>
            </a:r>
          </a:p>
          <a:p>
            <a:pPr marL="285750" indent="-285750"/>
            <a:r>
              <a:rPr lang="en-GB"/>
              <a:t>Each team member expected to commit at least 10 working days</a:t>
            </a:r>
          </a:p>
          <a:p>
            <a:pPr marL="285750" indent="-285750"/>
            <a:r>
              <a:rPr lang="en-GB"/>
              <a:t>Central and regional staff time must be signed-off by Head of School</a:t>
            </a:r>
          </a:p>
          <a:p>
            <a:pPr marL="285750" indent="-285750"/>
            <a:r>
              <a:rPr lang="en-GB"/>
              <a:t>AL colleagues time must be approved by lead line manager. ALs must be able to fulfil role within 1.3FTE (ALs are issued an additional duties contract)</a:t>
            </a:r>
          </a:p>
          <a:p>
            <a:pPr marL="285750" indent="-285750"/>
            <a:r>
              <a:rPr lang="en-GB" err="1"/>
              <a:t>eSTEeM</a:t>
            </a:r>
            <a:r>
              <a:rPr lang="en-GB"/>
              <a:t> may</a:t>
            </a:r>
            <a:r>
              <a:rPr lang="en-GB" b="1"/>
              <a:t> </a:t>
            </a:r>
            <a:r>
              <a:rPr lang="en-GB"/>
              <a:t>provide support for conference attendance and expenses to attend </a:t>
            </a:r>
            <a:r>
              <a:rPr lang="en-GB" err="1"/>
              <a:t>eSTEeM</a:t>
            </a:r>
            <a:r>
              <a:rPr lang="en-GB"/>
              <a:t> community events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7A09D6-4AC1-4B35-9951-469C4E232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4FC3-86B5-4D0D-A090-E481881D980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676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7E00E-D07C-4FDC-B796-F6147624A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Project framework – key information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B1C83EC-C339-4B31-9C6E-8E8492143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7775"/>
            <a:ext cx="10701130" cy="4929188"/>
          </a:xfrm>
        </p:spPr>
        <p:txBody>
          <a:bodyPr>
            <a:normAutofit/>
          </a:bodyPr>
          <a:lstStyle/>
          <a:p>
            <a:r>
              <a:rPr lang="en-US"/>
              <a:t>Endorsement from your School Scholarship Lead and approval from your </a:t>
            </a:r>
            <a:r>
              <a:rPr lang="en-US" err="1"/>
              <a:t>HoS</a:t>
            </a:r>
            <a:r>
              <a:rPr lang="en-US"/>
              <a:t> (central and regional staff) or Lead Line Manager (Associate Lecturers). </a:t>
            </a:r>
            <a:endParaRPr lang="en-US" b="1" u="sng"/>
          </a:p>
          <a:p>
            <a:r>
              <a:rPr lang="en-US"/>
              <a:t>All </a:t>
            </a:r>
            <a:r>
              <a:rPr lang="en-US" err="1"/>
              <a:t>eSTEeM</a:t>
            </a:r>
            <a:r>
              <a:rPr lang="en-US"/>
              <a:t> funded project teams are required to submit interim short reports and a final project report within two months of completion</a:t>
            </a:r>
          </a:p>
          <a:p>
            <a:r>
              <a:rPr lang="en-US"/>
              <a:t>We particularly encourage projects that involve students as collaborators/co-investigators on the project (and not just as participants in a study)</a:t>
            </a:r>
          </a:p>
          <a:p>
            <a:r>
              <a:rPr lang="en-GB"/>
              <a:t>Scholarship skills development and project mentoring will be provided by </a:t>
            </a:r>
            <a:r>
              <a:rPr lang="en-GB" err="1"/>
              <a:t>eSTEeM</a:t>
            </a:r>
            <a:endParaRPr lang="en-GB"/>
          </a:p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0947FB-1FBA-435D-B34C-621FF076F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4FC3-86B5-4D0D-A090-E481881D980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212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FD4811D-CF09-4F10-A37C-177B09A80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Involvement in an </a:t>
            </a:r>
            <a:r>
              <a:rPr lang="en-GB" err="1"/>
              <a:t>eSTEeM</a:t>
            </a:r>
            <a:r>
              <a:rPr lang="en-GB"/>
              <a:t> project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5F2AAC0-9879-4ABF-9832-357CFAFBD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Becca Whitehead, School of Physical Sciences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841CB-5671-4DA0-AC10-F6009B051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4FC3-86B5-4D0D-A090-E481881D980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61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601C394-A90B-4C23-83FB-7FB92CB961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000" y="544318"/>
            <a:ext cx="3339900" cy="606301"/>
          </a:xfrm>
        </p:spPr>
        <p:txBody>
          <a:bodyPr/>
          <a:lstStyle/>
          <a:p>
            <a:r>
              <a:rPr lang="en-GB" sz="1800">
                <a:latin typeface="Calibri" panose="020F0502020204030204" pitchFamily="34" charset="0"/>
                <a:cs typeface="Calibri" panose="020F0502020204030204" pitchFamily="34" charset="0"/>
              </a:rPr>
              <a:t>  MY INVOLVEMENT IN </a:t>
            </a:r>
            <a:r>
              <a:rPr lang="en-GB" sz="180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eSTEeM</a:t>
            </a:r>
            <a:endParaRPr lang="en-GB" sz="18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10A6E-9802-498A-90C2-8B6054DF9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6001" y="1597935"/>
            <a:ext cx="8263493" cy="444904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>
                <a:latin typeface="Calibri" panose="020F0502020204030204" pitchFamily="34" charset="0"/>
                <a:cs typeface="Calibri" panose="020F0502020204030204" pitchFamily="34" charset="0"/>
              </a:rPr>
              <a:t>I worked as an AL teaching on a pre-module prep summer project that provided targeted support (in the form of </a:t>
            </a:r>
            <a:r>
              <a:rPr lang="en-GB" sz="2200" err="1">
                <a:latin typeface="Calibri" panose="020F0502020204030204" pitchFamily="34" charset="0"/>
                <a:cs typeface="Calibri" panose="020F0502020204030204" pitchFamily="34" charset="0"/>
              </a:rPr>
              <a:t>Headstart</a:t>
            </a:r>
            <a:r>
              <a:rPr lang="en-GB" sz="2200">
                <a:latin typeface="Calibri" panose="020F0502020204030204" pitchFamily="34" charset="0"/>
                <a:cs typeface="Calibri" panose="020F0502020204030204" pitchFamily="34" charset="0"/>
              </a:rPr>
              <a:t> and Bootcamp) getting the students ready for the module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>
                <a:latin typeface="Calibri" panose="020F0502020204030204" pitchFamily="34" charset="0"/>
                <a:cs typeface="Calibri" panose="020F0502020204030204" pitchFamily="34" charset="0"/>
              </a:rPr>
              <a:t>Project generated a lot of data over a number of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>
                <a:latin typeface="Calibri" panose="020F0502020204030204" pitchFamily="34" charset="0"/>
                <a:cs typeface="Calibri" panose="020F0502020204030204" pitchFamily="34" charset="0"/>
              </a:rPr>
              <a:t>I was invited to join an </a:t>
            </a:r>
            <a:r>
              <a:rPr lang="en-GB" sz="2200" err="1">
                <a:latin typeface="Calibri" panose="020F0502020204030204" pitchFamily="34" charset="0"/>
                <a:cs typeface="Calibri" panose="020F0502020204030204" pitchFamily="34" charset="0"/>
              </a:rPr>
              <a:t>eSTEeM</a:t>
            </a:r>
            <a:r>
              <a:rPr lang="en-GB" sz="2200">
                <a:latin typeface="Calibri" panose="020F0502020204030204" pitchFamily="34" charset="0"/>
                <a:cs typeface="Calibri" panose="020F0502020204030204" pitchFamily="34" charset="0"/>
              </a:rPr>
              <a:t> project as an AL where the MTC was the PI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>
                <a:latin typeface="Calibri" panose="020F0502020204030204" pitchFamily="34" charset="0"/>
                <a:cs typeface="Calibri" panose="020F0502020204030204" pitchFamily="34" charset="0"/>
              </a:rPr>
              <a:t>On the proposal we included a number of days to cover my time analysing the data, attending project meetings and presenting our findings where useful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>
                <a:latin typeface="Calibri" panose="020F0502020204030204" pitchFamily="34" charset="0"/>
                <a:cs typeface="Calibri" panose="020F0502020204030204" pitchFamily="34" charset="0"/>
              </a:rPr>
              <a:t>We identified very useful themes that have been able to be used in the module to help aid retention and performance</a:t>
            </a:r>
          </a:p>
          <a:p>
            <a:endParaRPr lang="en-GB" sz="1800"/>
          </a:p>
          <a:p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512167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2">
            <a:extLst>
              <a:ext uri="{FF2B5EF4-FFF2-40B4-BE49-F238E27FC236}">
                <a16:creationId xmlns:a16="http://schemas.microsoft.com/office/drawing/2014/main" id="{94A7E3D2-B1AA-1FF7-D723-E3B796D6F5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000" y="544317"/>
            <a:ext cx="3797100" cy="469124"/>
          </a:xfrm>
        </p:spPr>
        <p:txBody>
          <a:bodyPr/>
          <a:lstStyle/>
          <a:p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  WHAT DID WE DO IN OUR PROJECT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A6296673-2EEF-B60E-BF22-FC6C39A49D4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12802" y="1150618"/>
          <a:ext cx="8263493" cy="5214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7341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738244-A497-4747-9B30-702BAFA690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000" y="544318"/>
            <a:ext cx="3358950" cy="503433"/>
          </a:xfrm>
        </p:spPr>
        <p:txBody>
          <a:bodyPr/>
          <a:lstStyle/>
          <a:p>
            <a:r>
              <a:rPr lang="en-GB" sz="1600"/>
              <a:t>  WHAT I HAVE GAINED FROM 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6CF8E6-21B7-470E-A494-AFF8B644A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6001" y="1336176"/>
            <a:ext cx="8263493" cy="4588374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>
                <a:latin typeface="Calibri" panose="020F0502020204030204" pitchFamily="34" charset="0"/>
                <a:cs typeface="Calibri" panose="020F0502020204030204" pitchFamily="34" charset="0"/>
              </a:rPr>
              <a:t>Really enjoyable experience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>
                <a:latin typeface="Calibri" panose="020F0502020204030204" pitchFamily="34" charset="0"/>
                <a:cs typeface="Calibri" panose="020F0502020204030204" pitchFamily="34" charset="0"/>
              </a:rPr>
              <a:t>I’ve worked with other teams such as Analytics for Action (A4A) which has broadened my perspective of the OU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>
                <a:latin typeface="Calibri" panose="020F0502020204030204" pitchFamily="34" charset="0"/>
                <a:cs typeface="Calibri" panose="020F0502020204030204" pitchFamily="34" charset="0"/>
              </a:rPr>
              <a:t>I have been able to be part of a team that has looked critically at our teaching practice and pushed to make it better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>
                <a:latin typeface="Calibri" panose="020F0502020204030204" pitchFamily="34" charset="0"/>
                <a:cs typeface="Calibri" panose="020F0502020204030204" pitchFamily="34" charset="0"/>
              </a:rPr>
              <a:t>It has helped enormously with my professional development in guiding me from AL to ST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>
                <a:latin typeface="Calibri" panose="020F0502020204030204" pitchFamily="34" charset="0"/>
                <a:cs typeface="Calibri" panose="020F0502020204030204" pitchFamily="34" charset="0"/>
              </a:rPr>
              <a:t>I have just been part of a bid for another </a:t>
            </a:r>
            <a:r>
              <a:rPr lang="en-GB" sz="2200" err="1">
                <a:latin typeface="Calibri" panose="020F0502020204030204" pitchFamily="34" charset="0"/>
                <a:cs typeface="Calibri" panose="020F0502020204030204" pitchFamily="34" charset="0"/>
              </a:rPr>
              <a:t>eSTEeM</a:t>
            </a:r>
            <a:r>
              <a:rPr lang="en-GB" sz="2200">
                <a:latin typeface="Calibri" panose="020F0502020204030204" pitchFamily="34" charset="0"/>
                <a:cs typeface="Calibri" panose="020F0502020204030204" pitchFamily="34" charset="0"/>
              </a:rPr>
              <a:t> project – this time as a 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>
                <a:latin typeface="Calibri" panose="020F0502020204030204" pitchFamily="34" charset="0"/>
                <a:cs typeface="Calibri" panose="020F0502020204030204" pitchFamily="34" charset="0"/>
              </a:rPr>
              <a:t>I hope to be PI on an </a:t>
            </a:r>
            <a:r>
              <a:rPr lang="en-GB" sz="2200" err="1">
                <a:latin typeface="Calibri" panose="020F0502020204030204" pitchFamily="34" charset="0"/>
                <a:cs typeface="Calibri" panose="020F0502020204030204" pitchFamily="34" charset="0"/>
              </a:rPr>
              <a:t>eSTEeM</a:t>
            </a:r>
            <a:r>
              <a:rPr lang="en-GB" sz="2200">
                <a:latin typeface="Calibri" panose="020F0502020204030204" pitchFamily="34" charset="0"/>
                <a:cs typeface="Calibri" panose="020F0502020204030204" pitchFamily="34" charset="0"/>
              </a:rPr>
              <a:t> project soon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>
                <a:latin typeface="Calibri" panose="020F0502020204030204" pitchFamily="34" charset="0"/>
                <a:cs typeface="Calibri" panose="020F0502020204030204" pitchFamily="34" charset="0"/>
              </a:rPr>
              <a:t>I’d like to use my </a:t>
            </a:r>
            <a:r>
              <a:rPr lang="en-GB" sz="2200" err="1">
                <a:latin typeface="Calibri" panose="020F0502020204030204" pitchFamily="34" charset="0"/>
                <a:cs typeface="Calibri" panose="020F0502020204030204" pitchFamily="34" charset="0"/>
              </a:rPr>
              <a:t>eSTEeM</a:t>
            </a:r>
            <a:r>
              <a:rPr lang="en-GB" sz="2200">
                <a:latin typeface="Calibri" panose="020F0502020204030204" pitchFamily="34" charset="0"/>
                <a:cs typeface="Calibri" panose="020F0502020204030204" pitchFamily="34" charset="0"/>
              </a:rPr>
              <a:t> experience to help gain HEA accreditation as part of my ongoing staff development</a:t>
            </a:r>
          </a:p>
        </p:txBody>
      </p:sp>
    </p:spTree>
    <p:extLst>
      <p:ext uri="{BB962C8B-B14F-4D97-AF65-F5344CB8AC3E}">
        <p14:creationId xmlns:p14="http://schemas.microsoft.com/office/powerpoint/2010/main" val="3267610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841CB-5671-4DA0-AC10-F6009B051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4FC3-86B5-4D0D-A090-E481881D980F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494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7">
            <a:extLst>
              <a:ext uri="{FF2B5EF4-FFF2-40B4-BE49-F238E27FC236}">
                <a16:creationId xmlns:a16="http://schemas.microsoft.com/office/drawing/2014/main" id="{66E48AFA-8884-4F68-A44F-D2C1E8609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6" name="Arc 19">
            <a:extLst>
              <a:ext uri="{FF2B5EF4-FFF2-40B4-BE49-F238E27FC236}">
                <a16:creationId xmlns:a16="http://schemas.microsoft.com/office/drawing/2014/main" id="{969D19A6-08CB-498C-93EC-3FFB021FC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717845" y="3339275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Content Placeholder 10" descr="Text&#10;&#10;Description automatically generated">
            <a:extLst>
              <a:ext uri="{FF2B5EF4-FFF2-40B4-BE49-F238E27FC236}">
                <a16:creationId xmlns:a16="http://schemas.microsoft.com/office/drawing/2014/main" id="{B37FC705-766B-4200-AD18-4EDE9D6225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"/>
          <a:stretch/>
        </p:blipFill>
        <p:spPr>
          <a:xfrm>
            <a:off x="1237303" y="698284"/>
            <a:ext cx="9717394" cy="2957472"/>
          </a:xfrm>
          <a:custGeom>
            <a:avLst/>
            <a:gdLst/>
            <a:ahLst/>
            <a:cxnLst/>
            <a:rect l="l" t="t" r="r" b="b"/>
            <a:pathLst>
              <a:path w="10580201" h="2957472">
                <a:moveTo>
                  <a:pt x="88961" y="0"/>
                </a:moveTo>
                <a:lnTo>
                  <a:pt x="10491240" y="0"/>
                </a:lnTo>
                <a:cubicBezTo>
                  <a:pt x="10540372" y="0"/>
                  <a:pt x="10580201" y="39829"/>
                  <a:pt x="10580201" y="88961"/>
                </a:cubicBezTo>
                <a:lnTo>
                  <a:pt x="10580201" y="2868511"/>
                </a:lnTo>
                <a:cubicBezTo>
                  <a:pt x="10580201" y="2917643"/>
                  <a:pt x="10540372" y="2957472"/>
                  <a:pt x="10491240" y="2957472"/>
                </a:cubicBezTo>
                <a:lnTo>
                  <a:pt x="88961" y="2957472"/>
                </a:lnTo>
                <a:cubicBezTo>
                  <a:pt x="39829" y="2957472"/>
                  <a:pt x="0" y="2917643"/>
                  <a:pt x="0" y="2868511"/>
                </a:cubicBezTo>
                <a:lnTo>
                  <a:pt x="0" y="88961"/>
                </a:lnTo>
                <a:cubicBezTo>
                  <a:pt x="0" y="39829"/>
                  <a:pt x="39829" y="0"/>
                  <a:pt x="88961" y="0"/>
                </a:cubicBezTo>
                <a:close/>
              </a:path>
            </a:pathLst>
          </a:cu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3C9E34D-4D93-4420-B12E-E7E1D86662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0835" y="3998019"/>
            <a:ext cx="6382966" cy="221651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i="1">
                <a:effectLst/>
              </a:rPr>
              <a:t>Our purpose is to promote and empower practitioner-led, evidence-informed scholarship in open and distance STEM education. </a:t>
            </a:r>
            <a:endParaRPr lang="en-US" i="1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92978F-9CD6-4A4A-A3FA-F16EFFC86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33B74FC3-86B5-4D0D-A090-E481881D980F}" type="slidenum">
              <a:rPr lang="en-US"/>
              <a:pPr>
                <a:spcAft>
                  <a:spcPts val="600"/>
                </a:spcAft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26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2761C-13B5-4BEC-AFB1-24E9BD8BC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Things to consider in a proposal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57F3087-82F8-47B8-92BC-DC3AA199AA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47775"/>
            <a:ext cx="5575300" cy="4530725"/>
          </a:xfrm>
        </p:spPr>
        <p:txBody>
          <a:bodyPr>
            <a:normAutofit fontScale="92500"/>
          </a:bodyPr>
          <a:lstStyle/>
          <a:p>
            <a:r>
              <a:rPr lang="en-US"/>
              <a:t>Is the project consistent with the aims of </a:t>
            </a:r>
            <a:r>
              <a:rPr lang="en-US" err="1"/>
              <a:t>eSTEeM</a:t>
            </a:r>
            <a:r>
              <a:rPr lang="en-US"/>
              <a:t>? </a:t>
            </a:r>
          </a:p>
          <a:p>
            <a:r>
              <a:rPr lang="en-US"/>
              <a:t>Which theme(s) does it address?</a:t>
            </a:r>
          </a:p>
          <a:p>
            <a:r>
              <a:rPr lang="en-US"/>
              <a:t>Have you considered the literature?</a:t>
            </a:r>
          </a:p>
          <a:p>
            <a:r>
              <a:rPr lang="en-US"/>
              <a:t>Are you aware of related projects? </a:t>
            </a:r>
          </a:p>
          <a:p>
            <a:pPr lvl="1"/>
            <a:r>
              <a:rPr lang="en-US"/>
              <a:t>Use the ‘site’ filter in google e.g., “</a:t>
            </a:r>
            <a:r>
              <a:rPr lang="en-US" err="1"/>
              <a:t>site:http</a:t>
            </a:r>
            <a:r>
              <a:rPr lang="en-US"/>
              <a:t>://www.open.ac.uk/about/</a:t>
            </a:r>
            <a:br>
              <a:rPr lang="en-US"/>
            </a:br>
            <a:r>
              <a:rPr lang="en-US"/>
              <a:t>teaching-and-learning/esteem keywords”</a:t>
            </a:r>
          </a:p>
          <a:p>
            <a:r>
              <a:rPr lang="en-US"/>
              <a:t>Explain how your project builds on the prior work?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585DF-BF7B-4A46-8A74-4A0235C0C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4FC3-86B5-4D0D-A090-E481881D980F}" type="slidenum">
              <a:rPr lang="en-GB" smtClean="0"/>
              <a:t>20</a:t>
            </a:fld>
            <a:endParaRPr lang="en-GB"/>
          </a:p>
        </p:txBody>
      </p:sp>
      <p:pic>
        <p:nvPicPr>
          <p:cNvPr id="10" name="Content Placeholder 9">
            <a:hlinkClick r:id="rId3"/>
            <a:extLst>
              <a:ext uri="{FF2B5EF4-FFF2-40B4-BE49-F238E27FC236}">
                <a16:creationId xmlns:a16="http://schemas.microsoft.com/office/drawing/2014/main" id="{310BA8B5-D86C-4A25-8255-00E0051F1C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553678" y="1615541"/>
            <a:ext cx="4800122" cy="4268264"/>
          </a:xfrm>
          <a:ln w="3175">
            <a:solidFill>
              <a:schemeClr val="bg2">
                <a:lumMod val="75000"/>
              </a:schemeClr>
            </a:solidFill>
          </a:ln>
        </p:spPr>
      </p:pic>
      <p:pic>
        <p:nvPicPr>
          <p:cNvPr id="12" name="Picture 11">
            <a:hlinkClick r:id="rId5"/>
            <a:extLst>
              <a:ext uri="{FF2B5EF4-FFF2-40B4-BE49-F238E27FC236}">
                <a16:creationId xmlns:a16="http://schemas.microsoft.com/office/drawing/2014/main" id="{881DB3B3-8947-4EDA-B3A0-0C5A45BAD5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3678" y="1615541"/>
            <a:ext cx="4800122" cy="4268264"/>
          </a:xfrm>
          <a:prstGeom prst="rect">
            <a:avLst/>
          </a:prstGeom>
          <a:ln w="3175">
            <a:solidFill>
              <a:schemeClr val="bg2">
                <a:lumMod val="75000"/>
              </a:schemeClr>
            </a:solidFill>
          </a:ln>
        </p:spPr>
      </p:pic>
      <p:pic>
        <p:nvPicPr>
          <p:cNvPr id="14" name="Picture 13">
            <a:hlinkClick r:id="rId7"/>
            <a:extLst>
              <a:ext uri="{FF2B5EF4-FFF2-40B4-BE49-F238E27FC236}">
                <a16:creationId xmlns:a16="http://schemas.microsoft.com/office/drawing/2014/main" id="{B97E5B25-3D30-4105-B9F0-5DABE48D8B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3678" y="1615541"/>
            <a:ext cx="4800123" cy="4268266"/>
          </a:xfrm>
          <a:prstGeom prst="rect">
            <a:avLst/>
          </a:prstGeom>
          <a:ln w="3175">
            <a:solidFill>
              <a:schemeClr val="bg2">
                <a:lumMod val="75000"/>
              </a:schemeClr>
            </a:solidFill>
          </a:ln>
        </p:spPr>
      </p:pic>
      <p:pic>
        <p:nvPicPr>
          <p:cNvPr id="16" name="Picture 15">
            <a:hlinkClick r:id="rId9"/>
            <a:extLst>
              <a:ext uri="{FF2B5EF4-FFF2-40B4-BE49-F238E27FC236}">
                <a16:creationId xmlns:a16="http://schemas.microsoft.com/office/drawing/2014/main" id="{F42C23EB-81D0-41D2-9DFB-D0F88703C3C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53675" y="1615541"/>
            <a:ext cx="4800125" cy="4268268"/>
          </a:xfrm>
          <a:prstGeom prst="rect">
            <a:avLst/>
          </a:prstGeom>
          <a:ln w="3175"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4810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FDD66-E8A3-4627-9BEB-FA25650E5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Things to consider</a:t>
            </a:r>
            <a:r>
              <a:rPr lang="en-GB" baseline="0"/>
              <a:t> in a proposal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85F21-E0A1-4417-865B-03EF7C9E9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Would your project benefit from student involvement at any stage (other than as participant in your research)?</a:t>
            </a:r>
          </a:p>
          <a:p>
            <a:r>
              <a:rPr lang="en-GB"/>
              <a:t>Do you have any specific development needs to enable you to undertake this project? </a:t>
            </a:r>
          </a:p>
          <a:p>
            <a:r>
              <a:rPr lang="en-GB"/>
              <a:t>Will the project produce significant deliverables/outputs within a reasonable timeframe and what might these be?</a:t>
            </a:r>
          </a:p>
          <a:p>
            <a:r>
              <a:rPr lang="en-GB"/>
              <a:t>Is there an evaluation and dissemination plan, including dissemination to students?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656A2B-CF53-4C5F-A5FC-D91B89220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4FC3-86B5-4D0D-A090-E481881D980F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18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54799FA-1512-4539-8892-F8BBA3566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eSTEeM</a:t>
            </a:r>
            <a:r>
              <a:rPr lang="en-GB"/>
              <a:t> Community Support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66FD427-20A7-41A4-AA41-46525CC21E9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/>
              <a:t>Professional development sessions</a:t>
            </a:r>
          </a:p>
          <a:p>
            <a:r>
              <a:rPr lang="en-GB"/>
              <a:t>BOC: </a:t>
            </a:r>
            <a:r>
              <a:rPr lang="en-GB">
                <a:hlinkClick r:id="rId2"/>
              </a:rPr>
              <a:t>SoTL in STEM </a:t>
            </a:r>
            <a:endParaRPr lang="en-GB"/>
          </a:p>
          <a:p>
            <a:r>
              <a:rPr lang="en-GB"/>
              <a:t>Seminar series – monthly</a:t>
            </a:r>
          </a:p>
          <a:p>
            <a:r>
              <a:rPr lang="en-GB" err="1"/>
              <a:t>Nvivo</a:t>
            </a:r>
            <a:r>
              <a:rPr lang="en-GB"/>
              <a:t> self-help group</a:t>
            </a:r>
          </a:p>
          <a:p>
            <a:r>
              <a:rPr lang="en-GB"/>
              <a:t>Annual </a:t>
            </a:r>
            <a:r>
              <a:rPr lang="en-GB" err="1"/>
              <a:t>eSTEeM</a:t>
            </a:r>
            <a:r>
              <a:rPr lang="en-GB"/>
              <a:t> conference </a:t>
            </a:r>
          </a:p>
        </p:txBody>
      </p:sp>
      <p:pic>
        <p:nvPicPr>
          <p:cNvPr id="11" name="Content Placeholder 10" descr="A group of multi colored wooden stick figures">
            <a:extLst>
              <a:ext uri="{FF2B5EF4-FFF2-40B4-BE49-F238E27FC236}">
                <a16:creationId xmlns:a16="http://schemas.microsoft.com/office/drawing/2014/main" id="{AA4CCD9B-7D98-4301-B047-2202160366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16014"/>
            <a:ext cx="5181600" cy="3592710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B6210-9748-43DE-9728-B534B08FD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4FC3-86B5-4D0D-A090-E481881D980F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5848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78886-D2CD-45C3-A12A-3A46C5C76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Other support for scholarship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41868-9E65-4D5A-9EBE-EB666D543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/>
              <a:t>SHARE – OU, cross faculty forum for scholarship for Region/Nation academic staff </a:t>
            </a:r>
            <a:r>
              <a:rPr lang="en-GB">
                <a:hlinkClick r:id="rId2"/>
              </a:rPr>
              <a:t>https://learn3.open.ac.uk/course/view.php?id=300463</a:t>
            </a:r>
            <a:endParaRPr lang="en-GB"/>
          </a:p>
          <a:p>
            <a:r>
              <a:rPr lang="en-GB"/>
              <a:t>Schools have their own scholarship plans – keep an eye out for initiatives within your own school.</a:t>
            </a:r>
          </a:p>
          <a:p>
            <a:r>
              <a:rPr lang="en-GB"/>
              <a:t>Pan-university scholarship calls – support for projects that cross faculty boundaries.</a:t>
            </a:r>
          </a:p>
          <a:p>
            <a:r>
              <a:rPr lang="en-GB"/>
              <a:t>The Scholarship Exchange is a repository of OU scholarship reports</a:t>
            </a:r>
            <a:br>
              <a:rPr lang="en-GB"/>
            </a:br>
            <a:r>
              <a:rPr lang="en-GB">
                <a:hlinkClick r:id="rId3"/>
              </a:rPr>
              <a:t>Pages - Search the Scholarship Exchange (sharepoint.com)</a:t>
            </a:r>
            <a:endParaRPr lang="en-GB"/>
          </a:p>
          <a:p>
            <a:pPr marL="0" indent="0">
              <a:buNone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FADA0-0C66-4C32-9D46-51791532D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4FC3-86B5-4D0D-A090-E481881D980F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4479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E2C71-17E9-4775-BEFD-0E0FFE62D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A5555-FBF1-42E6-9C88-9F2B326B9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Scholarship of Teaching and Learning has multiple benefits.</a:t>
            </a:r>
          </a:p>
          <a:p>
            <a:pPr lvl="1"/>
            <a:r>
              <a:rPr lang="en-GB"/>
              <a:t>For students, SoTL should lead to improvements in their learning experiences.</a:t>
            </a:r>
          </a:p>
          <a:p>
            <a:pPr lvl="1"/>
            <a:r>
              <a:rPr lang="en-GB"/>
              <a:t>For staff, SoTL provides a way to engage with teaching and learning that is open to scrutiny and wider academic debate.</a:t>
            </a:r>
          </a:p>
          <a:p>
            <a:pPr lvl="1"/>
            <a:r>
              <a:rPr lang="en-GB"/>
              <a:t>For the institution, SoTL generates a culture of evidenced quality enhancement.</a:t>
            </a:r>
          </a:p>
          <a:p>
            <a:r>
              <a:rPr lang="en-GB" err="1"/>
              <a:t>eSTEeM</a:t>
            </a:r>
            <a:r>
              <a:rPr lang="en-GB"/>
              <a:t> provides a supported mechanism to enable staff to run SoTL projects.</a:t>
            </a:r>
          </a:p>
          <a:p>
            <a:r>
              <a:rPr lang="en-GB"/>
              <a:t>We hope you’ll be inspired to start on your scholarship journey with us!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66999-33AD-4490-9FA3-D59A351FB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4FC3-86B5-4D0D-A090-E481881D980F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5199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72F17-34D3-472E-BFA6-B45C3E43D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eSTEeM</a:t>
            </a:r>
            <a:r>
              <a:rPr lang="en-GB"/>
              <a:t> people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5DABF-7507-476D-8A6D-B945B22BB3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330" y="1278613"/>
            <a:ext cx="5181600" cy="4927634"/>
          </a:xfrm>
        </p:spPr>
        <p:txBody>
          <a:bodyPr>
            <a:normAutofit/>
          </a:bodyPr>
          <a:lstStyle/>
          <a:p>
            <a:r>
              <a:rPr lang="en-GB" err="1"/>
              <a:t>eSTEeM</a:t>
            </a:r>
            <a:r>
              <a:rPr lang="en-GB"/>
              <a:t> Management Team</a:t>
            </a:r>
          </a:p>
          <a:p>
            <a:pPr lvl="1"/>
            <a:r>
              <a:rPr lang="en-GB"/>
              <a:t>Director: Trevor Collins</a:t>
            </a:r>
          </a:p>
          <a:p>
            <a:pPr lvl="1"/>
            <a:r>
              <a:rPr lang="en-GB"/>
              <a:t>Deputy Director: Mark Jones</a:t>
            </a:r>
          </a:p>
          <a:p>
            <a:pPr lvl="1"/>
            <a:r>
              <a:rPr lang="en-GB"/>
              <a:t>Senior Manager: Diane Ford </a:t>
            </a:r>
          </a:p>
          <a:p>
            <a:pPr lvl="1"/>
            <a:r>
              <a:rPr lang="en-GB"/>
              <a:t>Support Assistant: Nick Hook</a:t>
            </a:r>
          </a:p>
          <a:p>
            <a:pPr lvl="1"/>
            <a:r>
              <a:rPr lang="en-GB"/>
              <a:t>Project Officer: Jonathan Evans</a:t>
            </a:r>
          </a:p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D80549-A5DF-43DF-A3F7-60D48F9BD7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47775"/>
            <a:ext cx="5816600" cy="4743450"/>
          </a:xfrm>
        </p:spPr>
        <p:txBody>
          <a:bodyPr>
            <a:normAutofit/>
          </a:bodyPr>
          <a:lstStyle/>
          <a:p>
            <a:r>
              <a:rPr lang="en-GB"/>
              <a:t>School Scholarship Leads</a:t>
            </a:r>
          </a:p>
          <a:p>
            <a:pPr lvl="1"/>
            <a:r>
              <a:rPr lang="en-GB"/>
              <a:t>C&amp;C: </a:t>
            </a:r>
            <a:r>
              <a:rPr lang="en-GB" err="1"/>
              <a:t>Shailey</a:t>
            </a:r>
            <a:r>
              <a:rPr lang="en-GB"/>
              <a:t> </a:t>
            </a:r>
            <a:r>
              <a:rPr lang="en-GB" err="1"/>
              <a:t>Minocha</a:t>
            </a:r>
            <a:endParaRPr lang="en-GB"/>
          </a:p>
          <a:p>
            <a:pPr lvl="1"/>
            <a:r>
              <a:rPr lang="en-GB"/>
              <a:t>E&amp;I: Daphne Chang</a:t>
            </a:r>
          </a:p>
          <a:p>
            <a:pPr lvl="1"/>
            <a:r>
              <a:rPr lang="en-GB"/>
              <a:t>EEES: Sarah Davies/Fiona Aiken</a:t>
            </a:r>
          </a:p>
          <a:p>
            <a:pPr lvl="1"/>
            <a:r>
              <a:rPr lang="en-GB"/>
              <a:t>LHCS: Duncan Banks</a:t>
            </a:r>
          </a:p>
          <a:p>
            <a:pPr lvl="1"/>
            <a:r>
              <a:rPr lang="en-GB"/>
              <a:t>M&amp;S: Susan Pawley/Martina Gibbons</a:t>
            </a:r>
          </a:p>
          <a:p>
            <a:pPr lvl="1"/>
            <a:r>
              <a:rPr lang="en-GB"/>
              <a:t>SPS: Jimena </a:t>
            </a:r>
            <a:r>
              <a:rPr lang="en-GB" err="1"/>
              <a:t>Gorfinkiel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091A82-A233-47EE-AE5D-4851AD8F1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4FC3-86B5-4D0D-A090-E481881D980F}" type="slidenum">
              <a:rPr lang="en-GB" smtClean="0"/>
              <a:t>25</a:t>
            </a:fld>
            <a:endParaRPr lang="en-GB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8C38574-D008-40F6-ABEA-4ABB510F1924}"/>
              </a:ext>
            </a:extLst>
          </p:cNvPr>
          <p:cNvSpPr txBox="1">
            <a:spLocks/>
          </p:cNvSpPr>
          <p:nvPr/>
        </p:nvSpPr>
        <p:spPr>
          <a:xfrm>
            <a:off x="516377" y="4217381"/>
            <a:ext cx="5816600" cy="2138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1E4B9B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1E4B9B"/>
              </a:buClr>
              <a:buFont typeface="Calibri" panose="020F0502020204030204" pitchFamily="34" charset="0"/>
              <a:buChar char="─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1E4B9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1E4B9B"/>
              </a:buClr>
              <a:buFont typeface="Calibri" panose="020F0502020204030204" pitchFamily="34" charset="0"/>
              <a:buChar char="─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1E4B9B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Further information and contact</a:t>
            </a:r>
          </a:p>
          <a:p>
            <a:pPr lvl="1"/>
            <a:r>
              <a:rPr lang="en-US"/>
              <a:t>Web: </a:t>
            </a:r>
            <a:r>
              <a:rPr lang="en-US">
                <a:hlinkClick r:id="rId2"/>
              </a:rPr>
              <a:t>www.open.ac.uk/esteem</a:t>
            </a:r>
            <a:r>
              <a:rPr lang="en-US"/>
              <a:t> </a:t>
            </a:r>
          </a:p>
          <a:p>
            <a:pPr lvl="1"/>
            <a:r>
              <a:rPr lang="en-US"/>
              <a:t>Email: </a:t>
            </a:r>
            <a:r>
              <a:rPr lang="en-US">
                <a:hlinkClick r:id="rId3"/>
              </a:rPr>
              <a:t>esteem@open.ac.uk</a:t>
            </a:r>
            <a:r>
              <a:rPr lang="en-US"/>
              <a:t>   </a:t>
            </a:r>
          </a:p>
          <a:p>
            <a:pPr lvl="1"/>
            <a:r>
              <a:rPr lang="en-US"/>
              <a:t>Twitter: @OU_eSTEeM</a:t>
            </a:r>
          </a:p>
        </p:txBody>
      </p:sp>
    </p:spTree>
    <p:extLst>
      <p:ext uri="{BB962C8B-B14F-4D97-AF65-F5344CB8AC3E}">
        <p14:creationId xmlns:p14="http://schemas.microsoft.com/office/powerpoint/2010/main" val="140446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10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D8FF236-7CEE-4A84-804F-7E98A6A4A2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7815" y="2160001"/>
            <a:ext cx="10561031" cy="498598"/>
          </a:xfrm>
        </p:spPr>
        <p:txBody>
          <a:bodyPr/>
          <a:lstStyle/>
          <a:p>
            <a:pPr algn="ctr"/>
            <a:r>
              <a:rPr lang="en-GB"/>
              <a:t>Thank you!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53A0990F-3AD5-4209-8C73-1CBD9ABD6B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GB"/>
              <a:t>esteem@open.ac.uk </a:t>
            </a:r>
          </a:p>
        </p:txBody>
      </p:sp>
    </p:spTree>
    <p:extLst>
      <p:ext uri="{BB962C8B-B14F-4D97-AF65-F5344CB8AC3E}">
        <p14:creationId xmlns:p14="http://schemas.microsoft.com/office/powerpoint/2010/main" val="882062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922526B-7404-4C43-BAB6-D635AE2CD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Scholarship of Teaching and Learning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3B8E404-DC65-4F3B-953F-C942B247E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Scholarship of Teaching and Learning (SoTL) is a:</a:t>
            </a:r>
          </a:p>
          <a:p>
            <a:pPr marL="457200" lvl="1" indent="0">
              <a:buNone/>
            </a:pPr>
            <a:r>
              <a:rPr lang="en-GB" sz="2800" b="0" i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systematic and ethically reasoned investigation of aspects of teaching and student learning by applying disciplinary knowledge, resulting in reflections and outcomes that are publicly shared for peer-review and for others to build upon.</a:t>
            </a:r>
            <a:br>
              <a:rPr lang="en-GB" sz="2800" b="0" i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GB" sz="2800" b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en-GB" sz="2800" b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Minocha</a:t>
            </a:r>
            <a:r>
              <a:rPr lang="en-GB" sz="2800" b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2021)</a:t>
            </a:r>
            <a:endParaRPr lang="en-GB" sz="2800" b="0" i="1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GB" i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GB" err="1">
                <a:solidFill>
                  <a:srgbClr val="000000"/>
                </a:solidFill>
                <a:latin typeface="arial" panose="020B0604020202020204" pitchFamily="34" charset="0"/>
              </a:rPr>
              <a:t>eSTEeM</a:t>
            </a: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 facilitates such investigations through practitioner-led projects</a:t>
            </a:r>
          </a:p>
          <a:p>
            <a:pPr marL="0" indent="0">
              <a:buNone/>
            </a:pPr>
            <a:endParaRPr lang="en-GB" b="1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3C5028-7F1C-4857-841C-B10A02DD6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4FC3-86B5-4D0D-A090-E481881D980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620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1002F-85BA-4713-B744-F7A031E40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From scholarly teaching to scholarship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A721F22-4E0E-4173-AB2B-2EC3CF549F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5914375"/>
              </p:ext>
            </p:extLst>
          </p:nvPr>
        </p:nvGraphicFramePr>
        <p:xfrm>
          <a:off x="838200" y="1350963"/>
          <a:ext cx="10515600" cy="4846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4EE843F-E1CE-40C3-ABCE-D53AB7587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634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1E78A-FAAF-4047-84A3-54B7C055D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 SoTL project titles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339FE-2211-422A-A025-166D54D65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4FC3-86B5-4D0D-A090-E481881D980F}" type="slidenum">
              <a:rPr lang="en-GB" smtClean="0"/>
              <a:t>5</a:t>
            </a:fld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F4A68B3-CB5C-4142-BBE9-3CB448492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/>
              <a:t>Assessing The ‘Open Field Lab’: Evaluating Interactive </a:t>
            </a:r>
            <a:r>
              <a:rPr lang="en-GB" i="1" err="1"/>
              <a:t>Fieldcasts</a:t>
            </a:r>
            <a:r>
              <a:rPr lang="en-GB" i="1"/>
              <a:t> for Enhancing Access to Fieldwork</a:t>
            </a:r>
          </a:p>
          <a:p>
            <a:r>
              <a:rPr lang="en-GB" i="1"/>
              <a:t>Decolonising Computing: A Resource for Educators</a:t>
            </a:r>
          </a:p>
          <a:p>
            <a:r>
              <a:rPr lang="en-GB" i="1"/>
              <a:t>Early start MU123</a:t>
            </a:r>
          </a:p>
          <a:p>
            <a:r>
              <a:rPr lang="en-GB" i="1" err="1"/>
              <a:t>SiSE</a:t>
            </a:r>
            <a:r>
              <a:rPr lang="en-GB" i="1"/>
              <a:t> only tutor groups and the effect on </a:t>
            </a:r>
            <a:r>
              <a:rPr lang="en-GB" i="1" err="1"/>
              <a:t>SiSE</a:t>
            </a:r>
            <a:r>
              <a:rPr lang="en-GB" i="1"/>
              <a:t> students and their tutors</a:t>
            </a:r>
          </a:p>
          <a:p>
            <a:endParaRPr lang="en-GB" i="1"/>
          </a:p>
          <a:p>
            <a:pPr marL="0" indent="0">
              <a:buNone/>
            </a:pPr>
            <a:r>
              <a:rPr lang="en-GB"/>
              <a:t>These are </a:t>
            </a:r>
            <a:r>
              <a:rPr lang="en-GB" err="1"/>
              <a:t>eSTEeM</a:t>
            </a:r>
            <a:r>
              <a:rPr lang="en-GB"/>
              <a:t> projects led by practitioners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076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53234-8CE7-43F6-A3EE-E574AE04F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Benefits of SoTL 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4FB7835-8FEF-4CA2-B2BF-53921A1268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642278"/>
              </p:ext>
            </p:extLst>
          </p:nvPr>
        </p:nvGraphicFramePr>
        <p:xfrm>
          <a:off x="838200" y="1247775"/>
          <a:ext cx="10515600" cy="4929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A2186-6439-49A9-B285-D8A5C7A26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4FC3-86B5-4D0D-A090-E481881D980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701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06BBD-080A-415C-8A30-AB7965AA2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Staff engagement in SoTL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3A740-01B2-416A-9242-45C84DCDFCA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/>
              <a:t>Testing ‘what works’</a:t>
            </a:r>
          </a:p>
          <a:p>
            <a:r>
              <a:rPr lang="en-GB"/>
              <a:t>Develops understanding of complex issues</a:t>
            </a:r>
          </a:p>
          <a:p>
            <a:r>
              <a:rPr lang="en-GB"/>
              <a:t>Benefits from collaboration and partnership working </a:t>
            </a:r>
          </a:p>
          <a:p>
            <a:r>
              <a:rPr lang="en-GB"/>
              <a:t>Basis of an academic community around teaching and learning </a:t>
            </a:r>
          </a:p>
          <a:p>
            <a:r>
              <a:rPr lang="en-GB"/>
              <a:t>Enhances professional identity, professional recognition and forms evidence that can be used for promotion cases 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6129D-C789-444B-8FE8-4A27AA288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4FC3-86B5-4D0D-A090-E481881D980F}" type="slidenum">
              <a:rPr lang="en-GB" smtClean="0"/>
              <a:t>7</a:t>
            </a:fld>
            <a:endParaRPr lang="en-GB"/>
          </a:p>
        </p:txBody>
      </p:sp>
      <p:pic>
        <p:nvPicPr>
          <p:cNvPr id="8" name="Content Placeholder 7" descr="A picture containing text, indoor, ceiling, person&#10;&#10;Description automatically generated">
            <a:extLst>
              <a:ext uri="{FF2B5EF4-FFF2-40B4-BE49-F238E27FC236}">
                <a16:creationId xmlns:a16="http://schemas.microsoft.com/office/drawing/2014/main" id="{A1575697-B696-4407-BFC1-B2D0A32C47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8" b="19842"/>
          <a:stretch/>
        </p:blipFill>
        <p:spPr>
          <a:xfrm>
            <a:off x="6172200" y="2382317"/>
            <a:ext cx="5181600" cy="2660103"/>
          </a:xfrm>
          <a:prstGeom prst="rect">
            <a:avLst/>
          </a:prstGeom>
          <a:ln w="3175"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09372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06BBD-080A-415C-8A30-AB7965AA2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Impact of SoTL on the institution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3A740-01B2-416A-9242-45C84DCDFCA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/>
              <a:t>Informs decisions about approaches in teaching and student support (Module Teams, Boards of Study, Faculty, University).</a:t>
            </a:r>
          </a:p>
          <a:p>
            <a:r>
              <a:rPr lang="en-GB"/>
              <a:t>Supports a culture of responsiveness and innovation that is open to scrutiny. (Quality Enhancement) </a:t>
            </a:r>
          </a:p>
          <a:p>
            <a:r>
              <a:rPr lang="en-GB"/>
              <a:t>Develops staff skills and builds an extended academic community.</a:t>
            </a:r>
          </a:p>
          <a:p>
            <a:r>
              <a:rPr lang="en-GB"/>
              <a:t>Has the potential for external impact on  the sector.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6129D-C789-444B-8FE8-4A27AA288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4FC3-86B5-4D0D-A090-E481881D980F}" type="slidenum">
              <a:rPr lang="en-GB" smtClean="0"/>
              <a:t>8</a:t>
            </a:fld>
            <a:endParaRPr lang="en-GB"/>
          </a:p>
        </p:txBody>
      </p:sp>
      <p:pic>
        <p:nvPicPr>
          <p:cNvPr id="8" name="Content Placeholder 7" descr="A picture containing text, indoor, ceiling, person&#10;&#10;Description automatically generated">
            <a:extLst>
              <a:ext uri="{FF2B5EF4-FFF2-40B4-BE49-F238E27FC236}">
                <a16:creationId xmlns:a16="http://schemas.microsoft.com/office/drawing/2014/main" id="{A1575697-B696-4407-BFC1-B2D0A32C47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8" b="19842"/>
          <a:stretch/>
        </p:blipFill>
        <p:spPr>
          <a:xfrm>
            <a:off x="6172200" y="2382317"/>
            <a:ext cx="5181600" cy="2660103"/>
          </a:xfrm>
          <a:prstGeom prst="rect">
            <a:avLst/>
          </a:prstGeom>
          <a:ln w="3175">
            <a:solidFill>
              <a:schemeClr val="bg2">
                <a:lumMod val="75000"/>
              </a:schemeClr>
            </a:solidFill>
          </a:ln>
        </p:spPr>
      </p:pic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E5F6F8F7-2D64-4CBB-83E1-77A6D133C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439159"/>
            <a:ext cx="5181600" cy="410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784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376F4AF-17A7-43E2-9CDB-DD5E6CD6E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About </a:t>
            </a:r>
            <a:r>
              <a:rPr lang="en-GB" err="1"/>
              <a:t>eSTEeM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6FC46-959D-4E41-B09F-4601A95E7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4FC3-86B5-4D0D-A090-E481881D980F}" type="slidenum">
              <a:rPr lang="en-GB" smtClean="0"/>
              <a:t>9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D16DC7A-4BCA-4BD0-901C-F2AA205E84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247775"/>
            <a:ext cx="7568821" cy="492918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/>
              <a:t>The OU </a:t>
            </a:r>
            <a:r>
              <a:rPr lang="en-US" err="1"/>
              <a:t>centre</a:t>
            </a:r>
            <a:r>
              <a:rPr lang="en-US"/>
              <a:t> for STEM pedagogy (Dec 2010)</a:t>
            </a:r>
          </a:p>
          <a:p>
            <a:r>
              <a:rPr lang="en-US"/>
              <a:t>Scholarship to enhance learning and teaching practice and strategy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Over 200 projects supported since 2011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Over 60 currently in progress 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Individuals, groups and cross-disciplinary </a:t>
            </a:r>
            <a:br>
              <a:rPr lang="en-US"/>
            </a:br>
            <a:r>
              <a:rPr lang="en-US"/>
              <a:t>project teams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Professional development and support for project team – Applaud (HEA Fellowship)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External influence in HE STEM environment</a:t>
            </a:r>
            <a:endParaRPr lang="en-US">
              <a:ea typeface="Calibri"/>
              <a:cs typeface="Calibri"/>
            </a:endParaRPr>
          </a:p>
        </p:txBody>
      </p:sp>
      <p:pic>
        <p:nvPicPr>
          <p:cNvPr id="12" name="Picture Placeholder 6">
            <a:extLst>
              <a:ext uri="{FF2B5EF4-FFF2-40B4-BE49-F238E27FC236}">
                <a16:creationId xmlns:a16="http://schemas.microsoft.com/office/drawing/2014/main" id="{BC639FF7-83DE-4F94-A65D-A53B78D4DB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tretch/>
        </p:blipFill>
        <p:spPr>
          <a:xfrm>
            <a:off x="8153400" y="1518260"/>
            <a:ext cx="3174376" cy="4462830"/>
          </a:xfrm>
          <a:prstGeom prst="rect">
            <a:avLst/>
          </a:prstGeom>
          <a:ln w="3175"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260617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0db65b82-dd09-4a8f-a277-6a6e949eb54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U Title">
  <a:themeElements>
    <a:clrScheme name="OU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4B9B"/>
      </a:accent1>
      <a:accent2>
        <a:srgbClr val="ED2891"/>
      </a:accent2>
      <a:accent3>
        <a:srgbClr val="00B7B2"/>
      </a:accent3>
      <a:accent4>
        <a:srgbClr val="F26522"/>
      </a:accent4>
      <a:accent5>
        <a:srgbClr val="FFD400"/>
      </a:accent5>
      <a:accent6>
        <a:srgbClr val="716FB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resentation_Template_CLASSIC_UK.pptx" id="{9562D522-EB00-4448-BC42-7CB7B985618B}" vid="{49F4B1CE-738F-4650-BFBC-09418E76F44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1A8143CE0C134B8A33BBDF9C822137" ma:contentTypeVersion="12" ma:contentTypeDescription="Create a new document." ma:contentTypeScope="" ma:versionID="a2fd68771314a1d177eba6faa29220a8">
  <xsd:schema xmlns:xsd="http://www.w3.org/2001/XMLSchema" xmlns:xs="http://www.w3.org/2001/XMLSchema" xmlns:p="http://schemas.microsoft.com/office/2006/metadata/properties" xmlns:ns2="b09089af-d965-4a35-adc6-c1557f4ef19b" xmlns:ns3="7197fb12-7609-4665-ab28-2c56dc6efc6c" targetNamespace="http://schemas.microsoft.com/office/2006/metadata/properties" ma:root="true" ma:fieldsID="ec444f47d88816a2b7b2e264747d49b0" ns2:_="" ns3:_="">
    <xsd:import namespace="b09089af-d965-4a35-adc6-c1557f4ef19b"/>
    <xsd:import namespace="7197fb12-7609-4665-ab28-2c56dc6efc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9089af-d965-4a35-adc6-c1557f4ef1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97fb12-7609-4665-ab28-2c56dc6efc6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ADFD1F-E5EA-4B91-AA9D-E5BB40674B0A}">
  <ds:schemaRefs>
    <ds:schemaRef ds:uri="7197fb12-7609-4665-ab28-2c56dc6efc6c"/>
    <ds:schemaRef ds:uri="b09089af-d965-4a35-adc6-c1557f4ef19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13DE3B0-F52D-452E-9F5F-22789C63701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24E195A-6222-464F-8286-2A0E4F5251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1513</Words>
  <Application>Microsoft Office PowerPoint</Application>
  <PresentationFormat>Widescreen</PresentationFormat>
  <Paragraphs>187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Arial</vt:lpstr>
      <vt:lpstr>Calibri</vt:lpstr>
      <vt:lpstr>Calibri Light</vt:lpstr>
      <vt:lpstr>Office Theme</vt:lpstr>
      <vt:lpstr>OU Title</vt:lpstr>
      <vt:lpstr>eSTEeM Induction for STEM Staff Tutors</vt:lpstr>
      <vt:lpstr>PowerPoint Presentation</vt:lpstr>
      <vt:lpstr>Scholarship of Teaching and Learning </vt:lpstr>
      <vt:lpstr>From scholarly teaching to scholarship</vt:lpstr>
      <vt:lpstr>Example SoTL project titles </vt:lpstr>
      <vt:lpstr>Benefits of SoTL </vt:lpstr>
      <vt:lpstr>Staff engagement in SoTL</vt:lpstr>
      <vt:lpstr>Impact of SoTL on the institution</vt:lpstr>
      <vt:lpstr>About eSTEeM</vt:lpstr>
      <vt:lpstr>eSTEeM people</vt:lpstr>
      <vt:lpstr>From ideas to projects</vt:lpstr>
      <vt:lpstr>Progress and completion</vt:lpstr>
      <vt:lpstr>Project framework – key information</vt:lpstr>
      <vt:lpstr>Project framework – key information</vt:lpstr>
      <vt:lpstr>Involvement in an eSTEeM project</vt:lpstr>
      <vt:lpstr>  MY INVOLVEMENT IN eSTEeM</vt:lpstr>
      <vt:lpstr>  WHAT DID WE DO IN OUR PROJECT</vt:lpstr>
      <vt:lpstr>  WHAT I HAVE GAINED FROM IT</vt:lpstr>
      <vt:lpstr>PowerPoint Presentation</vt:lpstr>
      <vt:lpstr>Things to consider in a proposal</vt:lpstr>
      <vt:lpstr>Things to consider in a proposal</vt:lpstr>
      <vt:lpstr>eSTEeM Community Support</vt:lpstr>
      <vt:lpstr>Other support for scholarship </vt:lpstr>
      <vt:lpstr>Summary</vt:lpstr>
      <vt:lpstr>eSTEeM people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Trevor.Collins</dc:creator>
  <cp:lastModifiedBy>Diane.Ford</cp:lastModifiedBy>
  <cp:revision>2</cp:revision>
  <cp:lastPrinted>2022-02-02T13:55:29Z</cp:lastPrinted>
  <dcterms:created xsi:type="dcterms:W3CDTF">2019-12-16T20:27:14Z</dcterms:created>
  <dcterms:modified xsi:type="dcterms:W3CDTF">2022-04-06T08:51:23Z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0x010100E11A8143CE0C134B8A33BBDF9C822137</vt:lpwstr>
  </property>
</Properties>
</file>