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60" r:id="rId5"/>
    <p:sldMasterId id="2147483673" r:id="rId6"/>
    <p:sldMasterId id="2147483675" r:id="rId7"/>
    <p:sldMasterId id="2147483685" r:id="rId8"/>
    <p:sldMasterId id="2147483688" r:id="rId9"/>
    <p:sldMasterId id="2147483693" r:id="rId10"/>
    <p:sldMasterId id="2147483696" r:id="rId11"/>
    <p:sldMasterId id="2147483706" r:id="rId12"/>
    <p:sldMasterId id="2147483712" r:id="rId13"/>
  </p:sldMasterIdLst>
  <p:notesMasterIdLst>
    <p:notesMasterId r:id="rId69"/>
  </p:notesMasterIdLst>
  <p:sldIdLst>
    <p:sldId id="256" r:id="rId14"/>
    <p:sldId id="258" r:id="rId15"/>
    <p:sldId id="399" r:id="rId16"/>
    <p:sldId id="397" r:id="rId17"/>
    <p:sldId id="398" r:id="rId18"/>
    <p:sldId id="396" r:id="rId19"/>
    <p:sldId id="260" r:id="rId20"/>
    <p:sldId id="272" r:id="rId21"/>
    <p:sldId id="648" r:id="rId22"/>
    <p:sldId id="650" r:id="rId23"/>
    <p:sldId id="659" r:id="rId24"/>
    <p:sldId id="660" r:id="rId25"/>
    <p:sldId id="661" r:id="rId26"/>
    <p:sldId id="655" r:id="rId27"/>
    <p:sldId id="657" r:id="rId28"/>
    <p:sldId id="662" r:id="rId29"/>
    <p:sldId id="261" r:id="rId30"/>
    <p:sldId id="663" r:id="rId31"/>
    <p:sldId id="273" r:id="rId32"/>
    <p:sldId id="275" r:id="rId33"/>
    <p:sldId id="276" r:id="rId34"/>
    <p:sldId id="281" r:id="rId35"/>
    <p:sldId id="305" r:id="rId36"/>
    <p:sldId id="299" r:id="rId37"/>
    <p:sldId id="300" r:id="rId38"/>
    <p:sldId id="259" r:id="rId39"/>
    <p:sldId id="664" r:id="rId40"/>
    <p:sldId id="306" r:id="rId41"/>
    <p:sldId id="304" r:id="rId42"/>
    <p:sldId id="301" r:id="rId43"/>
    <p:sldId id="302" r:id="rId44"/>
    <p:sldId id="303" r:id="rId45"/>
    <p:sldId id="270" r:id="rId46"/>
    <p:sldId id="266" r:id="rId47"/>
    <p:sldId id="262" r:id="rId48"/>
    <p:sldId id="665" r:id="rId49"/>
    <p:sldId id="666" r:id="rId50"/>
    <p:sldId id="677" r:id="rId51"/>
    <p:sldId id="667" r:id="rId52"/>
    <p:sldId id="668" r:id="rId53"/>
    <p:sldId id="669" r:id="rId54"/>
    <p:sldId id="282" r:id="rId55"/>
    <p:sldId id="670" r:id="rId56"/>
    <p:sldId id="285" r:id="rId57"/>
    <p:sldId id="287" r:id="rId58"/>
    <p:sldId id="671" r:id="rId59"/>
    <p:sldId id="263" r:id="rId60"/>
    <p:sldId id="672" r:id="rId61"/>
    <p:sldId id="673" r:id="rId62"/>
    <p:sldId id="269" r:id="rId63"/>
    <p:sldId id="674" r:id="rId64"/>
    <p:sldId id="271" r:id="rId65"/>
    <p:sldId id="267" r:id="rId66"/>
    <p:sldId id="264" r:id="rId67"/>
    <p:sldId id="676" r:id="rId68"/>
  </p:sldIdLst>
  <p:sldSz cx="12192000" cy="6858000"/>
  <p:notesSz cx="6797675" cy="9926638"/>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B9B"/>
    <a:srgbClr val="1F4D9B"/>
    <a:srgbClr val="ED2891"/>
    <a:srgbClr val="F26522"/>
    <a:srgbClr val="00B7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75031" autoAdjust="0"/>
  </p:normalViewPr>
  <p:slideViewPr>
    <p:cSldViewPr snapToGrid="0">
      <p:cViewPr varScale="1">
        <p:scale>
          <a:sx n="54" d="100"/>
          <a:sy n="54" d="100"/>
        </p:scale>
        <p:origin x="582"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FBCB9E-8E5F-45C2-8E2D-C16DAFE93A9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6AEC2216-8860-4FEE-B0F8-D5E7652584D9}" type="pres">
      <dgm:prSet presAssocID="{95FBCB9E-8E5F-45C2-8E2D-C16DAFE93A9D}" presName="composite" presStyleCnt="0">
        <dgm:presLayoutVars>
          <dgm:chMax val="1"/>
          <dgm:dir/>
          <dgm:resizeHandles val="exact"/>
        </dgm:presLayoutVars>
      </dgm:prSet>
      <dgm:spPr/>
    </dgm:pt>
    <dgm:pt modelId="{3A41555C-2595-4D2F-8DBB-AD4ECB0DCB46}" type="pres">
      <dgm:prSet presAssocID="{95FBCB9E-8E5F-45C2-8E2D-C16DAFE93A9D}" presName="radial" presStyleCnt="0">
        <dgm:presLayoutVars>
          <dgm:animLvl val="ctr"/>
        </dgm:presLayoutVars>
      </dgm:prSet>
      <dgm:spPr/>
    </dgm:pt>
  </dgm:ptLst>
  <dgm:cxnLst>
    <dgm:cxn modelId="{86DCCE74-8C6B-4225-90A0-E7E1F7BDFA37}" type="presOf" srcId="{95FBCB9E-8E5F-45C2-8E2D-C16DAFE93A9D}" destId="{6AEC2216-8860-4FEE-B0F8-D5E7652584D9}" srcOrd="0" destOrd="0" presId="urn:microsoft.com/office/officeart/2005/8/layout/radial3"/>
    <dgm:cxn modelId="{E2A01089-C4EE-4762-8260-380586E3C472}" type="presParOf" srcId="{6AEC2216-8860-4FEE-B0F8-D5E7652584D9}" destId="{3A41555C-2595-4D2F-8DBB-AD4ECB0DCB46}" srcOrd="0"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7004DA-21FE-42DB-81BA-1BD71634E102}" type="doc">
      <dgm:prSet loTypeId="urn:microsoft.com/office/officeart/2008/layout/RadialCluster" loCatId="cycle" qsTypeId="urn:microsoft.com/office/officeart/2005/8/quickstyle/3d2" qsCatId="3D" csTypeId="urn:microsoft.com/office/officeart/2005/8/colors/colorful1" csCatId="colorful" phldr="1"/>
      <dgm:spPr/>
      <dgm:t>
        <a:bodyPr/>
        <a:lstStyle/>
        <a:p>
          <a:endParaRPr lang="en-GB"/>
        </a:p>
      </dgm:t>
    </dgm:pt>
    <dgm:pt modelId="{7317B4BA-0953-41DE-A379-9F0A8F1A3306}">
      <dgm:prSet phldrT="[Text]" custT="1"/>
      <dgm:spPr>
        <a:solidFill>
          <a:schemeClr val="accent5"/>
        </a:solidFill>
      </dgm:spPr>
      <dgm:t>
        <a:bodyPr/>
        <a:lstStyle/>
        <a:p>
          <a:r>
            <a:rPr lang="en-GB" sz="2200" dirty="0"/>
            <a:t>OU Scholarship Steering Group</a:t>
          </a:r>
          <a:endParaRPr lang="en-GB" sz="1800" dirty="0"/>
        </a:p>
      </dgm:t>
    </dgm:pt>
    <dgm:pt modelId="{B5EF262A-28AF-4948-83E1-F285D25CE25A}" type="parTrans" cxnId="{358DFAFD-C231-485E-902A-0B5032F528D8}">
      <dgm:prSet/>
      <dgm:spPr/>
      <dgm:t>
        <a:bodyPr/>
        <a:lstStyle/>
        <a:p>
          <a:endParaRPr lang="en-GB"/>
        </a:p>
      </dgm:t>
    </dgm:pt>
    <dgm:pt modelId="{50B882D4-C3C1-4DEC-8C44-D8862FC85D12}" type="sibTrans" cxnId="{358DFAFD-C231-485E-902A-0B5032F528D8}">
      <dgm:prSet/>
      <dgm:spPr/>
      <dgm:t>
        <a:bodyPr/>
        <a:lstStyle/>
        <a:p>
          <a:endParaRPr lang="en-GB"/>
        </a:p>
      </dgm:t>
    </dgm:pt>
    <dgm:pt modelId="{0B6DAB8D-DD9E-4A25-B9DF-655B8389D8CC}">
      <dgm:prSet phldrT="[Text]" phldr="1"/>
      <dgm:spPr>
        <a:solidFill>
          <a:srgbClr val="D60093"/>
        </a:solidFill>
      </dgm:spPr>
      <dgm:t>
        <a:bodyPr/>
        <a:lstStyle/>
        <a:p>
          <a:endParaRPr lang="en-GB" dirty="0"/>
        </a:p>
      </dgm:t>
    </dgm:pt>
    <dgm:pt modelId="{0AA01512-0AD5-44EA-AC49-9004BCE6C6B6}" type="parTrans" cxnId="{EBB1B4C9-6EC5-4AB9-9E15-46480085AF45}">
      <dgm:prSet/>
      <dgm:spPr>
        <a:ln>
          <a:solidFill>
            <a:srgbClr val="D60093"/>
          </a:solidFill>
        </a:ln>
      </dgm:spPr>
      <dgm:t>
        <a:bodyPr/>
        <a:lstStyle/>
        <a:p>
          <a:endParaRPr lang="en-GB"/>
        </a:p>
      </dgm:t>
    </dgm:pt>
    <dgm:pt modelId="{33AC3298-71F8-4AB6-8DF7-E1683735AD5D}" type="sibTrans" cxnId="{EBB1B4C9-6EC5-4AB9-9E15-46480085AF45}">
      <dgm:prSet/>
      <dgm:spPr/>
      <dgm:t>
        <a:bodyPr/>
        <a:lstStyle/>
        <a:p>
          <a:endParaRPr lang="en-GB"/>
        </a:p>
      </dgm:t>
    </dgm:pt>
    <dgm:pt modelId="{B067881C-4304-48EF-9B00-0A4D3E9933CC}">
      <dgm:prSet phldrT="[Text]" phldr="1" custScaleX="277837" custRadScaleRad="101441" custRadScaleInc="-266"/>
      <dgm:spPr/>
      <dgm:t>
        <a:bodyPr/>
        <a:lstStyle/>
        <a:p>
          <a:endParaRPr lang="en-GB" dirty="0"/>
        </a:p>
      </dgm:t>
    </dgm:pt>
    <dgm:pt modelId="{0D6098A0-2D9F-44A4-8C1E-9F0B85E7A895}" type="parTrans" cxnId="{7091036E-AABE-418D-9444-A751F0428FD4}">
      <dgm:prSet/>
      <dgm:spPr/>
      <dgm:t>
        <a:bodyPr/>
        <a:lstStyle/>
        <a:p>
          <a:endParaRPr lang="en-GB"/>
        </a:p>
      </dgm:t>
    </dgm:pt>
    <dgm:pt modelId="{3F75E93E-B722-4F8E-8D24-1C71FBAA82A6}" type="sibTrans" cxnId="{7091036E-AABE-418D-9444-A751F0428FD4}">
      <dgm:prSet/>
      <dgm:spPr/>
      <dgm:t>
        <a:bodyPr/>
        <a:lstStyle/>
        <a:p>
          <a:endParaRPr lang="en-GB"/>
        </a:p>
      </dgm:t>
    </dgm:pt>
    <dgm:pt modelId="{9C55D708-D4CB-4283-9753-377430DBFEB3}">
      <dgm:prSet phldrT="[Text]" phldr="1"/>
      <dgm:spPr>
        <a:solidFill>
          <a:srgbClr val="2F5597"/>
        </a:solidFill>
      </dgm:spPr>
      <dgm:t>
        <a:bodyPr/>
        <a:lstStyle/>
        <a:p>
          <a:endParaRPr lang="en-GB" dirty="0"/>
        </a:p>
      </dgm:t>
    </dgm:pt>
    <dgm:pt modelId="{1C30886C-39AF-48C7-8312-FD821C36F743}" type="parTrans" cxnId="{A4C5B93C-7564-48A5-A05C-42776F8A8606}">
      <dgm:prSet/>
      <dgm:spPr>
        <a:ln>
          <a:solidFill>
            <a:srgbClr val="2F5597"/>
          </a:solidFill>
        </a:ln>
      </dgm:spPr>
      <dgm:t>
        <a:bodyPr/>
        <a:lstStyle/>
        <a:p>
          <a:endParaRPr lang="en-GB"/>
        </a:p>
      </dgm:t>
    </dgm:pt>
    <dgm:pt modelId="{2929A2A1-C443-4C31-9BDD-EB12EFBB1619}" type="sibTrans" cxnId="{A4C5B93C-7564-48A5-A05C-42776F8A8606}">
      <dgm:prSet/>
      <dgm:spPr/>
      <dgm:t>
        <a:bodyPr/>
        <a:lstStyle/>
        <a:p>
          <a:endParaRPr lang="en-GB"/>
        </a:p>
      </dgm:t>
    </dgm:pt>
    <dgm:pt modelId="{6453E795-5B35-4CF0-8D63-97C1A0CC2BB8}">
      <dgm:prSet phldrT="[Text]" phldr="1"/>
      <dgm:spPr>
        <a:solidFill>
          <a:schemeClr val="accent2"/>
        </a:solidFill>
      </dgm:spPr>
      <dgm:t>
        <a:bodyPr/>
        <a:lstStyle/>
        <a:p>
          <a:endParaRPr lang="en-GB" dirty="0"/>
        </a:p>
      </dgm:t>
    </dgm:pt>
    <dgm:pt modelId="{805DC419-607F-438E-AA92-AA2CA0D68F98}" type="parTrans" cxnId="{1CB2DA85-C909-4EC3-B14E-A4B6E7AA7997}">
      <dgm:prSet/>
      <dgm:spPr>
        <a:ln>
          <a:solidFill>
            <a:schemeClr val="accent2"/>
          </a:solidFill>
        </a:ln>
      </dgm:spPr>
      <dgm:t>
        <a:bodyPr/>
        <a:lstStyle/>
        <a:p>
          <a:endParaRPr lang="en-GB"/>
        </a:p>
      </dgm:t>
    </dgm:pt>
    <dgm:pt modelId="{4B7DE6A0-581D-43D5-AB57-101118769A16}" type="sibTrans" cxnId="{1CB2DA85-C909-4EC3-B14E-A4B6E7AA7997}">
      <dgm:prSet/>
      <dgm:spPr/>
      <dgm:t>
        <a:bodyPr/>
        <a:lstStyle/>
        <a:p>
          <a:endParaRPr lang="en-GB"/>
        </a:p>
      </dgm:t>
    </dgm:pt>
    <dgm:pt modelId="{6E4E1B20-1B6E-4AE0-8075-5F5CDCACF95C}">
      <dgm:prSet phldrT="[Text]" phldr="1"/>
      <dgm:spPr>
        <a:solidFill>
          <a:srgbClr val="33CCCC"/>
        </a:solidFill>
      </dgm:spPr>
      <dgm:t>
        <a:bodyPr/>
        <a:lstStyle/>
        <a:p>
          <a:endParaRPr lang="en-GB" dirty="0"/>
        </a:p>
      </dgm:t>
    </dgm:pt>
    <dgm:pt modelId="{875522A0-D82B-426B-AF85-DFC0628A44C2}" type="sibTrans" cxnId="{AB4A2623-C694-420D-A2D3-CBEE5ED152CA}">
      <dgm:prSet/>
      <dgm:spPr/>
      <dgm:t>
        <a:bodyPr/>
        <a:lstStyle/>
        <a:p>
          <a:endParaRPr lang="en-GB"/>
        </a:p>
      </dgm:t>
    </dgm:pt>
    <dgm:pt modelId="{45913FE4-FA72-4359-BDAD-7C0A89582CB4}" type="parTrans" cxnId="{AB4A2623-C694-420D-A2D3-CBEE5ED152CA}">
      <dgm:prSet/>
      <dgm:spPr>
        <a:ln>
          <a:solidFill>
            <a:srgbClr val="33CCCC"/>
          </a:solidFill>
        </a:ln>
      </dgm:spPr>
      <dgm:t>
        <a:bodyPr/>
        <a:lstStyle/>
        <a:p>
          <a:endParaRPr lang="en-GB"/>
        </a:p>
      </dgm:t>
    </dgm:pt>
    <dgm:pt modelId="{829B6D0B-75B9-475A-8BBF-8B68CBDBDBF6}" type="pres">
      <dgm:prSet presAssocID="{557004DA-21FE-42DB-81BA-1BD71634E102}" presName="Name0" presStyleCnt="0">
        <dgm:presLayoutVars>
          <dgm:chMax val="1"/>
          <dgm:chPref val="1"/>
          <dgm:dir/>
          <dgm:animOne val="branch"/>
          <dgm:animLvl val="lvl"/>
        </dgm:presLayoutVars>
      </dgm:prSet>
      <dgm:spPr/>
    </dgm:pt>
    <dgm:pt modelId="{F2DC26F2-A335-423F-ACF0-E270F2A36E9F}" type="pres">
      <dgm:prSet presAssocID="{7317B4BA-0953-41DE-A379-9F0A8F1A3306}" presName="singleCycle" presStyleCnt="0"/>
      <dgm:spPr/>
    </dgm:pt>
    <dgm:pt modelId="{66F23765-E509-49FD-A83E-979F5AB82A08}" type="pres">
      <dgm:prSet presAssocID="{7317B4BA-0953-41DE-A379-9F0A8F1A3306}" presName="singleCenter" presStyleLbl="node1" presStyleIdx="0" presStyleCnt="5" custScaleX="100983" custScaleY="85406">
        <dgm:presLayoutVars>
          <dgm:chMax val="7"/>
          <dgm:chPref val="7"/>
        </dgm:presLayoutVars>
      </dgm:prSet>
      <dgm:spPr/>
    </dgm:pt>
    <dgm:pt modelId="{030A2B53-6BC0-40FB-9C5C-7C888D35A17B}" type="pres">
      <dgm:prSet presAssocID="{0AA01512-0AD5-44EA-AC49-9004BCE6C6B6}" presName="Name56" presStyleLbl="parChTrans1D2" presStyleIdx="0" presStyleCnt="4"/>
      <dgm:spPr/>
    </dgm:pt>
    <dgm:pt modelId="{FBE7A1A1-FB61-4F5D-8FDC-EDD2C979611F}" type="pres">
      <dgm:prSet presAssocID="{0B6DAB8D-DD9E-4A25-B9DF-655B8389D8CC}" presName="text0" presStyleLbl="node1" presStyleIdx="1" presStyleCnt="5" custScaleX="324241" custScaleY="113046" custRadScaleRad="84689" custRadScaleInc="275">
        <dgm:presLayoutVars>
          <dgm:bulletEnabled val="1"/>
        </dgm:presLayoutVars>
      </dgm:prSet>
      <dgm:spPr/>
    </dgm:pt>
    <dgm:pt modelId="{C0FFE40B-0482-45D7-AEE2-2AD65EFB82E5}" type="pres">
      <dgm:prSet presAssocID="{805DC419-607F-438E-AA92-AA2CA0D68F98}" presName="Name56" presStyleLbl="parChTrans1D2" presStyleIdx="1" presStyleCnt="4"/>
      <dgm:spPr/>
    </dgm:pt>
    <dgm:pt modelId="{5BC25045-ABDA-46EF-9690-40759DF4ED1B}" type="pres">
      <dgm:prSet presAssocID="{6453E795-5B35-4CF0-8D63-97C1A0CC2BB8}" presName="text0" presStyleLbl="node1" presStyleIdx="2" presStyleCnt="5" custScaleX="318725" custScaleY="121640" custRadScaleRad="139250" custRadScaleInc="-1039">
        <dgm:presLayoutVars>
          <dgm:bulletEnabled val="1"/>
        </dgm:presLayoutVars>
      </dgm:prSet>
      <dgm:spPr/>
    </dgm:pt>
    <dgm:pt modelId="{AF3CBF88-E71F-478C-86DE-57C21DA883D2}" type="pres">
      <dgm:prSet presAssocID="{1C30886C-39AF-48C7-8312-FD821C36F743}" presName="Name56" presStyleLbl="parChTrans1D2" presStyleIdx="2" presStyleCnt="4"/>
      <dgm:spPr/>
    </dgm:pt>
    <dgm:pt modelId="{CF1CAD0C-7132-4591-B0FD-0DCF215E094E}" type="pres">
      <dgm:prSet presAssocID="{9C55D708-D4CB-4283-9753-377430DBFEB3}" presName="text0" presStyleLbl="node1" presStyleIdx="3" presStyleCnt="5" custScaleX="323319" custScaleY="123455" custRadScaleRad="82196" custRadScaleInc="-313">
        <dgm:presLayoutVars>
          <dgm:bulletEnabled val="1"/>
        </dgm:presLayoutVars>
      </dgm:prSet>
      <dgm:spPr/>
    </dgm:pt>
    <dgm:pt modelId="{B227C55F-948B-4E36-BA85-2DE5D0A704E6}" type="pres">
      <dgm:prSet presAssocID="{45913FE4-FA72-4359-BDAD-7C0A89582CB4}" presName="Name56" presStyleLbl="parChTrans1D2" presStyleIdx="3" presStyleCnt="4"/>
      <dgm:spPr/>
    </dgm:pt>
    <dgm:pt modelId="{128E9EF9-D56B-4794-B90E-2FC72E466FC4}" type="pres">
      <dgm:prSet presAssocID="{6E4E1B20-1B6E-4AE0-8075-5F5CDCACF95C}" presName="text0" presStyleLbl="node1" presStyleIdx="4" presStyleCnt="5" custScaleX="300556" custScaleY="121920" custRadScaleRad="133646" custRadScaleInc="626">
        <dgm:presLayoutVars>
          <dgm:bulletEnabled val="1"/>
        </dgm:presLayoutVars>
      </dgm:prSet>
      <dgm:spPr/>
    </dgm:pt>
  </dgm:ptLst>
  <dgm:cxnLst>
    <dgm:cxn modelId="{3F5D6712-56C0-45A8-88A9-B54C0C20DF58}" type="presOf" srcId="{805DC419-607F-438E-AA92-AA2CA0D68F98}" destId="{C0FFE40B-0482-45D7-AEE2-2AD65EFB82E5}" srcOrd="0" destOrd="0" presId="urn:microsoft.com/office/officeart/2008/layout/RadialCluster"/>
    <dgm:cxn modelId="{AB4A2623-C694-420D-A2D3-CBEE5ED152CA}" srcId="{7317B4BA-0953-41DE-A379-9F0A8F1A3306}" destId="{6E4E1B20-1B6E-4AE0-8075-5F5CDCACF95C}" srcOrd="3" destOrd="0" parTransId="{45913FE4-FA72-4359-BDAD-7C0A89582CB4}" sibTransId="{875522A0-D82B-426B-AF85-DFC0628A44C2}"/>
    <dgm:cxn modelId="{171D6E2D-E4BC-4B21-BA0B-017BF19B4AB6}" type="presOf" srcId="{0B6DAB8D-DD9E-4A25-B9DF-655B8389D8CC}" destId="{FBE7A1A1-FB61-4F5D-8FDC-EDD2C979611F}" srcOrd="0" destOrd="0" presId="urn:microsoft.com/office/officeart/2008/layout/RadialCluster"/>
    <dgm:cxn modelId="{A4C5B93C-7564-48A5-A05C-42776F8A8606}" srcId="{7317B4BA-0953-41DE-A379-9F0A8F1A3306}" destId="{9C55D708-D4CB-4283-9753-377430DBFEB3}" srcOrd="2" destOrd="0" parTransId="{1C30886C-39AF-48C7-8312-FD821C36F743}" sibTransId="{2929A2A1-C443-4C31-9BDD-EB12EFBB1619}"/>
    <dgm:cxn modelId="{23D7EF5F-E25D-4234-BF3F-2FD9563D0879}" type="presOf" srcId="{0AA01512-0AD5-44EA-AC49-9004BCE6C6B6}" destId="{030A2B53-6BC0-40FB-9C5C-7C888D35A17B}" srcOrd="0" destOrd="0" presId="urn:microsoft.com/office/officeart/2008/layout/RadialCluster"/>
    <dgm:cxn modelId="{31E19461-0F39-480F-BDA2-97CA1DCA4CD8}" type="presOf" srcId="{6453E795-5B35-4CF0-8D63-97C1A0CC2BB8}" destId="{5BC25045-ABDA-46EF-9690-40759DF4ED1B}" srcOrd="0" destOrd="0" presId="urn:microsoft.com/office/officeart/2008/layout/RadialCluster"/>
    <dgm:cxn modelId="{7091036E-AABE-418D-9444-A751F0428FD4}" srcId="{557004DA-21FE-42DB-81BA-1BD71634E102}" destId="{B067881C-4304-48EF-9B00-0A4D3E9933CC}" srcOrd="1" destOrd="0" parTransId="{0D6098A0-2D9F-44A4-8C1E-9F0B85E7A895}" sibTransId="{3F75E93E-B722-4F8E-8D24-1C71FBAA82A6}"/>
    <dgm:cxn modelId="{412E816E-94C3-441D-8BBD-DF81D4C89828}" type="presOf" srcId="{557004DA-21FE-42DB-81BA-1BD71634E102}" destId="{829B6D0B-75B9-475A-8BBF-8B68CBDBDBF6}" srcOrd="0" destOrd="0" presId="urn:microsoft.com/office/officeart/2008/layout/RadialCluster"/>
    <dgm:cxn modelId="{164BB97D-D261-498A-B0CD-E3DB9490233A}" type="presOf" srcId="{9C55D708-D4CB-4283-9753-377430DBFEB3}" destId="{CF1CAD0C-7132-4591-B0FD-0DCF215E094E}" srcOrd="0" destOrd="0" presId="urn:microsoft.com/office/officeart/2008/layout/RadialCluster"/>
    <dgm:cxn modelId="{1CB2DA85-C909-4EC3-B14E-A4B6E7AA7997}" srcId="{7317B4BA-0953-41DE-A379-9F0A8F1A3306}" destId="{6453E795-5B35-4CF0-8D63-97C1A0CC2BB8}" srcOrd="1" destOrd="0" parTransId="{805DC419-607F-438E-AA92-AA2CA0D68F98}" sibTransId="{4B7DE6A0-581D-43D5-AB57-101118769A16}"/>
    <dgm:cxn modelId="{1A893F90-1625-4FFC-9F97-6962085FA8D5}" type="presOf" srcId="{7317B4BA-0953-41DE-A379-9F0A8F1A3306}" destId="{66F23765-E509-49FD-A83E-979F5AB82A08}" srcOrd="0" destOrd="0" presId="urn:microsoft.com/office/officeart/2008/layout/RadialCluster"/>
    <dgm:cxn modelId="{21EC4FA0-8C38-413A-834C-497BFAB7F9AC}" type="presOf" srcId="{45913FE4-FA72-4359-BDAD-7C0A89582CB4}" destId="{B227C55F-948B-4E36-BA85-2DE5D0A704E6}" srcOrd="0" destOrd="0" presId="urn:microsoft.com/office/officeart/2008/layout/RadialCluster"/>
    <dgm:cxn modelId="{A222B3B3-E0F4-41EF-B724-B1D65C480DF2}" type="presOf" srcId="{6E4E1B20-1B6E-4AE0-8075-5F5CDCACF95C}" destId="{128E9EF9-D56B-4794-B90E-2FC72E466FC4}" srcOrd="0" destOrd="0" presId="urn:microsoft.com/office/officeart/2008/layout/RadialCluster"/>
    <dgm:cxn modelId="{EBB1B4C9-6EC5-4AB9-9E15-46480085AF45}" srcId="{7317B4BA-0953-41DE-A379-9F0A8F1A3306}" destId="{0B6DAB8D-DD9E-4A25-B9DF-655B8389D8CC}" srcOrd="0" destOrd="0" parTransId="{0AA01512-0AD5-44EA-AC49-9004BCE6C6B6}" sibTransId="{33AC3298-71F8-4AB6-8DF7-E1683735AD5D}"/>
    <dgm:cxn modelId="{8E7DF6EA-04D7-4DCF-9ECB-7B5075348D05}" type="presOf" srcId="{1C30886C-39AF-48C7-8312-FD821C36F743}" destId="{AF3CBF88-E71F-478C-86DE-57C21DA883D2}" srcOrd="0" destOrd="0" presId="urn:microsoft.com/office/officeart/2008/layout/RadialCluster"/>
    <dgm:cxn modelId="{358DFAFD-C231-485E-902A-0B5032F528D8}" srcId="{557004DA-21FE-42DB-81BA-1BD71634E102}" destId="{7317B4BA-0953-41DE-A379-9F0A8F1A3306}" srcOrd="0" destOrd="0" parTransId="{B5EF262A-28AF-4948-83E1-F285D25CE25A}" sibTransId="{50B882D4-C3C1-4DEC-8C44-D8862FC85D12}"/>
    <dgm:cxn modelId="{C897031B-4CD7-4860-8056-8A30BAF6C1F2}" type="presParOf" srcId="{829B6D0B-75B9-475A-8BBF-8B68CBDBDBF6}" destId="{F2DC26F2-A335-423F-ACF0-E270F2A36E9F}" srcOrd="0" destOrd="0" presId="urn:microsoft.com/office/officeart/2008/layout/RadialCluster"/>
    <dgm:cxn modelId="{26A3F155-6433-4537-B08C-D97CD89F54B7}" type="presParOf" srcId="{F2DC26F2-A335-423F-ACF0-E270F2A36E9F}" destId="{66F23765-E509-49FD-A83E-979F5AB82A08}" srcOrd="0" destOrd="0" presId="urn:microsoft.com/office/officeart/2008/layout/RadialCluster"/>
    <dgm:cxn modelId="{283A9108-E393-436D-92CF-C9B65E388522}" type="presParOf" srcId="{F2DC26F2-A335-423F-ACF0-E270F2A36E9F}" destId="{030A2B53-6BC0-40FB-9C5C-7C888D35A17B}" srcOrd="1" destOrd="0" presId="urn:microsoft.com/office/officeart/2008/layout/RadialCluster"/>
    <dgm:cxn modelId="{5915E97F-BC14-4E60-A10B-D9E541E8EFCC}" type="presParOf" srcId="{F2DC26F2-A335-423F-ACF0-E270F2A36E9F}" destId="{FBE7A1A1-FB61-4F5D-8FDC-EDD2C979611F}" srcOrd="2" destOrd="0" presId="urn:microsoft.com/office/officeart/2008/layout/RadialCluster"/>
    <dgm:cxn modelId="{DA6323EF-241A-43CC-B1C5-575C1435D754}" type="presParOf" srcId="{F2DC26F2-A335-423F-ACF0-E270F2A36E9F}" destId="{C0FFE40B-0482-45D7-AEE2-2AD65EFB82E5}" srcOrd="3" destOrd="0" presId="urn:microsoft.com/office/officeart/2008/layout/RadialCluster"/>
    <dgm:cxn modelId="{F7C23FDB-9735-428C-8F63-9324A6112F93}" type="presParOf" srcId="{F2DC26F2-A335-423F-ACF0-E270F2A36E9F}" destId="{5BC25045-ABDA-46EF-9690-40759DF4ED1B}" srcOrd="4" destOrd="0" presId="urn:microsoft.com/office/officeart/2008/layout/RadialCluster"/>
    <dgm:cxn modelId="{79EAF0FF-3F78-4055-BC08-FC9B791E36E8}" type="presParOf" srcId="{F2DC26F2-A335-423F-ACF0-E270F2A36E9F}" destId="{AF3CBF88-E71F-478C-86DE-57C21DA883D2}" srcOrd="5" destOrd="0" presId="urn:microsoft.com/office/officeart/2008/layout/RadialCluster"/>
    <dgm:cxn modelId="{ACE00D89-9022-45C6-9D47-071D3166DDA8}" type="presParOf" srcId="{F2DC26F2-A335-423F-ACF0-E270F2A36E9F}" destId="{CF1CAD0C-7132-4591-B0FD-0DCF215E094E}" srcOrd="6" destOrd="0" presId="urn:microsoft.com/office/officeart/2008/layout/RadialCluster"/>
    <dgm:cxn modelId="{F4AB5835-ACF4-45AC-81C0-D520CF9EBB4D}" type="presParOf" srcId="{F2DC26F2-A335-423F-ACF0-E270F2A36E9F}" destId="{B227C55F-948B-4E36-BA85-2DE5D0A704E6}" srcOrd="7" destOrd="0" presId="urn:microsoft.com/office/officeart/2008/layout/RadialCluster"/>
    <dgm:cxn modelId="{31F1A0ED-E803-4EAD-ACC6-E2D3301DA965}" type="presParOf" srcId="{F2DC26F2-A335-423F-ACF0-E270F2A36E9F}" destId="{128E9EF9-D56B-4794-B90E-2FC72E466FC4}" srcOrd="8" destOrd="0" presId="urn:microsoft.com/office/officeart/2008/layout/Radial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FBCB9E-8E5F-45C2-8E2D-C16DAFE93A9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6AEC2216-8860-4FEE-B0F8-D5E7652584D9}" type="pres">
      <dgm:prSet presAssocID="{95FBCB9E-8E5F-45C2-8E2D-C16DAFE93A9D}" presName="composite" presStyleCnt="0">
        <dgm:presLayoutVars>
          <dgm:chMax val="1"/>
          <dgm:dir/>
          <dgm:resizeHandles val="exact"/>
        </dgm:presLayoutVars>
      </dgm:prSet>
      <dgm:spPr/>
    </dgm:pt>
    <dgm:pt modelId="{3A41555C-2595-4D2F-8DBB-AD4ECB0DCB46}" type="pres">
      <dgm:prSet presAssocID="{95FBCB9E-8E5F-45C2-8E2D-C16DAFE93A9D}" presName="radial" presStyleCnt="0">
        <dgm:presLayoutVars>
          <dgm:animLvl val="ctr"/>
        </dgm:presLayoutVars>
      </dgm:prSet>
      <dgm:spPr/>
    </dgm:pt>
  </dgm:ptLst>
  <dgm:cxnLst>
    <dgm:cxn modelId="{86DCCE74-8C6B-4225-90A0-E7E1F7BDFA37}" type="presOf" srcId="{95FBCB9E-8E5F-45C2-8E2D-C16DAFE93A9D}" destId="{6AEC2216-8860-4FEE-B0F8-D5E7652584D9}" srcOrd="0" destOrd="0" presId="urn:microsoft.com/office/officeart/2005/8/layout/radial3"/>
    <dgm:cxn modelId="{E2A01089-C4EE-4762-8260-380586E3C472}" type="presParOf" srcId="{6AEC2216-8860-4FEE-B0F8-D5E7652584D9}" destId="{3A41555C-2595-4D2F-8DBB-AD4ECB0DCB46}" srcOrd="0"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7004DA-21FE-42DB-81BA-1BD71634E102}" type="doc">
      <dgm:prSet loTypeId="urn:microsoft.com/office/officeart/2008/layout/RadialCluster" loCatId="cycle" qsTypeId="urn:microsoft.com/office/officeart/2005/8/quickstyle/3d2" qsCatId="3D" csTypeId="urn:microsoft.com/office/officeart/2005/8/colors/colorful1" csCatId="colorful" phldr="1"/>
      <dgm:spPr/>
      <dgm:t>
        <a:bodyPr/>
        <a:lstStyle/>
        <a:p>
          <a:endParaRPr lang="en-GB"/>
        </a:p>
      </dgm:t>
    </dgm:pt>
    <dgm:pt modelId="{7317B4BA-0953-41DE-A379-9F0A8F1A3306}">
      <dgm:prSet phldrT="[Text]" custT="1"/>
      <dgm:spPr>
        <a:solidFill>
          <a:schemeClr val="accent5"/>
        </a:solidFill>
      </dgm:spPr>
      <dgm:t>
        <a:bodyPr/>
        <a:lstStyle/>
        <a:p>
          <a:r>
            <a:rPr lang="en-GB" sz="2200" dirty="0"/>
            <a:t>OU Scholarship Steering Group</a:t>
          </a:r>
          <a:endParaRPr lang="en-GB" sz="1800" dirty="0"/>
        </a:p>
      </dgm:t>
    </dgm:pt>
    <dgm:pt modelId="{B5EF262A-28AF-4948-83E1-F285D25CE25A}" type="parTrans" cxnId="{358DFAFD-C231-485E-902A-0B5032F528D8}">
      <dgm:prSet/>
      <dgm:spPr/>
      <dgm:t>
        <a:bodyPr/>
        <a:lstStyle/>
        <a:p>
          <a:endParaRPr lang="en-GB"/>
        </a:p>
      </dgm:t>
    </dgm:pt>
    <dgm:pt modelId="{50B882D4-C3C1-4DEC-8C44-D8862FC85D12}" type="sibTrans" cxnId="{358DFAFD-C231-485E-902A-0B5032F528D8}">
      <dgm:prSet/>
      <dgm:spPr/>
      <dgm:t>
        <a:bodyPr/>
        <a:lstStyle/>
        <a:p>
          <a:endParaRPr lang="en-GB"/>
        </a:p>
      </dgm:t>
    </dgm:pt>
    <dgm:pt modelId="{0B6DAB8D-DD9E-4A25-B9DF-655B8389D8CC}">
      <dgm:prSet phldrT="[Text]" phldr="1"/>
      <dgm:spPr>
        <a:solidFill>
          <a:srgbClr val="D60093"/>
        </a:solidFill>
      </dgm:spPr>
      <dgm:t>
        <a:bodyPr/>
        <a:lstStyle/>
        <a:p>
          <a:endParaRPr lang="en-GB" dirty="0"/>
        </a:p>
      </dgm:t>
    </dgm:pt>
    <dgm:pt modelId="{0AA01512-0AD5-44EA-AC49-9004BCE6C6B6}" type="parTrans" cxnId="{EBB1B4C9-6EC5-4AB9-9E15-46480085AF45}">
      <dgm:prSet/>
      <dgm:spPr>
        <a:ln>
          <a:solidFill>
            <a:srgbClr val="D60093"/>
          </a:solidFill>
        </a:ln>
      </dgm:spPr>
      <dgm:t>
        <a:bodyPr/>
        <a:lstStyle/>
        <a:p>
          <a:endParaRPr lang="en-GB"/>
        </a:p>
      </dgm:t>
    </dgm:pt>
    <dgm:pt modelId="{33AC3298-71F8-4AB6-8DF7-E1683735AD5D}" type="sibTrans" cxnId="{EBB1B4C9-6EC5-4AB9-9E15-46480085AF45}">
      <dgm:prSet/>
      <dgm:spPr/>
      <dgm:t>
        <a:bodyPr/>
        <a:lstStyle/>
        <a:p>
          <a:endParaRPr lang="en-GB"/>
        </a:p>
      </dgm:t>
    </dgm:pt>
    <dgm:pt modelId="{B067881C-4304-48EF-9B00-0A4D3E9933CC}">
      <dgm:prSet phldrT="[Text]" phldr="1" custScaleX="277837" custRadScaleRad="101441" custRadScaleInc="-266"/>
      <dgm:spPr/>
      <dgm:t>
        <a:bodyPr/>
        <a:lstStyle/>
        <a:p>
          <a:endParaRPr lang="en-GB" dirty="0"/>
        </a:p>
      </dgm:t>
    </dgm:pt>
    <dgm:pt modelId="{0D6098A0-2D9F-44A4-8C1E-9F0B85E7A895}" type="parTrans" cxnId="{7091036E-AABE-418D-9444-A751F0428FD4}">
      <dgm:prSet/>
      <dgm:spPr/>
      <dgm:t>
        <a:bodyPr/>
        <a:lstStyle/>
        <a:p>
          <a:endParaRPr lang="en-GB"/>
        </a:p>
      </dgm:t>
    </dgm:pt>
    <dgm:pt modelId="{3F75E93E-B722-4F8E-8D24-1C71FBAA82A6}" type="sibTrans" cxnId="{7091036E-AABE-418D-9444-A751F0428FD4}">
      <dgm:prSet/>
      <dgm:spPr/>
      <dgm:t>
        <a:bodyPr/>
        <a:lstStyle/>
        <a:p>
          <a:endParaRPr lang="en-GB"/>
        </a:p>
      </dgm:t>
    </dgm:pt>
    <dgm:pt modelId="{9C55D708-D4CB-4283-9753-377430DBFEB3}">
      <dgm:prSet phldrT="[Text]" phldr="1"/>
      <dgm:spPr>
        <a:solidFill>
          <a:srgbClr val="2F5597"/>
        </a:solidFill>
      </dgm:spPr>
      <dgm:t>
        <a:bodyPr/>
        <a:lstStyle/>
        <a:p>
          <a:endParaRPr lang="en-GB" dirty="0"/>
        </a:p>
      </dgm:t>
    </dgm:pt>
    <dgm:pt modelId="{1C30886C-39AF-48C7-8312-FD821C36F743}" type="parTrans" cxnId="{A4C5B93C-7564-48A5-A05C-42776F8A8606}">
      <dgm:prSet/>
      <dgm:spPr>
        <a:ln>
          <a:solidFill>
            <a:srgbClr val="2F5597"/>
          </a:solidFill>
        </a:ln>
      </dgm:spPr>
      <dgm:t>
        <a:bodyPr/>
        <a:lstStyle/>
        <a:p>
          <a:endParaRPr lang="en-GB"/>
        </a:p>
      </dgm:t>
    </dgm:pt>
    <dgm:pt modelId="{2929A2A1-C443-4C31-9BDD-EB12EFBB1619}" type="sibTrans" cxnId="{A4C5B93C-7564-48A5-A05C-42776F8A8606}">
      <dgm:prSet/>
      <dgm:spPr/>
      <dgm:t>
        <a:bodyPr/>
        <a:lstStyle/>
        <a:p>
          <a:endParaRPr lang="en-GB"/>
        </a:p>
      </dgm:t>
    </dgm:pt>
    <dgm:pt modelId="{6453E795-5B35-4CF0-8D63-97C1A0CC2BB8}">
      <dgm:prSet phldrT="[Text]" phldr="1"/>
      <dgm:spPr>
        <a:solidFill>
          <a:schemeClr val="accent2"/>
        </a:solidFill>
      </dgm:spPr>
      <dgm:t>
        <a:bodyPr/>
        <a:lstStyle/>
        <a:p>
          <a:endParaRPr lang="en-GB" dirty="0"/>
        </a:p>
      </dgm:t>
    </dgm:pt>
    <dgm:pt modelId="{805DC419-607F-438E-AA92-AA2CA0D68F98}" type="parTrans" cxnId="{1CB2DA85-C909-4EC3-B14E-A4B6E7AA7997}">
      <dgm:prSet/>
      <dgm:spPr>
        <a:ln>
          <a:solidFill>
            <a:schemeClr val="accent2"/>
          </a:solidFill>
        </a:ln>
      </dgm:spPr>
      <dgm:t>
        <a:bodyPr/>
        <a:lstStyle/>
        <a:p>
          <a:endParaRPr lang="en-GB"/>
        </a:p>
      </dgm:t>
    </dgm:pt>
    <dgm:pt modelId="{4B7DE6A0-581D-43D5-AB57-101118769A16}" type="sibTrans" cxnId="{1CB2DA85-C909-4EC3-B14E-A4B6E7AA7997}">
      <dgm:prSet/>
      <dgm:spPr/>
      <dgm:t>
        <a:bodyPr/>
        <a:lstStyle/>
        <a:p>
          <a:endParaRPr lang="en-GB"/>
        </a:p>
      </dgm:t>
    </dgm:pt>
    <dgm:pt modelId="{6E4E1B20-1B6E-4AE0-8075-5F5CDCACF95C}">
      <dgm:prSet phldrT="[Text]" phldr="1"/>
      <dgm:spPr>
        <a:solidFill>
          <a:srgbClr val="33CCCC"/>
        </a:solidFill>
      </dgm:spPr>
      <dgm:t>
        <a:bodyPr/>
        <a:lstStyle/>
        <a:p>
          <a:endParaRPr lang="en-GB" dirty="0"/>
        </a:p>
      </dgm:t>
    </dgm:pt>
    <dgm:pt modelId="{875522A0-D82B-426B-AF85-DFC0628A44C2}" type="sibTrans" cxnId="{AB4A2623-C694-420D-A2D3-CBEE5ED152CA}">
      <dgm:prSet/>
      <dgm:spPr/>
      <dgm:t>
        <a:bodyPr/>
        <a:lstStyle/>
        <a:p>
          <a:endParaRPr lang="en-GB"/>
        </a:p>
      </dgm:t>
    </dgm:pt>
    <dgm:pt modelId="{45913FE4-FA72-4359-BDAD-7C0A89582CB4}" type="parTrans" cxnId="{AB4A2623-C694-420D-A2D3-CBEE5ED152CA}">
      <dgm:prSet/>
      <dgm:spPr>
        <a:ln>
          <a:solidFill>
            <a:srgbClr val="33CCCC"/>
          </a:solidFill>
        </a:ln>
      </dgm:spPr>
      <dgm:t>
        <a:bodyPr/>
        <a:lstStyle/>
        <a:p>
          <a:endParaRPr lang="en-GB"/>
        </a:p>
      </dgm:t>
    </dgm:pt>
    <dgm:pt modelId="{829B6D0B-75B9-475A-8BBF-8B68CBDBDBF6}" type="pres">
      <dgm:prSet presAssocID="{557004DA-21FE-42DB-81BA-1BD71634E102}" presName="Name0" presStyleCnt="0">
        <dgm:presLayoutVars>
          <dgm:chMax val="1"/>
          <dgm:chPref val="1"/>
          <dgm:dir/>
          <dgm:animOne val="branch"/>
          <dgm:animLvl val="lvl"/>
        </dgm:presLayoutVars>
      </dgm:prSet>
      <dgm:spPr/>
    </dgm:pt>
    <dgm:pt modelId="{F2DC26F2-A335-423F-ACF0-E270F2A36E9F}" type="pres">
      <dgm:prSet presAssocID="{7317B4BA-0953-41DE-A379-9F0A8F1A3306}" presName="singleCycle" presStyleCnt="0"/>
      <dgm:spPr/>
    </dgm:pt>
    <dgm:pt modelId="{66F23765-E509-49FD-A83E-979F5AB82A08}" type="pres">
      <dgm:prSet presAssocID="{7317B4BA-0953-41DE-A379-9F0A8F1A3306}" presName="singleCenter" presStyleLbl="node1" presStyleIdx="0" presStyleCnt="5" custScaleX="100983" custScaleY="85406">
        <dgm:presLayoutVars>
          <dgm:chMax val="7"/>
          <dgm:chPref val="7"/>
        </dgm:presLayoutVars>
      </dgm:prSet>
      <dgm:spPr/>
    </dgm:pt>
    <dgm:pt modelId="{030A2B53-6BC0-40FB-9C5C-7C888D35A17B}" type="pres">
      <dgm:prSet presAssocID="{0AA01512-0AD5-44EA-AC49-9004BCE6C6B6}" presName="Name56" presStyleLbl="parChTrans1D2" presStyleIdx="0" presStyleCnt="4"/>
      <dgm:spPr/>
    </dgm:pt>
    <dgm:pt modelId="{FBE7A1A1-FB61-4F5D-8FDC-EDD2C979611F}" type="pres">
      <dgm:prSet presAssocID="{0B6DAB8D-DD9E-4A25-B9DF-655B8389D8CC}" presName="text0" presStyleLbl="node1" presStyleIdx="1" presStyleCnt="5" custScaleX="324241" custScaleY="113046" custRadScaleRad="84689" custRadScaleInc="275">
        <dgm:presLayoutVars>
          <dgm:bulletEnabled val="1"/>
        </dgm:presLayoutVars>
      </dgm:prSet>
      <dgm:spPr/>
    </dgm:pt>
    <dgm:pt modelId="{C0FFE40B-0482-45D7-AEE2-2AD65EFB82E5}" type="pres">
      <dgm:prSet presAssocID="{805DC419-607F-438E-AA92-AA2CA0D68F98}" presName="Name56" presStyleLbl="parChTrans1D2" presStyleIdx="1" presStyleCnt="4"/>
      <dgm:spPr/>
    </dgm:pt>
    <dgm:pt modelId="{5BC25045-ABDA-46EF-9690-40759DF4ED1B}" type="pres">
      <dgm:prSet presAssocID="{6453E795-5B35-4CF0-8D63-97C1A0CC2BB8}" presName="text0" presStyleLbl="node1" presStyleIdx="2" presStyleCnt="5" custScaleX="318725" custScaleY="121640" custRadScaleRad="139250" custRadScaleInc="-1039">
        <dgm:presLayoutVars>
          <dgm:bulletEnabled val="1"/>
        </dgm:presLayoutVars>
      </dgm:prSet>
      <dgm:spPr/>
    </dgm:pt>
    <dgm:pt modelId="{AF3CBF88-E71F-478C-86DE-57C21DA883D2}" type="pres">
      <dgm:prSet presAssocID="{1C30886C-39AF-48C7-8312-FD821C36F743}" presName="Name56" presStyleLbl="parChTrans1D2" presStyleIdx="2" presStyleCnt="4"/>
      <dgm:spPr/>
    </dgm:pt>
    <dgm:pt modelId="{CF1CAD0C-7132-4591-B0FD-0DCF215E094E}" type="pres">
      <dgm:prSet presAssocID="{9C55D708-D4CB-4283-9753-377430DBFEB3}" presName="text0" presStyleLbl="node1" presStyleIdx="3" presStyleCnt="5" custScaleX="323319" custScaleY="123455" custRadScaleRad="82196" custRadScaleInc="-313">
        <dgm:presLayoutVars>
          <dgm:bulletEnabled val="1"/>
        </dgm:presLayoutVars>
      </dgm:prSet>
      <dgm:spPr/>
    </dgm:pt>
    <dgm:pt modelId="{B227C55F-948B-4E36-BA85-2DE5D0A704E6}" type="pres">
      <dgm:prSet presAssocID="{45913FE4-FA72-4359-BDAD-7C0A89582CB4}" presName="Name56" presStyleLbl="parChTrans1D2" presStyleIdx="3" presStyleCnt="4"/>
      <dgm:spPr/>
    </dgm:pt>
    <dgm:pt modelId="{128E9EF9-D56B-4794-B90E-2FC72E466FC4}" type="pres">
      <dgm:prSet presAssocID="{6E4E1B20-1B6E-4AE0-8075-5F5CDCACF95C}" presName="text0" presStyleLbl="node1" presStyleIdx="4" presStyleCnt="5" custScaleX="300556" custScaleY="121920" custRadScaleRad="133646" custRadScaleInc="626">
        <dgm:presLayoutVars>
          <dgm:bulletEnabled val="1"/>
        </dgm:presLayoutVars>
      </dgm:prSet>
      <dgm:spPr/>
    </dgm:pt>
  </dgm:ptLst>
  <dgm:cxnLst>
    <dgm:cxn modelId="{3F5D6712-56C0-45A8-88A9-B54C0C20DF58}" type="presOf" srcId="{805DC419-607F-438E-AA92-AA2CA0D68F98}" destId="{C0FFE40B-0482-45D7-AEE2-2AD65EFB82E5}" srcOrd="0" destOrd="0" presId="urn:microsoft.com/office/officeart/2008/layout/RadialCluster"/>
    <dgm:cxn modelId="{AB4A2623-C694-420D-A2D3-CBEE5ED152CA}" srcId="{7317B4BA-0953-41DE-A379-9F0A8F1A3306}" destId="{6E4E1B20-1B6E-4AE0-8075-5F5CDCACF95C}" srcOrd="3" destOrd="0" parTransId="{45913FE4-FA72-4359-BDAD-7C0A89582CB4}" sibTransId="{875522A0-D82B-426B-AF85-DFC0628A44C2}"/>
    <dgm:cxn modelId="{171D6E2D-E4BC-4B21-BA0B-017BF19B4AB6}" type="presOf" srcId="{0B6DAB8D-DD9E-4A25-B9DF-655B8389D8CC}" destId="{FBE7A1A1-FB61-4F5D-8FDC-EDD2C979611F}" srcOrd="0" destOrd="0" presId="urn:microsoft.com/office/officeart/2008/layout/RadialCluster"/>
    <dgm:cxn modelId="{A4C5B93C-7564-48A5-A05C-42776F8A8606}" srcId="{7317B4BA-0953-41DE-A379-9F0A8F1A3306}" destId="{9C55D708-D4CB-4283-9753-377430DBFEB3}" srcOrd="2" destOrd="0" parTransId="{1C30886C-39AF-48C7-8312-FD821C36F743}" sibTransId="{2929A2A1-C443-4C31-9BDD-EB12EFBB1619}"/>
    <dgm:cxn modelId="{23D7EF5F-E25D-4234-BF3F-2FD9563D0879}" type="presOf" srcId="{0AA01512-0AD5-44EA-AC49-9004BCE6C6B6}" destId="{030A2B53-6BC0-40FB-9C5C-7C888D35A17B}" srcOrd="0" destOrd="0" presId="urn:microsoft.com/office/officeart/2008/layout/RadialCluster"/>
    <dgm:cxn modelId="{31E19461-0F39-480F-BDA2-97CA1DCA4CD8}" type="presOf" srcId="{6453E795-5B35-4CF0-8D63-97C1A0CC2BB8}" destId="{5BC25045-ABDA-46EF-9690-40759DF4ED1B}" srcOrd="0" destOrd="0" presId="urn:microsoft.com/office/officeart/2008/layout/RadialCluster"/>
    <dgm:cxn modelId="{7091036E-AABE-418D-9444-A751F0428FD4}" srcId="{557004DA-21FE-42DB-81BA-1BD71634E102}" destId="{B067881C-4304-48EF-9B00-0A4D3E9933CC}" srcOrd="1" destOrd="0" parTransId="{0D6098A0-2D9F-44A4-8C1E-9F0B85E7A895}" sibTransId="{3F75E93E-B722-4F8E-8D24-1C71FBAA82A6}"/>
    <dgm:cxn modelId="{412E816E-94C3-441D-8BBD-DF81D4C89828}" type="presOf" srcId="{557004DA-21FE-42DB-81BA-1BD71634E102}" destId="{829B6D0B-75B9-475A-8BBF-8B68CBDBDBF6}" srcOrd="0" destOrd="0" presId="urn:microsoft.com/office/officeart/2008/layout/RadialCluster"/>
    <dgm:cxn modelId="{164BB97D-D261-498A-B0CD-E3DB9490233A}" type="presOf" srcId="{9C55D708-D4CB-4283-9753-377430DBFEB3}" destId="{CF1CAD0C-7132-4591-B0FD-0DCF215E094E}" srcOrd="0" destOrd="0" presId="urn:microsoft.com/office/officeart/2008/layout/RadialCluster"/>
    <dgm:cxn modelId="{1CB2DA85-C909-4EC3-B14E-A4B6E7AA7997}" srcId="{7317B4BA-0953-41DE-A379-9F0A8F1A3306}" destId="{6453E795-5B35-4CF0-8D63-97C1A0CC2BB8}" srcOrd="1" destOrd="0" parTransId="{805DC419-607F-438E-AA92-AA2CA0D68F98}" sibTransId="{4B7DE6A0-581D-43D5-AB57-101118769A16}"/>
    <dgm:cxn modelId="{1A893F90-1625-4FFC-9F97-6962085FA8D5}" type="presOf" srcId="{7317B4BA-0953-41DE-A379-9F0A8F1A3306}" destId="{66F23765-E509-49FD-A83E-979F5AB82A08}" srcOrd="0" destOrd="0" presId="urn:microsoft.com/office/officeart/2008/layout/RadialCluster"/>
    <dgm:cxn modelId="{21EC4FA0-8C38-413A-834C-497BFAB7F9AC}" type="presOf" srcId="{45913FE4-FA72-4359-BDAD-7C0A89582CB4}" destId="{B227C55F-948B-4E36-BA85-2DE5D0A704E6}" srcOrd="0" destOrd="0" presId="urn:microsoft.com/office/officeart/2008/layout/RadialCluster"/>
    <dgm:cxn modelId="{A222B3B3-E0F4-41EF-B724-B1D65C480DF2}" type="presOf" srcId="{6E4E1B20-1B6E-4AE0-8075-5F5CDCACF95C}" destId="{128E9EF9-D56B-4794-B90E-2FC72E466FC4}" srcOrd="0" destOrd="0" presId="urn:microsoft.com/office/officeart/2008/layout/RadialCluster"/>
    <dgm:cxn modelId="{EBB1B4C9-6EC5-4AB9-9E15-46480085AF45}" srcId="{7317B4BA-0953-41DE-A379-9F0A8F1A3306}" destId="{0B6DAB8D-DD9E-4A25-B9DF-655B8389D8CC}" srcOrd="0" destOrd="0" parTransId="{0AA01512-0AD5-44EA-AC49-9004BCE6C6B6}" sibTransId="{33AC3298-71F8-4AB6-8DF7-E1683735AD5D}"/>
    <dgm:cxn modelId="{8E7DF6EA-04D7-4DCF-9ECB-7B5075348D05}" type="presOf" srcId="{1C30886C-39AF-48C7-8312-FD821C36F743}" destId="{AF3CBF88-E71F-478C-86DE-57C21DA883D2}" srcOrd="0" destOrd="0" presId="urn:microsoft.com/office/officeart/2008/layout/RadialCluster"/>
    <dgm:cxn modelId="{358DFAFD-C231-485E-902A-0B5032F528D8}" srcId="{557004DA-21FE-42DB-81BA-1BD71634E102}" destId="{7317B4BA-0953-41DE-A379-9F0A8F1A3306}" srcOrd="0" destOrd="0" parTransId="{B5EF262A-28AF-4948-83E1-F285D25CE25A}" sibTransId="{50B882D4-C3C1-4DEC-8C44-D8862FC85D12}"/>
    <dgm:cxn modelId="{C897031B-4CD7-4860-8056-8A30BAF6C1F2}" type="presParOf" srcId="{829B6D0B-75B9-475A-8BBF-8B68CBDBDBF6}" destId="{F2DC26F2-A335-423F-ACF0-E270F2A36E9F}" srcOrd="0" destOrd="0" presId="urn:microsoft.com/office/officeart/2008/layout/RadialCluster"/>
    <dgm:cxn modelId="{26A3F155-6433-4537-B08C-D97CD89F54B7}" type="presParOf" srcId="{F2DC26F2-A335-423F-ACF0-E270F2A36E9F}" destId="{66F23765-E509-49FD-A83E-979F5AB82A08}" srcOrd="0" destOrd="0" presId="urn:microsoft.com/office/officeart/2008/layout/RadialCluster"/>
    <dgm:cxn modelId="{283A9108-E393-436D-92CF-C9B65E388522}" type="presParOf" srcId="{F2DC26F2-A335-423F-ACF0-E270F2A36E9F}" destId="{030A2B53-6BC0-40FB-9C5C-7C888D35A17B}" srcOrd="1" destOrd="0" presId="urn:microsoft.com/office/officeart/2008/layout/RadialCluster"/>
    <dgm:cxn modelId="{5915E97F-BC14-4E60-A10B-D9E541E8EFCC}" type="presParOf" srcId="{F2DC26F2-A335-423F-ACF0-E270F2A36E9F}" destId="{FBE7A1A1-FB61-4F5D-8FDC-EDD2C979611F}" srcOrd="2" destOrd="0" presId="urn:microsoft.com/office/officeart/2008/layout/RadialCluster"/>
    <dgm:cxn modelId="{DA6323EF-241A-43CC-B1C5-575C1435D754}" type="presParOf" srcId="{F2DC26F2-A335-423F-ACF0-E270F2A36E9F}" destId="{C0FFE40B-0482-45D7-AEE2-2AD65EFB82E5}" srcOrd="3" destOrd="0" presId="urn:microsoft.com/office/officeart/2008/layout/RadialCluster"/>
    <dgm:cxn modelId="{F7C23FDB-9735-428C-8F63-9324A6112F93}" type="presParOf" srcId="{F2DC26F2-A335-423F-ACF0-E270F2A36E9F}" destId="{5BC25045-ABDA-46EF-9690-40759DF4ED1B}" srcOrd="4" destOrd="0" presId="urn:microsoft.com/office/officeart/2008/layout/RadialCluster"/>
    <dgm:cxn modelId="{79EAF0FF-3F78-4055-BC08-FC9B791E36E8}" type="presParOf" srcId="{F2DC26F2-A335-423F-ACF0-E270F2A36E9F}" destId="{AF3CBF88-E71F-478C-86DE-57C21DA883D2}" srcOrd="5" destOrd="0" presId="urn:microsoft.com/office/officeart/2008/layout/RadialCluster"/>
    <dgm:cxn modelId="{ACE00D89-9022-45C6-9D47-071D3166DDA8}" type="presParOf" srcId="{F2DC26F2-A335-423F-ACF0-E270F2A36E9F}" destId="{CF1CAD0C-7132-4591-B0FD-0DCF215E094E}" srcOrd="6" destOrd="0" presId="urn:microsoft.com/office/officeart/2008/layout/RadialCluster"/>
    <dgm:cxn modelId="{F4AB5835-ACF4-45AC-81C0-D520CF9EBB4D}" type="presParOf" srcId="{F2DC26F2-A335-423F-ACF0-E270F2A36E9F}" destId="{B227C55F-948B-4E36-BA85-2DE5D0A704E6}" srcOrd="7" destOrd="0" presId="urn:microsoft.com/office/officeart/2008/layout/RadialCluster"/>
    <dgm:cxn modelId="{31F1A0ED-E803-4EAD-ACC6-E2D3301DA965}" type="presParOf" srcId="{F2DC26F2-A335-423F-ACF0-E270F2A36E9F}" destId="{128E9EF9-D56B-4794-B90E-2FC72E466FC4}" srcOrd="8" destOrd="0" presId="urn:microsoft.com/office/officeart/2008/layout/Radial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23765-E509-49FD-A83E-979F5AB82A08}">
      <dsp:nvSpPr>
        <dsp:cNvPr id="0" name=""/>
        <dsp:cNvSpPr/>
      </dsp:nvSpPr>
      <dsp:spPr>
        <a:xfrm>
          <a:off x="4254019" y="1932785"/>
          <a:ext cx="1596942" cy="1350607"/>
        </a:xfrm>
        <a:prstGeom prst="roundRect">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GB" sz="2200" kern="1200" dirty="0"/>
            <a:t>OU Scholarship Steering Group</a:t>
          </a:r>
          <a:endParaRPr lang="en-GB" sz="1800" kern="1200" dirty="0"/>
        </a:p>
      </dsp:txBody>
      <dsp:txXfrm>
        <a:off x="4319950" y="1998716"/>
        <a:ext cx="1465080" cy="1218745"/>
      </dsp:txXfrm>
    </dsp:sp>
    <dsp:sp modelId="{030A2B53-6BC0-40FB-9C5C-7C888D35A17B}">
      <dsp:nvSpPr>
        <dsp:cNvPr id="0" name=""/>
        <dsp:cNvSpPr/>
      </dsp:nvSpPr>
      <dsp:spPr>
        <a:xfrm rot="16207425">
          <a:off x="4800054" y="1678342"/>
          <a:ext cx="508888" cy="0"/>
        </a:xfrm>
        <a:custGeom>
          <a:avLst/>
          <a:gdLst/>
          <a:ahLst/>
          <a:cxnLst/>
          <a:rect l="0" t="0" r="0" b="0"/>
          <a:pathLst>
            <a:path>
              <a:moveTo>
                <a:pt x="0" y="0"/>
              </a:moveTo>
              <a:lnTo>
                <a:pt x="508888" y="0"/>
              </a:lnTo>
            </a:path>
          </a:pathLst>
        </a:custGeom>
        <a:noFill/>
        <a:ln w="12700" cap="flat" cmpd="sng" algn="ctr">
          <a:solidFill>
            <a:srgbClr val="D60093"/>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BE7A1A1-FB61-4F5D-8FDC-EDD2C979611F}">
      <dsp:nvSpPr>
        <dsp:cNvPr id="0" name=""/>
        <dsp:cNvSpPr/>
      </dsp:nvSpPr>
      <dsp:spPr>
        <a:xfrm>
          <a:off x="3338616" y="226135"/>
          <a:ext cx="3435449" cy="1197762"/>
        </a:xfrm>
        <a:prstGeom prst="roundRect">
          <a:avLst/>
        </a:prstGeom>
        <a:solidFill>
          <a:srgbClr val="D6009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3397086" y="284605"/>
        <a:ext cx="3318509" cy="1080822"/>
      </dsp:txXfrm>
    </dsp:sp>
    <dsp:sp modelId="{C0FFE40B-0482-45D7-AEE2-2AD65EFB82E5}">
      <dsp:nvSpPr>
        <dsp:cNvPr id="0" name=""/>
        <dsp:cNvSpPr/>
      </dsp:nvSpPr>
      <dsp:spPr>
        <a:xfrm rot="21571947">
          <a:off x="5850954" y="2599759"/>
          <a:ext cx="444769" cy="0"/>
        </a:xfrm>
        <a:custGeom>
          <a:avLst/>
          <a:gdLst/>
          <a:ahLst/>
          <a:cxnLst/>
          <a:rect l="0" t="0" r="0" b="0"/>
          <a:pathLst>
            <a:path>
              <a:moveTo>
                <a:pt x="0" y="0"/>
              </a:moveTo>
              <a:lnTo>
                <a:pt x="444769" y="0"/>
              </a:lnTo>
            </a:path>
          </a:pathLst>
        </a:custGeom>
        <a:noFill/>
        <a:ln w="12700" cap="flat" cmpd="sng" algn="ctr">
          <a:solidFill>
            <a:schemeClr val="accent2"/>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C25045-ABDA-46EF-9690-40759DF4ED1B}">
      <dsp:nvSpPr>
        <dsp:cNvPr id="0" name=""/>
        <dsp:cNvSpPr/>
      </dsp:nvSpPr>
      <dsp:spPr>
        <a:xfrm>
          <a:off x="6295716" y="1939755"/>
          <a:ext cx="3377005" cy="1288819"/>
        </a:xfrm>
        <a:prstGeom prst="roundRect">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6358631" y="2002670"/>
        <a:ext cx="3251175" cy="1162989"/>
      </dsp:txXfrm>
    </dsp:sp>
    <dsp:sp modelId="{AF3CBF88-E71F-478C-86DE-57C21DA883D2}">
      <dsp:nvSpPr>
        <dsp:cNvPr id="0" name=""/>
        <dsp:cNvSpPr/>
      </dsp:nvSpPr>
      <dsp:spPr>
        <a:xfrm rot="5391549">
          <a:off x="4854016" y="3484020"/>
          <a:ext cx="401254" cy="0"/>
        </a:xfrm>
        <a:custGeom>
          <a:avLst/>
          <a:gdLst/>
          <a:ahLst/>
          <a:cxnLst/>
          <a:rect l="0" t="0" r="0" b="0"/>
          <a:pathLst>
            <a:path>
              <a:moveTo>
                <a:pt x="0" y="0"/>
              </a:moveTo>
              <a:lnTo>
                <a:pt x="401254" y="0"/>
              </a:lnTo>
            </a:path>
          </a:pathLst>
        </a:custGeom>
        <a:noFill/>
        <a:ln w="12700" cap="flat" cmpd="sng" algn="ctr">
          <a:solidFill>
            <a:srgbClr val="2F5597"/>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1CAD0C-7132-4591-B0FD-0DCF215E094E}">
      <dsp:nvSpPr>
        <dsp:cNvPr id="0" name=""/>
        <dsp:cNvSpPr/>
      </dsp:nvSpPr>
      <dsp:spPr>
        <a:xfrm>
          <a:off x="3343904" y="3684647"/>
          <a:ext cx="3425680" cy="1308050"/>
        </a:xfrm>
        <a:prstGeom prst="roundRect">
          <a:avLst/>
        </a:prstGeom>
        <a:solidFill>
          <a:srgbClr val="2F559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3407758" y="3748501"/>
        <a:ext cx="3297972" cy="1180342"/>
      </dsp:txXfrm>
    </dsp:sp>
    <dsp:sp modelId="{B227C55F-948B-4E36-BA85-2DE5D0A704E6}">
      <dsp:nvSpPr>
        <dsp:cNvPr id="0" name=""/>
        <dsp:cNvSpPr/>
      </dsp:nvSpPr>
      <dsp:spPr>
        <a:xfrm rot="10816902">
          <a:off x="3830934" y="2603123"/>
          <a:ext cx="423087" cy="0"/>
        </a:xfrm>
        <a:custGeom>
          <a:avLst/>
          <a:gdLst/>
          <a:ahLst/>
          <a:cxnLst/>
          <a:rect l="0" t="0" r="0" b="0"/>
          <a:pathLst>
            <a:path>
              <a:moveTo>
                <a:pt x="0" y="0"/>
              </a:moveTo>
              <a:lnTo>
                <a:pt x="423087" y="0"/>
              </a:lnTo>
            </a:path>
          </a:pathLst>
        </a:custGeom>
        <a:noFill/>
        <a:ln w="12700" cap="flat" cmpd="sng" algn="ctr">
          <a:solidFill>
            <a:srgbClr val="33CCCC"/>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8E9EF9-D56B-4794-B90E-2FC72E466FC4}">
      <dsp:nvSpPr>
        <dsp:cNvPr id="0" name=""/>
        <dsp:cNvSpPr/>
      </dsp:nvSpPr>
      <dsp:spPr>
        <a:xfrm>
          <a:off x="646438" y="1948362"/>
          <a:ext cx="3184498" cy="1291786"/>
        </a:xfrm>
        <a:prstGeom prst="roundRect">
          <a:avLst/>
        </a:prstGeom>
        <a:solidFill>
          <a:srgbClr val="33CCCC"/>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709498" y="2011422"/>
        <a:ext cx="3058378" cy="1165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23765-E509-49FD-A83E-979F5AB82A08}">
      <dsp:nvSpPr>
        <dsp:cNvPr id="0" name=""/>
        <dsp:cNvSpPr/>
      </dsp:nvSpPr>
      <dsp:spPr>
        <a:xfrm>
          <a:off x="4254019" y="1932785"/>
          <a:ext cx="1596942" cy="1350607"/>
        </a:xfrm>
        <a:prstGeom prst="roundRect">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en-GB" sz="2200" kern="1200" dirty="0"/>
            <a:t>OU Scholarship Steering Group</a:t>
          </a:r>
          <a:endParaRPr lang="en-GB" sz="1800" kern="1200" dirty="0"/>
        </a:p>
      </dsp:txBody>
      <dsp:txXfrm>
        <a:off x="4319950" y="1998716"/>
        <a:ext cx="1465080" cy="1218745"/>
      </dsp:txXfrm>
    </dsp:sp>
    <dsp:sp modelId="{030A2B53-6BC0-40FB-9C5C-7C888D35A17B}">
      <dsp:nvSpPr>
        <dsp:cNvPr id="0" name=""/>
        <dsp:cNvSpPr/>
      </dsp:nvSpPr>
      <dsp:spPr>
        <a:xfrm rot="16207425">
          <a:off x="4800054" y="1678342"/>
          <a:ext cx="508888" cy="0"/>
        </a:xfrm>
        <a:custGeom>
          <a:avLst/>
          <a:gdLst/>
          <a:ahLst/>
          <a:cxnLst/>
          <a:rect l="0" t="0" r="0" b="0"/>
          <a:pathLst>
            <a:path>
              <a:moveTo>
                <a:pt x="0" y="0"/>
              </a:moveTo>
              <a:lnTo>
                <a:pt x="508888" y="0"/>
              </a:lnTo>
            </a:path>
          </a:pathLst>
        </a:custGeom>
        <a:noFill/>
        <a:ln w="12700" cap="flat" cmpd="sng" algn="ctr">
          <a:solidFill>
            <a:srgbClr val="D60093"/>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BE7A1A1-FB61-4F5D-8FDC-EDD2C979611F}">
      <dsp:nvSpPr>
        <dsp:cNvPr id="0" name=""/>
        <dsp:cNvSpPr/>
      </dsp:nvSpPr>
      <dsp:spPr>
        <a:xfrm>
          <a:off x="3338616" y="226135"/>
          <a:ext cx="3435449" cy="1197762"/>
        </a:xfrm>
        <a:prstGeom prst="roundRect">
          <a:avLst/>
        </a:prstGeom>
        <a:solidFill>
          <a:srgbClr val="D6009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3397086" y="284605"/>
        <a:ext cx="3318509" cy="1080822"/>
      </dsp:txXfrm>
    </dsp:sp>
    <dsp:sp modelId="{C0FFE40B-0482-45D7-AEE2-2AD65EFB82E5}">
      <dsp:nvSpPr>
        <dsp:cNvPr id="0" name=""/>
        <dsp:cNvSpPr/>
      </dsp:nvSpPr>
      <dsp:spPr>
        <a:xfrm rot="21571947">
          <a:off x="5850954" y="2599759"/>
          <a:ext cx="444769" cy="0"/>
        </a:xfrm>
        <a:custGeom>
          <a:avLst/>
          <a:gdLst/>
          <a:ahLst/>
          <a:cxnLst/>
          <a:rect l="0" t="0" r="0" b="0"/>
          <a:pathLst>
            <a:path>
              <a:moveTo>
                <a:pt x="0" y="0"/>
              </a:moveTo>
              <a:lnTo>
                <a:pt x="444769" y="0"/>
              </a:lnTo>
            </a:path>
          </a:pathLst>
        </a:custGeom>
        <a:noFill/>
        <a:ln w="12700" cap="flat" cmpd="sng" algn="ctr">
          <a:solidFill>
            <a:schemeClr val="accent2"/>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C25045-ABDA-46EF-9690-40759DF4ED1B}">
      <dsp:nvSpPr>
        <dsp:cNvPr id="0" name=""/>
        <dsp:cNvSpPr/>
      </dsp:nvSpPr>
      <dsp:spPr>
        <a:xfrm>
          <a:off x="6295716" y="1939755"/>
          <a:ext cx="3377005" cy="1288819"/>
        </a:xfrm>
        <a:prstGeom prst="roundRect">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6358631" y="2002670"/>
        <a:ext cx="3251175" cy="1162989"/>
      </dsp:txXfrm>
    </dsp:sp>
    <dsp:sp modelId="{AF3CBF88-E71F-478C-86DE-57C21DA883D2}">
      <dsp:nvSpPr>
        <dsp:cNvPr id="0" name=""/>
        <dsp:cNvSpPr/>
      </dsp:nvSpPr>
      <dsp:spPr>
        <a:xfrm rot="5391549">
          <a:off x="4854016" y="3484020"/>
          <a:ext cx="401254" cy="0"/>
        </a:xfrm>
        <a:custGeom>
          <a:avLst/>
          <a:gdLst/>
          <a:ahLst/>
          <a:cxnLst/>
          <a:rect l="0" t="0" r="0" b="0"/>
          <a:pathLst>
            <a:path>
              <a:moveTo>
                <a:pt x="0" y="0"/>
              </a:moveTo>
              <a:lnTo>
                <a:pt x="401254" y="0"/>
              </a:lnTo>
            </a:path>
          </a:pathLst>
        </a:custGeom>
        <a:noFill/>
        <a:ln w="12700" cap="flat" cmpd="sng" algn="ctr">
          <a:solidFill>
            <a:srgbClr val="2F5597"/>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1CAD0C-7132-4591-B0FD-0DCF215E094E}">
      <dsp:nvSpPr>
        <dsp:cNvPr id="0" name=""/>
        <dsp:cNvSpPr/>
      </dsp:nvSpPr>
      <dsp:spPr>
        <a:xfrm>
          <a:off x="3343904" y="3684647"/>
          <a:ext cx="3425680" cy="1308050"/>
        </a:xfrm>
        <a:prstGeom prst="roundRect">
          <a:avLst/>
        </a:prstGeom>
        <a:solidFill>
          <a:srgbClr val="2F559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3407758" y="3748501"/>
        <a:ext cx="3297972" cy="1180342"/>
      </dsp:txXfrm>
    </dsp:sp>
    <dsp:sp modelId="{B227C55F-948B-4E36-BA85-2DE5D0A704E6}">
      <dsp:nvSpPr>
        <dsp:cNvPr id="0" name=""/>
        <dsp:cNvSpPr/>
      </dsp:nvSpPr>
      <dsp:spPr>
        <a:xfrm rot="10816902">
          <a:off x="3830934" y="2603123"/>
          <a:ext cx="423087" cy="0"/>
        </a:xfrm>
        <a:custGeom>
          <a:avLst/>
          <a:gdLst/>
          <a:ahLst/>
          <a:cxnLst/>
          <a:rect l="0" t="0" r="0" b="0"/>
          <a:pathLst>
            <a:path>
              <a:moveTo>
                <a:pt x="0" y="0"/>
              </a:moveTo>
              <a:lnTo>
                <a:pt x="423087" y="0"/>
              </a:lnTo>
            </a:path>
          </a:pathLst>
        </a:custGeom>
        <a:noFill/>
        <a:ln w="12700" cap="flat" cmpd="sng" algn="ctr">
          <a:solidFill>
            <a:srgbClr val="33CCCC"/>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8E9EF9-D56B-4794-B90E-2FC72E466FC4}">
      <dsp:nvSpPr>
        <dsp:cNvPr id="0" name=""/>
        <dsp:cNvSpPr/>
      </dsp:nvSpPr>
      <dsp:spPr>
        <a:xfrm>
          <a:off x="646438" y="1948362"/>
          <a:ext cx="3184498" cy="1291786"/>
        </a:xfrm>
        <a:prstGeom prst="roundRect">
          <a:avLst/>
        </a:prstGeom>
        <a:solidFill>
          <a:srgbClr val="33CCCC"/>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endParaRPr lang="en-GB" sz="3400" kern="1200" dirty="0"/>
        </a:p>
      </dsp:txBody>
      <dsp:txXfrm>
        <a:off x="709498" y="2011422"/>
        <a:ext cx="3058378" cy="116566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3F63036-C088-4D15-8471-DE3A22000D88}" type="datetimeFigureOut">
              <a:rPr lang="en-GB" smtClean="0"/>
              <a:t>17/11/2021</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79DB3AA-4712-470F-B5B0-32CD5D4FAF4B}" type="slidenum">
              <a:rPr lang="en-GB" smtClean="0"/>
              <a:t>‹#›</a:t>
            </a:fld>
            <a:endParaRPr lang="en-GB" dirty="0"/>
          </a:p>
        </p:txBody>
      </p:sp>
    </p:spTree>
    <p:extLst>
      <p:ext uri="{BB962C8B-B14F-4D97-AF65-F5344CB8AC3E}">
        <p14:creationId xmlns:p14="http://schemas.microsoft.com/office/powerpoint/2010/main" val="389905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i="0" dirty="0">
                <a:solidFill>
                  <a:srgbClr val="222222"/>
                </a:solidFill>
                <a:effectLst/>
                <a:latin typeface="Arial" panose="020B0604020202020204" pitchFamily="34" charset="0"/>
              </a:rPr>
              <a:t>Wednesday 19:00-20:30</a:t>
            </a:r>
            <a:endParaRPr lang="en-US" sz="2400" b="0" i="0" dirty="0">
              <a:solidFill>
                <a:srgbClr val="222222"/>
              </a:solidFill>
              <a:effectLst/>
              <a:latin typeface="Arial" panose="020B0604020202020204" pitchFamily="34" charset="0"/>
            </a:endParaRPr>
          </a:p>
          <a:p>
            <a:pPr algn="l"/>
            <a:endParaRPr lang="en-US" sz="2400" b="1" i="0" dirty="0">
              <a:solidFill>
                <a:srgbClr val="222222"/>
              </a:solidFill>
              <a:effectLst/>
              <a:latin typeface="Arial" panose="020B0604020202020204" pitchFamily="34" charset="0"/>
            </a:endParaRPr>
          </a:p>
          <a:p>
            <a:pPr algn="l"/>
            <a:r>
              <a:rPr lang="en-US" sz="2400" b="1" i="0" dirty="0">
                <a:solidFill>
                  <a:srgbClr val="222222"/>
                </a:solidFill>
                <a:effectLst/>
                <a:latin typeface="Arial" panose="020B0604020202020204" pitchFamily="34" charset="0"/>
              </a:rPr>
              <a:t>Scholarship Conference 2021: Showcasing our research into teaching and learning at the OU</a:t>
            </a:r>
            <a:endParaRPr lang="en-US" sz="2400" b="0" i="0" dirty="0">
              <a:solidFill>
                <a:srgbClr val="222222"/>
              </a:solidFill>
              <a:effectLst/>
              <a:latin typeface="Arial" panose="020B0604020202020204" pitchFamily="34" charset="0"/>
            </a:endParaRPr>
          </a:p>
          <a:p>
            <a:pPr algn="l"/>
            <a:endParaRPr lang="en-US" sz="2400" b="0" i="0" dirty="0">
              <a:solidFill>
                <a:srgbClr val="222222"/>
              </a:solidFill>
              <a:effectLst/>
              <a:latin typeface="Arial" panose="020B0604020202020204" pitchFamily="34" charset="0"/>
            </a:endParaRPr>
          </a:p>
          <a:p>
            <a:pPr algn="l"/>
            <a:r>
              <a:rPr lang="en-US" sz="2400" b="0" i="0" dirty="0">
                <a:solidFill>
                  <a:srgbClr val="222222"/>
                </a:solidFill>
                <a:effectLst/>
                <a:latin typeface="Arial" panose="020B0604020202020204" pitchFamily="34" charset="0"/>
              </a:rPr>
              <a:t>The Open University Scholarship and Innovation </a:t>
            </a:r>
            <a:r>
              <a:rPr lang="en-US" sz="2400" b="0" i="0" dirty="0" err="1">
                <a:solidFill>
                  <a:srgbClr val="222222"/>
                </a:solidFill>
                <a:effectLst/>
                <a:latin typeface="Arial" panose="020B0604020202020204" pitchFamily="34" charset="0"/>
              </a:rPr>
              <a:t>Centres</a:t>
            </a:r>
            <a:endParaRPr lang="en-US" sz="2400" b="0" i="0" dirty="0">
              <a:solidFill>
                <a:srgbClr val="222222"/>
              </a:solidFill>
              <a:effectLst/>
              <a:latin typeface="Arial" panose="020B0604020202020204" pitchFamily="34" charset="0"/>
            </a:endParaRPr>
          </a:p>
          <a:p>
            <a:pPr algn="l"/>
            <a:endParaRPr lang="en-US" sz="2400" b="0" i="0" dirty="0">
              <a:solidFill>
                <a:srgbClr val="222222"/>
              </a:solidFill>
              <a:effectLst/>
              <a:latin typeface="Arial" panose="020B0604020202020204" pitchFamily="34" charset="0"/>
            </a:endParaRPr>
          </a:p>
          <a:p>
            <a:pPr algn="l"/>
            <a:r>
              <a:rPr lang="en-US" sz="2400" b="0" i="0" dirty="0">
                <a:solidFill>
                  <a:srgbClr val="222222"/>
                </a:solidFill>
                <a:effectLst/>
                <a:latin typeface="Arial" panose="020B0604020202020204" pitchFamily="34" charset="0"/>
              </a:rPr>
              <a:t>In this student-focused conference we’ll introduce the OU’s Scholarship Plan and showcase examples of the educational research from the four faculties. We’ll discuss the impact of our scholarship, the challenges and priorities for scholarship, and the opportunities and support available for students to get involved either as participants or researchers.</a:t>
            </a:r>
          </a:p>
          <a:p>
            <a:endParaRPr lang="en-GB" dirty="0"/>
          </a:p>
        </p:txBody>
      </p:sp>
      <p:sp>
        <p:nvSpPr>
          <p:cNvPr id="4" name="Slide Number Placeholder 3"/>
          <p:cNvSpPr>
            <a:spLocks noGrp="1"/>
          </p:cNvSpPr>
          <p:nvPr>
            <p:ph type="sldNum" sz="quarter" idx="5"/>
          </p:nvPr>
        </p:nvSpPr>
        <p:spPr/>
        <p:txBody>
          <a:bodyPr/>
          <a:lstStyle/>
          <a:p>
            <a:fld id="{479DB3AA-4712-470F-B5B0-32CD5D4FAF4B}" type="slidenum">
              <a:rPr lang="en-GB" smtClean="0"/>
              <a:t>1</a:t>
            </a:fld>
            <a:endParaRPr lang="en-GB" dirty="0"/>
          </a:p>
        </p:txBody>
      </p:sp>
    </p:spTree>
    <p:extLst>
      <p:ext uri="{BB962C8B-B14F-4D97-AF65-F5344CB8AC3E}">
        <p14:creationId xmlns:p14="http://schemas.microsoft.com/office/powerpoint/2010/main" val="234580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88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we hope you’ve found this session interesting and enjoyable!</a:t>
            </a:r>
          </a:p>
        </p:txBody>
      </p:sp>
      <p:sp>
        <p:nvSpPr>
          <p:cNvPr id="4" name="Slide Number Placeholder 3"/>
          <p:cNvSpPr>
            <a:spLocks noGrp="1"/>
          </p:cNvSpPr>
          <p:nvPr>
            <p:ph type="sldNum" sz="quarter" idx="5"/>
          </p:nvPr>
        </p:nvSpPr>
        <p:spPr/>
        <p:txBody>
          <a:bodyPr/>
          <a:lstStyle/>
          <a:p>
            <a:fld id="{479DB3AA-4712-470F-B5B0-32CD5D4FAF4B}" type="slidenum">
              <a:rPr lang="en-GB" smtClean="0"/>
              <a:t>55</a:t>
            </a:fld>
            <a:endParaRPr lang="en-GB" dirty="0"/>
          </a:p>
        </p:txBody>
      </p:sp>
    </p:spTree>
    <p:extLst>
      <p:ext uri="{BB962C8B-B14F-4D97-AF65-F5344CB8AC3E}">
        <p14:creationId xmlns:p14="http://schemas.microsoft.com/office/powerpoint/2010/main" val="219752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(5 minutes)</a:t>
            </a:r>
          </a:p>
          <a:p>
            <a:r>
              <a:rPr lang="en-US" dirty="0"/>
              <a:t>2 x 10-minute project presentations (e.g. eSTEeM and FASSTEST and - 20 minutes)</a:t>
            </a:r>
          </a:p>
          <a:p>
            <a:r>
              <a:rPr lang="en-US" dirty="0"/>
              <a:t>Questions and discussion (10 minutes)</a:t>
            </a:r>
          </a:p>
          <a:p>
            <a:r>
              <a:rPr lang="en-US" dirty="0"/>
              <a:t>2 x 10-minute project presentations (e.g. PRAXIS and </a:t>
            </a:r>
            <a:r>
              <a:rPr lang="en-US" dirty="0" err="1"/>
              <a:t>SCiLAB</a:t>
            </a:r>
            <a:r>
              <a:rPr lang="en-US" dirty="0"/>
              <a:t> - 20 minutes)</a:t>
            </a:r>
          </a:p>
          <a:p>
            <a:r>
              <a:rPr lang="en-US" dirty="0"/>
              <a:t>Questions and discussion (10 minutes)</a:t>
            </a:r>
          </a:p>
          <a:p>
            <a:r>
              <a:rPr lang="en-US" dirty="0"/>
              <a:t>Scholarship challenges and priorities discussion (20 </a:t>
            </a:r>
            <a:r>
              <a:rPr lang="en-US"/>
              <a:t>minutes)</a:t>
            </a:r>
            <a:endParaRPr lang="en-US" dirty="0"/>
          </a:p>
          <a:p>
            <a:r>
              <a:rPr lang="en-US" dirty="0"/>
              <a:t>Wrap-up and opportunities to participate (5 minutes)</a:t>
            </a:r>
          </a:p>
        </p:txBody>
      </p:sp>
      <p:sp>
        <p:nvSpPr>
          <p:cNvPr id="4" name="Slide Number Placeholder 3"/>
          <p:cNvSpPr>
            <a:spLocks noGrp="1"/>
          </p:cNvSpPr>
          <p:nvPr>
            <p:ph type="sldNum" sz="quarter" idx="5"/>
          </p:nvPr>
        </p:nvSpPr>
        <p:spPr/>
        <p:txBody>
          <a:bodyPr/>
          <a:lstStyle/>
          <a:p>
            <a:fld id="{479DB3AA-4712-470F-B5B0-32CD5D4FAF4B}" type="slidenum">
              <a:rPr lang="en-GB" smtClean="0"/>
              <a:t>2</a:t>
            </a:fld>
            <a:endParaRPr lang="en-GB" dirty="0"/>
          </a:p>
        </p:txBody>
      </p:sp>
    </p:spTree>
    <p:extLst>
      <p:ext uri="{BB962C8B-B14F-4D97-AF65-F5344CB8AC3E}">
        <p14:creationId xmlns:p14="http://schemas.microsoft.com/office/powerpoint/2010/main" val="390738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EC1EA-F218-405E-AB97-8F3BB9D81FE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674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3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3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02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47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16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918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FBA68-0AC8-462D-BC62-1CA4CAEFAE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74D943-9E1D-4CC5-A405-87A6624F8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8DED37A-8828-4184-9C9B-D3E4528559F0}"/>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046FCA82-1B38-4010-8903-9DE6D6BFE5E0}"/>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8C40B46B-CD6D-4D88-A45C-7D0EFE0615A0}"/>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3748203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819C-5D60-44DC-B8B2-5CEAE07ECE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B3ED8F-90A0-4F4D-9D50-0D6DED02F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17D118-A63E-4443-8562-A5819DD6E6C9}"/>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61B01A61-74CA-4EC6-9A34-4CD8A3536710}"/>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A9A22652-778C-48B5-83F9-0FB1E17C4506}"/>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294035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D3C2F3-690C-4515-8A7C-E2AAA4C76B4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711A15-B904-4950-91B3-5A4307CEDE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3512A6-ACDA-4B2D-9AD6-95EEF55648E5}"/>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AB32E931-319C-4E84-810D-42B3CAD9E92D}"/>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1327D3EB-9A29-425B-8BDF-5024E23A8A7E}"/>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245758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5F191-2B7E-443F-BAD1-5B5123B019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91BF5D-00DA-4E94-B5D3-4FF44A425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8B4BD3-920E-4987-B60B-DEE7801A4865}"/>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5" name="Footer Placeholder 4">
            <a:extLst>
              <a:ext uri="{FF2B5EF4-FFF2-40B4-BE49-F238E27FC236}">
                <a16:creationId xmlns:a16="http://schemas.microsoft.com/office/drawing/2014/main" id="{DCDCF9DD-C75A-4922-B5C4-9C317216E74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408417-3554-44B5-9F7C-7B62500A0286}"/>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943993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FFD0-BCFF-40FC-8947-EEBDE00540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E83878-873D-434F-907B-E9DF4195FF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277664-D7CE-4425-89A7-F5D714F1B9D3}"/>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5" name="Footer Placeholder 4">
            <a:extLst>
              <a:ext uri="{FF2B5EF4-FFF2-40B4-BE49-F238E27FC236}">
                <a16:creationId xmlns:a16="http://schemas.microsoft.com/office/drawing/2014/main" id="{6B8CF79D-0A32-4D60-B8FA-F04FFFD5E77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55E08A0-4D25-4196-A41E-8BE8B06F7221}"/>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288043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5062-DDDE-47B9-BD1F-B3349DAA6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0F7F0C-9309-4685-9701-9FE28AC9A3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0C49E-2F57-4108-9A72-41186743240C}"/>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5" name="Footer Placeholder 4">
            <a:extLst>
              <a:ext uri="{FF2B5EF4-FFF2-40B4-BE49-F238E27FC236}">
                <a16:creationId xmlns:a16="http://schemas.microsoft.com/office/drawing/2014/main" id="{E002F8D7-7F9E-448E-9F85-D4472C68006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8320C3C-1F87-43E1-A8A2-164E8FC528ED}"/>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1063347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82FF5-25EF-449A-AF54-3459242DCB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DCEE67-FED1-438F-8E27-0DF70AB889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8716AF-C1FE-4A73-9AD8-0D822DC4E0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4DD553-937A-45F7-BB44-B1498DBE300D}"/>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6" name="Footer Placeholder 5">
            <a:extLst>
              <a:ext uri="{FF2B5EF4-FFF2-40B4-BE49-F238E27FC236}">
                <a16:creationId xmlns:a16="http://schemas.microsoft.com/office/drawing/2014/main" id="{60986C86-0533-474B-B08B-830F1038A1B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578B100-204E-42DA-AAF0-FFBFA0778916}"/>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1228887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7B10-5578-413C-A2C0-238718C794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B1078C-D600-4578-9481-46B8BBF5A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EA549-7CF4-46B3-B483-F111078BAF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FCED792-BB3B-4C4D-93CE-8158D21B73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37AF55-A7F2-4753-89C5-5066855746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D9A297-4FDC-4F11-8E0C-A4B31C93147A}"/>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8" name="Footer Placeholder 7">
            <a:extLst>
              <a:ext uri="{FF2B5EF4-FFF2-40B4-BE49-F238E27FC236}">
                <a16:creationId xmlns:a16="http://schemas.microsoft.com/office/drawing/2014/main" id="{A8C51E2C-7587-463D-A962-F2E12869647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1176548-4698-42B1-AB4E-231471217DC5}"/>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417880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0752-4CA2-472A-82D8-F06294DDE0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649E01-8A27-4342-9F84-7B328016C18C}"/>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4" name="Footer Placeholder 3">
            <a:extLst>
              <a:ext uri="{FF2B5EF4-FFF2-40B4-BE49-F238E27FC236}">
                <a16:creationId xmlns:a16="http://schemas.microsoft.com/office/drawing/2014/main" id="{EBBD39EB-F52B-4CB5-9C52-33D50360AC0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7A29E366-3AB4-4D57-9A2A-1A20B8EA7603}"/>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4292141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DA6F2-0D87-4A64-B4CD-22925DA9D137}"/>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3" name="Footer Placeholder 2">
            <a:extLst>
              <a:ext uri="{FF2B5EF4-FFF2-40B4-BE49-F238E27FC236}">
                <a16:creationId xmlns:a16="http://schemas.microsoft.com/office/drawing/2014/main" id="{3457C0AB-CCEC-4DC9-BC10-52118D53D6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CDB8C431-CBFB-4A35-A276-398E21016870}"/>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141150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E664-2429-42FE-9777-92BB29A77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EA1D486-3C65-44FA-8F0E-0EBEA00496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A4CDA6-1B67-4A1E-8DAF-EFDE1DD6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BA795-16F8-49BE-99B3-2F9767FA6BB2}"/>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6" name="Footer Placeholder 5">
            <a:extLst>
              <a:ext uri="{FF2B5EF4-FFF2-40B4-BE49-F238E27FC236}">
                <a16:creationId xmlns:a16="http://schemas.microsoft.com/office/drawing/2014/main" id="{E9DF495C-571D-4602-90B6-76E4A508949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C860E77-0365-40E5-8715-D3989F96AE33}"/>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257581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C033-0A8B-4FD3-BCCA-0890CE5D07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E3F72E-AE58-45E4-A33F-6D066C5D53D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BD7B1EF-D5A2-427D-BC61-4932951BCA9D}"/>
              </a:ext>
            </a:extLst>
          </p:cNvPr>
          <p:cNvSpPr>
            <a:spLocks noGrp="1"/>
          </p:cNvSpPr>
          <p:nvPr>
            <p:ph type="dt" sz="half" idx="10"/>
          </p:nvPr>
        </p:nvSpPr>
        <p:spPr/>
        <p:txBody>
          <a:bodyPr/>
          <a:lstStyle>
            <a:lvl1pPr>
              <a:defRPr/>
            </a:lvl1pPr>
          </a:lstStyle>
          <a:p>
            <a:r>
              <a:rPr lang="en-US"/>
              <a:t>Wednesday, 17th November 2021</a:t>
            </a:r>
            <a:endParaRPr lang="en-GB" dirty="0"/>
          </a:p>
        </p:txBody>
      </p:sp>
      <p:sp>
        <p:nvSpPr>
          <p:cNvPr id="5" name="Footer Placeholder 4">
            <a:extLst>
              <a:ext uri="{FF2B5EF4-FFF2-40B4-BE49-F238E27FC236}">
                <a16:creationId xmlns:a16="http://schemas.microsoft.com/office/drawing/2014/main" id="{55F04B67-37E3-4024-A901-E9E16E214A2C}"/>
              </a:ext>
            </a:extLst>
          </p:cNvPr>
          <p:cNvSpPr>
            <a:spLocks noGrp="1"/>
          </p:cNvSpPr>
          <p:nvPr>
            <p:ph type="ftr" sz="quarter" idx="11"/>
          </p:nvPr>
        </p:nvSpPr>
        <p:spPr>
          <a:xfrm>
            <a:off x="3766088" y="6356350"/>
            <a:ext cx="4659824" cy="365125"/>
          </a:xfrm>
        </p:spPr>
        <p:txBody>
          <a:bodyPr/>
          <a:lstStyle>
            <a:lvl1pPr>
              <a:defRPr/>
            </a:lvl1p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BF167110-A59C-4B87-95F1-039479357F4B}"/>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2931946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D1D8-A15B-45D9-8C51-10BF950E0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B0CEFE-9252-418C-8DE7-2A107A43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1C0D959B-3FAB-4857-BE97-3CD0017F9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A81110-77AA-4797-943C-949A45D5BEB1}"/>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6" name="Footer Placeholder 5">
            <a:extLst>
              <a:ext uri="{FF2B5EF4-FFF2-40B4-BE49-F238E27FC236}">
                <a16:creationId xmlns:a16="http://schemas.microsoft.com/office/drawing/2014/main" id="{A128AE7D-C4D3-4BB9-A034-EB1361A0D60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B52AF93-AF33-44CF-8D38-B0C89CDF42EA}"/>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3916646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68C0-B46B-4024-B6E2-99702460F7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951DAC-2741-44DD-BCCC-044151F8DD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4CFFA5-31E2-49D3-8189-BD7DF464495A}"/>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5" name="Footer Placeholder 4">
            <a:extLst>
              <a:ext uri="{FF2B5EF4-FFF2-40B4-BE49-F238E27FC236}">
                <a16:creationId xmlns:a16="http://schemas.microsoft.com/office/drawing/2014/main" id="{448A3971-C27E-400C-8512-5BDFF03587F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6E0EED6-8FA2-479E-AC4B-412E1C9AA130}"/>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3220484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5E1351-733B-425C-BC87-18F3F40581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33F458-ECD0-4F62-89A6-10325555E5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20D69A-23CE-4929-AC26-B9F5BEA7FBF6}"/>
              </a:ext>
            </a:extLst>
          </p:cNvPr>
          <p:cNvSpPr>
            <a:spLocks noGrp="1"/>
          </p:cNvSpPr>
          <p:nvPr>
            <p:ph type="dt" sz="half" idx="10"/>
          </p:nvPr>
        </p:nvSpPr>
        <p:spPr/>
        <p:txBody>
          <a:bodyPr/>
          <a:lstStyle/>
          <a:p>
            <a:fld id="{EACE40BE-12F7-4E60-BAE9-53F0E1CE21B3}" type="datetimeFigureOut">
              <a:rPr lang="en-GB" smtClean="0"/>
              <a:t>17/11/2021</a:t>
            </a:fld>
            <a:endParaRPr lang="en-GB" dirty="0"/>
          </a:p>
        </p:txBody>
      </p:sp>
      <p:sp>
        <p:nvSpPr>
          <p:cNvPr id="5" name="Footer Placeholder 4">
            <a:extLst>
              <a:ext uri="{FF2B5EF4-FFF2-40B4-BE49-F238E27FC236}">
                <a16:creationId xmlns:a16="http://schemas.microsoft.com/office/drawing/2014/main" id="{8919AE1C-09B8-410E-B1C4-FAC4BDFFEF6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1C5FF5-ACB2-4020-9508-9F0F42744C57}"/>
              </a:ext>
            </a:extLst>
          </p:cNvPr>
          <p:cNvSpPr>
            <a:spLocks noGrp="1"/>
          </p:cNvSpPr>
          <p:nvPr>
            <p:ph type="sldNum" sz="quarter" idx="12"/>
          </p:nvPr>
        </p:nvSpPr>
        <p:spPr/>
        <p:txBody>
          <a:bodyPr/>
          <a:lstStyle/>
          <a:p>
            <a:fld id="{75F692B0-9F20-4FB6-8215-82D012CE7F63}" type="slidenum">
              <a:rPr lang="en-GB" smtClean="0"/>
              <a:t>‹#›</a:t>
            </a:fld>
            <a:endParaRPr lang="en-GB" dirty="0"/>
          </a:p>
        </p:txBody>
      </p:sp>
    </p:spTree>
    <p:extLst>
      <p:ext uri="{BB962C8B-B14F-4D97-AF65-F5344CB8AC3E}">
        <p14:creationId xmlns:p14="http://schemas.microsoft.com/office/powerpoint/2010/main" val="2679581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518402" y="1150618"/>
            <a:ext cx="11017991"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40717196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8418F8-B52F-4661-8ABA-69BB3ADD6675}"/>
              </a:ext>
            </a:extLst>
          </p:cNvPr>
          <p:cNvSpPr>
            <a:spLocks noGrp="1"/>
          </p:cNvSpPr>
          <p:nvPr>
            <p:ph type="ctrTitle" hasCustomPrompt="1"/>
          </p:nvPr>
        </p:nvSpPr>
        <p:spPr>
          <a:xfrm>
            <a:off x="687815" y="2160001"/>
            <a:ext cx="10561031" cy="997196"/>
          </a:xfrm>
          <a:prstGeom prst="rect">
            <a:avLst/>
          </a:prstGeom>
        </p:spPr>
        <p:txBody>
          <a:bodyPr wrap="square" lIns="0" tIns="0" rIns="0" bIns="0" anchor="t" anchorCtr="0">
            <a:spAutoFit/>
          </a:bodyPr>
          <a:lstStyle>
            <a:lvl1pPr algn="l">
              <a:defRPr sz="3600" b="1">
                <a:solidFill>
                  <a:schemeClr val="bg1"/>
                </a:solidFill>
              </a:defRPr>
            </a:lvl1pPr>
          </a:lstStyle>
          <a:p>
            <a:r>
              <a:rPr lang="en-US"/>
              <a:t>PRESENTATION</a:t>
            </a:r>
            <a:br>
              <a:rPr lang="en-US"/>
            </a:br>
            <a:r>
              <a:rPr lang="en-US"/>
              <a:t>TITLE</a:t>
            </a:r>
          </a:p>
        </p:txBody>
      </p:sp>
      <p:sp>
        <p:nvSpPr>
          <p:cNvPr id="8" name="Subtitle 2">
            <a:extLst>
              <a:ext uri="{FF2B5EF4-FFF2-40B4-BE49-F238E27FC236}">
                <a16:creationId xmlns:a16="http://schemas.microsoft.com/office/drawing/2014/main" id="{52444CB2-243C-41A0-8F6C-F772E768A38C}"/>
              </a:ext>
            </a:extLst>
          </p:cNvPr>
          <p:cNvSpPr>
            <a:spLocks noGrp="1"/>
          </p:cNvSpPr>
          <p:nvPr>
            <p:ph type="subTitle" idx="1" hasCustomPrompt="1"/>
          </p:nvPr>
        </p:nvSpPr>
        <p:spPr>
          <a:xfrm>
            <a:off x="687815" y="3166993"/>
            <a:ext cx="10561032"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SUB TITLE IN HERE</a:t>
            </a:r>
          </a:p>
        </p:txBody>
      </p:sp>
      <p:sp>
        <p:nvSpPr>
          <p:cNvPr id="9" name="Date Placeholder 3">
            <a:extLst>
              <a:ext uri="{FF2B5EF4-FFF2-40B4-BE49-F238E27FC236}">
                <a16:creationId xmlns:a16="http://schemas.microsoft.com/office/drawing/2014/main" id="{924475ED-B6F3-4114-A316-943C1E2B2DB2}"/>
              </a:ext>
            </a:extLst>
          </p:cNvPr>
          <p:cNvSpPr>
            <a:spLocks noGrp="1"/>
          </p:cNvSpPr>
          <p:nvPr>
            <p:ph type="dt" sz="half" idx="10"/>
          </p:nvPr>
        </p:nvSpPr>
        <p:spPr>
          <a:xfrm>
            <a:off x="365759" y="6431962"/>
            <a:ext cx="2743200" cy="138499"/>
          </a:xfrm>
          <a:prstGeom prst="rect">
            <a:avLst/>
          </a:prstGeom>
        </p:spPr>
        <p:txBody>
          <a:bodyPr lIns="0" tIns="0" rIns="0" bIns="0" anchor="t" anchorCtr="0">
            <a:noAutofit/>
          </a:bodyPr>
          <a:lstStyle>
            <a:lvl1pPr>
              <a:defRPr sz="1000">
                <a:solidFill>
                  <a:schemeClr val="bg1"/>
                </a:solidFill>
              </a:defRPr>
            </a:lvl1pPr>
          </a:lstStyle>
          <a:p>
            <a:endParaRPr lang="en-US"/>
          </a:p>
        </p:txBody>
      </p:sp>
      <p:pic>
        <p:nvPicPr>
          <p:cNvPr id="11" name="Picture 10">
            <a:extLst>
              <a:ext uri="{FF2B5EF4-FFF2-40B4-BE49-F238E27FC236}">
                <a16:creationId xmlns:a16="http://schemas.microsoft.com/office/drawing/2014/main" id="{EDC1F67E-6248-496F-8483-98A65C33F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7885" y="5538158"/>
            <a:ext cx="1654146" cy="1032300"/>
          </a:xfrm>
          <a:prstGeom prst="rect">
            <a:avLst/>
          </a:prstGeom>
        </p:spPr>
      </p:pic>
    </p:spTree>
    <p:extLst>
      <p:ext uri="{BB962C8B-B14F-4D97-AF65-F5344CB8AC3E}">
        <p14:creationId xmlns:p14="http://schemas.microsoft.com/office/powerpoint/2010/main" val="1256374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 contents 1">
    <p:bg>
      <p:bgRef idx="1001">
        <a:schemeClr val="bg1"/>
      </p:bgRef>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E2698E74-DBB1-4C41-81D5-108634391B7E}"/>
              </a:ext>
            </a:extLst>
          </p:cNvPr>
          <p:cNvSpPr>
            <a:spLocks noGrp="1"/>
          </p:cNvSpPr>
          <p:nvPr>
            <p:ph type="body" sz="quarter" idx="11" hasCustomPrompt="1"/>
          </p:nvPr>
        </p:nvSpPr>
        <p:spPr>
          <a:xfrm>
            <a:off x="5643171" y="1176737"/>
            <a:ext cx="72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01</a:t>
            </a:r>
          </a:p>
        </p:txBody>
      </p:sp>
      <p:sp>
        <p:nvSpPr>
          <p:cNvPr id="7" name="Text Placeholder 31">
            <a:extLst>
              <a:ext uri="{FF2B5EF4-FFF2-40B4-BE49-F238E27FC236}">
                <a16:creationId xmlns:a16="http://schemas.microsoft.com/office/drawing/2014/main" id="{27D262DD-86D2-472F-9233-2CA4C4F3C48D}"/>
              </a:ext>
            </a:extLst>
          </p:cNvPr>
          <p:cNvSpPr>
            <a:spLocks noGrp="1"/>
          </p:cNvSpPr>
          <p:nvPr>
            <p:ph type="body" sz="quarter" idx="12" hasCustomPrompt="1"/>
          </p:nvPr>
        </p:nvSpPr>
        <p:spPr>
          <a:xfrm>
            <a:off x="6363171" y="1176734"/>
            <a:ext cx="4276075"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8" name="Text Placeholder 31">
            <a:extLst>
              <a:ext uri="{FF2B5EF4-FFF2-40B4-BE49-F238E27FC236}">
                <a16:creationId xmlns:a16="http://schemas.microsoft.com/office/drawing/2014/main" id="{C0A8910E-3E33-41A3-816B-CD71BE1D50DC}"/>
              </a:ext>
            </a:extLst>
          </p:cNvPr>
          <p:cNvSpPr>
            <a:spLocks noGrp="1"/>
          </p:cNvSpPr>
          <p:nvPr>
            <p:ph type="body" sz="quarter" idx="13" hasCustomPrompt="1"/>
          </p:nvPr>
        </p:nvSpPr>
        <p:spPr>
          <a:xfrm>
            <a:off x="6363171" y="1445872"/>
            <a:ext cx="4276075"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9" name="Text Placeholder 4">
            <a:extLst>
              <a:ext uri="{FF2B5EF4-FFF2-40B4-BE49-F238E27FC236}">
                <a16:creationId xmlns:a16="http://schemas.microsoft.com/office/drawing/2014/main" id="{DC7DBC2F-B4BA-4FA1-AC8F-C1FB5D329C35}"/>
              </a:ext>
            </a:extLst>
          </p:cNvPr>
          <p:cNvSpPr>
            <a:spLocks noGrp="1"/>
          </p:cNvSpPr>
          <p:nvPr>
            <p:ph type="body" sz="quarter" idx="14" hasCustomPrompt="1"/>
          </p:nvPr>
        </p:nvSpPr>
        <p:spPr>
          <a:xfrm>
            <a:off x="5643171" y="1877244"/>
            <a:ext cx="72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02</a:t>
            </a:r>
          </a:p>
        </p:txBody>
      </p:sp>
      <p:sp>
        <p:nvSpPr>
          <p:cNvPr id="10" name="Text Placeholder 31">
            <a:extLst>
              <a:ext uri="{FF2B5EF4-FFF2-40B4-BE49-F238E27FC236}">
                <a16:creationId xmlns:a16="http://schemas.microsoft.com/office/drawing/2014/main" id="{E96BEFDD-99B7-4B7A-A883-501F05DEBEB2}"/>
              </a:ext>
            </a:extLst>
          </p:cNvPr>
          <p:cNvSpPr>
            <a:spLocks noGrp="1"/>
          </p:cNvSpPr>
          <p:nvPr>
            <p:ph type="body" sz="quarter" idx="15" hasCustomPrompt="1"/>
          </p:nvPr>
        </p:nvSpPr>
        <p:spPr>
          <a:xfrm>
            <a:off x="6363171" y="1877241"/>
            <a:ext cx="4276075"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11" name="Text Placeholder 31">
            <a:extLst>
              <a:ext uri="{FF2B5EF4-FFF2-40B4-BE49-F238E27FC236}">
                <a16:creationId xmlns:a16="http://schemas.microsoft.com/office/drawing/2014/main" id="{8F24DFEC-E082-454B-B5C3-50F1E1DD3224}"/>
              </a:ext>
            </a:extLst>
          </p:cNvPr>
          <p:cNvSpPr>
            <a:spLocks noGrp="1"/>
          </p:cNvSpPr>
          <p:nvPr>
            <p:ph type="body" sz="quarter" idx="16" hasCustomPrompt="1"/>
          </p:nvPr>
        </p:nvSpPr>
        <p:spPr>
          <a:xfrm>
            <a:off x="6363171" y="2146379"/>
            <a:ext cx="4276075"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12" name="Text Placeholder 4">
            <a:extLst>
              <a:ext uri="{FF2B5EF4-FFF2-40B4-BE49-F238E27FC236}">
                <a16:creationId xmlns:a16="http://schemas.microsoft.com/office/drawing/2014/main" id="{C3A914CD-C11D-48A8-88E1-538FBD109669}"/>
              </a:ext>
            </a:extLst>
          </p:cNvPr>
          <p:cNvSpPr>
            <a:spLocks noGrp="1"/>
          </p:cNvSpPr>
          <p:nvPr>
            <p:ph type="body" sz="quarter" idx="17" hasCustomPrompt="1"/>
          </p:nvPr>
        </p:nvSpPr>
        <p:spPr>
          <a:xfrm>
            <a:off x="5643171" y="2577751"/>
            <a:ext cx="72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03</a:t>
            </a:r>
          </a:p>
        </p:txBody>
      </p:sp>
      <p:sp>
        <p:nvSpPr>
          <p:cNvPr id="15" name="Text Placeholder 31">
            <a:extLst>
              <a:ext uri="{FF2B5EF4-FFF2-40B4-BE49-F238E27FC236}">
                <a16:creationId xmlns:a16="http://schemas.microsoft.com/office/drawing/2014/main" id="{5E5D34B7-01F5-4524-B815-3E8FD22045B4}"/>
              </a:ext>
            </a:extLst>
          </p:cNvPr>
          <p:cNvSpPr>
            <a:spLocks noGrp="1"/>
          </p:cNvSpPr>
          <p:nvPr>
            <p:ph type="body" sz="quarter" idx="18" hasCustomPrompt="1"/>
          </p:nvPr>
        </p:nvSpPr>
        <p:spPr>
          <a:xfrm>
            <a:off x="6363171" y="2577748"/>
            <a:ext cx="4276075"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16" name="Text Placeholder 31">
            <a:extLst>
              <a:ext uri="{FF2B5EF4-FFF2-40B4-BE49-F238E27FC236}">
                <a16:creationId xmlns:a16="http://schemas.microsoft.com/office/drawing/2014/main" id="{745E9020-E3D4-4B2E-AF64-3BC2BA80998B}"/>
              </a:ext>
            </a:extLst>
          </p:cNvPr>
          <p:cNvSpPr>
            <a:spLocks noGrp="1"/>
          </p:cNvSpPr>
          <p:nvPr>
            <p:ph type="body" sz="quarter" idx="19" hasCustomPrompt="1"/>
          </p:nvPr>
        </p:nvSpPr>
        <p:spPr>
          <a:xfrm>
            <a:off x="6363171" y="2846886"/>
            <a:ext cx="4276075"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17" name="Text Placeholder 4">
            <a:extLst>
              <a:ext uri="{FF2B5EF4-FFF2-40B4-BE49-F238E27FC236}">
                <a16:creationId xmlns:a16="http://schemas.microsoft.com/office/drawing/2014/main" id="{6E31EB1E-53F8-4104-A8D0-0BEFB18961C6}"/>
              </a:ext>
            </a:extLst>
          </p:cNvPr>
          <p:cNvSpPr>
            <a:spLocks noGrp="1"/>
          </p:cNvSpPr>
          <p:nvPr>
            <p:ph type="body" sz="quarter" idx="20" hasCustomPrompt="1"/>
          </p:nvPr>
        </p:nvSpPr>
        <p:spPr>
          <a:xfrm>
            <a:off x="5643171" y="3278256"/>
            <a:ext cx="72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04</a:t>
            </a:r>
          </a:p>
        </p:txBody>
      </p:sp>
      <p:sp>
        <p:nvSpPr>
          <p:cNvPr id="18" name="Text Placeholder 31">
            <a:extLst>
              <a:ext uri="{FF2B5EF4-FFF2-40B4-BE49-F238E27FC236}">
                <a16:creationId xmlns:a16="http://schemas.microsoft.com/office/drawing/2014/main" id="{3DEAAE69-8D81-471C-A294-06DD17336F63}"/>
              </a:ext>
            </a:extLst>
          </p:cNvPr>
          <p:cNvSpPr>
            <a:spLocks noGrp="1"/>
          </p:cNvSpPr>
          <p:nvPr>
            <p:ph type="body" sz="quarter" idx="21" hasCustomPrompt="1"/>
          </p:nvPr>
        </p:nvSpPr>
        <p:spPr>
          <a:xfrm>
            <a:off x="6363171" y="3278255"/>
            <a:ext cx="4276075"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19" name="Text Placeholder 31">
            <a:extLst>
              <a:ext uri="{FF2B5EF4-FFF2-40B4-BE49-F238E27FC236}">
                <a16:creationId xmlns:a16="http://schemas.microsoft.com/office/drawing/2014/main" id="{01E75DFE-469F-4162-BFD7-0AD3CC0605D3}"/>
              </a:ext>
            </a:extLst>
          </p:cNvPr>
          <p:cNvSpPr>
            <a:spLocks noGrp="1"/>
          </p:cNvSpPr>
          <p:nvPr>
            <p:ph type="body" sz="quarter" idx="22" hasCustomPrompt="1"/>
          </p:nvPr>
        </p:nvSpPr>
        <p:spPr>
          <a:xfrm>
            <a:off x="6363171" y="3547393"/>
            <a:ext cx="4276075"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20" name="Text Placeholder 4">
            <a:extLst>
              <a:ext uri="{FF2B5EF4-FFF2-40B4-BE49-F238E27FC236}">
                <a16:creationId xmlns:a16="http://schemas.microsoft.com/office/drawing/2014/main" id="{16FACADA-AE0B-4A02-B7FE-F03E903A2008}"/>
              </a:ext>
            </a:extLst>
          </p:cNvPr>
          <p:cNvSpPr>
            <a:spLocks noGrp="1"/>
          </p:cNvSpPr>
          <p:nvPr>
            <p:ph type="body" sz="quarter" idx="23" hasCustomPrompt="1"/>
          </p:nvPr>
        </p:nvSpPr>
        <p:spPr>
          <a:xfrm>
            <a:off x="5643171" y="3978764"/>
            <a:ext cx="72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05</a:t>
            </a:r>
          </a:p>
        </p:txBody>
      </p:sp>
      <p:sp>
        <p:nvSpPr>
          <p:cNvPr id="21" name="Text Placeholder 31">
            <a:extLst>
              <a:ext uri="{FF2B5EF4-FFF2-40B4-BE49-F238E27FC236}">
                <a16:creationId xmlns:a16="http://schemas.microsoft.com/office/drawing/2014/main" id="{1BE90D09-E40F-4E07-8A6C-C34ECB3A0C75}"/>
              </a:ext>
            </a:extLst>
          </p:cNvPr>
          <p:cNvSpPr>
            <a:spLocks noGrp="1"/>
          </p:cNvSpPr>
          <p:nvPr>
            <p:ph type="body" sz="quarter" idx="24" hasCustomPrompt="1"/>
          </p:nvPr>
        </p:nvSpPr>
        <p:spPr>
          <a:xfrm>
            <a:off x="6363171" y="3978762"/>
            <a:ext cx="4276075"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22" name="Text Placeholder 31">
            <a:extLst>
              <a:ext uri="{FF2B5EF4-FFF2-40B4-BE49-F238E27FC236}">
                <a16:creationId xmlns:a16="http://schemas.microsoft.com/office/drawing/2014/main" id="{E8BCD20F-DF5A-4D1F-AB59-8992CCEB4E71}"/>
              </a:ext>
            </a:extLst>
          </p:cNvPr>
          <p:cNvSpPr>
            <a:spLocks noGrp="1"/>
          </p:cNvSpPr>
          <p:nvPr>
            <p:ph type="body" sz="quarter" idx="25" hasCustomPrompt="1"/>
          </p:nvPr>
        </p:nvSpPr>
        <p:spPr>
          <a:xfrm>
            <a:off x="6363171" y="4247900"/>
            <a:ext cx="4276075"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23" name="Text Placeholder 4">
            <a:extLst>
              <a:ext uri="{FF2B5EF4-FFF2-40B4-BE49-F238E27FC236}">
                <a16:creationId xmlns:a16="http://schemas.microsoft.com/office/drawing/2014/main" id="{2CA99EFB-8D03-4007-813F-E6174F0308EE}"/>
              </a:ext>
            </a:extLst>
          </p:cNvPr>
          <p:cNvSpPr>
            <a:spLocks noGrp="1"/>
          </p:cNvSpPr>
          <p:nvPr>
            <p:ph type="body" sz="quarter" idx="26" hasCustomPrompt="1"/>
          </p:nvPr>
        </p:nvSpPr>
        <p:spPr>
          <a:xfrm>
            <a:off x="5643171" y="4679272"/>
            <a:ext cx="720000" cy="503999"/>
          </a:xfrm>
          <a:prstGeom prst="rect">
            <a:avLst/>
          </a:prstGeom>
        </p:spPr>
        <p:txBody>
          <a:bodyPr lIns="0" tIns="0" rIns="0" bIns="0"/>
          <a:lstStyle>
            <a:lvl1pPr marL="0" indent="0">
              <a:buNone/>
              <a:defRPr sz="3600" b="1">
                <a:solidFill>
                  <a:schemeClr val="accent1"/>
                </a:solidFill>
              </a:defRPr>
            </a:lvl1pPr>
          </a:lstStyle>
          <a:p>
            <a:r>
              <a:rPr lang="en-US" sz="3600">
                <a:solidFill>
                  <a:schemeClr val="accent1"/>
                </a:solidFill>
              </a:rPr>
              <a:t>06</a:t>
            </a:r>
          </a:p>
        </p:txBody>
      </p:sp>
      <p:sp>
        <p:nvSpPr>
          <p:cNvPr id="24" name="Text Placeholder 31">
            <a:extLst>
              <a:ext uri="{FF2B5EF4-FFF2-40B4-BE49-F238E27FC236}">
                <a16:creationId xmlns:a16="http://schemas.microsoft.com/office/drawing/2014/main" id="{75297938-8904-4A58-BECE-919189BAA548}"/>
              </a:ext>
            </a:extLst>
          </p:cNvPr>
          <p:cNvSpPr>
            <a:spLocks noGrp="1"/>
          </p:cNvSpPr>
          <p:nvPr>
            <p:ph type="body" sz="quarter" idx="27" hasCustomPrompt="1"/>
          </p:nvPr>
        </p:nvSpPr>
        <p:spPr>
          <a:xfrm>
            <a:off x="6363171" y="4679269"/>
            <a:ext cx="4276075" cy="261938"/>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Section Title</a:t>
            </a:r>
          </a:p>
        </p:txBody>
      </p:sp>
      <p:sp>
        <p:nvSpPr>
          <p:cNvPr id="25" name="Text Placeholder 31">
            <a:extLst>
              <a:ext uri="{FF2B5EF4-FFF2-40B4-BE49-F238E27FC236}">
                <a16:creationId xmlns:a16="http://schemas.microsoft.com/office/drawing/2014/main" id="{EF1B2FF4-CFE5-4357-917A-02669822510A}"/>
              </a:ext>
            </a:extLst>
          </p:cNvPr>
          <p:cNvSpPr>
            <a:spLocks noGrp="1"/>
          </p:cNvSpPr>
          <p:nvPr>
            <p:ph type="body" sz="quarter" idx="28" hasCustomPrompt="1"/>
          </p:nvPr>
        </p:nvSpPr>
        <p:spPr>
          <a:xfrm>
            <a:off x="6363171" y="4948407"/>
            <a:ext cx="4276075" cy="36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a:t>A brief line about content</a:t>
            </a:r>
          </a:p>
        </p:txBody>
      </p:sp>
      <p:sp>
        <p:nvSpPr>
          <p:cNvPr id="3" name="Picture Placeholder 2">
            <a:extLst>
              <a:ext uri="{FF2B5EF4-FFF2-40B4-BE49-F238E27FC236}">
                <a16:creationId xmlns:a16="http://schemas.microsoft.com/office/drawing/2014/main" id="{09ABF0E3-1A7E-434D-B96E-F3343B8E07D9}"/>
              </a:ext>
            </a:extLst>
          </p:cNvPr>
          <p:cNvSpPr>
            <a:spLocks noGrp="1"/>
          </p:cNvSpPr>
          <p:nvPr>
            <p:ph type="pic" sz="quarter" idx="29" hasCustomPrompt="1"/>
          </p:nvPr>
        </p:nvSpPr>
        <p:spPr>
          <a:xfrm>
            <a:off x="0" y="0"/>
            <a:ext cx="5101227" cy="6858000"/>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31" name="Title 1">
            <a:extLst>
              <a:ext uri="{FF2B5EF4-FFF2-40B4-BE49-F238E27FC236}">
                <a16:creationId xmlns:a16="http://schemas.microsoft.com/office/drawing/2014/main" id="{25039EFD-26D4-4EFF-80C8-2DEC577006FA}"/>
              </a:ext>
            </a:extLst>
          </p:cNvPr>
          <p:cNvSpPr>
            <a:spLocks noGrp="1"/>
          </p:cNvSpPr>
          <p:nvPr>
            <p:ph type="ctrTitle" hasCustomPrompt="1"/>
          </p:nvPr>
        </p:nvSpPr>
        <p:spPr>
          <a:xfrm>
            <a:off x="5643171" y="770473"/>
            <a:ext cx="13925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CONTENTS</a:t>
            </a:r>
          </a:p>
        </p:txBody>
      </p:sp>
      <p:sp>
        <p:nvSpPr>
          <p:cNvPr id="32" name="Slide Number Placeholder 8">
            <a:extLst>
              <a:ext uri="{FF2B5EF4-FFF2-40B4-BE49-F238E27FC236}">
                <a16:creationId xmlns:a16="http://schemas.microsoft.com/office/drawing/2014/main" id="{6FBBA16B-4607-4475-9AA9-35D51BE89C52}"/>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Tree>
    <p:extLst>
      <p:ext uri="{BB962C8B-B14F-4D97-AF65-F5344CB8AC3E}">
        <p14:creationId xmlns:p14="http://schemas.microsoft.com/office/powerpoint/2010/main" val="544670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576000" y="1080000"/>
            <a:ext cx="10960392"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576001" y="544318"/>
            <a:ext cx="13925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CONTENTS</a:t>
            </a:r>
          </a:p>
        </p:txBody>
      </p:sp>
    </p:spTree>
    <p:extLst>
      <p:ext uri="{BB962C8B-B14F-4D97-AF65-F5344CB8AC3E}">
        <p14:creationId xmlns:p14="http://schemas.microsoft.com/office/powerpoint/2010/main" val="106453586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518402" y="1150618"/>
            <a:ext cx="11017991"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a:t>Body text</a:t>
            </a:r>
          </a:p>
        </p:txBody>
      </p:sp>
    </p:spTree>
    <p:extLst>
      <p:ext uri="{BB962C8B-B14F-4D97-AF65-F5344CB8AC3E}">
        <p14:creationId xmlns:p14="http://schemas.microsoft.com/office/powerpoint/2010/main" val="41369872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 just an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518135" y="1150619"/>
            <a:ext cx="11017991"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7" name="Title 1">
            <a:extLst>
              <a:ext uri="{FF2B5EF4-FFF2-40B4-BE49-F238E27FC236}">
                <a16:creationId xmlns:a16="http://schemas.microsoft.com/office/drawing/2014/main" id="{4A7B25A5-6B91-4CE2-93B8-754812DA0292}"/>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44828800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 2 col text / med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3525520" y="1150619"/>
            <a:ext cx="8010605"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518402" y="1150620"/>
            <a:ext cx="276327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br>
              <a:rPr lang="en-US"/>
            </a:br>
            <a:br>
              <a:rPr lang="en-US"/>
            </a:br>
            <a:r>
              <a:rPr lang="en-US"/>
              <a:t>Graphs and graphics can be positioned over the grey box</a:t>
            </a:r>
          </a:p>
        </p:txBody>
      </p:sp>
      <p:sp>
        <p:nvSpPr>
          <p:cNvPr id="14" name="Title 1">
            <a:extLst>
              <a:ext uri="{FF2B5EF4-FFF2-40B4-BE49-F238E27FC236}">
                <a16:creationId xmlns:a16="http://schemas.microsoft.com/office/drawing/2014/main" id="{07EECFAC-7182-49C4-A276-219F1E7C7BC8}"/>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124467426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50FD-3E88-473C-A273-ACA15D432A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936125-B6A3-4FCB-83E5-858757E430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CD4422-BE47-4196-AD4C-0931FDE08568}"/>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667F7857-722C-497B-9A9F-F5813C296096}"/>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60190F99-4245-4377-9E15-EA1A4EF53179}"/>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1159054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 2 col text / image">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5913120" y="1150619"/>
            <a:ext cx="5623005"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518402" y="1150620"/>
            <a:ext cx="5140719" cy="5214347"/>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8" name="Title 1">
            <a:extLst>
              <a:ext uri="{FF2B5EF4-FFF2-40B4-BE49-F238E27FC236}">
                <a16:creationId xmlns:a16="http://schemas.microsoft.com/office/drawing/2014/main" id="{5E866B34-8A6C-492A-96F1-5F307C6EA659}"/>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181338326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1" name="Picture Placeholder 2">
            <a:extLst>
              <a:ext uri="{FF2B5EF4-FFF2-40B4-BE49-F238E27FC236}">
                <a16:creationId xmlns:a16="http://schemas.microsoft.com/office/drawing/2014/main" id="{D7627B42-6398-42C1-94CA-C124AC35B2F5}"/>
              </a:ext>
            </a:extLst>
          </p:cNvPr>
          <p:cNvSpPr>
            <a:spLocks noGrp="1"/>
          </p:cNvSpPr>
          <p:nvPr>
            <p:ph type="pic" sz="quarter" idx="14" hasCustomPrompt="1"/>
          </p:nvPr>
        </p:nvSpPr>
        <p:spPr>
          <a:xfrm>
            <a:off x="5913120" y="1150619"/>
            <a:ext cx="5623005" cy="5214347"/>
          </a:xfrm>
          <a:prstGeom prst="rect">
            <a:avLst/>
          </a:prstGeom>
          <a:solidFill>
            <a:schemeClr val="bg1">
              <a:lumMod val="95000"/>
            </a:schemeClr>
          </a:solidFill>
        </p:spPr>
        <p:txBody>
          <a:bodyPr anchor="ctr" anchorCtr="0"/>
          <a:lstStyle>
            <a:lvl1pPr marL="0" indent="0" algn="ctr">
              <a:buNone/>
              <a:defRPr sz="1200" b="1"/>
            </a:lvl1pPr>
          </a:lstStyle>
          <a:p>
            <a:r>
              <a:rPr lang="en-GB"/>
              <a:t>INSERT IMAGE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518402" y="1150620"/>
            <a:ext cx="5140719" cy="2486367"/>
          </a:xfrm>
          <a:prstGeom prst="rect">
            <a:avLst/>
          </a:prstGeom>
        </p:spPr>
        <p:txBody>
          <a:bodyPr lIns="36000" tIns="36000" rIns="36000" bIns="36000" numCol="2"/>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br>
              <a:rPr lang="en-US"/>
            </a:br>
            <a:br>
              <a:rPr lang="en-US"/>
            </a:br>
            <a:r>
              <a:rPr lang="en-US"/>
              <a:t>Charts, graphs and graphics can be positioned over the grey box.</a:t>
            </a:r>
            <a:br>
              <a:rPr lang="en-US"/>
            </a:br>
            <a:endParaRPr lang="en-US"/>
          </a:p>
          <a:p>
            <a:pPr lvl="0"/>
            <a:endParaRPr lang="en-US"/>
          </a:p>
          <a:p>
            <a:pPr lvl="0"/>
            <a:endParaRPr lang="en-US"/>
          </a:p>
          <a:p>
            <a:pPr lvl="0"/>
            <a:endParaRPr lang="en-US"/>
          </a:p>
          <a:p>
            <a:pPr lvl="0"/>
            <a:br>
              <a:rPr lang="en-US"/>
            </a:br>
            <a:endParaRPr lang="en-US"/>
          </a:p>
          <a:p>
            <a:pPr lvl="0"/>
            <a:r>
              <a:rPr lang="en-US"/>
              <a:t>Body text</a:t>
            </a:r>
          </a:p>
        </p:txBody>
      </p:sp>
      <p:sp>
        <p:nvSpPr>
          <p:cNvPr id="8" name="Text Placeholder 2">
            <a:extLst>
              <a:ext uri="{FF2B5EF4-FFF2-40B4-BE49-F238E27FC236}">
                <a16:creationId xmlns:a16="http://schemas.microsoft.com/office/drawing/2014/main" id="{1870E1B6-0ECF-4B89-8FAB-09D00538EB52}"/>
              </a:ext>
            </a:extLst>
          </p:cNvPr>
          <p:cNvSpPr>
            <a:spLocks noGrp="1"/>
          </p:cNvSpPr>
          <p:nvPr>
            <p:ph type="body" sz="quarter" idx="16" hasCustomPrompt="1"/>
          </p:nvPr>
        </p:nvSpPr>
        <p:spPr>
          <a:xfrm>
            <a:off x="518401" y="3873243"/>
            <a:ext cx="5140719" cy="2486367"/>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10" name="Title 1">
            <a:extLst>
              <a:ext uri="{FF2B5EF4-FFF2-40B4-BE49-F238E27FC236}">
                <a16:creationId xmlns:a16="http://schemas.microsoft.com/office/drawing/2014/main" id="{25259958-3FB9-4566-8AB7-D98E4FCD49D5}"/>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323135849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 3 column">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518402" y="1150619"/>
            <a:ext cx="340335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9" name="Text Placeholder 2">
            <a:extLst>
              <a:ext uri="{FF2B5EF4-FFF2-40B4-BE49-F238E27FC236}">
                <a16:creationId xmlns:a16="http://schemas.microsoft.com/office/drawing/2014/main" id="{4E768777-3248-42B2-85F9-58D5B20C6E63}"/>
              </a:ext>
            </a:extLst>
          </p:cNvPr>
          <p:cNvSpPr>
            <a:spLocks noGrp="1"/>
          </p:cNvSpPr>
          <p:nvPr>
            <p:ph type="body" sz="quarter" idx="17" hasCustomPrompt="1"/>
          </p:nvPr>
        </p:nvSpPr>
        <p:spPr>
          <a:xfrm>
            <a:off x="4114707" y="1150618"/>
            <a:ext cx="3403359" cy="5214348"/>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7711013" y="1150615"/>
            <a:ext cx="3825380" cy="5214348"/>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16" name="Title 1">
            <a:extLst>
              <a:ext uri="{FF2B5EF4-FFF2-40B4-BE49-F238E27FC236}">
                <a16:creationId xmlns:a16="http://schemas.microsoft.com/office/drawing/2014/main" id="{99316F6E-405A-4A01-9184-79CC1058A919}"/>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46317865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 2 rows">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2" name="Text Placeholder 2">
            <a:extLst>
              <a:ext uri="{FF2B5EF4-FFF2-40B4-BE49-F238E27FC236}">
                <a16:creationId xmlns:a16="http://schemas.microsoft.com/office/drawing/2014/main" id="{698B7640-2FBE-4B1B-93BB-80CDDCC61492}"/>
              </a:ext>
            </a:extLst>
          </p:cNvPr>
          <p:cNvSpPr>
            <a:spLocks noGrp="1"/>
          </p:cNvSpPr>
          <p:nvPr>
            <p:ph type="body" sz="quarter" idx="15" hasCustomPrompt="1"/>
          </p:nvPr>
        </p:nvSpPr>
        <p:spPr>
          <a:xfrm>
            <a:off x="518402" y="1150620"/>
            <a:ext cx="11017991" cy="2278381"/>
          </a:xfrm>
          <a:prstGeom prst="rect">
            <a:avLst/>
          </a:prstGeom>
        </p:spPr>
        <p:txBody>
          <a:bodyPr lIns="36000" tIns="36000" rIns="36000" bIns="36000"/>
          <a:lstStyle>
            <a:lvl1pPr marL="0" indent="0">
              <a:buNone/>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br>
              <a:rPr lang="en-US"/>
            </a:br>
            <a:br>
              <a:rPr lang="en-US"/>
            </a:br>
            <a:r>
              <a:rPr lang="en-US"/>
              <a:t>Charts, graphs and graphics can be positioned over the grey box.</a:t>
            </a:r>
            <a:br>
              <a:rPr lang="en-US"/>
            </a:br>
            <a:br>
              <a:rPr lang="en-US"/>
            </a:br>
            <a:br>
              <a:rPr lang="en-US"/>
            </a:br>
            <a:r>
              <a:rPr lang="en-US"/>
              <a:t>Body text</a:t>
            </a:r>
          </a:p>
        </p:txBody>
      </p:sp>
      <p:sp>
        <p:nvSpPr>
          <p:cNvPr id="13" name="Text Placeholder 2">
            <a:extLst>
              <a:ext uri="{FF2B5EF4-FFF2-40B4-BE49-F238E27FC236}">
                <a16:creationId xmlns:a16="http://schemas.microsoft.com/office/drawing/2014/main" id="{F7E46CCE-0535-4E3E-9668-C3EC281E6A5C}"/>
              </a:ext>
            </a:extLst>
          </p:cNvPr>
          <p:cNvSpPr>
            <a:spLocks noGrp="1"/>
          </p:cNvSpPr>
          <p:nvPr>
            <p:ph type="body" sz="quarter" idx="16" hasCustomPrompt="1"/>
          </p:nvPr>
        </p:nvSpPr>
        <p:spPr>
          <a:xfrm>
            <a:off x="518402" y="3566179"/>
            <a:ext cx="11017991" cy="2798784"/>
          </a:xfrm>
          <a:prstGeom prst="rect">
            <a:avLst/>
          </a:prstGeom>
        </p:spPr>
        <p:txBody>
          <a:bodyPr lIns="36000" tIns="36000" rIns="36000" bIns="36000"/>
          <a:lstStyle>
            <a:lvl1pPr marL="171450" indent="-171450">
              <a:buClr>
                <a:schemeClr val="accent4"/>
              </a:buClr>
              <a:buFont typeface="Arial" panose="020B0604020202020204" pitchFamily="34" charset="0"/>
              <a:buChar char="•"/>
              <a:defRPr sz="1200" b="0"/>
            </a:lvl1pPr>
            <a:lvl2pPr marL="457200" indent="0">
              <a:buNone/>
              <a:defRPr sz="1200" b="0"/>
            </a:lvl2pPr>
            <a:lvl3pPr marL="914400" indent="0">
              <a:buNone/>
              <a:defRPr sz="1200" b="0"/>
            </a:lvl3pPr>
            <a:lvl4pPr marL="1371600" indent="0">
              <a:buNone/>
              <a:defRPr sz="1200" b="0"/>
            </a:lvl4pPr>
            <a:lvl5pPr marL="1828800" indent="0">
              <a:buNone/>
              <a:defRPr sz="1200" b="0"/>
            </a:lvl5pPr>
          </a:lstStyle>
          <a:p>
            <a:pPr lvl="0"/>
            <a:r>
              <a:rPr lang="en-US"/>
              <a:t>Body text</a:t>
            </a:r>
          </a:p>
        </p:txBody>
      </p:sp>
      <p:sp>
        <p:nvSpPr>
          <p:cNvPr id="8" name="Title 1">
            <a:extLst>
              <a:ext uri="{FF2B5EF4-FFF2-40B4-BE49-F238E27FC236}">
                <a16:creationId xmlns:a16="http://schemas.microsoft.com/office/drawing/2014/main" id="{D65438FC-7DE5-43FA-96AA-BA01B74D04BF}"/>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Tree>
    <p:extLst>
      <p:ext uri="{BB962C8B-B14F-4D97-AF65-F5344CB8AC3E}">
        <p14:creationId xmlns:p14="http://schemas.microsoft.com/office/powerpoint/2010/main" val="383693878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8418F8-B52F-4661-8ABA-69BB3ADD6675}"/>
              </a:ext>
            </a:extLst>
          </p:cNvPr>
          <p:cNvSpPr>
            <a:spLocks noGrp="1"/>
          </p:cNvSpPr>
          <p:nvPr>
            <p:ph type="ctrTitle" hasCustomPrompt="1"/>
          </p:nvPr>
        </p:nvSpPr>
        <p:spPr>
          <a:xfrm>
            <a:off x="687815" y="2160001"/>
            <a:ext cx="10561031" cy="997196"/>
          </a:xfrm>
          <a:prstGeom prst="rect">
            <a:avLst/>
          </a:prstGeom>
        </p:spPr>
        <p:txBody>
          <a:bodyPr wrap="square" lIns="0" tIns="0" rIns="0" bIns="0" anchor="t" anchorCtr="0">
            <a:spAutoFit/>
          </a:bodyPr>
          <a:lstStyle>
            <a:lvl1pPr algn="l">
              <a:defRPr sz="3600" b="1">
                <a:solidFill>
                  <a:schemeClr val="bg1"/>
                </a:solidFill>
              </a:defRPr>
            </a:lvl1pPr>
          </a:lstStyle>
          <a:p>
            <a:r>
              <a:rPr lang="en-US" dirty="0"/>
              <a:t>PRESENTATION</a:t>
            </a:r>
            <a:br>
              <a:rPr lang="en-US" dirty="0"/>
            </a:br>
            <a:r>
              <a:rPr lang="en-US" dirty="0"/>
              <a:t>TITLE</a:t>
            </a:r>
          </a:p>
        </p:txBody>
      </p:sp>
      <p:sp>
        <p:nvSpPr>
          <p:cNvPr id="8" name="Subtitle 2">
            <a:extLst>
              <a:ext uri="{FF2B5EF4-FFF2-40B4-BE49-F238E27FC236}">
                <a16:creationId xmlns:a16="http://schemas.microsoft.com/office/drawing/2014/main" id="{52444CB2-243C-41A0-8F6C-F772E768A38C}"/>
              </a:ext>
            </a:extLst>
          </p:cNvPr>
          <p:cNvSpPr>
            <a:spLocks noGrp="1"/>
          </p:cNvSpPr>
          <p:nvPr>
            <p:ph type="subTitle" idx="1" hasCustomPrompt="1"/>
          </p:nvPr>
        </p:nvSpPr>
        <p:spPr>
          <a:xfrm>
            <a:off x="687815" y="3166993"/>
            <a:ext cx="10561032" cy="249299"/>
          </a:xfrm>
          <a:prstGeom prst="rect">
            <a:avLst/>
          </a:prstGeom>
        </p:spPr>
        <p:txBody>
          <a:bodyPr wrap="square" lIns="0" tIns="0" rIns="0" bIns="0">
            <a:spAutoFit/>
          </a:bodyPr>
          <a:lstStyle>
            <a:lvl1pPr marL="0" indent="0" algn="l">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SUB TITLE IN HERE</a:t>
            </a:r>
          </a:p>
        </p:txBody>
      </p:sp>
      <p:sp>
        <p:nvSpPr>
          <p:cNvPr id="9" name="Date Placeholder 3">
            <a:extLst>
              <a:ext uri="{FF2B5EF4-FFF2-40B4-BE49-F238E27FC236}">
                <a16:creationId xmlns:a16="http://schemas.microsoft.com/office/drawing/2014/main" id="{924475ED-B6F3-4114-A316-943C1E2B2DB2}"/>
              </a:ext>
            </a:extLst>
          </p:cNvPr>
          <p:cNvSpPr>
            <a:spLocks noGrp="1"/>
          </p:cNvSpPr>
          <p:nvPr>
            <p:ph type="dt" sz="half" idx="10"/>
          </p:nvPr>
        </p:nvSpPr>
        <p:spPr>
          <a:xfrm>
            <a:off x="365759" y="6431962"/>
            <a:ext cx="2743200" cy="138499"/>
          </a:xfrm>
          <a:prstGeom prst="rect">
            <a:avLst/>
          </a:prstGeom>
        </p:spPr>
        <p:txBody>
          <a:bodyPr lIns="0" tIns="0" rIns="0" bIns="0" anchor="t" anchorCtr="0">
            <a:noAutofit/>
          </a:bodyPr>
          <a:lstStyle>
            <a:lvl1pPr>
              <a:defRPr sz="1000">
                <a:solidFill>
                  <a:schemeClr val="bg1"/>
                </a:solidFill>
              </a:defRPr>
            </a:lvl1pPr>
          </a:lstStyle>
          <a:p>
            <a:endParaRPr lang="en-US" dirty="0"/>
          </a:p>
        </p:txBody>
      </p:sp>
      <p:pic>
        <p:nvPicPr>
          <p:cNvPr id="11" name="Picture 10">
            <a:extLst>
              <a:ext uri="{FF2B5EF4-FFF2-40B4-BE49-F238E27FC236}">
                <a16:creationId xmlns:a16="http://schemas.microsoft.com/office/drawing/2014/main" id="{EDC1F67E-6248-496F-8483-98A65C33F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9878" y="5538158"/>
            <a:ext cx="1592152" cy="1032300"/>
          </a:xfrm>
          <a:prstGeom prst="rect">
            <a:avLst/>
          </a:prstGeom>
        </p:spPr>
      </p:pic>
    </p:spTree>
    <p:extLst>
      <p:ext uri="{BB962C8B-B14F-4D97-AF65-F5344CB8AC3E}">
        <p14:creationId xmlns:p14="http://schemas.microsoft.com/office/powerpoint/2010/main" val="1555438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ayout - contents 2">
    <p:bg>
      <p:bgRef idx="1001">
        <a:schemeClr val="bg1"/>
      </p:bgRef>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FF9A53DE-293F-4D46-94A3-8EB81742DFCF}"/>
              </a:ext>
            </a:extLst>
          </p:cNvPr>
          <p:cNvSpPr>
            <a:spLocks noGrp="1"/>
          </p:cNvSpPr>
          <p:nvPr>
            <p:ph type="body" sz="quarter" idx="11" hasCustomPrompt="1"/>
          </p:nvPr>
        </p:nvSpPr>
        <p:spPr>
          <a:xfrm>
            <a:off x="576000" y="1080000"/>
            <a:ext cx="10960392" cy="5284967"/>
          </a:xfrm>
          <a:prstGeom prst="rect">
            <a:avLst/>
          </a:prstGeom>
        </p:spPr>
        <p:txBody>
          <a:bodyPr lIns="36000" tIns="36000" rIns="36000" bIns="3600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dirty="0"/>
          </a:p>
        </p:txBody>
      </p:sp>
      <p:sp>
        <p:nvSpPr>
          <p:cNvPr id="34" name="Title 1">
            <a:extLst>
              <a:ext uri="{FF2B5EF4-FFF2-40B4-BE49-F238E27FC236}">
                <a16:creationId xmlns:a16="http://schemas.microsoft.com/office/drawing/2014/main" id="{091B7A03-C365-4ED6-962E-93EA096F7A2D}"/>
              </a:ext>
            </a:extLst>
          </p:cNvPr>
          <p:cNvSpPr>
            <a:spLocks noGrp="1"/>
          </p:cNvSpPr>
          <p:nvPr>
            <p:ph type="ctrTitle" hasCustomPrompt="1"/>
          </p:nvPr>
        </p:nvSpPr>
        <p:spPr>
          <a:xfrm>
            <a:off x="576001" y="544318"/>
            <a:ext cx="13925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CONTENTS</a:t>
            </a:r>
          </a:p>
        </p:txBody>
      </p:sp>
    </p:spTree>
    <p:extLst>
      <p:ext uri="{BB962C8B-B14F-4D97-AF65-F5344CB8AC3E}">
        <p14:creationId xmlns:p14="http://schemas.microsoft.com/office/powerpoint/2010/main" val="180248224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6"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179060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10"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744227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3"/>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432003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4"/>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879999" y="2880002"/>
            <a:ext cx="7200000" cy="664797"/>
          </a:xfrm>
          <a:prstGeom prst="rect">
            <a:avLst/>
          </a:prstGeom>
        </p:spPr>
        <p:txBody>
          <a:bodyPr wrap="square" lIns="0" tIns="0" rIns="0" bIns="0" anchor="t" anchorCtr="0">
            <a:spAutoFit/>
          </a:bodyPr>
          <a:lstStyle>
            <a:lvl1pPr algn="l">
              <a:defRPr sz="4800" b="1">
                <a:solidFill>
                  <a:schemeClr val="bg1"/>
                </a:solidFill>
              </a:defRPr>
            </a:lvl1pPr>
          </a:lstStyle>
          <a:p>
            <a:r>
              <a:rPr lang="en-US" dirty="0"/>
              <a:t>Section Title</a:t>
            </a:r>
          </a:p>
        </p:txBody>
      </p:sp>
      <p:sp>
        <p:nvSpPr>
          <p:cNvPr id="9" name="Subtitle 2"/>
          <p:cNvSpPr>
            <a:spLocks noGrp="1"/>
          </p:cNvSpPr>
          <p:nvPr>
            <p:ph type="subTitle" idx="1" hasCustomPrompt="1"/>
          </p:nvPr>
        </p:nvSpPr>
        <p:spPr>
          <a:xfrm>
            <a:off x="2880000" y="4222656"/>
            <a:ext cx="7200000" cy="664797"/>
          </a:xfrm>
          <a:prstGeom prst="rect">
            <a:avLst/>
          </a:prstGeom>
        </p:spPr>
        <p:txBody>
          <a:bodyPr wrap="square" lIns="0" tIns="0" rIns="0" bIns="0">
            <a:spAutoFit/>
          </a:bodyPr>
          <a:lstStyle>
            <a:lvl1pPr marL="0" indent="0" algn="l">
              <a:spcBef>
                <a:spcPts val="0"/>
              </a:spcBef>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815714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27CF-3098-4D30-B00F-471C239831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D87538-089D-4B96-A856-AA7B2144FC8E}"/>
              </a:ext>
            </a:extLst>
          </p:cNvPr>
          <p:cNvSpPr>
            <a:spLocks noGrp="1"/>
          </p:cNvSpPr>
          <p:nvPr>
            <p:ph sz="half" idx="1"/>
          </p:nvPr>
        </p:nvSpPr>
        <p:spPr>
          <a:xfrm>
            <a:off x="838200" y="1329214"/>
            <a:ext cx="5181600" cy="4847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A00C64-51D1-44E1-8B74-578B5542E08B}"/>
              </a:ext>
            </a:extLst>
          </p:cNvPr>
          <p:cNvSpPr>
            <a:spLocks noGrp="1"/>
          </p:cNvSpPr>
          <p:nvPr>
            <p:ph sz="half" idx="2"/>
          </p:nvPr>
        </p:nvSpPr>
        <p:spPr>
          <a:xfrm>
            <a:off x="6172200" y="1329214"/>
            <a:ext cx="5181600" cy="4847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7B2FA0A0-E032-48FD-A324-8517108BAE3F}"/>
              </a:ext>
            </a:extLst>
          </p:cNvPr>
          <p:cNvSpPr>
            <a:spLocks noGrp="1"/>
          </p:cNvSpPr>
          <p:nvPr>
            <p:ph type="dt" sz="half" idx="10"/>
          </p:nvPr>
        </p:nvSpPr>
        <p:spPr/>
        <p:txBody>
          <a:bodyPr/>
          <a:lstStyle/>
          <a:p>
            <a:r>
              <a:rPr lang="en-US"/>
              <a:t>Wednesday, 17th November 2021</a:t>
            </a:r>
            <a:endParaRPr lang="en-GB" dirty="0"/>
          </a:p>
        </p:txBody>
      </p:sp>
      <p:sp>
        <p:nvSpPr>
          <p:cNvPr id="6" name="Footer Placeholder 5">
            <a:extLst>
              <a:ext uri="{FF2B5EF4-FFF2-40B4-BE49-F238E27FC236}">
                <a16:creationId xmlns:a16="http://schemas.microsoft.com/office/drawing/2014/main" id="{77BA68B9-1CB7-41B4-B5AD-84ECE2455366}"/>
              </a:ext>
            </a:extLst>
          </p:cNvPr>
          <p:cNvSpPr>
            <a:spLocks noGrp="1"/>
          </p:cNvSpPr>
          <p:nvPr>
            <p:ph type="ftr" sz="quarter" idx="11"/>
          </p:nvPr>
        </p:nvSpPr>
        <p:spPr>
          <a:xfrm>
            <a:off x="3870960" y="6356350"/>
            <a:ext cx="4450080" cy="365125"/>
          </a:xfrm>
        </p:spPr>
        <p:txBody>
          <a:bodyPr/>
          <a:lstStyle/>
          <a:p>
            <a:r>
              <a:rPr lang="en-US"/>
              <a:t>SVW 2021 - Scholarship Conference 2021</a:t>
            </a:r>
            <a:endParaRPr lang="en-GB" dirty="0"/>
          </a:p>
        </p:txBody>
      </p:sp>
      <p:sp>
        <p:nvSpPr>
          <p:cNvPr id="7" name="Slide Number Placeholder 6">
            <a:extLst>
              <a:ext uri="{FF2B5EF4-FFF2-40B4-BE49-F238E27FC236}">
                <a16:creationId xmlns:a16="http://schemas.microsoft.com/office/drawing/2014/main" id="{2D384360-0068-4021-AC76-E434E3CB21C1}"/>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1786034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761" y="2880001"/>
            <a:ext cx="11486267" cy="1329595"/>
          </a:xfrm>
          <a:prstGeom prst="rect">
            <a:avLst/>
          </a:prstGeom>
        </p:spPr>
        <p:txBody>
          <a:bodyPr wrap="square" lIns="0" tIns="0" rIns="0" bIns="0" anchor="t" anchorCtr="0">
            <a:spAutoFit/>
          </a:bodyPr>
          <a:lstStyle>
            <a:lvl1pPr algn="l">
              <a:defRPr sz="4800" b="1">
                <a:solidFill>
                  <a:schemeClr val="bg1"/>
                </a:solidFill>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365761" y="4222657"/>
            <a:ext cx="11486268" cy="332399"/>
          </a:xfrm>
          <a:prstGeom prst="rect">
            <a:avLst/>
          </a:prstGeom>
        </p:spPr>
        <p:txBody>
          <a:bodyPr wrap="square" lIns="0" tIns="0" rIns="0" bIns="0">
            <a:spAutoFit/>
          </a:bodyPr>
          <a:lstStyle>
            <a:lvl1pPr marL="0" indent="0" algn="l">
              <a:buNone/>
              <a:defRPr sz="2400">
                <a:solidFill>
                  <a:schemeClr val="bg1"/>
                </a:solidFill>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 TITLE IN HERE</a:t>
            </a:r>
          </a:p>
        </p:txBody>
      </p:sp>
      <p:sp>
        <p:nvSpPr>
          <p:cNvPr id="4" name="Date Placeholder 3"/>
          <p:cNvSpPr>
            <a:spLocks noGrp="1"/>
          </p:cNvSpPr>
          <p:nvPr>
            <p:ph type="dt" sz="half" idx="10"/>
          </p:nvPr>
        </p:nvSpPr>
        <p:spPr>
          <a:xfrm>
            <a:off x="365759" y="6321578"/>
            <a:ext cx="2743200" cy="184665"/>
          </a:xfrm>
          <a:prstGeom prst="rect">
            <a:avLst/>
          </a:prstGeom>
        </p:spPr>
        <p:txBody>
          <a:bodyPr lIns="0" tIns="0" rIns="0" bIns="0" anchor="t" anchorCtr="0">
            <a:noAutofit/>
          </a:bodyPr>
          <a:lstStyle>
            <a:lvl1pPr>
              <a:defRPr sz="1333">
                <a:solidFill>
                  <a:schemeClr val="bg1"/>
                </a:solidFill>
              </a:defRPr>
            </a:lvl1p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1477" y="5507027"/>
            <a:ext cx="1460553" cy="999213"/>
          </a:xfrm>
          <a:prstGeom prst="rect">
            <a:avLst/>
          </a:prstGeom>
        </p:spPr>
      </p:pic>
    </p:spTree>
    <p:extLst>
      <p:ext uri="{BB962C8B-B14F-4D97-AF65-F5344CB8AC3E}">
        <p14:creationId xmlns:p14="http://schemas.microsoft.com/office/powerpoint/2010/main" val="1694267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576000" y="1440000"/>
            <a:ext cx="11136000" cy="4938000"/>
          </a:xfrm>
          <a:prstGeom prst="rect">
            <a:avLst/>
          </a:prstGeom>
        </p:spPr>
        <p:txBody>
          <a:bodyPr lIns="0" tIns="0" rIns="0" bIns="0"/>
          <a:lstStyle>
            <a:lvl1pPr marL="0" indent="0">
              <a:buNone/>
              <a:defRPr sz="1600"/>
            </a:lvl1pPr>
            <a:lvl2pPr marL="609570" indent="0">
              <a:buNone/>
              <a:defRPr sz="1600"/>
            </a:lvl2pPr>
            <a:lvl3pPr marL="1219139" indent="0">
              <a:buNone/>
              <a:defRPr sz="1600"/>
            </a:lvl3pPr>
            <a:lvl4pPr marL="1828709" indent="0">
              <a:buNone/>
              <a:defRPr sz="1600"/>
            </a:lvl4pPr>
            <a:lvl5pPr marL="2438278" indent="0">
              <a:buNone/>
              <a:defRPr sz="1600"/>
            </a:lvl5pPr>
          </a:lstStyle>
          <a:p>
            <a:pPr lvl="0"/>
            <a:r>
              <a:rPr lang="en-US" dirty="0"/>
              <a:t>Body text</a:t>
            </a:r>
          </a:p>
        </p:txBody>
      </p:sp>
      <p:sp>
        <p:nvSpPr>
          <p:cNvPr id="12"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6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227251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5286619" y="505730"/>
            <a:ext cx="1356583" cy="277127"/>
          </a:xfrm>
          <a:prstGeom prst="rect">
            <a:avLst/>
          </a:prstGeom>
          <a:solidFill>
            <a:schemeClr val="accent1"/>
          </a:solidFill>
        </p:spPr>
        <p:txBody>
          <a:bodyPr wrap="square" lIns="48000" tIns="0" rIns="0" bIns="0" rtlCol="0" anchor="ctr" anchorCtr="0">
            <a:spAutoFit/>
          </a:bodyPr>
          <a:lstStyle/>
          <a:p>
            <a:r>
              <a:rPr lang="en-US" sz="1801" b="1">
                <a:solidFill>
                  <a:schemeClr val="bg1"/>
                </a:solidFill>
              </a:rPr>
              <a:t>CONTENTS</a:t>
            </a:r>
          </a:p>
        </p:txBody>
      </p:sp>
      <p:sp>
        <p:nvSpPr>
          <p:cNvPr id="5" name="Text Placeholder 4"/>
          <p:cNvSpPr>
            <a:spLocks noGrp="1"/>
          </p:cNvSpPr>
          <p:nvPr>
            <p:ph type="body" sz="quarter" idx="11" hasCustomPrompt="1"/>
          </p:nvPr>
        </p:nvSpPr>
        <p:spPr>
          <a:xfrm>
            <a:off x="5286613" y="1051397"/>
            <a:ext cx="720000" cy="671999"/>
          </a:xfrm>
          <a:prstGeom prst="rect">
            <a:avLst/>
          </a:prstGeom>
        </p:spPr>
        <p:txBody>
          <a:bodyPr lIns="0" tIns="0" rIns="0" bIns="0"/>
          <a:lstStyle>
            <a:lvl1pPr marL="0" indent="0">
              <a:buNone/>
              <a:defRPr sz="4800" b="1">
                <a:solidFill>
                  <a:schemeClr val="accent1"/>
                </a:solidFill>
              </a:defRPr>
            </a:lvl1pPr>
          </a:lstStyle>
          <a:p>
            <a:r>
              <a:rPr lang="en-US" sz="4800" dirty="0">
                <a:solidFill>
                  <a:schemeClr val="accent1"/>
                </a:solidFill>
              </a:rPr>
              <a:t>01</a:t>
            </a:r>
          </a:p>
        </p:txBody>
      </p:sp>
      <p:sp>
        <p:nvSpPr>
          <p:cNvPr id="32" name="Text Placeholder 31"/>
          <p:cNvSpPr>
            <a:spLocks noGrp="1"/>
          </p:cNvSpPr>
          <p:nvPr>
            <p:ph type="body" sz="quarter" idx="12" hasCustomPrompt="1"/>
          </p:nvPr>
        </p:nvSpPr>
        <p:spPr>
          <a:xfrm>
            <a:off x="6006613" y="1051393"/>
            <a:ext cx="4800000" cy="349251"/>
          </a:xfrm>
          <a:prstGeom prst="rect">
            <a:avLst/>
          </a:prstGeom>
        </p:spPr>
        <p:txBody>
          <a:bodyPr/>
          <a:lstStyle>
            <a:lvl1pPr marL="0" indent="0">
              <a:buNone/>
              <a:defRPr sz="1600" b="1"/>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Section Title</a:t>
            </a:r>
          </a:p>
        </p:txBody>
      </p:sp>
      <p:sp>
        <p:nvSpPr>
          <p:cNvPr id="36" name="Text Placeholder 31"/>
          <p:cNvSpPr>
            <a:spLocks noGrp="1"/>
          </p:cNvSpPr>
          <p:nvPr>
            <p:ph type="body" sz="quarter" idx="13" hasCustomPrompt="1"/>
          </p:nvPr>
        </p:nvSpPr>
        <p:spPr>
          <a:xfrm>
            <a:off x="6006613" y="1410244"/>
            <a:ext cx="4800000" cy="480000"/>
          </a:xfrm>
          <a:prstGeom prst="rect">
            <a:avLst/>
          </a:prstGeom>
        </p:spPr>
        <p:txBody>
          <a:bodyPr tIns="0" bIns="0"/>
          <a:lstStyle>
            <a:lvl1pPr marL="0" indent="0">
              <a:buNone/>
              <a:defRPr sz="1333" b="0"/>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A brief line about content</a:t>
            </a:r>
          </a:p>
        </p:txBody>
      </p:sp>
      <p:sp>
        <p:nvSpPr>
          <p:cNvPr id="37" name="Text Placeholder 4"/>
          <p:cNvSpPr>
            <a:spLocks noGrp="1"/>
          </p:cNvSpPr>
          <p:nvPr>
            <p:ph type="body" sz="quarter" idx="14" hasCustomPrompt="1"/>
          </p:nvPr>
        </p:nvSpPr>
        <p:spPr>
          <a:xfrm>
            <a:off x="5286613" y="1985406"/>
            <a:ext cx="720000" cy="671999"/>
          </a:xfrm>
          <a:prstGeom prst="rect">
            <a:avLst/>
          </a:prstGeom>
        </p:spPr>
        <p:txBody>
          <a:bodyPr lIns="0" tIns="0" rIns="0" bIns="0"/>
          <a:lstStyle>
            <a:lvl1pPr marL="0" indent="0">
              <a:buNone/>
              <a:defRPr sz="4800" b="1">
                <a:solidFill>
                  <a:schemeClr val="accent1"/>
                </a:solidFill>
              </a:defRPr>
            </a:lvl1pPr>
          </a:lstStyle>
          <a:p>
            <a:r>
              <a:rPr lang="en-US" sz="4800" dirty="0">
                <a:solidFill>
                  <a:schemeClr val="accent1"/>
                </a:solidFill>
              </a:rPr>
              <a:t>02</a:t>
            </a:r>
          </a:p>
        </p:txBody>
      </p:sp>
      <p:sp>
        <p:nvSpPr>
          <p:cNvPr id="38" name="Text Placeholder 31"/>
          <p:cNvSpPr>
            <a:spLocks noGrp="1"/>
          </p:cNvSpPr>
          <p:nvPr>
            <p:ph type="body" sz="quarter" idx="15" hasCustomPrompt="1"/>
          </p:nvPr>
        </p:nvSpPr>
        <p:spPr>
          <a:xfrm>
            <a:off x="6006613" y="1985403"/>
            <a:ext cx="4800000" cy="349251"/>
          </a:xfrm>
          <a:prstGeom prst="rect">
            <a:avLst/>
          </a:prstGeom>
        </p:spPr>
        <p:txBody>
          <a:bodyPr/>
          <a:lstStyle>
            <a:lvl1pPr marL="0" indent="0">
              <a:buNone/>
              <a:defRPr sz="1600" b="1"/>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Section Title</a:t>
            </a:r>
          </a:p>
        </p:txBody>
      </p:sp>
      <p:sp>
        <p:nvSpPr>
          <p:cNvPr id="39" name="Text Placeholder 31"/>
          <p:cNvSpPr>
            <a:spLocks noGrp="1"/>
          </p:cNvSpPr>
          <p:nvPr>
            <p:ph type="body" sz="quarter" idx="16" hasCustomPrompt="1"/>
          </p:nvPr>
        </p:nvSpPr>
        <p:spPr>
          <a:xfrm>
            <a:off x="6006613" y="2344253"/>
            <a:ext cx="4800000" cy="480000"/>
          </a:xfrm>
          <a:prstGeom prst="rect">
            <a:avLst/>
          </a:prstGeom>
        </p:spPr>
        <p:txBody>
          <a:bodyPr tIns="0" bIns="0"/>
          <a:lstStyle>
            <a:lvl1pPr marL="0" indent="0">
              <a:buNone/>
              <a:defRPr sz="1333" b="0"/>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A brief line about content</a:t>
            </a:r>
          </a:p>
        </p:txBody>
      </p:sp>
      <p:sp>
        <p:nvSpPr>
          <p:cNvPr id="40" name="Text Placeholder 4"/>
          <p:cNvSpPr>
            <a:spLocks noGrp="1"/>
          </p:cNvSpPr>
          <p:nvPr>
            <p:ph type="body" sz="quarter" idx="17" hasCustomPrompt="1"/>
          </p:nvPr>
        </p:nvSpPr>
        <p:spPr>
          <a:xfrm>
            <a:off x="5286613" y="2919415"/>
            <a:ext cx="720000" cy="671999"/>
          </a:xfrm>
          <a:prstGeom prst="rect">
            <a:avLst/>
          </a:prstGeom>
        </p:spPr>
        <p:txBody>
          <a:bodyPr lIns="0" tIns="0" rIns="0" bIns="0"/>
          <a:lstStyle>
            <a:lvl1pPr marL="0" indent="0">
              <a:buNone/>
              <a:defRPr sz="4800" b="1">
                <a:solidFill>
                  <a:schemeClr val="accent1"/>
                </a:solidFill>
              </a:defRPr>
            </a:lvl1pPr>
          </a:lstStyle>
          <a:p>
            <a:r>
              <a:rPr lang="en-US" sz="4800" dirty="0">
                <a:solidFill>
                  <a:schemeClr val="accent1"/>
                </a:solidFill>
              </a:rPr>
              <a:t>03</a:t>
            </a:r>
          </a:p>
        </p:txBody>
      </p:sp>
      <p:sp>
        <p:nvSpPr>
          <p:cNvPr id="41" name="Text Placeholder 31"/>
          <p:cNvSpPr>
            <a:spLocks noGrp="1"/>
          </p:cNvSpPr>
          <p:nvPr>
            <p:ph type="body" sz="quarter" idx="18" hasCustomPrompt="1"/>
          </p:nvPr>
        </p:nvSpPr>
        <p:spPr>
          <a:xfrm>
            <a:off x="6006613" y="2919412"/>
            <a:ext cx="4800000" cy="349251"/>
          </a:xfrm>
          <a:prstGeom prst="rect">
            <a:avLst/>
          </a:prstGeom>
        </p:spPr>
        <p:txBody>
          <a:bodyPr/>
          <a:lstStyle>
            <a:lvl1pPr marL="0" indent="0">
              <a:buNone/>
              <a:defRPr sz="1600" b="1"/>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Section Title</a:t>
            </a:r>
          </a:p>
        </p:txBody>
      </p:sp>
      <p:sp>
        <p:nvSpPr>
          <p:cNvPr id="42" name="Text Placeholder 31"/>
          <p:cNvSpPr>
            <a:spLocks noGrp="1"/>
          </p:cNvSpPr>
          <p:nvPr>
            <p:ph type="body" sz="quarter" idx="19" hasCustomPrompt="1"/>
          </p:nvPr>
        </p:nvSpPr>
        <p:spPr>
          <a:xfrm>
            <a:off x="6006613" y="3278263"/>
            <a:ext cx="4800000" cy="480000"/>
          </a:xfrm>
          <a:prstGeom prst="rect">
            <a:avLst/>
          </a:prstGeom>
        </p:spPr>
        <p:txBody>
          <a:bodyPr tIns="0" bIns="0"/>
          <a:lstStyle>
            <a:lvl1pPr marL="0" indent="0">
              <a:buNone/>
              <a:defRPr sz="1333" b="0"/>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A brief line about content</a:t>
            </a:r>
          </a:p>
        </p:txBody>
      </p:sp>
      <p:sp>
        <p:nvSpPr>
          <p:cNvPr id="43" name="Text Placeholder 4"/>
          <p:cNvSpPr>
            <a:spLocks noGrp="1"/>
          </p:cNvSpPr>
          <p:nvPr>
            <p:ph type="body" sz="quarter" idx="20" hasCustomPrompt="1"/>
          </p:nvPr>
        </p:nvSpPr>
        <p:spPr>
          <a:xfrm>
            <a:off x="5286613" y="3853422"/>
            <a:ext cx="720000" cy="671999"/>
          </a:xfrm>
          <a:prstGeom prst="rect">
            <a:avLst/>
          </a:prstGeom>
        </p:spPr>
        <p:txBody>
          <a:bodyPr lIns="0" tIns="0" rIns="0" bIns="0"/>
          <a:lstStyle>
            <a:lvl1pPr marL="0" indent="0">
              <a:buNone/>
              <a:defRPr sz="4800" b="1">
                <a:solidFill>
                  <a:schemeClr val="accent1"/>
                </a:solidFill>
              </a:defRPr>
            </a:lvl1pPr>
          </a:lstStyle>
          <a:p>
            <a:r>
              <a:rPr lang="en-US" sz="4800" dirty="0">
                <a:solidFill>
                  <a:schemeClr val="accent1"/>
                </a:solidFill>
              </a:rPr>
              <a:t>04</a:t>
            </a:r>
          </a:p>
        </p:txBody>
      </p:sp>
      <p:sp>
        <p:nvSpPr>
          <p:cNvPr id="44" name="Text Placeholder 31"/>
          <p:cNvSpPr>
            <a:spLocks noGrp="1"/>
          </p:cNvSpPr>
          <p:nvPr>
            <p:ph type="body" sz="quarter" idx="21" hasCustomPrompt="1"/>
          </p:nvPr>
        </p:nvSpPr>
        <p:spPr>
          <a:xfrm>
            <a:off x="6006613" y="3853421"/>
            <a:ext cx="4800000" cy="349251"/>
          </a:xfrm>
          <a:prstGeom prst="rect">
            <a:avLst/>
          </a:prstGeom>
        </p:spPr>
        <p:txBody>
          <a:bodyPr/>
          <a:lstStyle>
            <a:lvl1pPr marL="0" indent="0">
              <a:buNone/>
              <a:defRPr sz="1600" b="1"/>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Section Title</a:t>
            </a:r>
          </a:p>
        </p:txBody>
      </p:sp>
      <p:sp>
        <p:nvSpPr>
          <p:cNvPr id="45" name="Text Placeholder 31"/>
          <p:cNvSpPr>
            <a:spLocks noGrp="1"/>
          </p:cNvSpPr>
          <p:nvPr>
            <p:ph type="body" sz="quarter" idx="22" hasCustomPrompt="1"/>
          </p:nvPr>
        </p:nvSpPr>
        <p:spPr>
          <a:xfrm>
            <a:off x="6006613" y="4212272"/>
            <a:ext cx="4800000" cy="480000"/>
          </a:xfrm>
          <a:prstGeom prst="rect">
            <a:avLst/>
          </a:prstGeom>
        </p:spPr>
        <p:txBody>
          <a:bodyPr tIns="0" bIns="0"/>
          <a:lstStyle>
            <a:lvl1pPr marL="0" indent="0">
              <a:buNone/>
              <a:defRPr sz="1333" b="0"/>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A brief line about content</a:t>
            </a:r>
          </a:p>
        </p:txBody>
      </p:sp>
      <p:sp>
        <p:nvSpPr>
          <p:cNvPr id="46" name="Text Placeholder 4"/>
          <p:cNvSpPr>
            <a:spLocks noGrp="1"/>
          </p:cNvSpPr>
          <p:nvPr>
            <p:ph type="body" sz="quarter" idx="23" hasCustomPrompt="1"/>
          </p:nvPr>
        </p:nvSpPr>
        <p:spPr>
          <a:xfrm>
            <a:off x="5286613" y="4787433"/>
            <a:ext cx="720000" cy="671999"/>
          </a:xfrm>
          <a:prstGeom prst="rect">
            <a:avLst/>
          </a:prstGeom>
        </p:spPr>
        <p:txBody>
          <a:bodyPr lIns="0" tIns="0" rIns="0" bIns="0"/>
          <a:lstStyle>
            <a:lvl1pPr marL="0" indent="0">
              <a:buNone/>
              <a:defRPr sz="4800" b="1">
                <a:solidFill>
                  <a:schemeClr val="accent1"/>
                </a:solidFill>
              </a:defRPr>
            </a:lvl1pPr>
          </a:lstStyle>
          <a:p>
            <a:r>
              <a:rPr lang="en-US" sz="4800" dirty="0">
                <a:solidFill>
                  <a:schemeClr val="accent1"/>
                </a:solidFill>
              </a:rPr>
              <a:t>05</a:t>
            </a:r>
          </a:p>
        </p:txBody>
      </p:sp>
      <p:sp>
        <p:nvSpPr>
          <p:cNvPr id="47" name="Text Placeholder 31"/>
          <p:cNvSpPr>
            <a:spLocks noGrp="1"/>
          </p:cNvSpPr>
          <p:nvPr>
            <p:ph type="body" sz="quarter" idx="24" hasCustomPrompt="1"/>
          </p:nvPr>
        </p:nvSpPr>
        <p:spPr>
          <a:xfrm>
            <a:off x="6006613" y="4787431"/>
            <a:ext cx="4800000" cy="349251"/>
          </a:xfrm>
          <a:prstGeom prst="rect">
            <a:avLst/>
          </a:prstGeom>
        </p:spPr>
        <p:txBody>
          <a:bodyPr/>
          <a:lstStyle>
            <a:lvl1pPr marL="0" indent="0">
              <a:buNone/>
              <a:defRPr sz="1600" b="1"/>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Section Title</a:t>
            </a:r>
          </a:p>
        </p:txBody>
      </p:sp>
      <p:sp>
        <p:nvSpPr>
          <p:cNvPr id="48" name="Text Placeholder 31"/>
          <p:cNvSpPr>
            <a:spLocks noGrp="1"/>
          </p:cNvSpPr>
          <p:nvPr>
            <p:ph type="body" sz="quarter" idx="25" hasCustomPrompt="1"/>
          </p:nvPr>
        </p:nvSpPr>
        <p:spPr>
          <a:xfrm>
            <a:off x="6006613" y="5146281"/>
            <a:ext cx="4800000" cy="480000"/>
          </a:xfrm>
          <a:prstGeom prst="rect">
            <a:avLst/>
          </a:prstGeom>
        </p:spPr>
        <p:txBody>
          <a:bodyPr tIns="0" bIns="0"/>
          <a:lstStyle>
            <a:lvl1pPr marL="0" indent="0">
              <a:buNone/>
              <a:defRPr sz="1333" b="0"/>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A brief line about content</a:t>
            </a:r>
          </a:p>
        </p:txBody>
      </p:sp>
      <p:sp>
        <p:nvSpPr>
          <p:cNvPr id="49" name="Text Placeholder 4"/>
          <p:cNvSpPr>
            <a:spLocks noGrp="1"/>
          </p:cNvSpPr>
          <p:nvPr>
            <p:ph type="body" sz="quarter" idx="26" hasCustomPrompt="1"/>
          </p:nvPr>
        </p:nvSpPr>
        <p:spPr>
          <a:xfrm>
            <a:off x="5286613" y="5721443"/>
            <a:ext cx="720000" cy="671999"/>
          </a:xfrm>
          <a:prstGeom prst="rect">
            <a:avLst/>
          </a:prstGeom>
        </p:spPr>
        <p:txBody>
          <a:bodyPr lIns="0" tIns="0" rIns="0" bIns="0"/>
          <a:lstStyle>
            <a:lvl1pPr marL="0" indent="0">
              <a:buNone/>
              <a:defRPr sz="4800" b="1">
                <a:solidFill>
                  <a:schemeClr val="accent1"/>
                </a:solidFill>
              </a:defRPr>
            </a:lvl1pPr>
          </a:lstStyle>
          <a:p>
            <a:r>
              <a:rPr lang="en-US" sz="4800" dirty="0">
                <a:solidFill>
                  <a:schemeClr val="accent1"/>
                </a:solidFill>
              </a:rPr>
              <a:t>06</a:t>
            </a:r>
          </a:p>
        </p:txBody>
      </p:sp>
      <p:sp>
        <p:nvSpPr>
          <p:cNvPr id="50" name="Text Placeholder 31"/>
          <p:cNvSpPr>
            <a:spLocks noGrp="1"/>
          </p:cNvSpPr>
          <p:nvPr>
            <p:ph type="body" sz="quarter" idx="27" hasCustomPrompt="1"/>
          </p:nvPr>
        </p:nvSpPr>
        <p:spPr>
          <a:xfrm>
            <a:off x="6006613" y="5721440"/>
            <a:ext cx="4800000" cy="349251"/>
          </a:xfrm>
          <a:prstGeom prst="rect">
            <a:avLst/>
          </a:prstGeom>
        </p:spPr>
        <p:txBody>
          <a:bodyPr/>
          <a:lstStyle>
            <a:lvl1pPr marL="0" indent="0">
              <a:buNone/>
              <a:defRPr sz="1600" b="1"/>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Section Title</a:t>
            </a:r>
          </a:p>
        </p:txBody>
      </p:sp>
      <p:sp>
        <p:nvSpPr>
          <p:cNvPr id="51" name="Text Placeholder 31"/>
          <p:cNvSpPr>
            <a:spLocks noGrp="1"/>
          </p:cNvSpPr>
          <p:nvPr>
            <p:ph type="body" sz="quarter" idx="28" hasCustomPrompt="1"/>
          </p:nvPr>
        </p:nvSpPr>
        <p:spPr>
          <a:xfrm>
            <a:off x="6006613" y="6080291"/>
            <a:ext cx="4800000" cy="480000"/>
          </a:xfrm>
          <a:prstGeom prst="rect">
            <a:avLst/>
          </a:prstGeom>
        </p:spPr>
        <p:txBody>
          <a:bodyPr tIns="0" bIns="0"/>
          <a:lstStyle>
            <a:lvl1pPr marL="0" indent="0">
              <a:buNone/>
              <a:defRPr sz="1333" b="0"/>
            </a:lvl1pPr>
            <a:lvl2pPr marL="609570" indent="0">
              <a:buNone/>
              <a:defRPr sz="1600" b="1"/>
            </a:lvl2pPr>
            <a:lvl3pPr marL="1219139" indent="0">
              <a:buNone/>
              <a:defRPr sz="1600" b="1"/>
            </a:lvl3pPr>
            <a:lvl4pPr marL="1828709" indent="0">
              <a:buNone/>
              <a:defRPr sz="1600" b="1"/>
            </a:lvl4pPr>
            <a:lvl5pPr marL="2438278" indent="0">
              <a:buNone/>
              <a:defRPr sz="16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4800000" cy="6858000"/>
          </a:xfrm>
          <a:prstGeom prst="rect">
            <a:avLst/>
          </a:prstGeom>
          <a:solidFill>
            <a:schemeClr val="bg2">
              <a:alpha val="30000"/>
            </a:schemeClr>
          </a:solidFill>
        </p:spPr>
        <p:txBody>
          <a:bodyPr lIns="0" tIns="0" rIns="0" bIns="0" anchor="ctr" anchorCtr="0"/>
          <a:lstStyle>
            <a:lvl1pPr marL="0" indent="0" algn="ctr">
              <a:buFontTx/>
              <a:buNone/>
              <a:defRPr sz="1600" b="1" baseline="0"/>
            </a:lvl1pPr>
          </a:lstStyle>
          <a:p>
            <a:pPr marL="304784" marR="0" lvl="0" indent="-304784" algn="l" defTabSz="1219139" rtl="0" eaLnBrk="1" fontAlgn="auto" latinLnBrk="0" hangingPunct="1">
              <a:lnSpc>
                <a:spcPct val="90000"/>
              </a:lnSpc>
              <a:spcBef>
                <a:spcPts val="1333"/>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164191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518401" y="535839"/>
            <a:ext cx="1356583" cy="277127"/>
          </a:xfrm>
          <a:prstGeom prst="rect">
            <a:avLst/>
          </a:prstGeom>
          <a:solidFill>
            <a:schemeClr val="accent1"/>
          </a:solidFill>
        </p:spPr>
        <p:txBody>
          <a:bodyPr wrap="square" lIns="48000" tIns="0" rIns="0" bIns="0" rtlCol="0" anchor="ctr" anchorCtr="0">
            <a:spAutoFit/>
          </a:bodyPr>
          <a:lstStyle/>
          <a:p>
            <a:r>
              <a:rPr lang="en-US" sz="1801" b="1">
                <a:solidFill>
                  <a:schemeClr val="bg1"/>
                </a:solidFill>
              </a:rPr>
              <a:t>CONTENTS</a:t>
            </a:r>
          </a:p>
        </p:txBody>
      </p:sp>
      <p:sp>
        <p:nvSpPr>
          <p:cNvPr id="5" name="Text Placeholder 9"/>
          <p:cNvSpPr>
            <a:spLocks noGrp="1"/>
          </p:cNvSpPr>
          <p:nvPr>
            <p:ph type="body" sz="quarter" idx="11" hasCustomPrompt="1"/>
          </p:nvPr>
        </p:nvSpPr>
        <p:spPr>
          <a:xfrm>
            <a:off x="576000" y="1440000"/>
            <a:ext cx="11136000" cy="4938000"/>
          </a:xfrm>
          <a:prstGeom prst="rect">
            <a:avLst/>
          </a:prstGeom>
        </p:spPr>
        <p:txBody>
          <a:bodyPr lIns="0" tIns="0" rIns="0" bIns="0" numCol="2" spcCol="360000"/>
          <a:lstStyle>
            <a:lvl1pPr marL="0" indent="0" algn="l" defTabSz="383981">
              <a:lnSpc>
                <a:spcPts val="2133"/>
              </a:lnSpc>
              <a:buNone/>
              <a:defRPr sz="16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549614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576000" y="1440000"/>
            <a:ext cx="11136000" cy="4938000"/>
          </a:xfrm>
          <a:prstGeom prst="rect">
            <a:avLst/>
          </a:prstGeom>
        </p:spPr>
        <p:txBody>
          <a:bodyPr lIns="0" tIns="0" rIns="0" bIns="0"/>
          <a:lstStyle>
            <a:lvl1pPr marL="0" indent="0">
              <a:buNone/>
              <a:defRPr sz="1600"/>
            </a:lvl1pPr>
            <a:lvl2pPr marL="609570" indent="0">
              <a:buNone/>
              <a:defRPr sz="1600"/>
            </a:lvl2pPr>
            <a:lvl3pPr marL="1219139" indent="0">
              <a:buNone/>
              <a:defRPr sz="1600"/>
            </a:lvl3pPr>
            <a:lvl4pPr marL="1828709" indent="0">
              <a:buNone/>
              <a:defRPr sz="1600"/>
            </a:lvl4pPr>
            <a:lvl5pPr marL="2438278" indent="0">
              <a:buNone/>
              <a:defRPr sz="1600"/>
            </a:lvl5pPr>
          </a:lstStyle>
          <a:p>
            <a:pPr lvl="0"/>
            <a:r>
              <a:rPr lang="en-US" dirty="0"/>
              <a:t>Body text</a:t>
            </a:r>
          </a:p>
        </p:txBody>
      </p:sp>
      <p:sp>
        <p:nvSpPr>
          <p:cNvPr id="12"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6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1251043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576000" y="1440000"/>
            <a:ext cx="11136000" cy="4937517"/>
          </a:xfrm>
          <a:prstGeom prst="rect">
            <a:avLst/>
          </a:prstGeom>
          <a:solidFill>
            <a:schemeClr val="bg2">
              <a:alpha val="30000"/>
            </a:schemeClr>
          </a:solidFill>
        </p:spPr>
        <p:txBody>
          <a:bodyPr lIns="0" tIns="0" rIns="0" bIns="0" anchor="ctr" anchorCtr="0"/>
          <a:lstStyle>
            <a:lvl1pPr marL="0" indent="0" algn="ctr">
              <a:buFontTx/>
              <a:buNone/>
              <a:defRPr sz="1600" b="1" baseline="0"/>
            </a:lvl1pPr>
          </a:lstStyle>
          <a:p>
            <a:pPr marL="304784" marR="0" lvl="0" indent="-304784" algn="l" defTabSz="1219139" rtl="0" eaLnBrk="1" fontAlgn="auto" latinLnBrk="0" hangingPunct="1">
              <a:lnSpc>
                <a:spcPct val="90000"/>
              </a:lnSpc>
              <a:spcBef>
                <a:spcPts val="1333"/>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3042663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576000" y="1440000"/>
            <a:ext cx="2400000" cy="4938000"/>
          </a:xfrm>
          <a:prstGeom prst="rect">
            <a:avLst/>
          </a:prstGeom>
        </p:spPr>
        <p:txBody>
          <a:bodyPr lIns="0" tIns="0" rIns="0" bIns="0"/>
          <a:lstStyle>
            <a:lvl1pPr marL="0" indent="0" algn="l">
              <a:buNone/>
              <a:defRPr sz="16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3456001" y="1440483"/>
            <a:ext cx="8256000" cy="4937517"/>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2490521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576002" y="1440000"/>
            <a:ext cx="4527551" cy="4938000"/>
          </a:xfrm>
          <a:prstGeom prst="rect">
            <a:avLst/>
          </a:prstGeom>
        </p:spPr>
        <p:txBody>
          <a:bodyPr lIns="0" tIns="0" rIns="0" bIns="0"/>
          <a:lstStyle>
            <a:lvl1pPr marL="0" indent="0" algn="l">
              <a:buNone/>
              <a:defRPr sz="16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5568000" y="1440000"/>
            <a:ext cx="6144000" cy="4937517"/>
          </a:xfrm>
          <a:prstGeom prst="rect">
            <a:avLst/>
          </a:prstGeom>
          <a:solidFill>
            <a:schemeClr val="bg2">
              <a:alpha val="30000"/>
            </a:schemeClr>
          </a:solidFill>
        </p:spPr>
        <p:txBody>
          <a:bodyPr lIns="0" tIns="0" rIns="0" bIns="0" anchor="ctr" anchorCtr="0"/>
          <a:lstStyle>
            <a:lvl1pPr marL="0" indent="0" algn="ctr">
              <a:buFontTx/>
              <a:buNone/>
              <a:defRPr sz="1600" b="1" baseline="0"/>
            </a:lvl1pPr>
          </a:lstStyle>
          <a:p>
            <a:pPr marL="304784" marR="0" lvl="0" indent="-304784" algn="l" defTabSz="1219139" rtl="0" eaLnBrk="1" fontAlgn="auto" latinLnBrk="0" hangingPunct="1">
              <a:lnSpc>
                <a:spcPct val="90000"/>
              </a:lnSpc>
              <a:spcBef>
                <a:spcPts val="1333"/>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3834349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576002" y="4182563"/>
            <a:ext cx="4527551" cy="2195437"/>
          </a:xfrm>
          <a:prstGeom prst="rect">
            <a:avLst/>
          </a:prstGeom>
        </p:spPr>
        <p:txBody>
          <a:bodyPr lIns="0" tIns="0" rIns="0" bIns="0"/>
          <a:lstStyle>
            <a:lvl1pPr marL="228589" indent="-228589" algn="l">
              <a:buClr>
                <a:schemeClr val="accent2"/>
              </a:buClr>
              <a:buFont typeface="Arial" charset="0"/>
              <a:buChar char="•"/>
              <a:defRPr sz="16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5582403" y="1440483"/>
            <a:ext cx="6129599" cy="4937517"/>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 Placeholder 9"/>
          <p:cNvSpPr>
            <a:spLocks noGrp="1"/>
          </p:cNvSpPr>
          <p:nvPr>
            <p:ph type="body" sz="quarter" idx="12" hasCustomPrompt="1"/>
          </p:nvPr>
        </p:nvSpPr>
        <p:spPr>
          <a:xfrm>
            <a:off x="576002" y="1440000"/>
            <a:ext cx="4527551" cy="2454560"/>
          </a:xfrm>
          <a:prstGeom prst="rect">
            <a:avLst/>
          </a:prstGeom>
        </p:spPr>
        <p:txBody>
          <a:bodyPr lIns="0" tIns="0" rIns="0" bIns="0" numCol="2" spcCol="288000"/>
          <a:lstStyle>
            <a:lvl1pPr marL="0" indent="0" algn="l">
              <a:buNone/>
              <a:defRPr sz="16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73662346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575999" y="1440000"/>
            <a:ext cx="2880000" cy="4938000"/>
          </a:xfrm>
          <a:prstGeom prst="rect">
            <a:avLst/>
          </a:prstGeom>
        </p:spPr>
        <p:txBody>
          <a:bodyPr lIns="0" tIns="0" rIns="0" bIns="0" numCol="1" spcCol="360000"/>
          <a:lstStyle>
            <a:lvl1pPr marL="0" indent="0" algn="l">
              <a:buNone/>
              <a:defRPr sz="16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3840000" y="1440000"/>
            <a:ext cx="2880000" cy="4938000"/>
          </a:xfrm>
          <a:prstGeom prst="rect">
            <a:avLst/>
          </a:prstGeom>
        </p:spPr>
        <p:txBody>
          <a:bodyPr lIns="0" tIns="0" rIns="0" bIns="0" numCol="1" spcCol="360000"/>
          <a:lstStyle>
            <a:lvl1pPr marL="0" indent="0" algn="l">
              <a:buNone/>
              <a:defRPr sz="16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7104003" y="1440000"/>
            <a:ext cx="4607999" cy="4938000"/>
          </a:xfrm>
          <a:prstGeom prst="rect">
            <a:avLst/>
          </a:prstGeom>
        </p:spPr>
        <p:txBody>
          <a:bodyPr lIns="0" tIns="0" rIns="0" bIns="0" numCol="1" spcCol="360000"/>
          <a:lstStyle>
            <a:lvl1pPr marL="228589" indent="-228589" algn="l">
              <a:buClr>
                <a:schemeClr val="accent2"/>
              </a:buClr>
              <a:buFont typeface="Arial" charset="0"/>
              <a:buChar char="•"/>
              <a:defRPr sz="16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328068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0042-C8FB-45B5-8366-82EBE32FB0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2F680F-C206-46EE-A267-B27FAF18A5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473BA4-16A5-4C17-B409-854AF43319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9DCD7F-61EC-4F0D-9327-35116E63CD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9E42D2-A13F-4B86-BA28-11F5CECB41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5E0044-0132-4482-851A-AC185823B3FB}"/>
              </a:ext>
            </a:extLst>
          </p:cNvPr>
          <p:cNvSpPr>
            <a:spLocks noGrp="1"/>
          </p:cNvSpPr>
          <p:nvPr>
            <p:ph type="dt" sz="half" idx="10"/>
          </p:nvPr>
        </p:nvSpPr>
        <p:spPr/>
        <p:txBody>
          <a:bodyPr/>
          <a:lstStyle/>
          <a:p>
            <a:r>
              <a:rPr lang="en-US"/>
              <a:t>Wednesday, 17th November 2021</a:t>
            </a:r>
            <a:endParaRPr lang="en-GB" dirty="0"/>
          </a:p>
        </p:txBody>
      </p:sp>
      <p:sp>
        <p:nvSpPr>
          <p:cNvPr id="8" name="Footer Placeholder 7">
            <a:extLst>
              <a:ext uri="{FF2B5EF4-FFF2-40B4-BE49-F238E27FC236}">
                <a16:creationId xmlns:a16="http://schemas.microsoft.com/office/drawing/2014/main" id="{5B9A6B8F-A2E0-4AC0-94C6-5E2163314CEB}"/>
              </a:ext>
            </a:extLst>
          </p:cNvPr>
          <p:cNvSpPr>
            <a:spLocks noGrp="1"/>
          </p:cNvSpPr>
          <p:nvPr>
            <p:ph type="ftr" sz="quarter" idx="11"/>
          </p:nvPr>
        </p:nvSpPr>
        <p:spPr/>
        <p:txBody>
          <a:bodyPr/>
          <a:lstStyle/>
          <a:p>
            <a:r>
              <a:rPr lang="en-US"/>
              <a:t>SVW 2021 - Scholarship Conference 2021</a:t>
            </a:r>
            <a:endParaRPr lang="en-GB" dirty="0"/>
          </a:p>
        </p:txBody>
      </p:sp>
      <p:sp>
        <p:nvSpPr>
          <p:cNvPr id="9" name="Slide Number Placeholder 8">
            <a:extLst>
              <a:ext uri="{FF2B5EF4-FFF2-40B4-BE49-F238E27FC236}">
                <a16:creationId xmlns:a16="http://schemas.microsoft.com/office/drawing/2014/main" id="{1B76C8D8-006A-479D-A850-EC3ABD31A79A}"/>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2421940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575999" y="1440003"/>
            <a:ext cx="11136000" cy="2226767"/>
          </a:xfrm>
          <a:prstGeom prst="rect">
            <a:avLst/>
          </a:prstGeom>
        </p:spPr>
        <p:txBody>
          <a:bodyPr lIns="0" tIns="0" rIns="0" bIns="0" numCol="1" spcCol="360000"/>
          <a:lstStyle>
            <a:lvl1pPr marL="0" indent="0" algn="l">
              <a:buNone/>
              <a:defRPr sz="16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576000" y="3954771"/>
            <a:ext cx="11136000" cy="2423231"/>
          </a:xfrm>
          <a:prstGeom prst="rect">
            <a:avLst/>
          </a:prstGeom>
        </p:spPr>
        <p:txBody>
          <a:bodyPr lIns="0" tIns="0" rIns="0" bIns="0" numCol="1" spcCol="360000"/>
          <a:lstStyle>
            <a:lvl1pPr marL="228589" indent="-228589" algn="l">
              <a:buClr>
                <a:schemeClr val="accent2"/>
              </a:buClr>
              <a:buFont typeface="Arial" charset="0"/>
              <a:buChar char="•"/>
              <a:defRPr sz="16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518401" y="533235"/>
            <a:ext cx="1680000" cy="282767"/>
          </a:xfrm>
          <a:prstGeom prst="rect">
            <a:avLst/>
          </a:prstGeom>
          <a:solidFill>
            <a:schemeClr val="accent1"/>
          </a:solidFill>
        </p:spPr>
        <p:txBody>
          <a:bodyPr wrap="square" lIns="36000" tIns="18000" rIns="0" bIns="0" anchor="ctr" anchorCtr="0">
            <a:noAutofit/>
          </a:bodyPr>
          <a:lstStyle>
            <a:lvl1pPr algn="l">
              <a:defRPr sz="1867"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518401" y="816003"/>
            <a:ext cx="10588800" cy="335999"/>
          </a:xfrm>
          <a:prstGeom prst="rect">
            <a:avLst/>
          </a:prstGeom>
          <a:noFill/>
        </p:spPr>
        <p:txBody>
          <a:bodyPr lIns="36000" tIns="18000" rIns="0" bIns="0" anchor="ctr" anchorCtr="0"/>
          <a:lstStyle>
            <a:lvl1pPr marL="0" indent="0">
              <a:buNone/>
              <a:defRPr sz="1867" b="1"/>
            </a:lvl1pPr>
          </a:lstStyle>
          <a:p>
            <a:pPr lvl="0"/>
            <a:r>
              <a:rPr lang="en-US" dirty="0"/>
              <a:t>TEXT IN HERE</a:t>
            </a:r>
          </a:p>
        </p:txBody>
      </p:sp>
    </p:spTree>
    <p:extLst>
      <p:ext uri="{BB962C8B-B14F-4D97-AF65-F5344CB8AC3E}">
        <p14:creationId xmlns:p14="http://schemas.microsoft.com/office/powerpoint/2010/main" val="4614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FC8E3CA-4735-4448-B024-8A121DADF818}"/>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14" name="Subtitle 2">
            <a:extLst>
              <a:ext uri="{FF2B5EF4-FFF2-40B4-BE49-F238E27FC236}">
                <a16:creationId xmlns:a16="http://schemas.microsoft.com/office/drawing/2014/main" id="{A7A647E4-605B-4961-B4D2-DBA88509304E}"/>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550061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 oran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192859-C46A-4829-96AF-7D408294B889}"/>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D94ECEE5-5A94-4126-92B2-4FA9605C9D9F}"/>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1855965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9BA80-1E7F-4F47-AF07-7A70474A6CD2}"/>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881FAF16-A8F7-4BA6-B2B7-5BF7AFA61EAD}"/>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354331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 turquoise">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E406321-A4C9-4532-B695-2ECC82CCAE9F}"/>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dirty="0"/>
              <a:t>Section Title</a:t>
            </a:r>
          </a:p>
        </p:txBody>
      </p:sp>
      <p:sp>
        <p:nvSpPr>
          <p:cNvPr id="7" name="Subtitle 2">
            <a:extLst>
              <a:ext uri="{FF2B5EF4-FFF2-40B4-BE49-F238E27FC236}">
                <a16:creationId xmlns:a16="http://schemas.microsoft.com/office/drawing/2014/main" id="{11A37CB7-C061-4C30-8C0D-36C06AE61161}"/>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A brief overview of what you will</a:t>
            </a:r>
            <a:br>
              <a:rPr lang="en-US" dirty="0"/>
            </a:br>
            <a:r>
              <a:rPr lang="en-US" dirty="0"/>
              <a:t>be talking about in this section</a:t>
            </a:r>
          </a:p>
        </p:txBody>
      </p:sp>
    </p:spTree>
    <p:extLst>
      <p:ext uri="{BB962C8B-B14F-4D97-AF65-F5344CB8AC3E}">
        <p14:creationId xmlns:p14="http://schemas.microsoft.com/office/powerpoint/2010/main" val="2782298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dirty="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518402" y="1150618"/>
            <a:ext cx="11017991"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279764917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11/17/2021</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95265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11/17/2021</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08305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11/17/2021</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34334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5374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9483-1846-43A9-814D-FF1FEC5136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23CBBE-7AB9-4BAC-98DB-D9C96F05CAE3}"/>
              </a:ext>
            </a:extLst>
          </p:cNvPr>
          <p:cNvSpPr>
            <a:spLocks noGrp="1"/>
          </p:cNvSpPr>
          <p:nvPr>
            <p:ph type="dt" sz="half" idx="10"/>
          </p:nvPr>
        </p:nvSpPr>
        <p:spPr/>
        <p:txBody>
          <a:bodyPr/>
          <a:lstStyle/>
          <a:p>
            <a:r>
              <a:rPr lang="en-US"/>
              <a:t>Wednesday, 17th November 2021</a:t>
            </a:r>
            <a:endParaRPr lang="en-GB" dirty="0"/>
          </a:p>
        </p:txBody>
      </p:sp>
      <p:sp>
        <p:nvSpPr>
          <p:cNvPr id="4" name="Footer Placeholder 3">
            <a:extLst>
              <a:ext uri="{FF2B5EF4-FFF2-40B4-BE49-F238E27FC236}">
                <a16:creationId xmlns:a16="http://schemas.microsoft.com/office/drawing/2014/main" id="{2111B368-81E0-4D47-9B9C-23C89EB164DD}"/>
              </a:ext>
            </a:extLst>
          </p:cNvPr>
          <p:cNvSpPr>
            <a:spLocks noGrp="1"/>
          </p:cNvSpPr>
          <p:nvPr>
            <p:ph type="ftr" sz="quarter" idx="11"/>
          </p:nvPr>
        </p:nvSpPr>
        <p:spPr/>
        <p:txBody>
          <a:bodyPr/>
          <a:lstStyle/>
          <a:p>
            <a:r>
              <a:rPr lang="en-US"/>
              <a:t>SVW 2021 - Scholarship Conference 2021</a:t>
            </a:r>
            <a:endParaRPr lang="en-GB" dirty="0"/>
          </a:p>
        </p:txBody>
      </p:sp>
      <p:sp>
        <p:nvSpPr>
          <p:cNvPr id="5" name="Slide Number Placeholder 4">
            <a:extLst>
              <a:ext uri="{FF2B5EF4-FFF2-40B4-BE49-F238E27FC236}">
                <a16:creationId xmlns:a16="http://schemas.microsoft.com/office/drawing/2014/main" id="{4ECCAAC9-DB52-45BF-9D0B-F3AB35789F30}"/>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870239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96240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52858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97681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11/17/2021</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796017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11/17/2021</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868814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2262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11/17/2021</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0102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EBA1A-1BC4-4FE5-AD10-B23B4E8C9633}"/>
              </a:ext>
            </a:extLst>
          </p:cNvPr>
          <p:cNvSpPr>
            <a:spLocks noGrp="1"/>
          </p:cNvSpPr>
          <p:nvPr>
            <p:ph type="dt" sz="half" idx="10"/>
          </p:nvPr>
        </p:nvSpPr>
        <p:spPr/>
        <p:txBody>
          <a:bodyPr/>
          <a:lstStyle/>
          <a:p>
            <a:r>
              <a:rPr lang="en-US"/>
              <a:t>Wednesday, 17th November 2021</a:t>
            </a:r>
            <a:endParaRPr lang="en-GB" dirty="0"/>
          </a:p>
        </p:txBody>
      </p:sp>
      <p:sp>
        <p:nvSpPr>
          <p:cNvPr id="3" name="Footer Placeholder 2">
            <a:extLst>
              <a:ext uri="{FF2B5EF4-FFF2-40B4-BE49-F238E27FC236}">
                <a16:creationId xmlns:a16="http://schemas.microsoft.com/office/drawing/2014/main" id="{4206D3A4-A80F-4E3F-ABA1-46C1C5B54B90}"/>
              </a:ext>
            </a:extLst>
          </p:cNvPr>
          <p:cNvSpPr>
            <a:spLocks noGrp="1"/>
          </p:cNvSpPr>
          <p:nvPr>
            <p:ph type="ftr" sz="quarter" idx="11"/>
          </p:nvPr>
        </p:nvSpPr>
        <p:spPr/>
        <p:txBody>
          <a:bodyPr/>
          <a:lstStyle/>
          <a:p>
            <a:r>
              <a:rPr lang="en-US"/>
              <a:t>SVW 2021 - Scholarship Conference 2021</a:t>
            </a:r>
            <a:endParaRPr lang="en-GB" dirty="0"/>
          </a:p>
        </p:txBody>
      </p:sp>
      <p:sp>
        <p:nvSpPr>
          <p:cNvPr id="4" name="Slide Number Placeholder 3">
            <a:extLst>
              <a:ext uri="{FF2B5EF4-FFF2-40B4-BE49-F238E27FC236}">
                <a16:creationId xmlns:a16="http://schemas.microsoft.com/office/drawing/2014/main" id="{7E8FA9D2-EBE4-4AB7-9BF2-C09EE42F7260}"/>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3258556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DEA2-3B34-455E-A545-D25240AA7C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925396-BAF8-44B2-8863-A39334F939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131FAA-8AF9-4C1D-BED9-290E05D8D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40CE4-FA41-4AA7-BB31-6CCA96F98605}"/>
              </a:ext>
            </a:extLst>
          </p:cNvPr>
          <p:cNvSpPr>
            <a:spLocks noGrp="1"/>
          </p:cNvSpPr>
          <p:nvPr>
            <p:ph type="dt" sz="half" idx="10"/>
          </p:nvPr>
        </p:nvSpPr>
        <p:spPr/>
        <p:txBody>
          <a:bodyPr/>
          <a:lstStyle/>
          <a:p>
            <a:r>
              <a:rPr lang="en-US"/>
              <a:t>Wednesday, 17th November 2021</a:t>
            </a:r>
            <a:endParaRPr lang="en-GB" dirty="0"/>
          </a:p>
        </p:txBody>
      </p:sp>
      <p:sp>
        <p:nvSpPr>
          <p:cNvPr id="6" name="Footer Placeholder 5">
            <a:extLst>
              <a:ext uri="{FF2B5EF4-FFF2-40B4-BE49-F238E27FC236}">
                <a16:creationId xmlns:a16="http://schemas.microsoft.com/office/drawing/2014/main" id="{2F15D1ED-58D8-465E-8717-D5F9A55AA35A}"/>
              </a:ext>
            </a:extLst>
          </p:cNvPr>
          <p:cNvSpPr>
            <a:spLocks noGrp="1"/>
          </p:cNvSpPr>
          <p:nvPr>
            <p:ph type="ftr" sz="quarter" idx="11"/>
          </p:nvPr>
        </p:nvSpPr>
        <p:spPr/>
        <p:txBody>
          <a:bodyPr/>
          <a:lstStyle/>
          <a:p>
            <a:r>
              <a:rPr lang="en-US"/>
              <a:t>SVW 2021 - Scholarship Conference 2021</a:t>
            </a:r>
            <a:endParaRPr lang="en-GB" dirty="0"/>
          </a:p>
        </p:txBody>
      </p:sp>
      <p:sp>
        <p:nvSpPr>
          <p:cNvPr id="7" name="Slide Number Placeholder 6">
            <a:extLst>
              <a:ext uri="{FF2B5EF4-FFF2-40B4-BE49-F238E27FC236}">
                <a16:creationId xmlns:a16="http://schemas.microsoft.com/office/drawing/2014/main" id="{33E5C6A9-9E1D-4397-B927-E448B70E80FD}"/>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19809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50EA-C861-4E97-B3A6-D4B437A85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F17D75-844A-44A6-AEC3-CC70E443B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FF41B50-A06A-460D-ABA6-D61E8E1B6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62C86-4826-4EEE-AC00-E3A23F679539}"/>
              </a:ext>
            </a:extLst>
          </p:cNvPr>
          <p:cNvSpPr>
            <a:spLocks noGrp="1"/>
          </p:cNvSpPr>
          <p:nvPr>
            <p:ph type="dt" sz="half" idx="10"/>
          </p:nvPr>
        </p:nvSpPr>
        <p:spPr/>
        <p:txBody>
          <a:bodyPr/>
          <a:lstStyle/>
          <a:p>
            <a:r>
              <a:rPr lang="en-US"/>
              <a:t>Wednesday, 17th November 2021</a:t>
            </a:r>
            <a:endParaRPr lang="en-GB" dirty="0"/>
          </a:p>
        </p:txBody>
      </p:sp>
      <p:sp>
        <p:nvSpPr>
          <p:cNvPr id="6" name="Footer Placeholder 5">
            <a:extLst>
              <a:ext uri="{FF2B5EF4-FFF2-40B4-BE49-F238E27FC236}">
                <a16:creationId xmlns:a16="http://schemas.microsoft.com/office/drawing/2014/main" id="{E447C371-CB77-49B8-8326-5D070CAC7B97}"/>
              </a:ext>
            </a:extLst>
          </p:cNvPr>
          <p:cNvSpPr>
            <a:spLocks noGrp="1"/>
          </p:cNvSpPr>
          <p:nvPr>
            <p:ph type="ftr" sz="quarter" idx="11"/>
          </p:nvPr>
        </p:nvSpPr>
        <p:spPr/>
        <p:txBody>
          <a:bodyPr/>
          <a:lstStyle/>
          <a:p>
            <a:r>
              <a:rPr lang="en-US"/>
              <a:t>SVW 2021 - Scholarship Conference 2021</a:t>
            </a:r>
            <a:endParaRPr lang="en-GB" dirty="0"/>
          </a:p>
        </p:txBody>
      </p:sp>
      <p:sp>
        <p:nvSpPr>
          <p:cNvPr id="7" name="Slide Number Placeholder 6">
            <a:extLst>
              <a:ext uri="{FF2B5EF4-FFF2-40B4-BE49-F238E27FC236}">
                <a16:creationId xmlns:a16="http://schemas.microsoft.com/office/drawing/2014/main" id="{35EE360B-A936-4FF6-ADD6-7FE0B19F360E}"/>
              </a:ext>
            </a:extLst>
          </p:cNvPr>
          <p:cNvSpPr>
            <a:spLocks noGrp="1"/>
          </p:cNvSpPr>
          <p:nvPr>
            <p:ph type="sldNum" sz="quarter" idx="12"/>
          </p:nvPr>
        </p:nvSpPr>
        <p:spPr/>
        <p:txBody>
          <a:bodyPr/>
          <a:lstStyle/>
          <a:p>
            <a:fld id="{33B74FC3-86B5-4D0D-A090-E481881D980F}" type="slidenum">
              <a:rPr lang="en-GB" smtClean="0"/>
              <a:t>‹#›</a:t>
            </a:fld>
            <a:endParaRPr lang="en-GB" dirty="0"/>
          </a:p>
        </p:txBody>
      </p:sp>
    </p:spTree>
    <p:extLst>
      <p:ext uri="{BB962C8B-B14F-4D97-AF65-F5344CB8AC3E}">
        <p14:creationId xmlns:p14="http://schemas.microsoft.com/office/powerpoint/2010/main" val="10519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0.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3.pn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5.png"/><Relationship Id="rId5" Type="http://schemas.openxmlformats.org/officeDocument/2006/relationships/slideLayout" Target="../slideLayouts/slideLayout46.xml"/><Relationship Id="rId10" Type="http://schemas.openxmlformats.org/officeDocument/2006/relationships/theme" Target="../theme/theme8.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6.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4683FE-35AD-47B6-9865-7E45FE2CA429}"/>
              </a:ext>
            </a:extLst>
          </p:cNvPr>
          <p:cNvSpPr>
            <a:spLocks noGrp="1"/>
          </p:cNvSpPr>
          <p:nvPr>
            <p:ph type="title"/>
          </p:nvPr>
        </p:nvSpPr>
        <p:spPr>
          <a:xfrm>
            <a:off x="838200" y="365126"/>
            <a:ext cx="10515600" cy="784701"/>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1F602BF-A37B-4221-9FA8-FFEE1B04D7A9}"/>
              </a:ext>
            </a:extLst>
          </p:cNvPr>
          <p:cNvSpPr>
            <a:spLocks noGrp="1"/>
          </p:cNvSpPr>
          <p:nvPr>
            <p:ph type="body" idx="1"/>
          </p:nvPr>
        </p:nvSpPr>
        <p:spPr>
          <a:xfrm>
            <a:off x="838200" y="1317356"/>
            <a:ext cx="10515600" cy="48596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70A4DB-CABE-409E-A1C7-03806D637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Wednesday, 17th November 2021</a:t>
            </a:r>
            <a:endParaRPr lang="en-GB" dirty="0"/>
          </a:p>
        </p:txBody>
      </p:sp>
      <p:sp>
        <p:nvSpPr>
          <p:cNvPr id="5" name="Footer Placeholder 4">
            <a:extLst>
              <a:ext uri="{FF2B5EF4-FFF2-40B4-BE49-F238E27FC236}">
                <a16:creationId xmlns:a16="http://schemas.microsoft.com/office/drawing/2014/main" id="{68B4E164-A0E8-4881-95B0-A387137D7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24A496A9-1A14-4959-B939-D8B82C3FD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74FC3-86B5-4D0D-A090-E481881D980F}" type="slidenum">
              <a:rPr lang="en-GB" smtClean="0"/>
              <a:t>‹#›</a:t>
            </a:fld>
            <a:endParaRPr lang="en-GB" dirty="0"/>
          </a:p>
        </p:txBody>
      </p:sp>
      <p:pic>
        <p:nvPicPr>
          <p:cNvPr id="8" name="Picture 2" descr="Image result for open university logo">
            <a:extLst>
              <a:ext uri="{FF2B5EF4-FFF2-40B4-BE49-F238E27FC236}">
                <a16:creationId xmlns:a16="http://schemas.microsoft.com/office/drawing/2014/main" id="{BC1BD9F8-573E-41D2-A77E-5D8C2AD8C905}"/>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203051" y="365127"/>
            <a:ext cx="1150748" cy="78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88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rgbClr val="1E4B9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E4B9B"/>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E4B9B"/>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E4B9B"/>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1E4B9B"/>
        </a:buClr>
        <a:buFont typeface="Calibri" panose="020F050202020403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E4B9B"/>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11/17/2021</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6273209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093827-40E9-4B50-9689-04AF915D85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950FA9-3736-4C16-A2EF-F9B201A15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62C274-A94D-4D16-8BD6-EBE5A53EE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E40BE-12F7-4E60-BAE9-53F0E1CE21B3}" type="datetimeFigureOut">
              <a:rPr lang="en-GB" smtClean="0"/>
              <a:t>17/11/2021</a:t>
            </a:fld>
            <a:endParaRPr lang="en-GB" dirty="0"/>
          </a:p>
        </p:txBody>
      </p:sp>
      <p:sp>
        <p:nvSpPr>
          <p:cNvPr id="5" name="Footer Placeholder 4">
            <a:extLst>
              <a:ext uri="{FF2B5EF4-FFF2-40B4-BE49-F238E27FC236}">
                <a16:creationId xmlns:a16="http://schemas.microsoft.com/office/drawing/2014/main" id="{86DFEF87-C2CA-4B6F-9ADD-43E2EADFC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E015F09-0FC7-4799-BA62-A40E056A5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692B0-9F20-4FB6-8215-82D012CE7F63}" type="slidenum">
              <a:rPr lang="en-GB" smtClean="0"/>
              <a:t>‹#›</a:t>
            </a:fld>
            <a:endParaRPr lang="en-GB" dirty="0"/>
          </a:p>
        </p:txBody>
      </p:sp>
    </p:spTree>
    <p:extLst>
      <p:ext uri="{BB962C8B-B14F-4D97-AF65-F5344CB8AC3E}">
        <p14:creationId xmlns:p14="http://schemas.microsoft.com/office/powerpoint/2010/main" val="454743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07910"/>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D99F8-E22C-4D15-85F7-8D466F90469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57302" y="200297"/>
            <a:ext cx="918396" cy="558826"/>
          </a:xfrm>
          <a:prstGeom prst="rect">
            <a:avLst/>
          </a:prstGeom>
        </p:spPr>
      </p:pic>
    </p:spTree>
    <p:extLst>
      <p:ext uri="{BB962C8B-B14F-4D97-AF65-F5344CB8AC3E}">
        <p14:creationId xmlns:p14="http://schemas.microsoft.com/office/powerpoint/2010/main" val="7120908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643772"/>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136001" y="220800"/>
            <a:ext cx="842012" cy="576048"/>
          </a:xfrm>
          <a:prstGeom prst="rect">
            <a:avLst/>
          </a:prstGeom>
        </p:spPr>
      </p:pic>
    </p:spTree>
    <p:extLst>
      <p:ext uri="{BB962C8B-B14F-4D97-AF65-F5344CB8AC3E}">
        <p14:creationId xmlns:p14="http://schemas.microsoft.com/office/powerpoint/2010/main" val="110393585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hdr="0" ftr="0" dt="0"/>
  <p:txStyles>
    <p:titleStyle>
      <a:lvl1pPr algn="l" defTabSz="1219139"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39"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702822"/>
      </p:ext>
    </p:extLst>
  </p:cSld>
  <p:clrMap bg1="lt1" tx1="dk1" bg2="lt2" tx2="dk2" accent1="accent1" accent2="accent2" accent3="accent3" accent4="accent4" accent5="accent5" accent6="accent6" hlink="hlink" folHlink="folHlink"/>
  <p:sldLayoutIdLst>
    <p:sldLayoutId id="2147483694" r:id="rId1"/>
    <p:sldLayoutId id="2147483695" r:id="rId2"/>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67"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1"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34106" y="221057"/>
            <a:ext cx="859989" cy="591240"/>
          </a:xfrm>
          <a:prstGeom prst="rect">
            <a:avLst/>
          </a:prstGeom>
        </p:spPr>
      </p:pic>
      <p:sp>
        <p:nvSpPr>
          <p:cNvPr id="9"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6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34813398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hdr="0" ftr="0" dt="0"/>
  <p:txStyles>
    <p:titleStyle>
      <a:lvl1pPr algn="l" defTabSz="1219139"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39" rtl="0" eaLnBrk="1" latinLnBrk="0" hangingPunct="1">
        <a:lnSpc>
          <a:spcPct val="90000"/>
        </a:lnSpc>
        <a:spcBef>
          <a:spcPts val="1333"/>
        </a:spcBef>
        <a:buFont typeface="Arial"/>
        <a:buChar char="•"/>
        <a:defRPr sz="1600"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a:buChar char="•"/>
        <a:defRPr sz="16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a:buChar char="•"/>
        <a:defRPr sz="1600"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a:buChar char="•"/>
        <a:defRPr sz="16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a:buChar char="•"/>
        <a:defRPr sz="16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50A13-8E99-49E2-9165-C76685B082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48456" y="226560"/>
            <a:ext cx="1117797" cy="573541"/>
          </a:xfrm>
          <a:prstGeom prst="rect">
            <a:avLst/>
          </a:prstGeom>
        </p:spPr>
      </p:pic>
    </p:spTree>
    <p:extLst>
      <p:ext uri="{BB962C8B-B14F-4D97-AF65-F5344CB8AC3E}">
        <p14:creationId xmlns:p14="http://schemas.microsoft.com/office/powerpoint/2010/main" val="9894288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open.ac.uk/about/teaching-and-learning/esteem/" TargetMode="External"/><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open.ac.uk/blogs/scilab/"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www.open.ac.uk/blogs/FASS-Scholarship/" TargetMode="External"/><Relationship Id="rId4" Type="http://schemas.openxmlformats.org/officeDocument/2006/relationships/hyperlink" Target="https://www.open.ac.uk/scholarship-and-innovation/praxis/" TargetMode="Externa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Fass-scholarship@open.ac.uk" TargetMode="Externa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hyperlink" Target="https://twitter.com/OU_FASSTEST" TargetMode="External"/><Relationship Id="rId2" Type="http://schemas.openxmlformats.org/officeDocument/2006/relationships/hyperlink" Target="http://www.open.ac.uk/blogs/FASS-Scholarship" TargetMode="Externa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hyperlink" Target="mailto:FASS-Scholarship@open.ac.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hyperlink" Target="https://www.flickr.com/photos/squeakymarmot/19446704438" TargetMode="External"/><Relationship Id="rId2" Type="http://schemas.openxmlformats.org/officeDocument/2006/relationships/image" Target="../media/image29.jpg"/><Relationship Id="rId1" Type="http://schemas.openxmlformats.org/officeDocument/2006/relationships/slideLayout" Target="../slideLayouts/slideLayout39.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1.png"/><Relationship Id="rId18" Type="http://schemas.openxmlformats.org/officeDocument/2006/relationships/hyperlink" Target="http://www.open.ac.uk/about/teaching-and-learning/esteem/" TargetMode="Externa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hyperlink" Target="http://www.open.ac.uk/blogs/FASSTEST/" TargetMode="External"/><Relationship Id="rId17" Type="http://schemas.openxmlformats.org/officeDocument/2006/relationships/image" Target="../media/image13.png"/><Relationship Id="rId2" Type="http://schemas.openxmlformats.org/officeDocument/2006/relationships/diagramData" Target="../diagrams/data1.xml"/><Relationship Id="rId16" Type="http://schemas.openxmlformats.org/officeDocument/2006/relationships/hyperlink" Target="https://openuniv.sharepoint.com/sites/intranet-business-school/pages/scilab-centre.aspx" TargetMode="Externa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12.png"/><Relationship Id="rId10" Type="http://schemas.openxmlformats.org/officeDocument/2006/relationships/diagramColors" Target="../diagrams/colors2.xml"/><Relationship Id="rId19" Type="http://schemas.openxmlformats.org/officeDocument/2006/relationships/image" Target="../media/image14.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hyperlink" Target="https://openuniv.sharepoint.com/sites/intranet-wels/pages/praxis-centre-scholarship-and-innovation.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mailto:BEAUPEEp@open.ac.uk" TargetMode="External"/><Relationship Id="rId1" Type="http://schemas.openxmlformats.org/officeDocument/2006/relationships/slideLayout" Target="../slideLayouts/slideLayout56.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hyperlink" Target="http://www.open.ac.uk/about/teaching-and-learning/esteem/" TargetMode="External"/><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open.ac.uk/blogs/scilab/" TargetMode="External"/><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hyperlink" Target="http://www.open.ac.uk/blogs/FASS-Scholarship/" TargetMode="External"/><Relationship Id="rId4" Type="http://schemas.openxmlformats.org/officeDocument/2006/relationships/hyperlink" Target="https://www.open.ac.uk/scholarship-and-innovation/praxis/" TargetMode="Externa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1.png"/><Relationship Id="rId18" Type="http://schemas.openxmlformats.org/officeDocument/2006/relationships/hyperlink" Target="http://www.open.ac.uk/about/teaching-and-learning/esteem/" TargetMode="Externa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hyperlink" Target="http://www.open.ac.uk/blogs/FASSTEST/" TargetMode="External"/><Relationship Id="rId17" Type="http://schemas.openxmlformats.org/officeDocument/2006/relationships/image" Target="../media/image13.png"/><Relationship Id="rId2" Type="http://schemas.openxmlformats.org/officeDocument/2006/relationships/diagramData" Target="../diagrams/data3.xml"/><Relationship Id="rId16" Type="http://schemas.openxmlformats.org/officeDocument/2006/relationships/hyperlink" Target="https://openuniv.sharepoint.com/sites/intranet-business-school/pages/scilab-centre.aspx" TargetMode="External"/><Relationship Id="rId1" Type="http://schemas.openxmlformats.org/officeDocument/2006/relationships/slideLayout" Target="../slideLayouts/slideLayout1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12.png"/><Relationship Id="rId10" Type="http://schemas.openxmlformats.org/officeDocument/2006/relationships/diagramColors" Target="../diagrams/colors4.xml"/><Relationship Id="rId19" Type="http://schemas.openxmlformats.org/officeDocument/2006/relationships/image" Target="../media/image14.png"/><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hyperlink" Target="https://openuniv.sharepoint.com/sites/intranet-wels/pages/praxis-centre-scholarship-and-innovation.aspx"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29B3-A5D9-46EA-B37B-184B24A830E8}"/>
              </a:ext>
            </a:extLst>
          </p:cNvPr>
          <p:cNvSpPr>
            <a:spLocks noGrp="1"/>
          </p:cNvSpPr>
          <p:nvPr>
            <p:ph type="ctrTitle"/>
          </p:nvPr>
        </p:nvSpPr>
        <p:spPr>
          <a:xfrm>
            <a:off x="636547" y="770106"/>
            <a:ext cx="7236592" cy="1578567"/>
          </a:xfrm>
        </p:spPr>
        <p:txBody>
          <a:bodyPr anchor="t">
            <a:noAutofit/>
          </a:bodyPr>
          <a:lstStyle/>
          <a:p>
            <a:pPr algn="l">
              <a:lnSpc>
                <a:spcPct val="107000"/>
              </a:lnSpc>
              <a:spcAft>
                <a:spcPts val="800"/>
              </a:spcAft>
            </a:pPr>
            <a:r>
              <a:rPr lang="en-US" sz="4400" dirty="0">
                <a:latin typeface="Calibri" panose="020F0502020204030204" pitchFamily="34" charset="0"/>
                <a:ea typeface="Calibri" panose="020F0502020204030204" pitchFamily="34" charset="0"/>
                <a:cs typeface="Arial" panose="020B0604020202020204" pitchFamily="34" charset="0"/>
              </a:rPr>
              <a:t>Scholarship Conference 2021</a:t>
            </a:r>
            <a:br>
              <a:rPr lang="en-US" sz="4400" dirty="0">
                <a:latin typeface="Calibri" panose="020F0502020204030204" pitchFamily="34" charset="0"/>
                <a:ea typeface="Calibri" panose="020F0502020204030204" pitchFamily="34" charset="0"/>
                <a:cs typeface="Arial" panose="020B0604020202020204" pitchFamily="34" charset="0"/>
              </a:rPr>
            </a:br>
            <a:r>
              <a:rPr lang="en-US" sz="3600" i="1" dirty="0">
                <a:latin typeface="Calibri" panose="020F0502020204030204" pitchFamily="34" charset="0"/>
                <a:ea typeface="Calibri" panose="020F0502020204030204" pitchFamily="34" charset="0"/>
                <a:cs typeface="Arial" panose="020B0604020202020204" pitchFamily="34" charset="0"/>
              </a:rPr>
              <a:t>Showcasing our research into teaching and learning at the OU </a:t>
            </a:r>
            <a:endParaRPr lang="en-GB" sz="4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ACCD1D4-CCCC-4863-921F-665BDD23C614}"/>
              </a:ext>
            </a:extLst>
          </p:cNvPr>
          <p:cNvSpPr>
            <a:spLocks noGrp="1"/>
          </p:cNvSpPr>
          <p:nvPr>
            <p:ph type="subTitle" idx="1"/>
          </p:nvPr>
        </p:nvSpPr>
        <p:spPr>
          <a:xfrm>
            <a:off x="636547" y="2871587"/>
            <a:ext cx="7412713" cy="1109667"/>
          </a:xfrm>
        </p:spPr>
        <p:txBody>
          <a:bodyPr>
            <a:normAutofit/>
          </a:bodyPr>
          <a:lstStyle/>
          <a:p>
            <a:pPr algn="l">
              <a:lnSpc>
                <a:spcPct val="108000"/>
              </a:lnSpc>
              <a:spcBef>
                <a:spcPts val="0"/>
              </a:spcBef>
            </a:pPr>
            <a:r>
              <a:rPr lang="en-GB" sz="2800" dirty="0"/>
              <a:t>Trevor Collins, </a:t>
            </a:r>
            <a:r>
              <a:rPr lang="en-GB" sz="2800" dirty="0" err="1"/>
              <a:t>Carolin</a:t>
            </a:r>
            <a:r>
              <a:rPr lang="en-GB" sz="2800" dirty="0"/>
              <a:t> Decker-Lange, Mark Jones, Claire Saunders and Steffanie Sinclair </a:t>
            </a:r>
          </a:p>
        </p:txBody>
      </p:sp>
      <p:pic>
        <p:nvPicPr>
          <p:cNvPr id="5" name="Picture 2" descr="Image result for open university logo">
            <a:extLst>
              <a:ext uri="{FF2B5EF4-FFF2-40B4-BE49-F238E27FC236}">
                <a16:creationId xmlns:a16="http://schemas.microsoft.com/office/drawing/2014/main" id="{AC0D35FE-A37C-4BFC-89B7-E16C20FEA0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661" y="776326"/>
            <a:ext cx="1814764" cy="123749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10945DD0-0F1B-4135-B3BE-7A244E850AD4}"/>
              </a:ext>
            </a:extLst>
          </p:cNvPr>
          <p:cNvSpPr txBox="1">
            <a:spLocks/>
          </p:cNvSpPr>
          <p:nvPr/>
        </p:nvSpPr>
        <p:spPr>
          <a:xfrm>
            <a:off x="636547" y="5645768"/>
            <a:ext cx="4499987" cy="4421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Wednesday, 17th November 2021</a:t>
            </a:r>
          </a:p>
        </p:txBody>
      </p:sp>
      <p:sp>
        <p:nvSpPr>
          <p:cNvPr id="8" name="TextBox 7">
            <a:extLst>
              <a:ext uri="{FF2B5EF4-FFF2-40B4-BE49-F238E27FC236}">
                <a16:creationId xmlns:a16="http://schemas.microsoft.com/office/drawing/2014/main" id="{9B2DC9F5-0F0D-44E8-A00D-50757F1585B8}"/>
              </a:ext>
            </a:extLst>
          </p:cNvPr>
          <p:cNvSpPr txBox="1"/>
          <p:nvPr/>
        </p:nvSpPr>
        <p:spPr>
          <a:xfrm>
            <a:off x="636547" y="3981254"/>
            <a:ext cx="8365945" cy="536172"/>
          </a:xfrm>
          <a:prstGeom prst="rect">
            <a:avLst/>
          </a:prstGeom>
          <a:noFill/>
        </p:spPr>
        <p:txBody>
          <a:bodyPr wrap="none" rtlCol="0">
            <a:spAutoFit/>
          </a:bodyPr>
          <a:lstStyle/>
          <a:p>
            <a:pPr algn="l">
              <a:lnSpc>
                <a:spcPct val="108000"/>
              </a:lnSpc>
              <a:spcBef>
                <a:spcPts val="0"/>
              </a:spcBef>
            </a:pPr>
            <a:r>
              <a:rPr lang="en-GB" sz="2800" dirty="0"/>
              <a:t>The Open University Scholarship and Innovation Centres</a:t>
            </a:r>
          </a:p>
        </p:txBody>
      </p:sp>
      <p:pic>
        <p:nvPicPr>
          <p:cNvPr id="9" name="Picture 8" descr="A picture containing food, drawing&#10;&#10;Description automatically generated">
            <a:hlinkClick r:id="rId4"/>
            <a:extLst>
              <a:ext uri="{FF2B5EF4-FFF2-40B4-BE49-F238E27FC236}">
                <a16:creationId xmlns:a16="http://schemas.microsoft.com/office/drawing/2014/main" id="{F72075CD-210E-45E1-BD69-B796AFECF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290" y="4752479"/>
            <a:ext cx="2106167" cy="626585"/>
          </a:xfrm>
          <a:prstGeom prst="rect">
            <a:avLst/>
          </a:prstGeom>
        </p:spPr>
      </p:pic>
      <p:pic>
        <p:nvPicPr>
          <p:cNvPr id="11" name="Picture 2">
            <a:hlinkClick r:id="rId6"/>
            <a:extLst>
              <a:ext uri="{FF2B5EF4-FFF2-40B4-BE49-F238E27FC236}">
                <a16:creationId xmlns:a16="http://schemas.microsoft.com/office/drawing/2014/main" id="{4861452B-2AAE-4DB7-986B-FA36CDE964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765" y="4754512"/>
            <a:ext cx="2665660" cy="650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10;&#10;Description automatically generated">
            <a:hlinkClick r:id="rId8"/>
            <a:extLst>
              <a:ext uri="{FF2B5EF4-FFF2-40B4-BE49-F238E27FC236}">
                <a16:creationId xmlns:a16="http://schemas.microsoft.com/office/drawing/2014/main" id="{491441EB-8D5F-4202-AF6D-2ED5A69D23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547" y="4752479"/>
            <a:ext cx="2150388" cy="654169"/>
          </a:xfrm>
          <a:prstGeom prst="rect">
            <a:avLst/>
          </a:prstGeom>
        </p:spPr>
      </p:pic>
      <p:pic>
        <p:nvPicPr>
          <p:cNvPr id="13" name="Content Placeholder 20" descr="A picture containing text&#10;&#10;Description automatically generated">
            <a:hlinkClick r:id="rId10"/>
            <a:extLst>
              <a:ext uri="{FF2B5EF4-FFF2-40B4-BE49-F238E27FC236}">
                <a16:creationId xmlns:a16="http://schemas.microsoft.com/office/drawing/2014/main" id="{7100EE0D-2FD9-4312-82E3-87C4B3973B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2244" y="4752479"/>
            <a:ext cx="2410737" cy="654169"/>
          </a:xfrm>
          <a:prstGeom prst="rect">
            <a:avLst/>
          </a:prstGeom>
        </p:spPr>
      </p:pic>
    </p:spTree>
    <p:extLst>
      <p:ext uri="{BB962C8B-B14F-4D97-AF65-F5344CB8AC3E}">
        <p14:creationId xmlns:p14="http://schemas.microsoft.com/office/powerpoint/2010/main" val="2969368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1" y="492946"/>
            <a:ext cx="1828315" cy="308438"/>
          </a:xfrm>
        </p:spPr>
        <p:txBody>
          <a:bodyPr/>
          <a:lstStyle/>
          <a:p>
            <a:r>
              <a:rPr lang="en-GB" dirty="0"/>
              <a:t>The network results</a:t>
            </a:r>
          </a:p>
        </p:txBody>
      </p:sp>
      <p:pic>
        <p:nvPicPr>
          <p:cNvPr id="6" name="Picture 5" descr="Text&#10;&#10;Description automatically generated">
            <a:extLst>
              <a:ext uri="{FF2B5EF4-FFF2-40B4-BE49-F238E27FC236}">
                <a16:creationId xmlns:a16="http://schemas.microsoft.com/office/drawing/2014/main" id="{57A60492-215E-4224-B827-58D25BCFD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9813" y="2901285"/>
            <a:ext cx="1530429" cy="920797"/>
          </a:xfrm>
          <a:prstGeom prst="rect">
            <a:avLst/>
          </a:prstGeom>
        </p:spPr>
      </p:pic>
      <p:pic>
        <p:nvPicPr>
          <p:cNvPr id="7" name="Picture 6" descr="Flower diagrams of the students' academic support networks. All students have at least one OU support, most have multiple.">
            <a:extLst>
              <a:ext uri="{FF2B5EF4-FFF2-40B4-BE49-F238E27FC236}">
                <a16:creationId xmlns:a16="http://schemas.microsoft.com/office/drawing/2014/main" id="{3EA706E4-F91C-4C35-ADB6-4AF63BBE6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5076" y="862072"/>
            <a:ext cx="5504820" cy="5995929"/>
          </a:xfrm>
          <a:prstGeom prst="rect">
            <a:avLst/>
          </a:prstGeom>
        </p:spPr>
      </p:pic>
    </p:spTree>
    <p:extLst>
      <p:ext uri="{BB962C8B-B14F-4D97-AF65-F5344CB8AC3E}">
        <p14:creationId xmlns:p14="http://schemas.microsoft.com/office/powerpoint/2010/main" val="4273818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1" y="492946"/>
            <a:ext cx="1828315" cy="308438"/>
          </a:xfrm>
        </p:spPr>
        <p:txBody>
          <a:bodyPr/>
          <a:lstStyle/>
          <a:p>
            <a:r>
              <a:rPr lang="en-GB" dirty="0"/>
              <a:t>The network results</a:t>
            </a:r>
          </a:p>
        </p:txBody>
      </p:sp>
      <p:pic>
        <p:nvPicPr>
          <p:cNvPr id="6" name="Picture 5" descr="Text&#10;&#10;Description automatically generated">
            <a:extLst>
              <a:ext uri="{FF2B5EF4-FFF2-40B4-BE49-F238E27FC236}">
                <a16:creationId xmlns:a16="http://schemas.microsoft.com/office/drawing/2014/main" id="{57A60492-215E-4224-B827-58D25BCFD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9813" y="2901285"/>
            <a:ext cx="1530429" cy="920797"/>
          </a:xfrm>
          <a:prstGeom prst="rect">
            <a:avLst/>
          </a:prstGeom>
        </p:spPr>
      </p:pic>
      <p:pic>
        <p:nvPicPr>
          <p:cNvPr id="4" name="Picture 3" descr="A network flower diagram. Most students have many sources of emotional support. Only three students have any OU sources of support">
            <a:extLst>
              <a:ext uri="{FF2B5EF4-FFF2-40B4-BE49-F238E27FC236}">
                <a16:creationId xmlns:a16="http://schemas.microsoft.com/office/drawing/2014/main" id="{158AF850-344B-4774-AAD0-D8EDEBC8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831" y="1021350"/>
            <a:ext cx="5224567" cy="5836650"/>
          </a:xfrm>
          <a:prstGeom prst="rect">
            <a:avLst/>
          </a:prstGeom>
        </p:spPr>
      </p:pic>
    </p:spTree>
    <p:extLst>
      <p:ext uri="{BB962C8B-B14F-4D97-AF65-F5344CB8AC3E}">
        <p14:creationId xmlns:p14="http://schemas.microsoft.com/office/powerpoint/2010/main" val="3348642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0" y="445812"/>
            <a:ext cx="3470697" cy="336614"/>
          </a:xfrm>
        </p:spPr>
        <p:txBody>
          <a:bodyPr/>
          <a:lstStyle/>
          <a:p>
            <a:r>
              <a:rPr lang="en-GB" dirty="0"/>
              <a:t>The network results: Strongest support</a:t>
            </a:r>
          </a:p>
        </p:txBody>
      </p:sp>
      <p:pic>
        <p:nvPicPr>
          <p:cNvPr id="5" name="Picture 4" descr="Chart&#10;&#10;Description automatically generated">
            <a:extLst>
              <a:ext uri="{FF2B5EF4-FFF2-40B4-BE49-F238E27FC236}">
                <a16:creationId xmlns:a16="http://schemas.microsoft.com/office/drawing/2014/main" id="{01CA1D07-A576-47C3-844F-8BD827D13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243" y="931896"/>
            <a:ext cx="8069344" cy="5761512"/>
          </a:xfrm>
          <a:prstGeom prst="rect">
            <a:avLst/>
          </a:prstGeom>
        </p:spPr>
      </p:pic>
    </p:spTree>
    <p:extLst>
      <p:ext uri="{BB962C8B-B14F-4D97-AF65-F5344CB8AC3E}">
        <p14:creationId xmlns:p14="http://schemas.microsoft.com/office/powerpoint/2010/main" val="1754249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0" y="445812"/>
            <a:ext cx="3470697" cy="336614"/>
          </a:xfrm>
        </p:spPr>
        <p:txBody>
          <a:bodyPr/>
          <a:lstStyle/>
          <a:p>
            <a:r>
              <a:rPr lang="en-GB" dirty="0"/>
              <a:t>The network results: Strongest support</a:t>
            </a:r>
          </a:p>
        </p:txBody>
      </p:sp>
      <p:pic>
        <p:nvPicPr>
          <p:cNvPr id="4" name="Picture 3" descr="Chart&#10;&#10;Description automatically generated">
            <a:extLst>
              <a:ext uri="{FF2B5EF4-FFF2-40B4-BE49-F238E27FC236}">
                <a16:creationId xmlns:a16="http://schemas.microsoft.com/office/drawing/2014/main" id="{F189EE7D-F525-4683-8EDF-8EE9583C2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659" y="835141"/>
            <a:ext cx="8144759" cy="5815358"/>
          </a:xfrm>
          <a:prstGeom prst="rect">
            <a:avLst/>
          </a:prstGeom>
        </p:spPr>
      </p:pic>
    </p:spTree>
    <p:extLst>
      <p:ext uri="{BB962C8B-B14F-4D97-AF65-F5344CB8AC3E}">
        <p14:creationId xmlns:p14="http://schemas.microsoft.com/office/powerpoint/2010/main" val="156896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0" y="441575"/>
            <a:ext cx="1751994" cy="452277"/>
          </a:xfrm>
        </p:spPr>
        <p:txBody>
          <a:bodyPr/>
          <a:lstStyle/>
          <a:p>
            <a:r>
              <a:rPr lang="en-GB" dirty="0"/>
              <a:t>Qualitative Themes</a:t>
            </a:r>
          </a:p>
        </p:txBody>
      </p:sp>
      <p:sp>
        <p:nvSpPr>
          <p:cNvPr id="6" name="TextBox 5">
            <a:extLst>
              <a:ext uri="{FF2B5EF4-FFF2-40B4-BE49-F238E27FC236}">
                <a16:creationId xmlns:a16="http://schemas.microsoft.com/office/drawing/2014/main" id="{3D1AA258-50B8-41C6-A92B-EF685A139450}"/>
              </a:ext>
            </a:extLst>
          </p:cNvPr>
          <p:cNvSpPr txBox="1"/>
          <p:nvPr/>
        </p:nvSpPr>
        <p:spPr>
          <a:xfrm>
            <a:off x="3295499" y="1365192"/>
            <a:ext cx="5393933" cy="523220"/>
          </a:xfrm>
          <a:prstGeom prst="rect">
            <a:avLst/>
          </a:prstGeom>
          <a:noFill/>
        </p:spPr>
        <p:txBody>
          <a:bodyPr wrap="square" rtlCol="0">
            <a:spAutoFit/>
          </a:bodyPr>
          <a:lstStyle/>
          <a:p>
            <a:pPr algn="ctr" defTabSz="457200"/>
            <a:r>
              <a:rPr lang="en-GB" sz="2800" b="1" dirty="0">
                <a:solidFill>
                  <a:prstClr val="black"/>
                </a:solidFill>
                <a:latin typeface="Arial" panose="020B0604020202020204"/>
              </a:rPr>
              <a:t>Every Situation Is Different</a:t>
            </a:r>
            <a:endParaRPr lang="en-GB" b="1" dirty="0">
              <a:solidFill>
                <a:prstClr val="black"/>
              </a:solidFill>
              <a:latin typeface="Arial" panose="020B0604020202020204"/>
            </a:endParaRPr>
          </a:p>
        </p:txBody>
      </p:sp>
      <p:sp>
        <p:nvSpPr>
          <p:cNvPr id="7" name="Rectangle 6">
            <a:extLst>
              <a:ext uri="{FF2B5EF4-FFF2-40B4-BE49-F238E27FC236}">
                <a16:creationId xmlns:a16="http://schemas.microsoft.com/office/drawing/2014/main" id="{67590095-0C9D-4CC7-87C5-A96D1C4A2582}"/>
              </a:ext>
            </a:extLst>
          </p:cNvPr>
          <p:cNvSpPr/>
          <p:nvPr/>
        </p:nvSpPr>
        <p:spPr>
          <a:xfrm>
            <a:off x="2136743" y="2192930"/>
            <a:ext cx="7918515" cy="2552686"/>
          </a:xfrm>
          <a:prstGeom prst="rect">
            <a:avLst/>
          </a:prstGeom>
        </p:spPr>
        <p:txBody>
          <a:bodyPr wrap="square">
            <a:spAutoFit/>
          </a:bodyPr>
          <a:lstStyle/>
          <a:p>
            <a:pPr defTabSz="457200">
              <a:lnSpc>
                <a:spcPct val="107000"/>
              </a:lnSpc>
              <a:spcAft>
                <a:spcPts val="800"/>
              </a:spcAft>
            </a:pPr>
            <a:r>
              <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rPr>
              <a:t>“When coronavirus hit in March basically it all went quiet. I got an email saying you are not going to do your final examination part. The phones went down so you couldn’t contact the phone and of course, I haven't got the web support either. And also, when I sent an email, they said the offices aren’t open at the moment… I did send my TMA through the post but the first issue I really had was whether they ever got hold of it because they weren’t ?responding to? posts. So, I had an issue there never had any contact with my tutor whatsoever.”</a:t>
            </a:r>
          </a:p>
          <a:p>
            <a:pPr defTabSz="457200">
              <a:lnSpc>
                <a:spcPct val="107000"/>
              </a:lnSpc>
              <a:spcAft>
                <a:spcPts val="800"/>
              </a:spcAft>
            </a:pPr>
            <a:r>
              <a:rPr lang="en-GB" b="1" dirty="0">
                <a:solidFill>
                  <a:prstClr val="black"/>
                </a:solidFill>
                <a:latin typeface="Calibri" panose="020F0502020204030204" pitchFamily="34" charset="0"/>
                <a:ea typeface="Calibri" panose="020F0502020204030204" pitchFamily="34" charset="0"/>
                <a:cs typeface="Times New Roman" panose="02020603050405020304" pitchFamily="18" charset="0"/>
              </a:rPr>
              <a:t>Student in Secure Environment</a:t>
            </a:r>
          </a:p>
        </p:txBody>
      </p:sp>
    </p:spTree>
    <p:extLst>
      <p:ext uri="{BB962C8B-B14F-4D97-AF65-F5344CB8AC3E}">
        <p14:creationId xmlns:p14="http://schemas.microsoft.com/office/powerpoint/2010/main" val="4120885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0" y="441575"/>
            <a:ext cx="1766670" cy="452277"/>
          </a:xfrm>
        </p:spPr>
        <p:txBody>
          <a:bodyPr/>
          <a:lstStyle/>
          <a:p>
            <a:r>
              <a:rPr lang="en-GB" dirty="0"/>
              <a:t>Qualitative Themes</a:t>
            </a:r>
          </a:p>
        </p:txBody>
      </p:sp>
      <p:sp>
        <p:nvSpPr>
          <p:cNvPr id="6" name="TextBox 5">
            <a:extLst>
              <a:ext uri="{FF2B5EF4-FFF2-40B4-BE49-F238E27FC236}">
                <a16:creationId xmlns:a16="http://schemas.microsoft.com/office/drawing/2014/main" id="{3D1AA258-50B8-41C6-A92B-EF685A139450}"/>
              </a:ext>
            </a:extLst>
          </p:cNvPr>
          <p:cNvSpPr txBox="1"/>
          <p:nvPr/>
        </p:nvSpPr>
        <p:spPr>
          <a:xfrm>
            <a:off x="3286072" y="1167229"/>
            <a:ext cx="5393933" cy="523220"/>
          </a:xfrm>
          <a:prstGeom prst="rect">
            <a:avLst/>
          </a:prstGeom>
          <a:noFill/>
        </p:spPr>
        <p:txBody>
          <a:bodyPr wrap="square" rtlCol="0">
            <a:spAutoFit/>
          </a:bodyPr>
          <a:lstStyle/>
          <a:p>
            <a:pPr algn="ctr" defTabSz="457200"/>
            <a:r>
              <a:rPr lang="en-GB" sz="2800" b="1" dirty="0">
                <a:solidFill>
                  <a:prstClr val="black"/>
                </a:solidFill>
                <a:latin typeface="Arial" panose="020B0604020202020204"/>
              </a:rPr>
              <a:t>Emotional support</a:t>
            </a:r>
            <a:endParaRPr lang="en-GB" b="1" dirty="0">
              <a:solidFill>
                <a:prstClr val="black"/>
              </a:solidFill>
              <a:latin typeface="Arial" panose="020B0604020202020204"/>
            </a:endParaRPr>
          </a:p>
        </p:txBody>
      </p:sp>
      <p:sp>
        <p:nvSpPr>
          <p:cNvPr id="2" name="Rectangle 1">
            <a:extLst>
              <a:ext uri="{FF2B5EF4-FFF2-40B4-BE49-F238E27FC236}">
                <a16:creationId xmlns:a16="http://schemas.microsoft.com/office/drawing/2014/main" id="{B5EA03CA-A744-435C-8715-A8845DCF6437}"/>
              </a:ext>
            </a:extLst>
          </p:cNvPr>
          <p:cNvSpPr/>
          <p:nvPr/>
        </p:nvSpPr>
        <p:spPr>
          <a:xfrm>
            <a:off x="2603316" y="2122169"/>
            <a:ext cx="6985368" cy="2932213"/>
          </a:xfrm>
          <a:prstGeom prst="rect">
            <a:avLst/>
          </a:prstGeom>
        </p:spPr>
        <p:txBody>
          <a:bodyPr wrap="square">
            <a:spAutoFit/>
          </a:bodyPr>
          <a:lstStyle/>
          <a:p>
            <a:pPr defTabSz="457200">
              <a:lnSpc>
                <a:spcPct val="115000"/>
              </a:lnSpc>
            </a:pPr>
            <a:r>
              <a:rPr lang="en-GB" dirty="0">
                <a:solidFill>
                  <a:prstClr val="black"/>
                </a:solidFill>
                <a:latin typeface="Arial" panose="020B0604020202020204" pitchFamily="34" charset="0"/>
                <a:ea typeface="Arial" panose="020B0604020202020204" pitchFamily="34" charset="0"/>
              </a:rPr>
              <a:t>“I had totted up and worked out that I had about 8 times the email contact with students that I normally have, which sort of drove me underground really. Which is, it's the unpredictability of it, it made trying to plan and organize myself almost totally impossible. So, every day that I faced, I just wasn't sure what was going to happen next as to how much I'd have to do or which module I'd have to be catering for. And I think that brought with it some stresses that I hadn't even thought about”</a:t>
            </a:r>
          </a:p>
          <a:p>
            <a:pPr defTabSz="457200">
              <a:lnSpc>
                <a:spcPct val="115000"/>
              </a:lnSpc>
            </a:pPr>
            <a:r>
              <a:rPr lang="en-GB" b="1" dirty="0">
                <a:solidFill>
                  <a:prstClr val="black"/>
                </a:solidFill>
                <a:latin typeface="Arial" panose="020B0604020202020204" pitchFamily="34" charset="0"/>
                <a:ea typeface="Arial" panose="020B0604020202020204" pitchFamily="34" charset="0"/>
              </a:rPr>
              <a:t>AL</a:t>
            </a:r>
          </a:p>
        </p:txBody>
      </p:sp>
    </p:spTree>
    <p:extLst>
      <p:ext uri="{BB962C8B-B14F-4D97-AF65-F5344CB8AC3E}">
        <p14:creationId xmlns:p14="http://schemas.microsoft.com/office/powerpoint/2010/main" val="3404915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0" y="441575"/>
            <a:ext cx="1751994" cy="452277"/>
          </a:xfrm>
        </p:spPr>
        <p:txBody>
          <a:bodyPr/>
          <a:lstStyle/>
          <a:p>
            <a:r>
              <a:rPr lang="en-GB" dirty="0"/>
              <a:t>Qualitative Themes</a:t>
            </a:r>
          </a:p>
        </p:txBody>
      </p:sp>
      <p:sp>
        <p:nvSpPr>
          <p:cNvPr id="6" name="TextBox 5">
            <a:extLst>
              <a:ext uri="{FF2B5EF4-FFF2-40B4-BE49-F238E27FC236}">
                <a16:creationId xmlns:a16="http://schemas.microsoft.com/office/drawing/2014/main" id="{3D1AA258-50B8-41C6-A92B-EF685A139450}"/>
              </a:ext>
            </a:extLst>
          </p:cNvPr>
          <p:cNvSpPr txBox="1"/>
          <p:nvPr/>
        </p:nvSpPr>
        <p:spPr>
          <a:xfrm>
            <a:off x="3493461" y="1564948"/>
            <a:ext cx="5393933" cy="523220"/>
          </a:xfrm>
          <a:prstGeom prst="rect">
            <a:avLst/>
          </a:prstGeom>
          <a:noFill/>
        </p:spPr>
        <p:txBody>
          <a:bodyPr wrap="square" rtlCol="0">
            <a:spAutoFit/>
          </a:bodyPr>
          <a:lstStyle/>
          <a:p>
            <a:pPr algn="ctr" defTabSz="457200"/>
            <a:r>
              <a:rPr lang="en-GB" sz="2800" b="1" dirty="0">
                <a:solidFill>
                  <a:prstClr val="black"/>
                </a:solidFill>
                <a:latin typeface="Arial" panose="020B0604020202020204"/>
              </a:rPr>
              <a:t>Internal Communication</a:t>
            </a:r>
            <a:endParaRPr lang="en-GB" b="1" dirty="0">
              <a:solidFill>
                <a:prstClr val="black"/>
              </a:solidFill>
              <a:latin typeface="Arial" panose="020B0604020202020204"/>
            </a:endParaRPr>
          </a:p>
        </p:txBody>
      </p:sp>
      <p:sp>
        <p:nvSpPr>
          <p:cNvPr id="2" name="Rectangle 1">
            <a:extLst>
              <a:ext uri="{FF2B5EF4-FFF2-40B4-BE49-F238E27FC236}">
                <a16:creationId xmlns:a16="http://schemas.microsoft.com/office/drawing/2014/main" id="{AC6C4953-BC59-4AA1-8308-3EB20E19BDCE}"/>
              </a:ext>
            </a:extLst>
          </p:cNvPr>
          <p:cNvSpPr/>
          <p:nvPr/>
        </p:nvSpPr>
        <p:spPr>
          <a:xfrm>
            <a:off x="2831998" y="2759265"/>
            <a:ext cx="6962647" cy="1658018"/>
          </a:xfrm>
          <a:prstGeom prst="rect">
            <a:avLst/>
          </a:prstGeom>
        </p:spPr>
        <p:txBody>
          <a:bodyPr wrap="square">
            <a:spAutoFit/>
          </a:bodyPr>
          <a:lstStyle/>
          <a:p>
            <a:pPr defTabSz="457200">
              <a:lnSpc>
                <a:spcPct val="115000"/>
              </a:lnSpc>
            </a:pPr>
            <a:r>
              <a:rPr lang="en-GB" dirty="0">
                <a:solidFill>
                  <a:prstClr val="black"/>
                </a:solidFill>
                <a:latin typeface="Arial" panose="020B0604020202020204" pitchFamily="34" charset="0"/>
                <a:ea typeface="Arial" panose="020B0604020202020204" pitchFamily="34" charset="0"/>
              </a:rPr>
              <a:t>“It went to the students first before it went to ALs. So, we were on the back foot and made to look quite silly because we didn't know.  The students were quoting things to us where it should have been the ALs first and then to the students.”</a:t>
            </a:r>
          </a:p>
          <a:p>
            <a:pPr defTabSz="457200">
              <a:lnSpc>
                <a:spcPct val="115000"/>
              </a:lnSpc>
            </a:pPr>
            <a:r>
              <a:rPr lang="en-GB" b="1" dirty="0">
                <a:solidFill>
                  <a:prstClr val="black"/>
                </a:solidFill>
                <a:latin typeface="Arial" panose="020B0604020202020204" pitchFamily="34" charset="0"/>
                <a:ea typeface="Arial" panose="020B0604020202020204" pitchFamily="34" charset="0"/>
              </a:rPr>
              <a:t>AL</a:t>
            </a:r>
          </a:p>
        </p:txBody>
      </p:sp>
    </p:spTree>
    <p:extLst>
      <p:ext uri="{BB962C8B-B14F-4D97-AF65-F5344CB8AC3E}">
        <p14:creationId xmlns:p14="http://schemas.microsoft.com/office/powerpoint/2010/main" val="18922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618A-AD64-40EC-9EB7-615173D0CE7D}"/>
              </a:ext>
            </a:extLst>
          </p:cNvPr>
          <p:cNvSpPr>
            <a:spLocks noGrp="1"/>
          </p:cNvSpPr>
          <p:nvPr>
            <p:ph type="title"/>
          </p:nvPr>
        </p:nvSpPr>
        <p:spPr/>
        <p:txBody>
          <a:bodyPr/>
          <a:lstStyle/>
          <a:p>
            <a:r>
              <a:rPr lang="en-GB" dirty="0"/>
              <a:t>FASSTEST</a:t>
            </a:r>
          </a:p>
        </p:txBody>
      </p:sp>
      <p:pic>
        <p:nvPicPr>
          <p:cNvPr id="8" name="Content Placeholder 7" descr="Text&#10;&#10;Description automatically generated">
            <a:extLst>
              <a:ext uri="{FF2B5EF4-FFF2-40B4-BE49-F238E27FC236}">
                <a16:creationId xmlns:a16="http://schemas.microsoft.com/office/drawing/2014/main" id="{1AB319BC-398F-4672-A3A7-FFF9A2FB55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582" y="2202025"/>
            <a:ext cx="9933864" cy="2685260"/>
          </a:xfrm>
        </p:spPr>
      </p:pic>
      <p:sp>
        <p:nvSpPr>
          <p:cNvPr id="4" name="Date Placeholder 3">
            <a:extLst>
              <a:ext uri="{FF2B5EF4-FFF2-40B4-BE49-F238E27FC236}">
                <a16:creationId xmlns:a16="http://schemas.microsoft.com/office/drawing/2014/main" id="{33EA5BEF-7A0B-4B74-B7C7-9413DD621615}"/>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C3BC65EA-5481-474E-BBCD-4E09EAA07F6D}"/>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529A3185-1B02-4DBB-8C4C-E93ABB28EA82}"/>
              </a:ext>
            </a:extLst>
          </p:cNvPr>
          <p:cNvSpPr>
            <a:spLocks noGrp="1"/>
          </p:cNvSpPr>
          <p:nvPr>
            <p:ph type="sldNum" sz="quarter" idx="12"/>
          </p:nvPr>
        </p:nvSpPr>
        <p:spPr/>
        <p:txBody>
          <a:bodyPr/>
          <a:lstStyle/>
          <a:p>
            <a:fld id="{33B74FC3-86B5-4D0D-A090-E481881D980F}" type="slidenum">
              <a:rPr lang="en-GB" smtClean="0"/>
              <a:t>17</a:t>
            </a:fld>
            <a:endParaRPr lang="en-GB" dirty="0"/>
          </a:p>
        </p:txBody>
      </p:sp>
    </p:spTree>
    <p:extLst>
      <p:ext uri="{BB962C8B-B14F-4D97-AF65-F5344CB8AC3E}">
        <p14:creationId xmlns:p14="http://schemas.microsoft.com/office/powerpoint/2010/main" val="409471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2382950" y="3266656"/>
            <a:ext cx="7920773" cy="609398"/>
          </a:xfrm>
        </p:spPr>
        <p:txBody>
          <a:bodyPr/>
          <a:lstStyle/>
          <a:p>
            <a:r>
              <a:rPr lang="en-GB" sz="4400" dirty="0"/>
              <a:t>FASSTEST</a:t>
            </a:r>
          </a:p>
        </p:txBody>
      </p:sp>
      <p:sp>
        <p:nvSpPr>
          <p:cNvPr id="3" name="Subtitle 2">
            <a:extLst>
              <a:ext uri="{FF2B5EF4-FFF2-40B4-BE49-F238E27FC236}">
                <a16:creationId xmlns:a16="http://schemas.microsoft.com/office/drawing/2014/main" id="{0BD11A33-AC46-4B11-BB79-1093594918F3}"/>
              </a:ext>
            </a:extLst>
          </p:cNvPr>
          <p:cNvSpPr>
            <a:spLocks noGrp="1"/>
          </p:cNvSpPr>
          <p:nvPr>
            <p:ph type="subTitle" idx="1"/>
          </p:nvPr>
        </p:nvSpPr>
        <p:spPr>
          <a:xfrm>
            <a:off x="2382949" y="4121968"/>
            <a:ext cx="7920774" cy="3040832"/>
          </a:xfrm>
        </p:spPr>
        <p:txBody>
          <a:bodyPr/>
          <a:lstStyle/>
          <a:p>
            <a:r>
              <a:rPr lang="en-GB" sz="2800" dirty="0"/>
              <a:t>Stefanie Sinclair</a:t>
            </a:r>
          </a:p>
          <a:p>
            <a:r>
              <a:rPr lang="en-GB" sz="2800" dirty="0"/>
              <a:t>(Director of FASSTEST)</a:t>
            </a:r>
          </a:p>
          <a:p>
            <a:endParaRPr lang="en-GB" sz="2000" dirty="0">
              <a:hlinkClick r:id="" action="ppaction://noaction">
                <a:extLst>
                  <a:ext uri="{A12FA001-AC4F-418D-AE19-62706E023703}">
                    <ahyp:hlinkClr xmlns:ahyp="http://schemas.microsoft.com/office/drawing/2018/hyperlinkcolor" val="tx"/>
                  </a:ext>
                </a:extLst>
              </a:hlinkClick>
            </a:endParaRPr>
          </a:p>
          <a:p>
            <a:r>
              <a:rPr lang="en-GB" sz="2000" dirty="0">
                <a:hlinkClick r:id="" action="ppaction://noaction">
                  <a:extLst>
                    <a:ext uri="{A12FA001-AC4F-418D-AE19-62706E023703}">
                      <ahyp:hlinkClr xmlns:ahyp="http://schemas.microsoft.com/office/drawing/2018/hyperlinkcolor" val="tx"/>
                    </a:ext>
                  </a:extLst>
                </a:hlinkClick>
              </a:rPr>
              <a:t>Stefanie.Sinclair@open.ac.uk</a:t>
            </a:r>
            <a:endParaRPr lang="en-GB" sz="2000" dirty="0"/>
          </a:p>
          <a:p>
            <a:r>
              <a:rPr lang="en-GB" sz="2000" dirty="0">
                <a:hlinkClick r:id="rId2">
                  <a:extLst>
                    <a:ext uri="{A12FA001-AC4F-418D-AE19-62706E023703}">
                      <ahyp:hlinkClr xmlns:ahyp="http://schemas.microsoft.com/office/drawing/2018/hyperlinkcolor" val="tx"/>
                    </a:ext>
                  </a:extLst>
                </a:hlinkClick>
              </a:rPr>
              <a:t>FASS-Scholarship@open.ac.uk</a:t>
            </a:r>
            <a:endParaRPr lang="en-GB" sz="2000" dirty="0"/>
          </a:p>
          <a:p>
            <a:endParaRPr lang="en-GB" sz="2000" dirty="0"/>
          </a:p>
          <a:p>
            <a:endParaRPr lang="en-GB" sz="2800" dirty="0"/>
          </a:p>
        </p:txBody>
      </p:sp>
      <p:pic>
        <p:nvPicPr>
          <p:cNvPr id="4" name="Picture 3">
            <a:extLst>
              <a:ext uri="{FF2B5EF4-FFF2-40B4-BE49-F238E27FC236}">
                <a16:creationId xmlns:a16="http://schemas.microsoft.com/office/drawing/2014/main" id="{69A5E55B-620F-4C2C-8E92-B83D51DA5890}"/>
              </a:ext>
            </a:extLst>
          </p:cNvPr>
          <p:cNvPicPr>
            <a:picLocks noChangeAspect="1"/>
          </p:cNvPicPr>
          <p:nvPr/>
        </p:nvPicPr>
        <p:blipFill>
          <a:blip r:embed="rId3"/>
          <a:stretch>
            <a:fillRect/>
          </a:stretch>
        </p:blipFill>
        <p:spPr>
          <a:xfrm>
            <a:off x="0" y="-55902"/>
            <a:ext cx="12192000" cy="2791934"/>
          </a:xfrm>
          <a:prstGeom prst="rect">
            <a:avLst/>
          </a:prstGeom>
        </p:spPr>
      </p:pic>
    </p:spTree>
    <p:extLst>
      <p:ext uri="{BB962C8B-B14F-4D97-AF65-F5344CB8AC3E}">
        <p14:creationId xmlns:p14="http://schemas.microsoft.com/office/powerpoint/2010/main" val="4248665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32EA05D-5675-4302-94F8-16E7B0DA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077" y="293253"/>
            <a:ext cx="3480959" cy="935183"/>
          </a:xfrm>
          <a:prstGeom prst="rect">
            <a:avLst/>
          </a:prstGeom>
        </p:spPr>
      </p:pic>
      <p:sp>
        <p:nvSpPr>
          <p:cNvPr id="10" name="TextBox 9">
            <a:extLst>
              <a:ext uri="{FF2B5EF4-FFF2-40B4-BE49-F238E27FC236}">
                <a16:creationId xmlns:a16="http://schemas.microsoft.com/office/drawing/2014/main" id="{96B97938-58ED-4BB8-9756-252FD14D89E7}"/>
              </a:ext>
            </a:extLst>
          </p:cNvPr>
          <p:cNvSpPr txBox="1"/>
          <p:nvPr/>
        </p:nvSpPr>
        <p:spPr>
          <a:xfrm>
            <a:off x="487681" y="524934"/>
            <a:ext cx="9254630" cy="64325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mn-cs"/>
              </a:rPr>
              <a:t>What is FASSTEST?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The Centre for Scholarship and Innovation in the Open University’s </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mn-ea"/>
                <a:cs typeface="+mn-cs"/>
              </a:rPr>
              <a:t>Faculty of Arts and Social Sciences (FASS)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FASSTEST stands for ‘FASS Teaching Excellence and Scholarship of Teaching’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Launched in October 2018</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Aims to </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mn-ea"/>
                <a:cs typeface="+mn-cs"/>
              </a:rPr>
              <a:t>enhance teaching and learning</a:t>
            </a:r>
            <a:r>
              <a:rPr kumimoji="0" lang="en-GB"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mn-ea"/>
                <a:cs typeface="+mn-cs"/>
              </a:rPr>
              <a:t> </a:t>
            </a:r>
            <a:r>
              <a:rPr kumimoji="0" lang="en-GB"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mn-ea"/>
                <a:cs typeface="+mn-cs"/>
              </a:rPr>
              <a:t>in the Arts and Social Sciences</a:t>
            </a:r>
            <a:endParaRPr kumimoji="0" lang="en-GB" sz="2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Supports educational research projects conducted by staff that are involved in module design and teaching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115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F9ABB-B97C-48FF-851B-CE1CB986A5F6}"/>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83B8E7E0-CAD4-409E-B409-17E5C3CFBA9D}"/>
              </a:ext>
            </a:extLst>
          </p:cNvPr>
          <p:cNvSpPr>
            <a:spLocks noGrp="1"/>
          </p:cNvSpPr>
          <p:nvPr>
            <p:ph idx="1"/>
          </p:nvPr>
        </p:nvSpPr>
        <p:spPr>
          <a:xfrm>
            <a:off x="838200" y="1317356"/>
            <a:ext cx="10958166" cy="4859607"/>
          </a:xfrm>
        </p:spPr>
        <p:txBody>
          <a:bodyPr>
            <a:normAutofit fontScale="85000" lnSpcReduction="10000"/>
          </a:bodyPr>
          <a:lstStyle/>
          <a:p>
            <a:pPr>
              <a:lnSpc>
                <a:spcPct val="120000"/>
              </a:lnSpc>
            </a:pPr>
            <a:r>
              <a:rPr lang="en-GB" dirty="0"/>
              <a:t>Part One (eSTEeM and FASSTEST)</a:t>
            </a:r>
          </a:p>
          <a:p>
            <a:pPr lvl="1">
              <a:lnSpc>
                <a:spcPct val="120000"/>
              </a:lnSpc>
            </a:pPr>
            <a:r>
              <a:rPr lang="en-GB" dirty="0"/>
              <a:t>Mark Jones introducing Vicky Murphy’s talk about ‘Supporting students during lockdown’</a:t>
            </a:r>
          </a:p>
          <a:p>
            <a:pPr lvl="1">
              <a:lnSpc>
                <a:spcPct val="120000"/>
              </a:lnSpc>
            </a:pPr>
            <a:r>
              <a:rPr lang="en-GB" dirty="0"/>
              <a:t>Steffi Sinclair introducing Ed Hogan’s talk about ‘The Next Chapter: understanding the career aspirations of Creative Writing students ’</a:t>
            </a:r>
          </a:p>
          <a:p>
            <a:pPr lvl="1">
              <a:lnSpc>
                <a:spcPct val="120000"/>
              </a:lnSpc>
            </a:pPr>
            <a:r>
              <a:rPr lang="en-GB" dirty="0"/>
              <a:t>Questions and comments</a:t>
            </a:r>
          </a:p>
          <a:p>
            <a:pPr>
              <a:lnSpc>
                <a:spcPct val="120000"/>
              </a:lnSpc>
            </a:pPr>
            <a:r>
              <a:rPr lang="en-GB" dirty="0"/>
              <a:t>Part Two (PRAXIS and </a:t>
            </a:r>
            <a:r>
              <a:rPr lang="en-GB" dirty="0" err="1"/>
              <a:t>SCiLAB</a:t>
            </a:r>
            <a:r>
              <a:rPr lang="en-GB" dirty="0"/>
              <a:t>)</a:t>
            </a:r>
          </a:p>
          <a:p>
            <a:pPr lvl="1">
              <a:lnSpc>
                <a:spcPct val="120000"/>
              </a:lnSpc>
            </a:pPr>
            <a:r>
              <a:rPr lang="en-GB" dirty="0"/>
              <a:t>Claire Saunders introducing Jane </a:t>
            </a:r>
            <a:r>
              <a:rPr lang="en-GB" dirty="0" err="1"/>
              <a:t>Dorrian’s</a:t>
            </a:r>
            <a:r>
              <a:rPr lang="en-GB" dirty="0"/>
              <a:t> talk about ‘What is a tutorial? An exploration of ‘learning event literacy’ on student experience’</a:t>
            </a:r>
          </a:p>
          <a:p>
            <a:pPr lvl="1">
              <a:lnSpc>
                <a:spcPct val="120000"/>
              </a:lnSpc>
            </a:pPr>
            <a:r>
              <a:rPr lang="en-GB" dirty="0" err="1"/>
              <a:t>Carolin</a:t>
            </a:r>
            <a:r>
              <a:rPr lang="en-GB" dirty="0"/>
              <a:t> Decker-Lange introducing Terry O’Sullivan’s talk about ‘B206 Badging employability’</a:t>
            </a:r>
          </a:p>
          <a:p>
            <a:pPr lvl="1">
              <a:lnSpc>
                <a:spcPct val="120000"/>
              </a:lnSpc>
            </a:pPr>
            <a:r>
              <a:rPr lang="en-GB" dirty="0"/>
              <a:t>Questions and comments</a:t>
            </a:r>
          </a:p>
          <a:p>
            <a:pPr>
              <a:lnSpc>
                <a:spcPct val="120000"/>
              </a:lnSpc>
            </a:pPr>
            <a:r>
              <a:rPr lang="en-GB" dirty="0"/>
              <a:t>Scholarship challenges and priorities discussion</a:t>
            </a:r>
          </a:p>
        </p:txBody>
      </p:sp>
      <p:sp>
        <p:nvSpPr>
          <p:cNvPr id="4" name="Date Placeholder 3">
            <a:extLst>
              <a:ext uri="{FF2B5EF4-FFF2-40B4-BE49-F238E27FC236}">
                <a16:creationId xmlns:a16="http://schemas.microsoft.com/office/drawing/2014/main" id="{57F6FAF0-56C0-4181-A8F3-A03D963BFCF0}"/>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69A54CED-C69A-4481-B2FB-058C4894C3E5}"/>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9CD67080-A6AE-473B-968D-FF7F0DF61786}"/>
              </a:ext>
            </a:extLst>
          </p:cNvPr>
          <p:cNvSpPr>
            <a:spLocks noGrp="1"/>
          </p:cNvSpPr>
          <p:nvPr>
            <p:ph type="sldNum" sz="quarter" idx="12"/>
          </p:nvPr>
        </p:nvSpPr>
        <p:spPr/>
        <p:txBody>
          <a:bodyPr/>
          <a:lstStyle/>
          <a:p>
            <a:fld id="{33B74FC3-86B5-4D0D-A090-E481881D980F}" type="slidenum">
              <a:rPr lang="en-GB" smtClean="0"/>
              <a:t>2</a:t>
            </a:fld>
            <a:endParaRPr lang="en-GB" dirty="0"/>
          </a:p>
        </p:txBody>
      </p:sp>
    </p:spTree>
    <p:extLst>
      <p:ext uri="{BB962C8B-B14F-4D97-AF65-F5344CB8AC3E}">
        <p14:creationId xmlns:p14="http://schemas.microsoft.com/office/powerpoint/2010/main" val="3068028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032EA05D-5675-4302-94F8-16E7B0DA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077" y="293253"/>
            <a:ext cx="3480959" cy="935183"/>
          </a:xfrm>
          <a:prstGeom prst="rect">
            <a:avLst/>
          </a:prstGeom>
        </p:spPr>
      </p:pic>
      <p:sp>
        <p:nvSpPr>
          <p:cNvPr id="10" name="TextBox 9">
            <a:extLst>
              <a:ext uri="{FF2B5EF4-FFF2-40B4-BE49-F238E27FC236}">
                <a16:creationId xmlns:a16="http://schemas.microsoft.com/office/drawing/2014/main" id="{96B97938-58ED-4BB8-9756-252FD14D89E7}"/>
              </a:ext>
            </a:extLst>
          </p:cNvPr>
          <p:cNvSpPr txBox="1"/>
          <p:nvPr/>
        </p:nvSpPr>
        <p:spPr>
          <a:xfrm>
            <a:off x="1097280" y="1371600"/>
            <a:ext cx="8351520"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a:ea typeface="+mn-ea"/>
                <a:cs typeface="+mn-cs"/>
              </a:rPr>
              <a:t>What sort of projects do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sng" strike="noStrike" kern="1200" cap="none" spc="0" normalizeH="0" baseline="0" noProof="0" dirty="0">
                <a:ln>
                  <a:noFill/>
                </a:ln>
                <a:solidFill>
                  <a:prstClr val="white"/>
                </a:solidFill>
                <a:effectLst/>
                <a:uLnTx/>
                <a:uFillTx/>
                <a:latin typeface="Open Sans" panose="020B0606030504020204" pitchFamily="34" charset="0"/>
                <a:ea typeface="+mn-ea"/>
                <a:cs typeface="+mn-cs"/>
              </a:rPr>
              <a:t>Student surveys</a:t>
            </a:r>
            <a:r>
              <a:rPr kumimoji="0" lang="en-GB" sz="22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e.g. ‘The Next Chapter: understanding the career aspirations of students on the MA in Creative Writing’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sng" strike="noStrike" kern="1200" cap="none" spc="0" normalizeH="0" baseline="0" noProof="0" dirty="0">
                <a:ln>
                  <a:noFill/>
                </a:ln>
                <a:solidFill>
                  <a:prstClr val="white"/>
                </a:solidFill>
                <a:effectLst/>
                <a:uLnTx/>
                <a:uFillTx/>
                <a:latin typeface="Open Sans" panose="020B0606030504020204" pitchFamily="34" charset="0"/>
                <a:ea typeface="+mn-ea"/>
                <a:cs typeface="+mn-cs"/>
              </a:rPr>
              <a:t>Focus groups and interviews with students</a:t>
            </a:r>
            <a:r>
              <a:rPr kumimoji="0" lang="en-GB" sz="22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e.g. ‘Flexible Study Intensity in Arts and Humanities: Classical Studies and History’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sng" strike="noStrike" kern="1200" cap="none" spc="0" normalizeH="0" baseline="0" noProof="0" dirty="0">
                <a:ln>
                  <a:noFill/>
                </a:ln>
                <a:solidFill>
                  <a:prstClr val="white"/>
                </a:solidFill>
                <a:effectLst/>
                <a:uLnTx/>
                <a:uFillTx/>
                <a:latin typeface="Open Sans" panose="020B0606030504020204" pitchFamily="34" charset="0"/>
                <a:ea typeface="+mn-ea"/>
                <a:cs typeface="+mn-cs"/>
              </a:rPr>
              <a:t>Data analysis</a:t>
            </a:r>
            <a:r>
              <a:rPr kumimoji="0" lang="en-GB" sz="22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e.g. ‘Academic Conduct Matters: assessing the impact of interventions on student retention and progression’</a:t>
            </a:r>
            <a:endParaRPr kumimoji="0" lang="en-GB" sz="2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4739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688622" y="3255367"/>
            <a:ext cx="7920773" cy="609398"/>
          </a:xfrm>
        </p:spPr>
        <p:txBody>
          <a:bodyPr/>
          <a:lstStyle/>
          <a:p>
            <a:r>
              <a:rPr lang="en-GB" sz="4400" dirty="0"/>
              <a:t>FASSTEST</a:t>
            </a:r>
          </a:p>
        </p:txBody>
      </p:sp>
      <p:sp>
        <p:nvSpPr>
          <p:cNvPr id="3" name="Subtitle 2">
            <a:extLst>
              <a:ext uri="{FF2B5EF4-FFF2-40B4-BE49-F238E27FC236}">
                <a16:creationId xmlns:a16="http://schemas.microsoft.com/office/drawing/2014/main" id="{0BD11A33-AC46-4B11-BB79-1093594918F3}"/>
              </a:ext>
            </a:extLst>
          </p:cNvPr>
          <p:cNvSpPr>
            <a:spLocks noGrp="1"/>
          </p:cNvSpPr>
          <p:nvPr>
            <p:ph type="subTitle" idx="1"/>
          </p:nvPr>
        </p:nvSpPr>
        <p:spPr>
          <a:xfrm>
            <a:off x="688622" y="4157360"/>
            <a:ext cx="8632967" cy="3906711"/>
          </a:xfrm>
        </p:spPr>
        <p:txBody>
          <a:bodyPr/>
          <a:lstStyle/>
          <a:p>
            <a:endParaRPr lang="en-GB" sz="2000" dirty="0">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GB" sz="2000" dirty="0"/>
              <a:t>FASSTEST Blog: </a:t>
            </a:r>
            <a:r>
              <a:rPr lang="en-GB" sz="2000" dirty="0">
                <a:hlinkClick r:id="rId2">
                  <a:extLst>
                    <a:ext uri="{A12FA001-AC4F-418D-AE19-62706E023703}">
                      <ahyp:hlinkClr xmlns:ahyp="http://schemas.microsoft.com/office/drawing/2018/hyperlinkcolor" val="tx"/>
                    </a:ext>
                  </a:extLst>
                </a:hlinkClick>
              </a:rPr>
              <a:t>www.open.ac.uk/blogs/FASS-Scholarship</a:t>
            </a:r>
            <a:r>
              <a:rPr lang="en-GB" sz="2000" dirty="0"/>
              <a:t> </a:t>
            </a:r>
          </a:p>
          <a:p>
            <a:pPr marL="285750" indent="-285750">
              <a:buFont typeface="Arial" panose="020B0604020202020204" pitchFamily="34" charset="0"/>
              <a:buChar char="•"/>
            </a:pPr>
            <a:r>
              <a:rPr lang="en-GB" sz="2000" dirty="0"/>
              <a:t>Twitter: @OU_FASSTEST</a:t>
            </a:r>
            <a:r>
              <a:rPr lang="en-GB" sz="2000" dirty="0">
                <a:hlinkClick r:id="rId3"/>
              </a:rPr>
              <a:t> </a:t>
            </a:r>
            <a:endParaRPr lang="en-GB" sz="2000" dirty="0"/>
          </a:p>
          <a:p>
            <a:pPr marL="285750" indent="-285750">
              <a:buFont typeface="Arial" panose="020B0604020202020204" pitchFamily="34" charset="0"/>
              <a:buChar char="•"/>
            </a:pPr>
            <a:r>
              <a:rPr lang="en-GB" sz="2000" dirty="0"/>
              <a:t>Email: </a:t>
            </a:r>
            <a:r>
              <a:rPr lang="en-GB" sz="2000" dirty="0">
                <a:hlinkClick r:id="rId4">
                  <a:extLst>
                    <a:ext uri="{A12FA001-AC4F-418D-AE19-62706E023703}">
                      <ahyp:hlinkClr xmlns:ahyp="http://schemas.microsoft.com/office/drawing/2018/hyperlinkcolor" val="tx"/>
                    </a:ext>
                  </a:extLst>
                </a:hlinkClick>
              </a:rPr>
              <a:t>FASS-Scholarship@open.ac.uk</a:t>
            </a:r>
            <a:endParaRPr lang="en-GB" sz="2000" dirty="0"/>
          </a:p>
          <a:p>
            <a:pPr marL="285750" indent="-285750">
              <a:buFont typeface="Arial" panose="020B0604020202020204" pitchFamily="34" charset="0"/>
              <a:buChar char="•"/>
            </a:pPr>
            <a:endParaRPr lang="en-GB" sz="2000" dirty="0"/>
          </a:p>
          <a:p>
            <a:r>
              <a:rPr kumimoji="0" lang="en-GB"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pen Sans" panose="020B0606030504020204" pitchFamily="34" charset="0"/>
                <a:ea typeface="+mn-ea"/>
                <a:cs typeface="+mn-cs"/>
              </a:rPr>
              <a:t>Look out for emails inviting you to be part of a FASSTEST project!</a:t>
            </a:r>
          </a:p>
          <a:p>
            <a:pPr marL="285750" indent="-285750">
              <a:buFont typeface="Arial" panose="020B0604020202020204" pitchFamily="34" charset="0"/>
              <a:buChar char="•"/>
            </a:pPr>
            <a:endParaRPr lang="en-GB" sz="2000" dirty="0"/>
          </a:p>
          <a:p>
            <a:endParaRPr lang="en-GB" sz="2000" dirty="0"/>
          </a:p>
          <a:p>
            <a:endParaRPr lang="en-GB" sz="2800" dirty="0"/>
          </a:p>
        </p:txBody>
      </p:sp>
      <p:pic>
        <p:nvPicPr>
          <p:cNvPr id="4" name="Picture 3">
            <a:extLst>
              <a:ext uri="{FF2B5EF4-FFF2-40B4-BE49-F238E27FC236}">
                <a16:creationId xmlns:a16="http://schemas.microsoft.com/office/drawing/2014/main" id="{69A5E55B-620F-4C2C-8E92-B83D51DA5890}"/>
              </a:ext>
            </a:extLst>
          </p:cNvPr>
          <p:cNvPicPr>
            <a:picLocks noChangeAspect="1"/>
          </p:cNvPicPr>
          <p:nvPr/>
        </p:nvPicPr>
        <p:blipFill>
          <a:blip r:embed="rId5"/>
          <a:stretch>
            <a:fillRect/>
          </a:stretch>
        </p:blipFill>
        <p:spPr>
          <a:xfrm>
            <a:off x="0" y="-55902"/>
            <a:ext cx="12192000" cy="2791934"/>
          </a:xfrm>
          <a:prstGeom prst="rect">
            <a:avLst/>
          </a:prstGeom>
        </p:spPr>
      </p:pic>
    </p:spTree>
    <p:extLst>
      <p:ext uri="{BB962C8B-B14F-4D97-AF65-F5344CB8AC3E}">
        <p14:creationId xmlns:p14="http://schemas.microsoft.com/office/powerpoint/2010/main" val="1979442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218" name="Picture 2" descr="Stack of multi-coloured books">
            <a:extLst>
              <a:ext uri="{FF2B5EF4-FFF2-40B4-BE49-F238E27FC236}">
                <a16:creationId xmlns:a16="http://schemas.microsoft.com/office/drawing/2014/main" id="{864494E7-06C0-0141-AEED-067870E4A3FA}"/>
              </a:ext>
            </a:extLst>
          </p:cNvPr>
          <p:cNvPicPr>
            <a:picLocks noChangeAspect="1" noChangeArrowheads="1"/>
          </p:cNvPicPr>
          <p:nvPr/>
        </p:nvPicPr>
        <p:blipFill>
          <a:blip r:embed="rId2"/>
          <a:srcRect l="25200" r="25200"/>
          <a:stretch/>
        </p:blipFill>
        <p:spPr bwMode="auto">
          <a:xfrm>
            <a:off x="3523488" y="13"/>
            <a:ext cx="8668512" cy="6857987"/>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5"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p:nvPr>
        </p:nvSpPr>
        <p:spPr>
          <a:xfrm>
            <a:off x="477980" y="1122363"/>
            <a:ext cx="4023360" cy="3204133"/>
          </a:xfrm>
        </p:spPr>
        <p:txBody>
          <a:bodyPr vert="horz" wrap="square" lIns="121920" tIns="60960" rIns="121920" bIns="60960" rtlCol="0" anchor="b" anchorCtr="0">
            <a:normAutofit/>
          </a:bodyPr>
          <a:lstStyle/>
          <a:p>
            <a:pPr defTabSz="1219170"/>
            <a:r>
              <a:rPr lang="en-US" dirty="0">
                <a:solidFill>
                  <a:schemeClr val="tx1"/>
                </a:solidFill>
              </a:rPr>
              <a:t>The Next Chapter</a:t>
            </a:r>
          </a:p>
        </p:txBody>
      </p:sp>
      <p:sp>
        <p:nvSpPr>
          <p:cNvPr id="3" name="Subtitle 2"/>
          <p:cNvSpPr>
            <a:spLocks noGrp="1"/>
          </p:cNvSpPr>
          <p:nvPr>
            <p:ph type="subTitle" idx="1"/>
          </p:nvPr>
        </p:nvSpPr>
        <p:spPr>
          <a:xfrm>
            <a:off x="477981" y="4872922"/>
            <a:ext cx="4023359" cy="1208141"/>
          </a:xfrm>
        </p:spPr>
        <p:txBody>
          <a:bodyPr vert="horz" wrap="square" lIns="121920" tIns="60960" rIns="121920" bIns="60960" rtlCol="0">
            <a:normAutofit/>
          </a:bodyPr>
          <a:lstStyle/>
          <a:p>
            <a:pPr defTabSz="1219170">
              <a:spcBef>
                <a:spcPts val="1333"/>
              </a:spcBef>
            </a:pPr>
            <a:r>
              <a:rPr lang="en-US" dirty="0">
                <a:solidFill>
                  <a:schemeClr val="tx1"/>
                </a:solidFill>
              </a:rPr>
              <a:t>Understanding the career aspirations of Creative Writing students</a:t>
            </a: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8"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4108DF-067B-B744-BD51-64803493D0D8}"/>
              </a:ext>
            </a:extLst>
          </p:cNvPr>
          <p:cNvPicPr>
            <a:picLocks noChangeAspect="1"/>
          </p:cNvPicPr>
          <p:nvPr/>
        </p:nvPicPr>
        <p:blipFill>
          <a:blip r:embed="rId3"/>
          <a:stretch>
            <a:fillRect/>
          </a:stretch>
        </p:blipFill>
        <p:spPr>
          <a:xfrm>
            <a:off x="189607" y="289387"/>
            <a:ext cx="1286933" cy="965200"/>
          </a:xfrm>
          <a:prstGeom prst="rect">
            <a:avLst/>
          </a:prstGeom>
        </p:spPr>
      </p:pic>
    </p:spTree>
    <p:extLst>
      <p:ext uri="{BB962C8B-B14F-4D97-AF65-F5344CB8AC3E}">
        <p14:creationId xmlns:p14="http://schemas.microsoft.com/office/powerpoint/2010/main" val="124457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3587-C811-D646-BD42-91579813C0F5}"/>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2B9DDEB5-9F32-0042-877A-01ED1FCBD13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960A3C7-61E4-B141-ABEB-FE02C351BF5E}"/>
              </a:ext>
            </a:extLst>
          </p:cNvPr>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E117682C-A4AD-0E48-A429-EAE8CD93611C}"/>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1743F5CA-CBDD-8245-8BEC-49EE0B427D06}"/>
              </a:ext>
            </a:extLst>
          </p:cNvPr>
          <p:cNvPicPr>
            <a:picLocks noChangeAspect="1"/>
          </p:cNvPicPr>
          <p:nvPr/>
        </p:nvPicPr>
        <p:blipFill>
          <a:blip r:embed="rId2"/>
          <a:stretch>
            <a:fillRect/>
          </a:stretch>
        </p:blipFill>
        <p:spPr>
          <a:xfrm>
            <a:off x="528764" y="0"/>
            <a:ext cx="11134472" cy="6858000"/>
          </a:xfrm>
          <a:prstGeom prst="rect">
            <a:avLst/>
          </a:prstGeom>
        </p:spPr>
      </p:pic>
    </p:spTree>
    <p:extLst>
      <p:ext uri="{BB962C8B-B14F-4D97-AF65-F5344CB8AC3E}">
        <p14:creationId xmlns:p14="http://schemas.microsoft.com/office/powerpoint/2010/main" val="198190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9"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 name="Picture 2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10825929" y="6223701"/>
            <a:ext cx="570728" cy="314067"/>
          </a:xfrm>
        </p:spPr>
        <p:txBody>
          <a:bodyPr vert="horz" lIns="121920" tIns="60960" rIns="121920" bIns="60960" rtlCol="0" anchor="ctr">
            <a:normAutofit/>
          </a:bodyPr>
          <a:lstStyle/>
          <a:p>
            <a:pPr marL="0" marR="0" lvl="0" indent="0" algn="r" defTabSz="1219170" rtl="0" eaLnBrk="1" fontAlgn="auto" latinLnBrk="0" hangingPunct="1">
              <a:lnSpc>
                <a:spcPct val="100000"/>
              </a:lnSpc>
              <a:spcBef>
                <a:spcPts val="0"/>
              </a:spcBef>
              <a:spcAft>
                <a:spcPts val="800"/>
              </a:spcAft>
              <a:buClrTx/>
              <a:buSzTx/>
              <a:buFontTx/>
              <a:buNone/>
              <a:tabLst/>
              <a:defRPr/>
            </a:pPr>
            <a:fld id="{0406593E-52CF-5B45-8CFF-7309163A4729}" type="slidenum">
              <a:rPr kumimoji="0" lang="en-US" sz="1067" b="0" i="0" u="none" strike="noStrike" kern="1200" cap="none" spc="0" normalizeH="0" baseline="0" noProof="0">
                <a:ln>
                  <a:noFill/>
                </a:ln>
                <a:solidFill>
                  <a:srgbClr val="898989"/>
                </a:solidFill>
                <a:effectLst/>
                <a:uLnTx/>
                <a:uFillTx/>
                <a:latin typeface="Arial" panose="020B0604020202020204"/>
                <a:ea typeface="+mn-ea"/>
                <a:cs typeface="+mn-cs"/>
              </a:rPr>
              <a:pPr marL="0" marR="0" lvl="0" indent="0" algn="r" defTabSz="1219170" rtl="0" eaLnBrk="1" fontAlgn="auto" latinLnBrk="0" hangingPunct="1">
                <a:lnSpc>
                  <a:spcPct val="100000"/>
                </a:lnSpc>
                <a:spcBef>
                  <a:spcPts val="0"/>
                </a:spcBef>
                <a:spcAft>
                  <a:spcPts val="800"/>
                </a:spcAft>
                <a:buClrTx/>
                <a:buSzTx/>
                <a:buFontTx/>
                <a:buNone/>
                <a:tabLst/>
                <a:defRPr/>
              </a:pPr>
              <a:t>24</a:t>
            </a:fld>
            <a:endParaRPr kumimoji="0" lang="en-US" sz="1067" b="0" i="0" u="none" strike="noStrike" kern="1200" cap="none" spc="0" normalizeH="0" baseline="0" noProof="0">
              <a:ln>
                <a:noFill/>
              </a:ln>
              <a:solidFill>
                <a:srgbClr val="898989"/>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D3D887FF-E786-684F-8568-D78A1CF03C16}"/>
              </a:ext>
            </a:extLst>
          </p:cNvPr>
          <p:cNvSpPr>
            <a:spLocks noGrp="1"/>
          </p:cNvSpPr>
          <p:nvPr>
            <p:ph type="ctrTitle"/>
          </p:nvPr>
        </p:nvSpPr>
        <p:spPr>
          <a:xfrm>
            <a:off x="1437219" y="-1011915"/>
            <a:ext cx="1680000" cy="60959"/>
          </a:xfrm>
        </p:spPr>
        <p:txBody>
          <a:bodyPr/>
          <a:lstStyle/>
          <a:p>
            <a:endParaRPr lang="en-US" dirty="0"/>
          </a:p>
        </p:txBody>
      </p:sp>
      <p:sp>
        <p:nvSpPr>
          <p:cNvPr id="4" name="TextBox 3">
            <a:extLst>
              <a:ext uri="{FF2B5EF4-FFF2-40B4-BE49-F238E27FC236}">
                <a16:creationId xmlns:a16="http://schemas.microsoft.com/office/drawing/2014/main" id="{B7266D00-5885-3C4A-A5EF-10A908DE26A4}"/>
              </a:ext>
            </a:extLst>
          </p:cNvPr>
          <p:cNvSpPr txBox="1"/>
          <p:nvPr/>
        </p:nvSpPr>
        <p:spPr>
          <a:xfrm>
            <a:off x="4613317" y="2850662"/>
            <a:ext cx="2634632" cy="1156677"/>
          </a:xfrm>
          <a:prstGeom prst="rect">
            <a:avLst/>
          </a:prstGeom>
          <a:noFill/>
        </p:spPr>
        <p:txBody>
          <a:bodyPr wrap="none"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Arial" panose="020B0604020202020204"/>
                <a:ea typeface="+mn-ea"/>
                <a:cs typeface="+mn-cs"/>
              </a:rPr>
              <a:t>Why?</a:t>
            </a:r>
          </a:p>
        </p:txBody>
      </p:sp>
    </p:spTree>
    <p:extLst>
      <p:ext uri="{BB962C8B-B14F-4D97-AF65-F5344CB8AC3E}">
        <p14:creationId xmlns:p14="http://schemas.microsoft.com/office/powerpoint/2010/main" val="204798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218" name="Picture 2">
            <a:extLst>
              <a:ext uri="{FF2B5EF4-FFF2-40B4-BE49-F238E27FC236}">
                <a16:creationId xmlns:a16="http://schemas.microsoft.com/office/drawing/2014/main" id="{864494E7-06C0-0141-AEED-067870E4A3FA}"/>
              </a:ext>
            </a:extLst>
          </p:cNvPr>
          <p:cNvPicPr>
            <a:picLocks noChangeAspect="1" noChangeArrowheads="1"/>
          </p:cNvPicPr>
          <p:nvPr/>
        </p:nvPicPr>
        <p:blipFill rotWithShape="1">
          <a:blip r:embed="rId2">
            <a:extLst>
              <a:ext uri="{837473B0-CC2E-450A-ABE3-18F120FF3D39}">
                <a1611:picAttrSrcUrl xmlns:a1611="http://schemas.microsoft.com/office/drawing/2016/11/main" r:id="rId3"/>
              </a:ext>
            </a:extLst>
          </a:blip>
          <a:srcRect t="15730"/>
          <a:stretch/>
        </p:blipFill>
        <p:spPr bwMode="auto">
          <a:xfrm>
            <a:off x="-3046" y="13"/>
            <a:ext cx="12191999" cy="6857987"/>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07601"/>
            <a:ext cx="12191999" cy="3162147"/>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p:nvPr>
        </p:nvSpPr>
        <p:spPr>
          <a:xfrm>
            <a:off x="1097280" y="325549"/>
            <a:ext cx="10058400" cy="3574779"/>
          </a:xfrm>
          <a:effectLst>
            <a:outerShdw blurRad="50800" dist="38100" dir="2700000" algn="tl" rotWithShape="0">
              <a:prstClr val="black">
                <a:alpha val="40000"/>
              </a:prstClr>
            </a:outerShdw>
          </a:effectLst>
        </p:spPr>
        <p:txBody>
          <a:bodyPr vert="horz" wrap="square" lIns="121920" tIns="60960" rIns="121920" bIns="60960" rtlCol="0" anchor="b" anchorCtr="0">
            <a:normAutofit/>
          </a:bodyPr>
          <a:lstStyle/>
          <a:p>
            <a:pPr algn="ctr" defTabSz="1219170"/>
            <a:r>
              <a:rPr lang="en-US" sz="5200" dirty="0">
                <a:solidFill>
                  <a:srgbClr val="FFFFFF"/>
                </a:solidFill>
              </a:rPr>
              <a:t>Background</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wrap="square" lIns="121920" tIns="60960" rIns="121920" bIns="60960" rtlCol="0">
            <a:normAutofit/>
          </a:bodyPr>
          <a:lstStyle/>
          <a:p>
            <a:pPr algn="ctr" defTabSz="1219170">
              <a:spcBef>
                <a:spcPts val="1333"/>
              </a:spcBef>
            </a:pPr>
            <a:r>
              <a:rPr lang="en-US" sz="3200">
                <a:solidFill>
                  <a:srgbClr val="FFFFFF"/>
                </a:solidFill>
              </a:rPr>
              <a:t>Publication and performance</a:t>
            </a:r>
          </a:p>
        </p:txBody>
      </p:sp>
      <p:sp>
        <p:nvSpPr>
          <p:cNvPr id="5" name="TextBox 4">
            <a:extLst>
              <a:ext uri="{FF2B5EF4-FFF2-40B4-BE49-F238E27FC236}">
                <a16:creationId xmlns:a16="http://schemas.microsoft.com/office/drawing/2014/main" id="{0725D605-E107-334F-A4A4-103253C0ABC5}"/>
              </a:ext>
            </a:extLst>
          </p:cNvPr>
          <p:cNvSpPr txBox="1"/>
          <p:nvPr/>
        </p:nvSpPr>
        <p:spPr>
          <a:xfrm>
            <a:off x="8804534" y="6874933"/>
            <a:ext cx="3387466" cy="235898"/>
          </a:xfrm>
          <a:prstGeom prst="rect">
            <a:avLst/>
          </a:prstGeom>
          <a:solidFill>
            <a:srgbClr val="000000"/>
          </a:solidFill>
        </p:spPr>
        <p:txBody>
          <a:bodyPr wrap="none" rtlCol="0">
            <a:spAutoFit/>
          </a:bodyPr>
          <a:lstStyle/>
          <a:p>
            <a:pPr marL="0" marR="0" lvl="0" indent="0" algn="r" defTabSz="914377" rtl="0" eaLnBrk="1" fontAlgn="auto" latinLnBrk="0" hangingPunct="1">
              <a:lnSpc>
                <a:spcPct val="100000"/>
              </a:lnSpc>
              <a:spcBef>
                <a:spcPts val="0"/>
              </a:spcBef>
              <a:spcAft>
                <a:spcPts val="800"/>
              </a:spcAft>
              <a:buClrTx/>
              <a:buSzTx/>
              <a:buFontTx/>
              <a:buNone/>
              <a:tabLst/>
              <a:defRPr/>
            </a:pPr>
            <a:r>
              <a:rPr kumimoji="0" lang="en-US" sz="933" b="0" i="0" u="none" strike="noStrike" kern="1200" cap="none" spc="0" normalizeH="0" baseline="0" noProof="0">
                <a:ln>
                  <a:noFill/>
                </a:ln>
                <a:solidFill>
                  <a:srgbClr val="FFFFFF"/>
                </a:solidFill>
                <a:effectLst/>
                <a:uLnTx/>
                <a:uFillTx/>
                <a:latin typeface="Arial" panose="020B0604020202020204"/>
                <a:ea typeface="+mn-ea"/>
                <a:cs typeface="+mn-cs"/>
                <a:hlinkClick r:id="rId3" tooltip="https://www.flickr.com/photos/squeakymarmot/19446704438">
                  <a:extLst>
                    <a:ext uri="{A12FA001-AC4F-418D-AE19-62706E023703}">
                      <ahyp:hlinkClr xmlns:ahyp="http://schemas.microsoft.com/office/drawing/2018/hyperlinkcolor" val="tx"/>
                    </a:ext>
                  </a:extLst>
                </a:hlinkClick>
              </a:rPr>
              <a:t>This Photo</a:t>
            </a:r>
            <a:r>
              <a:rPr kumimoji="0" lang="en-US" sz="933" b="0" i="0" u="none" strike="noStrike" kern="1200" cap="none" spc="0" normalizeH="0" baseline="0" noProof="0">
                <a:ln>
                  <a:noFill/>
                </a:ln>
                <a:solidFill>
                  <a:srgbClr val="FFFFFF"/>
                </a:solidFill>
                <a:effectLst/>
                <a:uLnTx/>
                <a:uFillTx/>
                <a:latin typeface="Arial" panose="020B0604020202020204"/>
                <a:ea typeface="+mn-ea"/>
                <a:cs typeface="+mn-cs"/>
              </a:rPr>
              <a:t> by Unknown Author is licensed under </a:t>
            </a:r>
            <a:r>
              <a:rPr kumimoji="0" lang="en-US" sz="933" b="0" i="0" u="none" strike="noStrike" kern="1200" cap="none" spc="0" normalizeH="0" baseline="0" noProof="0">
                <a:ln>
                  <a:noFill/>
                </a:ln>
                <a:solidFill>
                  <a:srgbClr val="FFFFFF"/>
                </a:solidFill>
                <a:effectLst/>
                <a:uLnTx/>
                <a:uFillTx/>
                <a:latin typeface="Arial" panose="020B060402020202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93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A1A592B-FDB8-9242-BC70-CE9F7BC7BE7C}"/>
              </a:ext>
            </a:extLst>
          </p:cNvPr>
          <p:cNvSpPr txBox="1"/>
          <p:nvPr/>
        </p:nvSpPr>
        <p:spPr>
          <a:xfrm>
            <a:off x="5367434" y="6874933"/>
            <a:ext cx="3387466" cy="235898"/>
          </a:xfrm>
          <a:prstGeom prst="rect">
            <a:avLst/>
          </a:prstGeom>
          <a:solidFill>
            <a:srgbClr val="000000"/>
          </a:solidFill>
        </p:spPr>
        <p:txBody>
          <a:bodyPr wrap="none" rtlCol="0">
            <a:spAutoFit/>
          </a:bodyPr>
          <a:lstStyle/>
          <a:p>
            <a:pPr marL="0" marR="0" lvl="0" indent="0" algn="r" defTabSz="914377" rtl="0" eaLnBrk="1" fontAlgn="auto" latinLnBrk="0" hangingPunct="1">
              <a:lnSpc>
                <a:spcPct val="100000"/>
              </a:lnSpc>
              <a:spcBef>
                <a:spcPts val="0"/>
              </a:spcBef>
              <a:spcAft>
                <a:spcPts val="800"/>
              </a:spcAft>
              <a:buClrTx/>
              <a:buSzTx/>
              <a:buFontTx/>
              <a:buNone/>
              <a:tabLst/>
              <a:defRPr/>
            </a:pPr>
            <a:r>
              <a:rPr kumimoji="0" lang="en-US" sz="933" b="0" i="0" u="none" strike="noStrike" kern="1200" cap="none" spc="0" normalizeH="0" baseline="0" noProof="0">
                <a:ln>
                  <a:noFill/>
                </a:ln>
                <a:solidFill>
                  <a:srgbClr val="FFFFFF"/>
                </a:solidFill>
                <a:effectLst/>
                <a:uLnTx/>
                <a:uFillTx/>
                <a:latin typeface="Arial" panose="020B0604020202020204"/>
                <a:ea typeface="+mn-ea"/>
                <a:cs typeface="+mn-cs"/>
                <a:hlinkClick r:id="rId3" tooltip="https://www.flickr.com/photos/squeakymarmot/19446704438">
                  <a:extLst>
                    <a:ext uri="{A12FA001-AC4F-418D-AE19-62706E023703}">
                      <ahyp:hlinkClr xmlns:ahyp="http://schemas.microsoft.com/office/drawing/2018/hyperlinkcolor" val="tx"/>
                    </a:ext>
                  </a:extLst>
                </a:hlinkClick>
              </a:rPr>
              <a:t>This Photo</a:t>
            </a:r>
            <a:r>
              <a:rPr kumimoji="0" lang="en-US" sz="933" b="0" i="0" u="none" strike="noStrike" kern="1200" cap="none" spc="0" normalizeH="0" baseline="0" noProof="0">
                <a:ln>
                  <a:noFill/>
                </a:ln>
                <a:solidFill>
                  <a:srgbClr val="FFFFFF"/>
                </a:solidFill>
                <a:effectLst/>
                <a:uLnTx/>
                <a:uFillTx/>
                <a:latin typeface="Arial" panose="020B0604020202020204"/>
                <a:ea typeface="+mn-ea"/>
                <a:cs typeface="+mn-cs"/>
              </a:rPr>
              <a:t> by Unknown Author is licensed under </a:t>
            </a:r>
            <a:r>
              <a:rPr kumimoji="0" lang="en-US" sz="933" b="0" i="0" u="none" strike="noStrike" kern="1200" cap="none" spc="0" normalizeH="0" baseline="0" noProof="0">
                <a:ln>
                  <a:noFill/>
                </a:ln>
                <a:solidFill>
                  <a:srgbClr val="FFFFFF"/>
                </a:solidFill>
                <a:effectLst/>
                <a:uLnTx/>
                <a:uFillTx/>
                <a:latin typeface="Arial" panose="020B060402020202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933"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9336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480000" y="336003"/>
            <a:ext cx="8065585" cy="1103997"/>
          </a:xfrm>
        </p:spPr>
        <p:txBody>
          <a:bodyPr/>
          <a:lstStyle/>
          <a:p>
            <a:r>
              <a:rPr lang="en-US" sz="3733"/>
              <a:t>Our </a:t>
            </a:r>
            <a:r>
              <a:rPr lang="en-US" sz="3733" dirty="0"/>
              <a:t>questions</a:t>
            </a:r>
          </a:p>
        </p:txBody>
      </p:sp>
      <p:sp>
        <p:nvSpPr>
          <p:cNvPr id="23" name="Content Placeholder 22"/>
          <p:cNvSpPr>
            <a:spLocks noGrp="1"/>
          </p:cNvSpPr>
          <p:nvPr>
            <p:ph idx="1"/>
          </p:nvPr>
        </p:nvSpPr>
        <p:spPr>
          <a:xfrm>
            <a:off x="528000" y="960000"/>
            <a:ext cx="11136000" cy="4938000"/>
          </a:xfrm>
        </p:spPr>
        <p:txBody>
          <a:bodyPr/>
          <a:lstStyle/>
          <a:p>
            <a:endParaRPr lang="en-US" sz="3200" b="1" dirty="0"/>
          </a:p>
          <a:p>
            <a:pPr marL="228594" indent="-228594">
              <a:buFont typeface="Arial" panose="020B0604020202020204" pitchFamily="34" charset="0"/>
              <a:buChar char="•"/>
            </a:pPr>
            <a:r>
              <a:rPr lang="en-US" sz="2400" b="1" dirty="0"/>
              <a:t>Why do students take an MA in Creative Writing at the OU?</a:t>
            </a:r>
          </a:p>
          <a:p>
            <a:endParaRPr lang="en-US" sz="2400" dirty="0"/>
          </a:p>
          <a:p>
            <a:pPr marL="228594" indent="-228594">
              <a:buFont typeface="Arial" panose="020B0604020202020204" pitchFamily="34" charset="0"/>
              <a:buChar char="•"/>
            </a:pPr>
            <a:r>
              <a:rPr lang="en-US" sz="2400" b="1" dirty="0"/>
              <a:t>To what extent is publication a motivating factor?</a:t>
            </a:r>
          </a:p>
          <a:p>
            <a:pPr marL="228594" indent="-228594">
              <a:buFont typeface="Arial" panose="020B0604020202020204" pitchFamily="34" charset="0"/>
              <a:buChar char="•"/>
            </a:pPr>
            <a:endParaRPr lang="en-US" sz="2400" b="1" dirty="0"/>
          </a:p>
          <a:p>
            <a:pPr marL="228594" indent="-228594">
              <a:buFont typeface="Arial" panose="020B0604020202020204" pitchFamily="34" charset="0"/>
              <a:buChar char="•"/>
            </a:pPr>
            <a:r>
              <a:rPr lang="en-US" sz="2400" b="1" dirty="0"/>
              <a:t>What other factors motivate our students?</a:t>
            </a:r>
          </a:p>
          <a:p>
            <a:pPr marL="228594" indent="-228594">
              <a:buFont typeface="Arial" panose="020B0604020202020204" pitchFamily="34" charset="0"/>
              <a:buChar char="•"/>
            </a:pPr>
            <a:endParaRPr lang="en-US" sz="2400" b="1" dirty="0"/>
          </a:p>
          <a:p>
            <a:pPr marL="228594" indent="-228594">
              <a:buFont typeface="Arial" panose="020B0604020202020204" pitchFamily="34" charset="0"/>
              <a:buChar char="•"/>
            </a:pPr>
            <a:r>
              <a:rPr lang="en-US" sz="2400" b="1" dirty="0"/>
              <a:t>How does our teaching and assessment of this subject match up with what our students want to learn?</a:t>
            </a:r>
          </a:p>
          <a:p>
            <a:pPr marL="228594" indent="-228594">
              <a:buFont typeface="Arial" panose="020B0604020202020204" pitchFamily="34" charset="0"/>
              <a:buChar char="•"/>
            </a:pPr>
            <a:endParaRPr lang="en-US" sz="2400" b="1" dirty="0"/>
          </a:p>
          <a:p>
            <a:pPr marL="228594" indent="-228594">
              <a:buFont typeface="Arial" panose="020B0604020202020204" pitchFamily="34" charset="0"/>
              <a:buChar char="•"/>
            </a:pPr>
            <a:r>
              <a:rPr lang="en-US" sz="2400" b="1" dirty="0"/>
              <a:t>How much do our students engage with careers and employability at the OU?</a:t>
            </a:r>
          </a:p>
          <a:p>
            <a:pPr marL="228594" indent="-228594">
              <a:buFont typeface="Arial" panose="020B0604020202020204" pitchFamily="34" charset="0"/>
              <a:buChar char="•"/>
            </a:pPr>
            <a:endParaRPr lang="en-US" dirty="0"/>
          </a:p>
        </p:txBody>
      </p:sp>
      <p:sp>
        <p:nvSpPr>
          <p:cNvPr id="6" name="Slide Number Placeholder 5"/>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23620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B6DBFCBF-E869-4150-807D-0EA34DD58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p:cNvSpPr>
            <a:spLocks noGrp="1"/>
          </p:cNvSpPr>
          <p:nvPr>
            <p:ph type="ctrTitle"/>
          </p:nvPr>
        </p:nvSpPr>
        <p:spPr>
          <a:xfrm>
            <a:off x="563379" y="4171680"/>
            <a:ext cx="7056621" cy="1400400"/>
          </a:xfrm>
        </p:spPr>
        <p:txBody>
          <a:bodyPr wrap="square" anchor="b">
            <a:normAutofit/>
          </a:bodyPr>
          <a:lstStyle/>
          <a:p>
            <a:r>
              <a:rPr lang="en-US" sz="1867" dirty="0"/>
              <a:t>Heather Richardson – Senior Lecturer and Staff Tutor</a:t>
            </a:r>
            <a:br>
              <a:rPr lang="en-US" sz="1867" dirty="0"/>
            </a:br>
            <a:r>
              <a:rPr lang="en-US" sz="1867" dirty="0"/>
              <a:t>Lindsey Smith – Curriculum Manager</a:t>
            </a:r>
            <a:br>
              <a:rPr lang="en-US" sz="1867" dirty="0"/>
            </a:br>
            <a:r>
              <a:rPr lang="en-US" sz="1867" dirty="0"/>
              <a:t>Claire Blanchard – Careers and Employability Consultant</a:t>
            </a:r>
            <a:br>
              <a:rPr lang="en-US" sz="1867" dirty="0"/>
            </a:br>
            <a:r>
              <a:rPr lang="en-US" sz="1867" dirty="0"/>
              <a:t>Ed Hogan – Lecturer</a:t>
            </a:r>
          </a:p>
        </p:txBody>
      </p:sp>
      <p:pic>
        <p:nvPicPr>
          <p:cNvPr id="6" name="Picture 5" descr="A person wearing glasses&#10;&#10;Description automatically generated with low confidence">
            <a:extLst>
              <a:ext uri="{FF2B5EF4-FFF2-40B4-BE49-F238E27FC236}">
                <a16:creationId xmlns:a16="http://schemas.microsoft.com/office/drawing/2014/main" id="{C6D944FE-56E8-5640-92E4-A1E0D39581EF}"/>
              </a:ext>
            </a:extLst>
          </p:cNvPr>
          <p:cNvPicPr>
            <a:picLocks noChangeAspect="1"/>
          </p:cNvPicPr>
          <p:nvPr/>
        </p:nvPicPr>
        <p:blipFill rotWithShape="1">
          <a:blip r:embed="rId3"/>
          <a:srcRect l="16587" r="389" b="-1"/>
          <a:stretch/>
        </p:blipFill>
        <p:spPr>
          <a:xfrm>
            <a:off x="-4" y="14"/>
            <a:ext cx="2952749" cy="3940615"/>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1" name="Picture 10" descr="A person wearing glasses&#10;&#10;Description automatically generated with low confidence">
            <a:extLst>
              <a:ext uri="{FF2B5EF4-FFF2-40B4-BE49-F238E27FC236}">
                <a16:creationId xmlns:a16="http://schemas.microsoft.com/office/drawing/2014/main" id="{7645A484-8902-1E4D-A970-2763941A6185}"/>
              </a:ext>
            </a:extLst>
          </p:cNvPr>
          <p:cNvPicPr>
            <a:picLocks noChangeAspect="1"/>
          </p:cNvPicPr>
          <p:nvPr/>
        </p:nvPicPr>
        <p:blipFill rotWithShape="1">
          <a:blip r:embed="rId4"/>
          <a:srcRect l="15812" r="9815" b="3"/>
          <a:stretch/>
        </p:blipFill>
        <p:spPr>
          <a:xfrm>
            <a:off x="3143253" y="14"/>
            <a:ext cx="2857500" cy="3842004"/>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8" name="Picture 7" descr="A person with long hair&#10;&#10;Description automatically generated with low confidence">
            <a:extLst>
              <a:ext uri="{FF2B5EF4-FFF2-40B4-BE49-F238E27FC236}">
                <a16:creationId xmlns:a16="http://schemas.microsoft.com/office/drawing/2014/main" id="{E82E502C-0E4A-6A4C-93A4-143B4E56FB35}"/>
              </a:ext>
            </a:extLst>
          </p:cNvPr>
          <p:cNvPicPr>
            <a:picLocks noChangeAspect="1"/>
          </p:cNvPicPr>
          <p:nvPr/>
        </p:nvPicPr>
        <p:blipFill rotWithShape="1">
          <a:blip r:embed="rId5"/>
          <a:srcRect l="16138" r="3210" b="-2"/>
          <a:stretch/>
        </p:blipFill>
        <p:spPr>
          <a:xfrm>
            <a:off x="6191251" y="14"/>
            <a:ext cx="2857499" cy="4026223"/>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026" name="Picture 2" descr="Dr Edward Hogan | The Open University">
            <a:extLst>
              <a:ext uri="{FF2B5EF4-FFF2-40B4-BE49-F238E27FC236}">
                <a16:creationId xmlns:a16="http://schemas.microsoft.com/office/drawing/2014/main" id="{B7ED3406-D5C2-5449-81CF-06221C3C7F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35" r="10211" b="2"/>
          <a:stretch/>
        </p:blipFill>
        <p:spPr bwMode="auto">
          <a:xfrm>
            <a:off x="9239248" y="14"/>
            <a:ext cx="2952752" cy="4049471"/>
          </a:xfrm>
          <a:custGeom>
            <a:avLst/>
            <a:gdLst/>
            <a:ahLst/>
            <a:cxnLst/>
            <a:rect l="l" t="t" r="r" b="b"/>
            <a:pathLst>
              <a:path w="2952751" h="4049485">
                <a:moveTo>
                  <a:pt x="0" y="0"/>
                </a:moveTo>
                <a:lnTo>
                  <a:pt x="2952751" y="0"/>
                </a:lnTo>
                <a:lnTo>
                  <a:pt x="2952750" y="3940629"/>
                </a:lnTo>
                <a:lnTo>
                  <a:pt x="122465" y="4049485"/>
                </a:lnTo>
                <a:lnTo>
                  <a:pt x="0" y="4040388"/>
                </a:lnTo>
                <a:close/>
              </a:path>
            </a:pathLst>
          </a:cu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38" name="Freeform: Shape 137">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TextBox 1">
            <a:extLst>
              <a:ext uri="{FF2B5EF4-FFF2-40B4-BE49-F238E27FC236}">
                <a16:creationId xmlns:a16="http://schemas.microsoft.com/office/drawing/2014/main" id="{85A2831A-6611-46D6-BF7E-B5564D8EF23C}"/>
              </a:ext>
            </a:extLst>
          </p:cNvPr>
          <p:cNvSpPr txBox="1"/>
          <p:nvPr/>
        </p:nvSpPr>
        <p:spPr>
          <a:xfrm>
            <a:off x="2595156" y="853441"/>
            <a:ext cx="2969621" cy="1663337"/>
          </a:xfrm>
          <a:prstGeom prst="rect">
            <a:avLst/>
          </a:prstGeom>
          <a:noFill/>
        </p:spPr>
        <p:txBody>
          <a:bodyPr wrap="square"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4CAE858-CAB0-E04C-BF63-52990AB9D679}"/>
              </a:ext>
            </a:extLst>
          </p:cNvPr>
          <p:cNvSpPr txBox="1"/>
          <p:nvPr/>
        </p:nvSpPr>
        <p:spPr>
          <a:xfrm>
            <a:off x="468356" y="5823753"/>
            <a:ext cx="11348505" cy="654049"/>
          </a:xfrm>
          <a:prstGeom prst="rect">
            <a:avLst/>
          </a:prstGeom>
          <a:noFill/>
        </p:spPr>
        <p:txBody>
          <a:bodyPr wrap="square" rtlCol="0">
            <a:noAutofit/>
          </a:bodyPr>
          <a:lstStyle/>
          <a:p>
            <a:pPr marL="0" marR="0" lvl="0" indent="0" algn="ctr" defTabSz="914377" rtl="0" eaLnBrk="1" fontAlgn="auto" latinLnBrk="0" hangingPunct="1">
              <a:lnSpc>
                <a:spcPct val="100000"/>
              </a:lnSpc>
              <a:spcBef>
                <a:spcPts val="0"/>
              </a:spcBef>
              <a:spcAft>
                <a:spcPts val="80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panose="020B0604020202020204"/>
                <a:ea typeface="+mn-ea"/>
                <a:cs typeface="+mn-cs"/>
              </a:rPr>
              <a:t>The Team</a:t>
            </a:r>
          </a:p>
        </p:txBody>
      </p:sp>
    </p:spTree>
    <p:extLst>
      <p:ext uri="{BB962C8B-B14F-4D97-AF65-F5344CB8AC3E}">
        <p14:creationId xmlns:p14="http://schemas.microsoft.com/office/powerpoint/2010/main" val="1565675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480000" y="336003"/>
            <a:ext cx="8065585" cy="1103997"/>
          </a:xfrm>
        </p:spPr>
        <p:txBody>
          <a:bodyPr/>
          <a:lstStyle/>
          <a:p>
            <a:r>
              <a:rPr lang="en-US" sz="3733" dirty="0"/>
              <a:t>Survey areas</a:t>
            </a:r>
          </a:p>
        </p:txBody>
      </p:sp>
      <p:sp>
        <p:nvSpPr>
          <p:cNvPr id="23" name="Content Placeholder 22"/>
          <p:cNvSpPr>
            <a:spLocks noGrp="1"/>
          </p:cNvSpPr>
          <p:nvPr>
            <p:ph idx="1"/>
          </p:nvPr>
        </p:nvSpPr>
        <p:spPr>
          <a:xfrm>
            <a:off x="528000" y="1610425"/>
            <a:ext cx="11136000" cy="5418000"/>
          </a:xfrm>
        </p:spPr>
        <p:txBody>
          <a:bodyPr/>
          <a:lstStyle/>
          <a:p>
            <a:pPr marL="228594" indent="-228594">
              <a:buFont typeface="Arial" panose="020B0604020202020204" pitchFamily="34" charset="0"/>
              <a:buChar char="•"/>
            </a:pPr>
            <a:r>
              <a:rPr lang="en-US" sz="2667" b="1" dirty="0"/>
              <a:t>Initial motivations and ambitions at the beginning of the course, and how these changed.</a:t>
            </a:r>
          </a:p>
          <a:p>
            <a:pPr marL="228594" indent="-228594">
              <a:buFont typeface="Arial" panose="020B0604020202020204" pitchFamily="34" charset="0"/>
              <a:buChar char="•"/>
            </a:pPr>
            <a:endParaRPr lang="en-US" sz="2667" b="1" dirty="0"/>
          </a:p>
          <a:p>
            <a:pPr marL="228594" indent="-228594">
              <a:buFont typeface="Arial" panose="020B0604020202020204" pitchFamily="34" charset="0"/>
              <a:buChar char="•"/>
            </a:pPr>
            <a:r>
              <a:rPr lang="en-US" sz="2667" b="1" dirty="0"/>
              <a:t>How useful (or otherwise!) students found the current provision.</a:t>
            </a:r>
          </a:p>
          <a:p>
            <a:pPr marL="228594" indent="-228594">
              <a:buFont typeface="Arial" panose="020B0604020202020204" pitchFamily="34" charset="0"/>
              <a:buChar char="•"/>
            </a:pPr>
            <a:endParaRPr lang="en-US" sz="2667" b="1" dirty="0"/>
          </a:p>
          <a:p>
            <a:pPr marL="228594" indent="-228594">
              <a:buFont typeface="Arial" panose="020B0604020202020204" pitchFamily="34" charset="0"/>
              <a:buChar char="•"/>
            </a:pPr>
            <a:r>
              <a:rPr lang="en-US" sz="2667" b="1" dirty="0"/>
              <a:t>Student awareness of, and engagement with, careers services.</a:t>
            </a:r>
          </a:p>
          <a:p>
            <a:pPr marL="228594" indent="-228594">
              <a:buFont typeface="Arial" panose="020B0604020202020204" pitchFamily="34" charset="0"/>
              <a:buChar char="•"/>
            </a:pPr>
            <a:endParaRPr lang="en-US" sz="2667" b="1" dirty="0"/>
          </a:p>
          <a:p>
            <a:pPr marL="228594" indent="-228594">
              <a:buFont typeface="Arial" panose="020B0604020202020204" pitchFamily="34" charset="0"/>
              <a:buChar char="•"/>
            </a:pPr>
            <a:r>
              <a:rPr lang="en-US" sz="2667" b="1" dirty="0"/>
              <a:t>Transferable skills developed during the qualification.</a:t>
            </a:r>
          </a:p>
          <a:p>
            <a:pPr marL="228594" indent="-228594">
              <a:buFont typeface="Arial" panose="020B0604020202020204" pitchFamily="34" charset="0"/>
              <a:buChar char="•"/>
            </a:pPr>
            <a:endParaRPr lang="en-US" sz="2667" b="1" dirty="0"/>
          </a:p>
          <a:p>
            <a:pPr marL="228594" indent="-228594">
              <a:buFont typeface="Arial" panose="020B0604020202020204" pitchFamily="34" charset="0"/>
              <a:buChar char="•"/>
            </a:pPr>
            <a:r>
              <a:rPr lang="en-US" sz="2667" b="1" dirty="0"/>
              <a:t>Future plans following the MA.</a:t>
            </a:r>
          </a:p>
          <a:p>
            <a:endParaRPr lang="en-US" dirty="0"/>
          </a:p>
          <a:p>
            <a:pPr marL="228594" indent="-228594">
              <a:buFont typeface="Arial" panose="020B0604020202020204" pitchFamily="34" charset="0"/>
              <a:buChar char="•"/>
            </a:pPr>
            <a:endParaRPr lang="en-US" dirty="0"/>
          </a:p>
        </p:txBody>
      </p:sp>
      <p:sp>
        <p:nvSpPr>
          <p:cNvPr id="6" name="Slide Number Placeholder 5"/>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4514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9E425-043E-7648-99A5-6BBB4BF55D5B}"/>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9C85E16E-746C-3F4C-8627-C3C1177193A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D5F9E99-4933-C24D-B08D-5E7CC237BD92}"/>
              </a:ext>
            </a:extLst>
          </p:cNvPr>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72F13A59-D0EE-A24D-B73B-7F7A52248664}"/>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15AD89B2-3F49-A24E-8B83-1123A16F49A8}"/>
              </a:ext>
            </a:extLst>
          </p:cNvPr>
          <p:cNvPicPr>
            <a:picLocks noChangeAspect="1"/>
          </p:cNvPicPr>
          <p:nvPr/>
        </p:nvPicPr>
        <p:blipFill>
          <a:blip r:embed="rId2"/>
          <a:stretch>
            <a:fillRect/>
          </a:stretch>
        </p:blipFill>
        <p:spPr>
          <a:xfrm>
            <a:off x="0" y="88087"/>
            <a:ext cx="12192000" cy="6681827"/>
          </a:xfrm>
          <a:prstGeom prst="rect">
            <a:avLst/>
          </a:prstGeom>
        </p:spPr>
      </p:pic>
    </p:spTree>
    <p:extLst>
      <p:ext uri="{BB962C8B-B14F-4D97-AF65-F5344CB8AC3E}">
        <p14:creationId xmlns:p14="http://schemas.microsoft.com/office/powerpoint/2010/main" val="2246760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07BA58B-8B25-4717-83F6-5AEDA59018AE}"/>
              </a:ext>
            </a:extLst>
          </p:cNvPr>
          <p:cNvGraphicFramePr/>
          <p:nvPr/>
        </p:nvGraphicFramePr>
        <p:xfrm>
          <a:off x="514688" y="762447"/>
          <a:ext cx="8557366" cy="5140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a:extLst>
              <a:ext uri="{FF2B5EF4-FFF2-40B4-BE49-F238E27FC236}">
                <a16:creationId xmlns:a16="http://schemas.microsoft.com/office/drawing/2014/main" id="{4DFBB059-9E6D-429B-8F33-D581EC7DB261}"/>
              </a:ext>
            </a:extLst>
          </p:cNvPr>
          <p:cNvGraphicFramePr/>
          <p:nvPr>
            <p:extLst>
              <p:ext uri="{D42A27DB-BD31-4B8C-83A1-F6EECF244321}">
                <p14:modId xmlns:p14="http://schemas.microsoft.com/office/powerpoint/2010/main" val="3225191604"/>
              </p:ext>
            </p:extLst>
          </p:nvPr>
        </p:nvGraphicFramePr>
        <p:xfrm>
          <a:off x="1104383" y="1213017"/>
          <a:ext cx="10201235" cy="52713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hlinkClick r:id="rId12"/>
            <a:extLst>
              <a:ext uri="{FF2B5EF4-FFF2-40B4-BE49-F238E27FC236}">
                <a16:creationId xmlns:a16="http://schemas.microsoft.com/office/drawing/2014/main" id="{F5749B8D-469E-4D4E-8A15-BE35E19362E3}"/>
              </a:ext>
            </a:extLst>
          </p:cNvPr>
          <p:cNvPicPr>
            <a:picLocks noChangeAspect="1"/>
          </p:cNvPicPr>
          <p:nvPr/>
        </p:nvPicPr>
        <p:blipFill>
          <a:blip r:embed="rId13"/>
          <a:stretch>
            <a:fillRect/>
          </a:stretch>
        </p:blipFill>
        <p:spPr>
          <a:xfrm>
            <a:off x="4715680" y="1615958"/>
            <a:ext cx="2958774" cy="800744"/>
          </a:xfrm>
          <a:prstGeom prst="rect">
            <a:avLst/>
          </a:prstGeom>
        </p:spPr>
      </p:pic>
      <p:pic>
        <p:nvPicPr>
          <p:cNvPr id="7" name="Picture 6">
            <a:hlinkClick r:id="rId14"/>
            <a:extLst>
              <a:ext uri="{FF2B5EF4-FFF2-40B4-BE49-F238E27FC236}">
                <a16:creationId xmlns:a16="http://schemas.microsoft.com/office/drawing/2014/main" id="{945C5D8E-8F91-44F2-9785-93622B3FDCC0}"/>
              </a:ext>
            </a:extLst>
          </p:cNvPr>
          <p:cNvPicPr>
            <a:picLocks noChangeAspect="1"/>
          </p:cNvPicPr>
          <p:nvPr/>
        </p:nvPicPr>
        <p:blipFill>
          <a:blip r:embed="rId15"/>
          <a:stretch>
            <a:fillRect/>
          </a:stretch>
        </p:blipFill>
        <p:spPr>
          <a:xfrm>
            <a:off x="1931363" y="3395698"/>
            <a:ext cx="2784317" cy="776617"/>
          </a:xfrm>
          <a:prstGeom prst="rect">
            <a:avLst/>
          </a:prstGeom>
          <a:solidFill>
            <a:schemeClr val="bg1"/>
          </a:solidFill>
        </p:spPr>
      </p:pic>
      <p:pic>
        <p:nvPicPr>
          <p:cNvPr id="8" name="Picture 7">
            <a:hlinkClick r:id="rId16"/>
            <a:extLst>
              <a:ext uri="{FF2B5EF4-FFF2-40B4-BE49-F238E27FC236}">
                <a16:creationId xmlns:a16="http://schemas.microsoft.com/office/drawing/2014/main" id="{BE68E027-D6B1-445C-8595-E4EA73C02C64}"/>
              </a:ext>
            </a:extLst>
          </p:cNvPr>
          <p:cNvPicPr>
            <a:picLocks noChangeAspect="1"/>
          </p:cNvPicPr>
          <p:nvPr/>
        </p:nvPicPr>
        <p:blipFill>
          <a:blip r:embed="rId17"/>
          <a:stretch>
            <a:fillRect/>
          </a:stretch>
        </p:blipFill>
        <p:spPr>
          <a:xfrm>
            <a:off x="7674454" y="3422360"/>
            <a:ext cx="2959381" cy="723291"/>
          </a:xfrm>
          <a:prstGeom prst="rect">
            <a:avLst/>
          </a:prstGeom>
          <a:solidFill>
            <a:schemeClr val="bg1"/>
          </a:solidFill>
        </p:spPr>
      </p:pic>
      <p:pic>
        <p:nvPicPr>
          <p:cNvPr id="5" name="Picture 4">
            <a:hlinkClick r:id="rId18"/>
            <a:extLst>
              <a:ext uri="{FF2B5EF4-FFF2-40B4-BE49-F238E27FC236}">
                <a16:creationId xmlns:a16="http://schemas.microsoft.com/office/drawing/2014/main" id="{0062D575-86C9-4765-9873-10B07F9CF9EC}"/>
              </a:ext>
            </a:extLst>
          </p:cNvPr>
          <p:cNvPicPr>
            <a:picLocks noChangeAspect="1"/>
          </p:cNvPicPr>
          <p:nvPr/>
        </p:nvPicPr>
        <p:blipFill>
          <a:blip r:embed="rId19"/>
          <a:stretch>
            <a:fillRect/>
          </a:stretch>
        </p:blipFill>
        <p:spPr>
          <a:xfrm>
            <a:off x="4689324" y="5153880"/>
            <a:ext cx="2890883" cy="800744"/>
          </a:xfrm>
          <a:prstGeom prst="rect">
            <a:avLst/>
          </a:prstGeom>
          <a:solidFill>
            <a:schemeClr val="bg1"/>
          </a:solidFill>
        </p:spPr>
      </p:pic>
      <p:sp>
        <p:nvSpPr>
          <p:cNvPr id="3" name="TextBox 2">
            <a:extLst>
              <a:ext uri="{FF2B5EF4-FFF2-40B4-BE49-F238E27FC236}">
                <a16:creationId xmlns:a16="http://schemas.microsoft.com/office/drawing/2014/main" id="{488DA36F-962F-45E7-B604-726AF06F00D4}"/>
              </a:ext>
            </a:extLst>
          </p:cNvPr>
          <p:cNvSpPr txBox="1"/>
          <p:nvPr/>
        </p:nvSpPr>
        <p:spPr>
          <a:xfrm>
            <a:off x="628295" y="618857"/>
            <a:ext cx="1079494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four Centres for Scholarship and Innovation at the Open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9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480000" y="336003"/>
            <a:ext cx="8065585" cy="1103997"/>
          </a:xfrm>
        </p:spPr>
        <p:txBody>
          <a:bodyPr/>
          <a:lstStyle/>
          <a:p>
            <a:r>
              <a:rPr lang="en-US" sz="3733" dirty="0"/>
              <a:t>Results (so far…)</a:t>
            </a:r>
          </a:p>
        </p:txBody>
      </p:sp>
      <p:sp>
        <p:nvSpPr>
          <p:cNvPr id="23" name="Content Placeholder 22"/>
          <p:cNvSpPr>
            <a:spLocks noGrp="1"/>
          </p:cNvSpPr>
          <p:nvPr>
            <p:ph idx="1"/>
          </p:nvPr>
        </p:nvSpPr>
        <p:spPr>
          <a:xfrm>
            <a:off x="528000" y="960000"/>
            <a:ext cx="11136000" cy="4938000"/>
          </a:xfrm>
        </p:spPr>
        <p:txBody>
          <a:bodyPr/>
          <a:lstStyle/>
          <a:p>
            <a:endParaRPr lang="en-US" sz="3200" b="1" dirty="0"/>
          </a:p>
          <a:p>
            <a:pPr marL="228594" indent="-228594">
              <a:buFont typeface="Arial" panose="020B0604020202020204" pitchFamily="34" charset="0"/>
              <a:buChar char="•"/>
            </a:pPr>
            <a:endParaRPr lang="en-US" dirty="0"/>
          </a:p>
        </p:txBody>
      </p:sp>
      <p:sp>
        <p:nvSpPr>
          <p:cNvPr id="6" name="Slide Number Placeholder 5"/>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56F9162F-9C8B-5E4B-9532-AA63593E9E6A}"/>
              </a:ext>
            </a:extLst>
          </p:cNvPr>
          <p:cNvPicPr>
            <a:picLocks noChangeAspect="1"/>
          </p:cNvPicPr>
          <p:nvPr/>
        </p:nvPicPr>
        <p:blipFill>
          <a:blip r:embed="rId3"/>
          <a:stretch>
            <a:fillRect/>
          </a:stretch>
        </p:blipFill>
        <p:spPr>
          <a:xfrm>
            <a:off x="0" y="1440000"/>
            <a:ext cx="12192000" cy="5556389"/>
          </a:xfrm>
          <a:prstGeom prst="rect">
            <a:avLst/>
          </a:prstGeom>
        </p:spPr>
      </p:pic>
    </p:spTree>
    <p:extLst>
      <p:ext uri="{BB962C8B-B14F-4D97-AF65-F5344CB8AC3E}">
        <p14:creationId xmlns:p14="http://schemas.microsoft.com/office/powerpoint/2010/main" val="82593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480000" y="336003"/>
            <a:ext cx="8065585" cy="1103997"/>
          </a:xfrm>
        </p:spPr>
        <p:txBody>
          <a:bodyPr/>
          <a:lstStyle/>
          <a:p>
            <a:r>
              <a:rPr lang="en-US" sz="3733" dirty="0"/>
              <a:t>Results (so far…)</a:t>
            </a:r>
          </a:p>
        </p:txBody>
      </p:sp>
      <p:sp>
        <p:nvSpPr>
          <p:cNvPr id="23" name="Content Placeholder 22"/>
          <p:cNvSpPr>
            <a:spLocks noGrp="1"/>
          </p:cNvSpPr>
          <p:nvPr>
            <p:ph idx="1"/>
          </p:nvPr>
        </p:nvSpPr>
        <p:spPr>
          <a:xfrm>
            <a:off x="528000" y="960000"/>
            <a:ext cx="11136000" cy="4938000"/>
          </a:xfrm>
        </p:spPr>
        <p:txBody>
          <a:bodyPr/>
          <a:lstStyle/>
          <a:p>
            <a:endParaRPr lang="en-US" sz="3200" b="1" dirty="0"/>
          </a:p>
          <a:p>
            <a:pPr marL="228594" indent="-228594">
              <a:buFont typeface="Arial" panose="020B0604020202020204" pitchFamily="34" charset="0"/>
              <a:buChar char="•"/>
            </a:pPr>
            <a:endParaRPr lang="en-US" dirty="0"/>
          </a:p>
        </p:txBody>
      </p:sp>
      <p:sp>
        <p:nvSpPr>
          <p:cNvPr id="6" name="Slide Number Placeholder 5"/>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3FB62B88-A0C7-AA41-BF8C-C8DF8C4187BB}"/>
              </a:ext>
            </a:extLst>
          </p:cNvPr>
          <p:cNvPicPr>
            <a:picLocks noChangeAspect="1"/>
          </p:cNvPicPr>
          <p:nvPr/>
        </p:nvPicPr>
        <p:blipFill>
          <a:blip r:embed="rId3"/>
          <a:stretch>
            <a:fillRect/>
          </a:stretch>
        </p:blipFill>
        <p:spPr>
          <a:xfrm>
            <a:off x="179883" y="1442637"/>
            <a:ext cx="8954124" cy="5415364"/>
          </a:xfrm>
          <a:prstGeom prst="rect">
            <a:avLst/>
          </a:prstGeom>
        </p:spPr>
      </p:pic>
    </p:spTree>
    <p:extLst>
      <p:ext uri="{BB962C8B-B14F-4D97-AF65-F5344CB8AC3E}">
        <p14:creationId xmlns:p14="http://schemas.microsoft.com/office/powerpoint/2010/main" val="2173456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480000" y="336003"/>
            <a:ext cx="8065585" cy="1103997"/>
          </a:xfrm>
        </p:spPr>
        <p:txBody>
          <a:bodyPr/>
          <a:lstStyle/>
          <a:p>
            <a:r>
              <a:rPr lang="en-US" sz="3733" dirty="0"/>
              <a:t>Results (so far…)</a:t>
            </a:r>
          </a:p>
        </p:txBody>
      </p:sp>
      <p:sp>
        <p:nvSpPr>
          <p:cNvPr id="23" name="Content Placeholder 22"/>
          <p:cNvSpPr>
            <a:spLocks noGrp="1"/>
          </p:cNvSpPr>
          <p:nvPr>
            <p:ph idx="1"/>
          </p:nvPr>
        </p:nvSpPr>
        <p:spPr>
          <a:xfrm>
            <a:off x="528000" y="960000"/>
            <a:ext cx="11136000" cy="4938000"/>
          </a:xfrm>
        </p:spPr>
        <p:txBody>
          <a:bodyPr/>
          <a:lstStyle/>
          <a:p>
            <a:endParaRPr lang="en-US" sz="3200" b="1" dirty="0"/>
          </a:p>
          <a:p>
            <a:pPr marL="228594" indent="-228594">
              <a:buFont typeface="Arial" panose="020B0604020202020204" pitchFamily="34" charset="0"/>
              <a:buChar char="•"/>
            </a:pPr>
            <a:endParaRPr lang="en-US" dirty="0"/>
          </a:p>
        </p:txBody>
      </p:sp>
      <p:sp>
        <p:nvSpPr>
          <p:cNvPr id="6" name="Slide Number Placeholder 5"/>
          <p:cNvSpPr>
            <a:spLocks noGrp="1"/>
          </p:cNvSpPr>
          <p:nvPr>
            <p:ph type="sldNum" sz="quarter" idx="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0406593E-52CF-5B45-8CFF-7309163A4729}" type="slidenum">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ctr" defTabSz="914377"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D8A460D6-8750-074F-B3CA-85F925FF7ABC}"/>
              </a:ext>
            </a:extLst>
          </p:cNvPr>
          <p:cNvPicPr>
            <a:picLocks noChangeAspect="1"/>
          </p:cNvPicPr>
          <p:nvPr/>
        </p:nvPicPr>
        <p:blipFill>
          <a:blip r:embed="rId3"/>
          <a:stretch>
            <a:fillRect/>
          </a:stretch>
        </p:blipFill>
        <p:spPr>
          <a:xfrm>
            <a:off x="-63582" y="1190901"/>
            <a:ext cx="11136001" cy="5667100"/>
          </a:xfrm>
          <a:prstGeom prst="rect">
            <a:avLst/>
          </a:prstGeom>
        </p:spPr>
      </p:pic>
    </p:spTree>
    <p:extLst>
      <p:ext uri="{BB962C8B-B14F-4D97-AF65-F5344CB8AC3E}">
        <p14:creationId xmlns:p14="http://schemas.microsoft.com/office/powerpoint/2010/main" val="1504288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65761" y="2880001"/>
            <a:ext cx="11486267" cy="664799"/>
          </a:xfrm>
        </p:spPr>
        <p:txBody>
          <a:bodyPr/>
          <a:lstStyle/>
          <a:p>
            <a:pPr algn="ctr"/>
            <a:r>
              <a:rPr lang="en-US" dirty="0"/>
              <a:t>THANK YOU</a:t>
            </a:r>
          </a:p>
        </p:txBody>
      </p:sp>
    </p:spTree>
    <p:extLst>
      <p:ext uri="{BB962C8B-B14F-4D97-AF65-F5344CB8AC3E}">
        <p14:creationId xmlns:p14="http://schemas.microsoft.com/office/powerpoint/2010/main" val="1780265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Text&#10;&#10;Description automatically generated">
            <a:extLst>
              <a:ext uri="{FF2B5EF4-FFF2-40B4-BE49-F238E27FC236}">
                <a16:creationId xmlns:a16="http://schemas.microsoft.com/office/drawing/2014/main" id="{2B2377EA-74F9-4E07-BF67-0E5E8874A1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4209" y="1639800"/>
            <a:ext cx="6085430" cy="1789200"/>
          </a:xfrm>
        </p:spPr>
      </p:pic>
      <p:pic>
        <p:nvPicPr>
          <p:cNvPr id="10" name="Picture 9" descr="Text&#10;&#10;Description automatically generated">
            <a:extLst>
              <a:ext uri="{FF2B5EF4-FFF2-40B4-BE49-F238E27FC236}">
                <a16:creationId xmlns:a16="http://schemas.microsoft.com/office/drawing/2014/main" id="{7D50A6AB-2EBB-48A7-BB80-9FB73D317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209" y="3888513"/>
            <a:ext cx="6885688" cy="1790249"/>
          </a:xfrm>
          <a:prstGeom prst="rect">
            <a:avLst/>
          </a:prstGeom>
        </p:spPr>
      </p:pic>
      <p:sp>
        <p:nvSpPr>
          <p:cNvPr id="2" name="Title 1">
            <a:extLst>
              <a:ext uri="{FF2B5EF4-FFF2-40B4-BE49-F238E27FC236}">
                <a16:creationId xmlns:a16="http://schemas.microsoft.com/office/drawing/2014/main" id="{4F11CF14-D48D-4DC5-9D57-ECB77FA9D0F8}"/>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Questions and comments</a:t>
            </a:r>
          </a:p>
        </p:txBody>
      </p:sp>
      <p:sp>
        <p:nvSpPr>
          <p:cNvPr id="4" name="Date Placeholder 3">
            <a:extLst>
              <a:ext uri="{FF2B5EF4-FFF2-40B4-BE49-F238E27FC236}">
                <a16:creationId xmlns:a16="http://schemas.microsoft.com/office/drawing/2014/main" id="{5C0A8D89-CAF2-4E37-9C8F-8E24F7AABD2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Wednesday, 17th November 2021</a:t>
            </a:r>
          </a:p>
        </p:txBody>
      </p:sp>
      <p:sp>
        <p:nvSpPr>
          <p:cNvPr id="5" name="Footer Placeholder 4">
            <a:extLst>
              <a:ext uri="{FF2B5EF4-FFF2-40B4-BE49-F238E27FC236}">
                <a16:creationId xmlns:a16="http://schemas.microsoft.com/office/drawing/2014/main" id="{E9BCFB95-CC2A-402B-BD67-2AD7E7857B9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SVW 2021 - Scholarship Conference 2021</a:t>
            </a:r>
          </a:p>
        </p:txBody>
      </p:sp>
      <p:sp>
        <p:nvSpPr>
          <p:cNvPr id="6" name="Slide Number Placeholder 5">
            <a:extLst>
              <a:ext uri="{FF2B5EF4-FFF2-40B4-BE49-F238E27FC236}">
                <a16:creationId xmlns:a16="http://schemas.microsoft.com/office/drawing/2014/main" id="{46141D64-39B4-4CAD-A55C-B5FF633B1F0D}"/>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spcAft>
                <a:spcPts val="600"/>
              </a:spcAft>
            </a:pPr>
            <a:fld id="{33B74FC3-86B5-4D0D-A090-E481881D980F}" type="slidenum">
              <a:rPr lang="en-US" smtClean="0"/>
              <a:pPr>
                <a:spcAft>
                  <a:spcPts val="600"/>
                </a:spcAft>
              </a:pPr>
              <a:t>34</a:t>
            </a:fld>
            <a:endParaRPr lang="en-US"/>
          </a:p>
        </p:txBody>
      </p:sp>
    </p:spTree>
    <p:extLst>
      <p:ext uri="{BB962C8B-B14F-4D97-AF65-F5344CB8AC3E}">
        <p14:creationId xmlns:p14="http://schemas.microsoft.com/office/powerpoint/2010/main" val="1736076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49E0C-26B6-4EE5-9165-0C44ADBF3A73}"/>
              </a:ext>
            </a:extLst>
          </p:cNvPr>
          <p:cNvSpPr>
            <a:spLocks noGrp="1"/>
          </p:cNvSpPr>
          <p:nvPr>
            <p:ph type="title"/>
          </p:nvPr>
        </p:nvSpPr>
        <p:spPr/>
        <p:txBody>
          <a:bodyPr/>
          <a:lstStyle/>
          <a:p>
            <a:r>
              <a:rPr lang="en-GB" dirty="0"/>
              <a:t>PRAXIS</a:t>
            </a:r>
          </a:p>
        </p:txBody>
      </p:sp>
      <p:pic>
        <p:nvPicPr>
          <p:cNvPr id="8" name="Content Placeholder 7" descr="Text&#10;&#10;Description automatically generated">
            <a:extLst>
              <a:ext uri="{FF2B5EF4-FFF2-40B4-BE49-F238E27FC236}">
                <a16:creationId xmlns:a16="http://schemas.microsoft.com/office/drawing/2014/main" id="{DF40D2A5-99F2-448C-AFF9-003B3031C3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331" y="1978090"/>
            <a:ext cx="9367695" cy="2826713"/>
          </a:xfrm>
        </p:spPr>
      </p:pic>
      <p:sp>
        <p:nvSpPr>
          <p:cNvPr id="4" name="Date Placeholder 3">
            <a:extLst>
              <a:ext uri="{FF2B5EF4-FFF2-40B4-BE49-F238E27FC236}">
                <a16:creationId xmlns:a16="http://schemas.microsoft.com/office/drawing/2014/main" id="{CB19F2E2-2210-4B86-A34C-14351535A0D6}"/>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5E20FCA0-CAB6-4558-8F69-1BEA05C6055C}"/>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A9950CD9-4D26-4BE4-B6FE-4C46CDB95680}"/>
              </a:ext>
            </a:extLst>
          </p:cNvPr>
          <p:cNvSpPr>
            <a:spLocks noGrp="1"/>
          </p:cNvSpPr>
          <p:nvPr>
            <p:ph type="sldNum" sz="quarter" idx="12"/>
          </p:nvPr>
        </p:nvSpPr>
        <p:spPr/>
        <p:txBody>
          <a:bodyPr/>
          <a:lstStyle/>
          <a:p>
            <a:fld id="{33B74FC3-86B5-4D0D-A090-E481881D980F}" type="slidenum">
              <a:rPr lang="en-GB" smtClean="0"/>
              <a:t>35</a:t>
            </a:fld>
            <a:endParaRPr lang="en-GB" dirty="0"/>
          </a:p>
        </p:txBody>
      </p:sp>
    </p:spTree>
    <p:extLst>
      <p:ext uri="{BB962C8B-B14F-4D97-AF65-F5344CB8AC3E}">
        <p14:creationId xmlns:p14="http://schemas.microsoft.com/office/powerpoint/2010/main" val="907367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2039862" y="1036965"/>
            <a:ext cx="7920773" cy="1772793"/>
          </a:xfrm>
        </p:spPr>
        <p:txBody>
          <a:bodyPr/>
          <a:lstStyle/>
          <a:p>
            <a:pPr algn="ctr"/>
            <a:r>
              <a:rPr lang="en-GB" sz="4400" dirty="0">
                <a:latin typeface="Arial" panose="020B0604020202020204" pitchFamily="34" charset="0"/>
                <a:ea typeface="Arial" panose="020B0604020202020204" pitchFamily="34" charset="0"/>
                <a:cs typeface="Times New Roman" panose="02020603050405020304" pitchFamily="18" charset="0"/>
              </a:rPr>
              <a:t>What is a tutorial? </a:t>
            </a:r>
            <a:br>
              <a:rPr lang="en-GB" sz="2800" dirty="0">
                <a:latin typeface="Arial" panose="020B0604020202020204" pitchFamily="34" charset="0"/>
                <a:ea typeface="Arial" panose="020B0604020202020204" pitchFamily="34" charset="0"/>
                <a:cs typeface="Times New Roman" panose="02020603050405020304" pitchFamily="18" charset="0"/>
              </a:rPr>
            </a:br>
            <a:br>
              <a:rPr lang="en-GB" sz="2800" dirty="0">
                <a:latin typeface="Arial" panose="020B0604020202020204" pitchFamily="34" charset="0"/>
                <a:ea typeface="Arial" panose="020B0604020202020204" pitchFamily="34" charset="0"/>
                <a:cs typeface="Times New Roman" panose="02020603050405020304" pitchFamily="18" charset="0"/>
              </a:rPr>
            </a:br>
            <a:r>
              <a:rPr lang="en-GB" sz="2800" dirty="0">
                <a:latin typeface="Arial" panose="020B0604020202020204" pitchFamily="34" charset="0"/>
                <a:ea typeface="Arial" panose="020B0604020202020204" pitchFamily="34" charset="0"/>
                <a:cs typeface="Times New Roman" panose="02020603050405020304" pitchFamily="18" charset="0"/>
              </a:rPr>
              <a:t>An exploration of ‘learning event literacy’ on student experience.</a:t>
            </a:r>
            <a:endParaRPr lang="en-GB" sz="2800" dirty="0"/>
          </a:p>
        </p:txBody>
      </p:sp>
      <p:sp>
        <p:nvSpPr>
          <p:cNvPr id="3" name="Subtitle 2">
            <a:extLst>
              <a:ext uri="{FF2B5EF4-FFF2-40B4-BE49-F238E27FC236}">
                <a16:creationId xmlns:a16="http://schemas.microsoft.com/office/drawing/2014/main" id="{0BD11A33-AC46-4B11-BB79-1093594918F3}"/>
              </a:ext>
            </a:extLst>
          </p:cNvPr>
          <p:cNvSpPr>
            <a:spLocks noGrp="1"/>
          </p:cNvSpPr>
          <p:nvPr>
            <p:ph type="subTitle" idx="1"/>
          </p:nvPr>
        </p:nvSpPr>
        <p:spPr>
          <a:xfrm>
            <a:off x="2039861" y="4040372"/>
            <a:ext cx="7920774" cy="1542474"/>
          </a:xfrm>
        </p:spPr>
        <p:txBody>
          <a:bodyPr/>
          <a:lstStyle/>
          <a:p>
            <a:r>
              <a:rPr lang="en-GB" u="sng" dirty="0"/>
              <a:t>Dr. Jane Dorrian</a:t>
            </a:r>
          </a:p>
          <a:p>
            <a:pPr>
              <a:spcAft>
                <a:spcPts val="300"/>
              </a:spcAft>
            </a:pPr>
            <a:r>
              <a:rPr lang="en-GB" sz="1000" dirty="0">
                <a:latin typeface="Arial" panose="020B0604020202020204" pitchFamily="34" charset="0"/>
                <a:ea typeface="Calibri" panose="020F0502020204030204" pitchFamily="34" charset="0"/>
                <a:cs typeface="Times New Roman" panose="02020603050405020304" pitchFamily="18" charset="0"/>
              </a:rPr>
              <a:t>Staff Tutor, Associate Lecturer E103</a:t>
            </a:r>
            <a:endParaRPr lang="en-GB" sz="1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300"/>
              </a:spcAft>
            </a:pPr>
            <a:r>
              <a:rPr lang="en-GB" sz="1000" dirty="0">
                <a:latin typeface="Arial" panose="020B0604020202020204" pitchFamily="34" charset="0"/>
                <a:ea typeface="Calibri" panose="020F0502020204030204" pitchFamily="34" charset="0"/>
                <a:cs typeface="Times New Roman" panose="02020603050405020304" pitchFamily="18" charset="0"/>
              </a:rPr>
              <a:t>School of Education, Childhood, Youth and Sport</a:t>
            </a:r>
            <a:endParaRPr lang="en-GB" sz="10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300"/>
              </a:spcAft>
            </a:pPr>
            <a:r>
              <a:rPr lang="en-GB" sz="1000" dirty="0">
                <a:latin typeface="Arial" panose="020B0604020202020204" pitchFamily="34" charset="0"/>
                <a:ea typeface="Calibri" panose="020F0502020204030204" pitchFamily="34" charset="0"/>
                <a:cs typeface="Times New Roman" panose="02020603050405020304" pitchFamily="18" charset="0"/>
              </a:rPr>
              <a:t>Faculty of Wellbeing, Education and Language Studies</a:t>
            </a:r>
            <a:endParaRPr lang="en-GB" sz="1000" dirty="0">
              <a:latin typeface="Calibri" panose="020F0502020204030204" pitchFamily="34" charset="0"/>
              <a:ea typeface="Times New Roman" panose="02020603050405020304" pitchFamily="18"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8CD2E61D-55E7-4AF3-9AE6-C8E8518EF191}"/>
              </a:ext>
            </a:extLst>
          </p:cNvPr>
          <p:cNvPicPr>
            <a:picLocks noChangeAspect="1"/>
          </p:cNvPicPr>
          <p:nvPr/>
        </p:nvPicPr>
        <p:blipFill>
          <a:blip r:embed="rId2"/>
          <a:stretch>
            <a:fillRect/>
          </a:stretch>
        </p:blipFill>
        <p:spPr>
          <a:xfrm>
            <a:off x="2039861" y="5734304"/>
            <a:ext cx="1695238" cy="514286"/>
          </a:xfrm>
          <a:prstGeom prst="rect">
            <a:avLst/>
          </a:prstGeom>
        </p:spPr>
      </p:pic>
    </p:spTree>
    <p:extLst>
      <p:ext uri="{BB962C8B-B14F-4D97-AF65-F5344CB8AC3E}">
        <p14:creationId xmlns:p14="http://schemas.microsoft.com/office/powerpoint/2010/main" val="839591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D00A9-A3B8-48D2-92E3-D83119C890BA}"/>
              </a:ext>
            </a:extLst>
          </p:cNvPr>
          <p:cNvSpPr>
            <a:spLocks noGrp="1"/>
          </p:cNvSpPr>
          <p:nvPr>
            <p:ph type="ctrTitle"/>
          </p:nvPr>
        </p:nvSpPr>
        <p:spPr>
          <a:xfrm>
            <a:off x="3618912" y="1146714"/>
            <a:ext cx="5400000" cy="553998"/>
          </a:xfrm>
        </p:spPr>
        <p:txBody>
          <a:bodyPr/>
          <a:lstStyle/>
          <a:p>
            <a:pPr algn="ctr"/>
            <a:r>
              <a:rPr lang="en-GB" sz="4000" dirty="0"/>
              <a:t>Background</a:t>
            </a:r>
          </a:p>
        </p:txBody>
      </p:sp>
      <p:sp>
        <p:nvSpPr>
          <p:cNvPr id="5" name="Subtitle 4">
            <a:extLst>
              <a:ext uri="{FF2B5EF4-FFF2-40B4-BE49-F238E27FC236}">
                <a16:creationId xmlns:a16="http://schemas.microsoft.com/office/drawing/2014/main" id="{C20E16D1-B159-4839-8B31-BC7498B5CBAD}"/>
              </a:ext>
            </a:extLst>
          </p:cNvPr>
          <p:cNvSpPr>
            <a:spLocks noGrp="1"/>
          </p:cNvSpPr>
          <p:nvPr>
            <p:ph type="subTitle" idx="1"/>
          </p:nvPr>
        </p:nvSpPr>
        <p:spPr>
          <a:xfrm>
            <a:off x="2117701" y="2031733"/>
            <a:ext cx="7501630" cy="747897"/>
          </a:xfrm>
        </p:spPr>
        <p:txBody>
          <a:bodyPr/>
          <a:lstStyle/>
          <a:p>
            <a:r>
              <a:rPr lang="en-GB" dirty="0"/>
              <a:t>-Observing online sessions</a:t>
            </a:r>
          </a:p>
          <a:p>
            <a:endParaRPr lang="en-GB" dirty="0"/>
          </a:p>
          <a:p>
            <a:r>
              <a:rPr lang="en-GB" dirty="0"/>
              <a:t>-Dealing with student complaints</a:t>
            </a:r>
          </a:p>
        </p:txBody>
      </p:sp>
      <p:pic>
        <p:nvPicPr>
          <p:cNvPr id="3" name="Picture 2">
            <a:extLst>
              <a:ext uri="{FF2B5EF4-FFF2-40B4-BE49-F238E27FC236}">
                <a16:creationId xmlns:a16="http://schemas.microsoft.com/office/drawing/2014/main" id="{9F8CD589-424F-48BB-8CF9-1EDBC1AA1D38}"/>
              </a:ext>
            </a:extLst>
          </p:cNvPr>
          <p:cNvPicPr>
            <a:picLocks noChangeAspect="1"/>
          </p:cNvPicPr>
          <p:nvPr/>
        </p:nvPicPr>
        <p:blipFill>
          <a:blip r:embed="rId2"/>
          <a:stretch>
            <a:fillRect/>
          </a:stretch>
        </p:blipFill>
        <p:spPr>
          <a:xfrm>
            <a:off x="3618913" y="3429001"/>
            <a:ext cx="4499209" cy="3071173"/>
          </a:xfrm>
          <a:prstGeom prst="rect">
            <a:avLst/>
          </a:prstGeom>
        </p:spPr>
      </p:pic>
    </p:spTree>
    <p:extLst>
      <p:ext uri="{BB962C8B-B14F-4D97-AF65-F5344CB8AC3E}">
        <p14:creationId xmlns:p14="http://schemas.microsoft.com/office/powerpoint/2010/main" val="1373592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9F04C2-4852-4B2D-840C-03595F018E32}"/>
              </a:ext>
            </a:extLst>
          </p:cNvPr>
          <p:cNvSpPr>
            <a:spLocks noGrp="1"/>
          </p:cNvSpPr>
          <p:nvPr>
            <p:ph type="body" sz="quarter" idx="13"/>
          </p:nvPr>
        </p:nvSpPr>
        <p:spPr>
          <a:xfrm>
            <a:off x="1956001" y="1707741"/>
            <a:ext cx="7418105" cy="3906251"/>
          </a:xfrm>
        </p:spPr>
        <p:txBody>
          <a:bodyPr/>
          <a:lstStyle/>
          <a:p>
            <a:r>
              <a:rPr lang="en-GB" b="0" dirty="0"/>
              <a:t>1) How are students currently supported to develop learning activity literacy*? </a:t>
            </a:r>
          </a:p>
          <a:p>
            <a:r>
              <a:rPr lang="en-GB" b="0" dirty="0"/>
              <a:t>                                                                                                                                                                                                                                                                                                                                                                                                                                                                                                                                                                                                                                                                                                                                                                                                                                                                                                                                                                                                                                                                                                                                                                                                                                                                                                                                                                                                                                                                                                                                                                                                                                                                                                                                                                                                                                                                                                                                                                                                                                                                                                                                                                                                                                                                                                                                                                                                                                                                                                                                                                                                                                                                                                                                                                                                                                                                                                                                                                                                                                                                                                                                                                                                                                                                                                                                                                                                                                                                                                                                                                                                                                                                                                                                                                                                                                                                                                                                                                                                                                                                                                                                                                                                                                                                                                                                                                                                                                                                                                                                                                                                                                                                                                                                                                                                                                                                                                                                                                                                                                                                                                                                                                                                                                                                                                                                                                                                                                                                                                                                                                                                                                                                                                                                                                                                                                                                                                                                                                                                                                                                                                                                                                                                                                                                                                                                                                                                                                                                                                                                                                                                                                                                                                                                                                                                                                                                                                                                                                                                                                                                                                                                                                                                                                                                                                                                                                                                                                                                                                                                                                                                                                                                                                                                                                                                                                                                                                                                                                                                                                                                                                                                                                                                                                                                                                                                                                                                                                                                                                                                                                                                                                                                                                                                                                                                                                                                                                                                                                                                                                                                                                                                                                                                                                                                                                                                                                                                                                                                                                                                                                                                                                                                                                                                                                                                                                                                                                                                                                                                                                                                                                                                                                                                                                                                                                                                                                                                                                                                                                                                                                                                                                                                                                                                                                                                                                                                                                                                                                                                                                                                                                                                                                                                  </a:t>
            </a:r>
          </a:p>
          <a:p>
            <a:r>
              <a:rPr lang="en-GB" b="0" dirty="0"/>
              <a:t>2) What is a tutorial?</a:t>
            </a:r>
          </a:p>
          <a:p>
            <a:endParaRPr lang="en-GB" b="0" dirty="0"/>
          </a:p>
          <a:p>
            <a:r>
              <a:rPr lang="en-GB" b="0" dirty="0"/>
              <a:t>3) What impact could the differentiation of types of learning activity have on teaching     and learning?</a:t>
            </a:r>
          </a:p>
          <a:p>
            <a:endParaRPr lang="en-GB" b="0" dirty="0"/>
          </a:p>
          <a:p>
            <a:endParaRPr lang="en-GB" b="0" dirty="0"/>
          </a:p>
          <a:p>
            <a:r>
              <a:rPr lang="en-GB" b="0" dirty="0"/>
              <a:t>*This project uses the term ‘learning activity literacy’ as a shorthand for the levels of knowledge and understanding students have about the purpose, delivery and content of taught sessions and their expected participation within these.</a:t>
            </a:r>
          </a:p>
          <a:p>
            <a:endParaRPr lang="en-GB" dirty="0"/>
          </a:p>
        </p:txBody>
      </p:sp>
      <p:sp>
        <p:nvSpPr>
          <p:cNvPr id="3" name="Title 2">
            <a:extLst>
              <a:ext uri="{FF2B5EF4-FFF2-40B4-BE49-F238E27FC236}">
                <a16:creationId xmlns:a16="http://schemas.microsoft.com/office/drawing/2014/main" id="{6CEBF154-AE01-4EA8-A86A-2DA37DDA989B}"/>
              </a:ext>
            </a:extLst>
          </p:cNvPr>
          <p:cNvSpPr>
            <a:spLocks noGrp="1"/>
          </p:cNvSpPr>
          <p:nvPr>
            <p:ph type="ctrTitle"/>
          </p:nvPr>
        </p:nvSpPr>
        <p:spPr>
          <a:xfrm>
            <a:off x="1956000" y="544318"/>
            <a:ext cx="7418105" cy="784753"/>
          </a:xfrm>
        </p:spPr>
        <p:txBody>
          <a:bodyPr/>
          <a:lstStyle/>
          <a:p>
            <a:pPr algn="ctr"/>
            <a:r>
              <a:rPr lang="en-GB" sz="4000" dirty="0"/>
              <a:t>Research Questions</a:t>
            </a:r>
          </a:p>
        </p:txBody>
      </p:sp>
    </p:spTree>
    <p:extLst>
      <p:ext uri="{BB962C8B-B14F-4D97-AF65-F5344CB8AC3E}">
        <p14:creationId xmlns:p14="http://schemas.microsoft.com/office/powerpoint/2010/main" val="382588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A76D3F-3DF0-487C-8557-DC01E1EB1DE7}"/>
              </a:ext>
            </a:extLst>
          </p:cNvPr>
          <p:cNvPicPr>
            <a:picLocks noChangeAspect="1"/>
          </p:cNvPicPr>
          <p:nvPr/>
        </p:nvPicPr>
        <p:blipFill>
          <a:blip r:embed="rId2"/>
          <a:stretch>
            <a:fillRect/>
          </a:stretch>
        </p:blipFill>
        <p:spPr>
          <a:xfrm rot="20500585">
            <a:off x="7115807" y="4412513"/>
            <a:ext cx="2861535" cy="254988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A98122F-7E91-4D64-B1D6-7638CFEF4B27}"/>
              </a:ext>
            </a:extLst>
          </p:cNvPr>
          <p:cNvPicPr>
            <a:picLocks noChangeAspect="1"/>
          </p:cNvPicPr>
          <p:nvPr/>
        </p:nvPicPr>
        <p:blipFill>
          <a:blip r:embed="rId3"/>
          <a:stretch>
            <a:fillRect/>
          </a:stretch>
        </p:blipFill>
        <p:spPr>
          <a:xfrm rot="366738">
            <a:off x="5713643" y="1645441"/>
            <a:ext cx="3249450" cy="286536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83584C2-4DA1-48A2-A0CE-38B1F00DB198}"/>
              </a:ext>
            </a:extLst>
          </p:cNvPr>
          <p:cNvPicPr>
            <a:picLocks noChangeAspect="1"/>
          </p:cNvPicPr>
          <p:nvPr/>
        </p:nvPicPr>
        <p:blipFill>
          <a:blip r:embed="rId4"/>
          <a:stretch>
            <a:fillRect/>
          </a:stretch>
        </p:blipFill>
        <p:spPr>
          <a:xfrm rot="1915148">
            <a:off x="7471679" y="610556"/>
            <a:ext cx="3269454" cy="211394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8CAE77C-CC77-49F1-815C-199EA0F1FECD}"/>
              </a:ext>
            </a:extLst>
          </p:cNvPr>
          <p:cNvSpPr txBox="1"/>
          <p:nvPr/>
        </p:nvSpPr>
        <p:spPr>
          <a:xfrm>
            <a:off x="1715386" y="1669312"/>
            <a:ext cx="3689084" cy="3416320"/>
          </a:xfrm>
          <a:prstGeom prst="rect">
            <a:avLst/>
          </a:prstGeom>
          <a:noFill/>
        </p:spPr>
        <p:txBody>
          <a:bodyPr wrap="square" rtlCol="0">
            <a:spAutoFit/>
          </a:bodyPr>
          <a:lstStyle/>
          <a:p>
            <a:pPr defTabSz="457200"/>
            <a:r>
              <a:rPr lang="en-GB" u="sng" dirty="0">
                <a:solidFill>
                  <a:prstClr val="black"/>
                </a:solidFill>
                <a:latin typeface="Arial" panose="020B0604020202020204"/>
              </a:rPr>
              <a:t>Question 1</a:t>
            </a:r>
          </a:p>
          <a:p>
            <a:pPr defTabSz="457200"/>
            <a:endParaRPr lang="en-GB" u="sng" dirty="0">
              <a:solidFill>
                <a:prstClr val="black"/>
              </a:solidFill>
              <a:latin typeface="Arial" panose="020B0604020202020204"/>
            </a:endParaRPr>
          </a:p>
          <a:p>
            <a:pPr defTabSz="457200"/>
            <a:r>
              <a:rPr lang="en-GB" dirty="0">
                <a:solidFill>
                  <a:prstClr val="black"/>
                </a:solidFill>
                <a:latin typeface="Arial" panose="020B0604020202020204"/>
              </a:rPr>
              <a:t>How are students currently supported to develop learning activity literacy*? </a:t>
            </a: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r>
              <a:rPr lang="en-GB" dirty="0">
                <a:solidFill>
                  <a:prstClr val="black"/>
                </a:solidFill>
                <a:latin typeface="Arial" panose="020B0604020202020204"/>
              </a:rPr>
              <a:t>Complete the learning style activity on StudentHome.</a:t>
            </a:r>
          </a:p>
          <a:p>
            <a:pPr defTabSz="457200"/>
            <a:endParaRPr lang="en-GB" dirty="0">
              <a:solidFill>
                <a:prstClr val="black"/>
              </a:solidFill>
              <a:latin typeface="Arial" panose="020B0604020202020204"/>
            </a:endParaRPr>
          </a:p>
          <a:p>
            <a:pPr defTabSz="457200"/>
            <a:r>
              <a:rPr lang="en-GB" dirty="0">
                <a:solidFill>
                  <a:prstClr val="black"/>
                </a:solidFill>
                <a:latin typeface="Arial" panose="020B0604020202020204"/>
              </a:rPr>
              <a:t>Ask the Student Support Team.</a:t>
            </a:r>
          </a:p>
          <a:p>
            <a:pPr defTabSz="457200"/>
            <a:endParaRPr lang="en-GB" dirty="0">
              <a:solidFill>
                <a:prstClr val="black"/>
              </a:solidFill>
              <a:latin typeface="Arial" panose="020B0604020202020204"/>
            </a:endParaRPr>
          </a:p>
        </p:txBody>
      </p:sp>
    </p:spTree>
    <p:extLst>
      <p:ext uri="{BB962C8B-B14F-4D97-AF65-F5344CB8AC3E}">
        <p14:creationId xmlns:p14="http://schemas.microsoft.com/office/powerpoint/2010/main" val="1166338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FCBCD9-AC81-45DE-BE0E-AE07EA383B99}"/>
              </a:ext>
            </a:extLst>
          </p:cNvPr>
          <p:cNvSpPr txBox="1"/>
          <p:nvPr/>
        </p:nvSpPr>
        <p:spPr>
          <a:xfrm>
            <a:off x="1077731" y="6430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FDD5700-582B-4F30-919A-B39166503352}"/>
              </a:ext>
            </a:extLst>
          </p:cNvPr>
          <p:cNvSpPr txBox="1"/>
          <p:nvPr/>
        </p:nvSpPr>
        <p:spPr>
          <a:xfrm>
            <a:off x="1531043" y="1750505"/>
            <a:ext cx="10155182" cy="360098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Supporting research projects at the OU that aim to find out how we can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and enhance students’ learning experiences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Promote equality, diversity and inclusion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Enable more students to achieve their study goals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Enhance students’ employability and career progression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403F41"/>
              </a:solidFill>
              <a:effectLst/>
              <a:uLnTx/>
              <a:uFillTx/>
              <a:latin typeface="ArialNova"/>
              <a:ea typeface="+mn-ea"/>
              <a:cs typeface="+mn-cs"/>
            </a:endParaRPr>
          </a:p>
        </p:txBody>
      </p:sp>
      <p:pic>
        <p:nvPicPr>
          <p:cNvPr id="1035" name="Picture 11">
            <a:extLst>
              <a:ext uri="{FF2B5EF4-FFF2-40B4-BE49-F238E27FC236}">
                <a16:creationId xmlns:a16="http://schemas.microsoft.com/office/drawing/2014/main" id="{E8D69BEB-A5DD-411B-BD88-C953881FB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236" y="4438368"/>
            <a:ext cx="8167528" cy="20078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4C0A56F-8B9E-4899-A0DC-0A62D0147383}"/>
              </a:ext>
            </a:extLst>
          </p:cNvPr>
          <p:cNvSpPr txBox="1"/>
          <p:nvPr/>
        </p:nvSpPr>
        <p:spPr>
          <a:xfrm>
            <a:off x="747534" y="643038"/>
            <a:ext cx="10199527"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Scholarship of Teaching and Learning (</a:t>
            </a:r>
            <a:r>
              <a:rPr kumimoji="0" lang="en-GB" sz="2800" b="1" i="0" u="none" strike="noStrike" kern="1200" cap="none" spc="0" normalizeH="0" baseline="0" noProof="0" dirty="0" err="1">
                <a:ln>
                  <a:noFill/>
                </a:ln>
                <a:solidFill>
                  <a:prstClr val="black"/>
                </a:solidFill>
                <a:effectLst/>
                <a:uLnTx/>
                <a:uFillTx/>
                <a:latin typeface="Calibri" panose="020F0502020204030204"/>
                <a:ea typeface="+mn-ea"/>
                <a:cs typeface="+mn-cs"/>
              </a:rPr>
              <a:t>SoTL</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the Open University: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Providing an evidence base for good practice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teaching and learning</a:t>
            </a:r>
          </a:p>
        </p:txBody>
      </p:sp>
    </p:spTree>
    <p:extLst>
      <p:ext uri="{BB962C8B-B14F-4D97-AF65-F5344CB8AC3E}">
        <p14:creationId xmlns:p14="http://schemas.microsoft.com/office/powerpoint/2010/main" val="1857021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BA8D7A-E53A-4B90-B796-95ED2C8DC34E}"/>
              </a:ext>
            </a:extLst>
          </p:cNvPr>
          <p:cNvPicPr>
            <a:picLocks noChangeAspect="1"/>
          </p:cNvPicPr>
          <p:nvPr/>
        </p:nvPicPr>
        <p:blipFill>
          <a:blip r:embed="rId2"/>
          <a:stretch>
            <a:fillRect/>
          </a:stretch>
        </p:blipFill>
        <p:spPr>
          <a:xfrm>
            <a:off x="3439099" y="2794880"/>
            <a:ext cx="3497492" cy="2860148"/>
          </a:xfrm>
          <a:prstGeom prst="rect">
            <a:avLst/>
          </a:prstGeom>
        </p:spPr>
      </p:pic>
      <p:sp>
        <p:nvSpPr>
          <p:cNvPr id="3" name="Title 2">
            <a:extLst>
              <a:ext uri="{FF2B5EF4-FFF2-40B4-BE49-F238E27FC236}">
                <a16:creationId xmlns:a16="http://schemas.microsoft.com/office/drawing/2014/main" id="{8C0AF31D-A145-437F-A9AC-49D6DCF90AE8}"/>
              </a:ext>
            </a:extLst>
          </p:cNvPr>
          <p:cNvSpPr>
            <a:spLocks noGrp="1"/>
          </p:cNvSpPr>
          <p:nvPr>
            <p:ph type="ctrTitle"/>
          </p:nvPr>
        </p:nvSpPr>
        <p:spPr>
          <a:xfrm>
            <a:off x="3257542" y="212763"/>
            <a:ext cx="4976037" cy="678799"/>
          </a:xfrm>
        </p:spPr>
        <p:txBody>
          <a:bodyPr/>
          <a:lstStyle/>
          <a:p>
            <a:pPr algn="ctr"/>
            <a:r>
              <a:rPr lang="en-GB" sz="2800" dirty="0"/>
              <a:t>Storyboard</a:t>
            </a:r>
          </a:p>
        </p:txBody>
      </p:sp>
      <p:sp>
        <p:nvSpPr>
          <p:cNvPr id="4" name="Content Placeholder 3">
            <a:extLst>
              <a:ext uri="{FF2B5EF4-FFF2-40B4-BE49-F238E27FC236}">
                <a16:creationId xmlns:a16="http://schemas.microsoft.com/office/drawing/2014/main" id="{BE2657DC-0D83-4D42-808C-2C1BDA1AFE9F}"/>
              </a:ext>
            </a:extLst>
          </p:cNvPr>
          <p:cNvSpPr>
            <a:spLocks noGrp="1"/>
          </p:cNvSpPr>
          <p:nvPr>
            <p:ph idx="1"/>
          </p:nvPr>
        </p:nvSpPr>
        <p:spPr>
          <a:xfrm>
            <a:off x="1872015" y="1006273"/>
            <a:ext cx="8263493" cy="5280445"/>
          </a:xfrm>
        </p:spPr>
        <p:txBody>
          <a:bodyPr/>
          <a:lstStyle/>
          <a:p>
            <a:r>
              <a:rPr lang="en-GB" dirty="0"/>
              <a:t>To capture the process and information that SST use a participatory storyboard approach is being used (Cross &amp; Warwick-Booth, 2016) </a:t>
            </a:r>
          </a:p>
          <a:p>
            <a:r>
              <a:rPr lang="en-GB" dirty="0"/>
              <a:t>It asks participants to create a storyboard or cartoon strip using a combination of images, stick figure sketches and minimal text to give a step-by-step explanation and exploration of their experience of dealing with student queries related to learning activities. </a:t>
            </a:r>
          </a:p>
          <a:p>
            <a:r>
              <a:rPr lang="en-GB" dirty="0"/>
              <a:t>Individual SST colleagues are being asked to create a storyboard that represents the type of questions they are asked whilst describing the process they go through to find information and the answers they give, and then share their storyboards with each other.</a:t>
            </a:r>
          </a:p>
          <a:p>
            <a:r>
              <a:rPr lang="en-GB" sz="800" dirty="0">
                <a:solidFill>
                  <a:srgbClr val="000000"/>
                </a:solidFill>
                <a:latin typeface="+mj-lt"/>
                <a:ea typeface="Times New Roman" panose="02020603050405020304" pitchFamily="18" charset="0"/>
                <a:cs typeface="Times New Roman" panose="02020603050405020304" pitchFamily="18" charset="0"/>
              </a:rPr>
              <a:t>Cross, R. &amp; Warwick-Booth, L. (2016) Using storyboards in participatory research. </a:t>
            </a:r>
            <a:r>
              <a:rPr lang="en-GB" sz="800" i="1" dirty="0">
                <a:solidFill>
                  <a:srgbClr val="000000"/>
                </a:solidFill>
                <a:latin typeface="+mj-lt"/>
                <a:ea typeface="Times New Roman" panose="02020603050405020304" pitchFamily="18" charset="0"/>
                <a:cs typeface="Times New Roman" panose="02020603050405020304" pitchFamily="18" charset="0"/>
              </a:rPr>
              <a:t>Nurse Researcher</a:t>
            </a:r>
            <a:r>
              <a:rPr lang="en-GB" sz="800" dirty="0">
                <a:solidFill>
                  <a:srgbClr val="000000"/>
                </a:solidFill>
                <a:latin typeface="+mj-lt"/>
                <a:ea typeface="Times New Roman" panose="02020603050405020304" pitchFamily="18" charset="0"/>
                <a:cs typeface="Times New Roman" panose="02020603050405020304" pitchFamily="18" charset="0"/>
              </a:rPr>
              <a:t> Vol.23 (3), p.8-12</a:t>
            </a:r>
            <a:endParaRPr lang="en-GB" sz="800" dirty="0">
              <a:latin typeface="+mj-lt"/>
              <a:ea typeface="Times New Roman" panose="02020603050405020304" pitchFamily="18"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F1998AD9-16CF-4AF3-AF57-5BE3648E3914}"/>
              </a:ext>
            </a:extLst>
          </p:cNvPr>
          <p:cNvPicPr>
            <a:picLocks noChangeAspect="1"/>
          </p:cNvPicPr>
          <p:nvPr/>
        </p:nvPicPr>
        <p:blipFill>
          <a:blip r:embed="rId3"/>
          <a:stretch>
            <a:fillRect/>
          </a:stretch>
        </p:blipFill>
        <p:spPr>
          <a:xfrm>
            <a:off x="1162048" y="3859601"/>
            <a:ext cx="3798137" cy="3590855"/>
          </a:xfrm>
          <a:prstGeom prst="rect">
            <a:avLst/>
          </a:prstGeom>
        </p:spPr>
      </p:pic>
      <p:pic>
        <p:nvPicPr>
          <p:cNvPr id="8" name="Picture 7">
            <a:extLst>
              <a:ext uri="{FF2B5EF4-FFF2-40B4-BE49-F238E27FC236}">
                <a16:creationId xmlns:a16="http://schemas.microsoft.com/office/drawing/2014/main" id="{06DB7EE5-B7E2-41BB-AF31-E18FD3CD8C27}"/>
              </a:ext>
            </a:extLst>
          </p:cNvPr>
          <p:cNvPicPr>
            <a:picLocks noChangeAspect="1"/>
          </p:cNvPicPr>
          <p:nvPr/>
        </p:nvPicPr>
        <p:blipFill>
          <a:blip r:embed="rId4"/>
          <a:stretch>
            <a:fillRect/>
          </a:stretch>
        </p:blipFill>
        <p:spPr>
          <a:xfrm>
            <a:off x="7511093" y="3364987"/>
            <a:ext cx="3639627" cy="4188315"/>
          </a:xfrm>
          <a:prstGeom prst="rect">
            <a:avLst/>
          </a:prstGeom>
        </p:spPr>
      </p:pic>
      <p:pic>
        <p:nvPicPr>
          <p:cNvPr id="7" name="Picture 6">
            <a:extLst>
              <a:ext uri="{FF2B5EF4-FFF2-40B4-BE49-F238E27FC236}">
                <a16:creationId xmlns:a16="http://schemas.microsoft.com/office/drawing/2014/main" id="{4B5C9826-7B3D-4129-8F70-8C924FCEC055}"/>
              </a:ext>
            </a:extLst>
          </p:cNvPr>
          <p:cNvPicPr>
            <a:picLocks noChangeAspect="1"/>
          </p:cNvPicPr>
          <p:nvPr/>
        </p:nvPicPr>
        <p:blipFill>
          <a:blip r:embed="rId5"/>
          <a:stretch>
            <a:fillRect/>
          </a:stretch>
        </p:blipFill>
        <p:spPr>
          <a:xfrm rot="20921749">
            <a:off x="5901972" y="4788142"/>
            <a:ext cx="2451307" cy="1838480"/>
          </a:xfrm>
          <a:prstGeom prst="rect">
            <a:avLst/>
          </a:prstGeom>
        </p:spPr>
      </p:pic>
    </p:spTree>
    <p:extLst>
      <p:ext uri="{BB962C8B-B14F-4D97-AF65-F5344CB8AC3E}">
        <p14:creationId xmlns:p14="http://schemas.microsoft.com/office/powerpoint/2010/main" val="3478996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12012-34F0-4FC1-A126-1CB67F662883}"/>
              </a:ext>
            </a:extLst>
          </p:cNvPr>
          <p:cNvSpPr>
            <a:spLocks noGrp="1"/>
          </p:cNvSpPr>
          <p:nvPr>
            <p:ph type="ctrTitle"/>
          </p:nvPr>
        </p:nvSpPr>
        <p:spPr>
          <a:xfrm>
            <a:off x="1991832" y="296499"/>
            <a:ext cx="6379536" cy="1155738"/>
          </a:xfrm>
        </p:spPr>
        <p:txBody>
          <a:bodyPr/>
          <a:lstStyle/>
          <a:p>
            <a:r>
              <a:rPr lang="en-GB" sz="2800" u="sng" dirty="0"/>
              <a:t>Question 2 </a:t>
            </a:r>
            <a:br>
              <a:rPr lang="en-GB" sz="2800" dirty="0"/>
            </a:br>
            <a:br>
              <a:rPr lang="en-GB" sz="2800" dirty="0"/>
            </a:br>
            <a:r>
              <a:rPr lang="en-GB" sz="2800" dirty="0"/>
              <a:t>What is a tutorial?</a:t>
            </a:r>
          </a:p>
        </p:txBody>
      </p:sp>
      <p:sp>
        <p:nvSpPr>
          <p:cNvPr id="8" name="Content Placeholder 7">
            <a:extLst>
              <a:ext uri="{FF2B5EF4-FFF2-40B4-BE49-F238E27FC236}">
                <a16:creationId xmlns:a16="http://schemas.microsoft.com/office/drawing/2014/main" id="{FD7837FB-FCB1-4755-A4D9-D67766518692}"/>
              </a:ext>
            </a:extLst>
          </p:cNvPr>
          <p:cNvSpPr>
            <a:spLocks noGrp="1"/>
          </p:cNvSpPr>
          <p:nvPr>
            <p:ph idx="1"/>
          </p:nvPr>
        </p:nvSpPr>
        <p:spPr>
          <a:xfrm>
            <a:off x="2098043" y="1599121"/>
            <a:ext cx="8263493" cy="5410737"/>
          </a:xfrm>
        </p:spPr>
        <p:txBody>
          <a:bodyPr/>
          <a:lstStyle/>
          <a:p>
            <a:endParaRPr lang="en-GB" dirty="0"/>
          </a:p>
          <a:p>
            <a:endParaRPr lang="en-GB" dirty="0"/>
          </a:p>
        </p:txBody>
      </p:sp>
      <p:sp>
        <p:nvSpPr>
          <p:cNvPr id="6" name="TextBox 5">
            <a:extLst>
              <a:ext uri="{FF2B5EF4-FFF2-40B4-BE49-F238E27FC236}">
                <a16:creationId xmlns:a16="http://schemas.microsoft.com/office/drawing/2014/main" id="{81836AEC-2B0F-4B15-ABA3-459DB05550E8}"/>
              </a:ext>
            </a:extLst>
          </p:cNvPr>
          <p:cNvSpPr txBox="1"/>
          <p:nvPr/>
        </p:nvSpPr>
        <p:spPr>
          <a:xfrm>
            <a:off x="1709073" y="1948570"/>
            <a:ext cx="8263493" cy="2893100"/>
          </a:xfrm>
          <a:prstGeom prst="rect">
            <a:avLst/>
          </a:prstGeom>
          <a:noFill/>
        </p:spPr>
        <p:txBody>
          <a:bodyPr wrap="square">
            <a:spAutoFit/>
          </a:bodyPr>
          <a:lstStyle/>
          <a:p>
            <a:pPr defTabSz="457200"/>
            <a:r>
              <a:rPr lang="en-GB" dirty="0">
                <a:solidFill>
                  <a:prstClr val="black"/>
                </a:solidFill>
                <a:latin typeface="Arial" panose="020B0604020202020204"/>
              </a:rPr>
              <a:t> </a:t>
            </a:r>
            <a:r>
              <a:rPr lang="en-GB" sz="1200" dirty="0">
                <a:solidFill>
                  <a:prstClr val="black"/>
                </a:solidFill>
                <a:latin typeface="Arial" panose="020B0604020202020204"/>
              </a:rPr>
              <a:t>The Gemba Walk (taken from the Japanese ‘gemba’ meaning ‘the real place’) is a management technique based on managers immersing themselves in the day to day activities of their business by spending time as an employee or customer to observe the reality of a situation. The approach has become popular in schools where it is known as a Learning Walk (Baker and King 2013) which involves staff members or other stakeholders such as governors attending a lesson or event to observe what happens in order to develop an understanding of why the situation is the way it is.</a:t>
            </a:r>
          </a:p>
          <a:p>
            <a:pPr defTabSz="457200"/>
            <a:endParaRPr lang="en-GB" sz="1200" dirty="0">
              <a:solidFill>
                <a:prstClr val="black"/>
              </a:solidFill>
              <a:latin typeface="Arial" panose="020B0604020202020204"/>
            </a:endParaRPr>
          </a:p>
          <a:p>
            <a:pPr defTabSz="457200"/>
            <a:r>
              <a:rPr lang="en-GB" sz="1200" dirty="0">
                <a:solidFill>
                  <a:prstClr val="black"/>
                </a:solidFill>
                <a:latin typeface="Arial" panose="020B0604020202020204"/>
              </a:rPr>
              <a:t>The OU has a policy of recording a selection of module tutorials held within a teaching block to allow students to access the taught content if they are unable to attend the actual session. These recordings provide a useful resource to explore the pedagogic approaches and techniques used in sessions and also to identify what is actually happening, who is contributing to the session and who is not, whose voices are heard and whose are not. This project will use a Gemba Walk approach using a series of recordings of tutorials within the same teaching block on a module run in the 20J presentation to capture data around the range of approaches being used, the levels of engagement apparent, types of contribution and any other relevant factors.</a:t>
            </a:r>
          </a:p>
          <a:p>
            <a:pPr defTabSz="457200"/>
            <a:endParaRPr lang="en-GB" sz="1200" dirty="0">
              <a:solidFill>
                <a:prstClr val="black"/>
              </a:solidFill>
              <a:latin typeface="Arial" panose="020B0604020202020204"/>
            </a:endParaRPr>
          </a:p>
          <a:p>
            <a:pPr defTabSz="457200"/>
            <a:r>
              <a:rPr lang="en-GB" sz="800" dirty="0">
                <a:solidFill>
                  <a:prstClr val="black"/>
                </a:solidFill>
                <a:latin typeface="Arial" panose="020B0604020202020204"/>
              </a:rPr>
              <a:t>Baker, W.J. &amp; King, H. (2013) Participatory Learning Walks: reflective practice for the conductor-music educator Australian Journal of Music Education No. 2, p.35-45</a:t>
            </a:r>
          </a:p>
        </p:txBody>
      </p:sp>
      <p:pic>
        <p:nvPicPr>
          <p:cNvPr id="5" name="Picture 4">
            <a:extLst>
              <a:ext uri="{FF2B5EF4-FFF2-40B4-BE49-F238E27FC236}">
                <a16:creationId xmlns:a16="http://schemas.microsoft.com/office/drawing/2014/main" id="{C8835B40-63C8-48AA-B734-AE9B0099B723}"/>
              </a:ext>
            </a:extLst>
          </p:cNvPr>
          <p:cNvPicPr>
            <a:picLocks noChangeAspect="1"/>
          </p:cNvPicPr>
          <p:nvPr/>
        </p:nvPicPr>
        <p:blipFill>
          <a:blip r:embed="rId2"/>
          <a:stretch>
            <a:fillRect/>
          </a:stretch>
        </p:blipFill>
        <p:spPr>
          <a:xfrm>
            <a:off x="4309730" y="4988554"/>
            <a:ext cx="2679405" cy="1683709"/>
          </a:xfrm>
          <a:prstGeom prst="rect">
            <a:avLst/>
          </a:prstGeom>
        </p:spPr>
      </p:pic>
    </p:spTree>
    <p:extLst>
      <p:ext uri="{BB962C8B-B14F-4D97-AF65-F5344CB8AC3E}">
        <p14:creationId xmlns:p14="http://schemas.microsoft.com/office/powerpoint/2010/main" val="571272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336AA-A263-44DE-9C40-D22C19F387C1}"/>
              </a:ext>
            </a:extLst>
          </p:cNvPr>
          <p:cNvPicPr>
            <a:picLocks noChangeAspect="1"/>
          </p:cNvPicPr>
          <p:nvPr/>
        </p:nvPicPr>
        <p:blipFill>
          <a:blip r:embed="rId2"/>
          <a:stretch>
            <a:fillRect/>
          </a:stretch>
        </p:blipFill>
        <p:spPr>
          <a:xfrm>
            <a:off x="3690170" y="0"/>
            <a:ext cx="4811661" cy="6858000"/>
          </a:xfrm>
          <a:prstGeom prst="rect">
            <a:avLst/>
          </a:prstGeom>
        </p:spPr>
      </p:pic>
    </p:spTree>
    <p:extLst>
      <p:ext uri="{BB962C8B-B14F-4D97-AF65-F5344CB8AC3E}">
        <p14:creationId xmlns:p14="http://schemas.microsoft.com/office/powerpoint/2010/main" val="405824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D40424-6985-437E-ACBF-82239C15C9F8}"/>
              </a:ext>
            </a:extLst>
          </p:cNvPr>
          <p:cNvSpPr>
            <a:spLocks noGrp="1"/>
          </p:cNvSpPr>
          <p:nvPr>
            <p:ph type="ctrTitle"/>
          </p:nvPr>
        </p:nvSpPr>
        <p:spPr>
          <a:xfrm>
            <a:off x="1800446" y="153861"/>
            <a:ext cx="6474558" cy="997196"/>
          </a:xfrm>
        </p:spPr>
        <p:txBody>
          <a:bodyPr/>
          <a:lstStyle/>
          <a:p>
            <a:r>
              <a:rPr lang="en-GB" sz="1800" u="sng" dirty="0">
                <a:ea typeface="Times New Roman" panose="02020603050405020304" pitchFamily="18" charset="0"/>
              </a:rPr>
              <a:t>Question 3</a:t>
            </a:r>
            <a:br>
              <a:rPr lang="en-GB" sz="1800" u="sng" dirty="0">
                <a:ea typeface="Times New Roman" panose="02020603050405020304" pitchFamily="18" charset="0"/>
              </a:rPr>
            </a:br>
            <a:br>
              <a:rPr lang="en-GB" sz="1800" dirty="0">
                <a:ea typeface="Times New Roman" panose="02020603050405020304" pitchFamily="18" charset="0"/>
              </a:rPr>
            </a:br>
            <a:r>
              <a:rPr lang="en-GB" sz="1800" dirty="0">
                <a:ea typeface="Times New Roman" panose="02020603050405020304" pitchFamily="18" charset="0"/>
              </a:rPr>
              <a:t>What impact could the differentiation of types of learning activity have on teaching and learning?</a:t>
            </a:r>
            <a:endParaRPr lang="en-GB" sz="4800" dirty="0"/>
          </a:p>
        </p:txBody>
      </p:sp>
      <p:sp>
        <p:nvSpPr>
          <p:cNvPr id="5" name="TextBox 4">
            <a:extLst>
              <a:ext uri="{FF2B5EF4-FFF2-40B4-BE49-F238E27FC236}">
                <a16:creationId xmlns:a16="http://schemas.microsoft.com/office/drawing/2014/main" id="{1789A718-2E5F-494E-B1EE-D37B3D1B99A2}"/>
              </a:ext>
            </a:extLst>
          </p:cNvPr>
          <p:cNvSpPr txBox="1"/>
          <p:nvPr/>
        </p:nvSpPr>
        <p:spPr>
          <a:xfrm>
            <a:off x="1789814" y="1345025"/>
            <a:ext cx="8612372" cy="2554545"/>
          </a:xfrm>
          <a:prstGeom prst="rect">
            <a:avLst/>
          </a:prstGeom>
          <a:noFill/>
        </p:spPr>
        <p:txBody>
          <a:bodyPr wrap="square">
            <a:spAutoFit/>
          </a:bodyPr>
          <a:lstStyle/>
          <a:p>
            <a:pPr defTabSz="457200"/>
            <a:r>
              <a:rPr lang="en-GB" sz="1600" dirty="0">
                <a:solidFill>
                  <a:prstClr val="black"/>
                </a:solidFill>
                <a:latin typeface="Arial" panose="020B0604020202020204"/>
              </a:rPr>
              <a:t>Using data gathered from the Gemba Walk alongside information from the SST and external sources a theoretical ‘Portfolio of Learning Activities’ will be drafted that outlines the different types of learning that could be available across a module, based on the activities observed.</a:t>
            </a:r>
          </a:p>
          <a:p>
            <a:pPr defTabSz="457200"/>
            <a:endParaRPr lang="en-GB" sz="1600" dirty="0">
              <a:solidFill>
                <a:prstClr val="black"/>
              </a:solidFill>
              <a:latin typeface="Arial" panose="020B0604020202020204"/>
            </a:endParaRPr>
          </a:p>
          <a:p>
            <a:pPr defTabSz="457200"/>
            <a:r>
              <a:rPr lang="en-GB" sz="1600" dirty="0">
                <a:solidFill>
                  <a:prstClr val="black"/>
                </a:solidFill>
                <a:latin typeface="Arial" panose="020B0604020202020204"/>
              </a:rPr>
              <a:t>The portfolio will be placed on a virtual graffiti wall (Google Jamboard) and the link will be shared with students, ALs and other relevant stakeholders via relevant forums and communication streams asking them to comment on how useful or not they feel this would be.  The participants will have had experience of the trial of the drop-in workshop and will be able to use their experiences of this to inform their responses too. Using a graffiti wall technique allows anonymity which encourages participation without judgement or pressure. </a:t>
            </a:r>
          </a:p>
        </p:txBody>
      </p:sp>
      <p:pic>
        <p:nvPicPr>
          <p:cNvPr id="6" name="Picture 5">
            <a:extLst>
              <a:ext uri="{FF2B5EF4-FFF2-40B4-BE49-F238E27FC236}">
                <a16:creationId xmlns:a16="http://schemas.microsoft.com/office/drawing/2014/main" id="{F80C088F-1015-494D-8A6A-98022D17EBA6}"/>
              </a:ext>
            </a:extLst>
          </p:cNvPr>
          <p:cNvPicPr>
            <a:picLocks noChangeAspect="1"/>
          </p:cNvPicPr>
          <p:nvPr/>
        </p:nvPicPr>
        <p:blipFill>
          <a:blip r:embed="rId2"/>
          <a:stretch>
            <a:fillRect/>
          </a:stretch>
        </p:blipFill>
        <p:spPr>
          <a:xfrm>
            <a:off x="3016096" y="4093537"/>
            <a:ext cx="5520893" cy="2610603"/>
          </a:xfrm>
          <a:prstGeom prst="rect">
            <a:avLst/>
          </a:prstGeom>
        </p:spPr>
      </p:pic>
    </p:spTree>
    <p:extLst>
      <p:ext uri="{BB962C8B-B14F-4D97-AF65-F5344CB8AC3E}">
        <p14:creationId xmlns:p14="http://schemas.microsoft.com/office/powerpoint/2010/main" val="3089440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C3F4-2E3A-4695-A16E-36129B369328}"/>
              </a:ext>
            </a:extLst>
          </p:cNvPr>
          <p:cNvSpPr>
            <a:spLocks noGrp="1"/>
          </p:cNvSpPr>
          <p:nvPr>
            <p:ph type="ctrTitle"/>
          </p:nvPr>
        </p:nvSpPr>
        <p:spPr>
          <a:xfrm>
            <a:off x="1980878" y="308911"/>
            <a:ext cx="5400000" cy="498598"/>
          </a:xfrm>
        </p:spPr>
        <p:txBody>
          <a:bodyPr/>
          <a:lstStyle/>
          <a:p>
            <a:r>
              <a:rPr lang="en-GB" dirty="0"/>
              <a:t>Example Portfolio</a:t>
            </a:r>
          </a:p>
        </p:txBody>
      </p:sp>
      <p:pic>
        <p:nvPicPr>
          <p:cNvPr id="4" name="Picture 3">
            <a:extLst>
              <a:ext uri="{FF2B5EF4-FFF2-40B4-BE49-F238E27FC236}">
                <a16:creationId xmlns:a16="http://schemas.microsoft.com/office/drawing/2014/main" id="{927E3206-6E79-48B5-A6C1-E217FF8E310E}"/>
              </a:ext>
            </a:extLst>
          </p:cNvPr>
          <p:cNvPicPr>
            <a:picLocks noChangeAspect="1"/>
          </p:cNvPicPr>
          <p:nvPr/>
        </p:nvPicPr>
        <p:blipFill>
          <a:blip r:embed="rId2"/>
          <a:stretch>
            <a:fillRect/>
          </a:stretch>
        </p:blipFill>
        <p:spPr>
          <a:xfrm>
            <a:off x="1602475" y="917595"/>
            <a:ext cx="4755292" cy="4810161"/>
          </a:xfrm>
          <a:prstGeom prst="rect">
            <a:avLst/>
          </a:prstGeom>
        </p:spPr>
      </p:pic>
      <p:pic>
        <p:nvPicPr>
          <p:cNvPr id="5" name="Picture 4">
            <a:extLst>
              <a:ext uri="{FF2B5EF4-FFF2-40B4-BE49-F238E27FC236}">
                <a16:creationId xmlns:a16="http://schemas.microsoft.com/office/drawing/2014/main" id="{C76230FC-CACF-4E3E-853F-AC49B1D2B2FF}"/>
              </a:ext>
            </a:extLst>
          </p:cNvPr>
          <p:cNvPicPr>
            <a:picLocks noChangeAspect="1"/>
          </p:cNvPicPr>
          <p:nvPr/>
        </p:nvPicPr>
        <p:blipFill>
          <a:blip r:embed="rId3"/>
          <a:stretch>
            <a:fillRect/>
          </a:stretch>
        </p:blipFill>
        <p:spPr>
          <a:xfrm>
            <a:off x="6459306" y="1605775"/>
            <a:ext cx="4079391" cy="3667975"/>
          </a:xfrm>
          <a:prstGeom prst="rect">
            <a:avLst/>
          </a:prstGeom>
        </p:spPr>
      </p:pic>
    </p:spTree>
    <p:extLst>
      <p:ext uri="{BB962C8B-B14F-4D97-AF65-F5344CB8AC3E}">
        <p14:creationId xmlns:p14="http://schemas.microsoft.com/office/powerpoint/2010/main" val="1520889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CBC8D-521D-448F-90E4-C9742D79E951}"/>
              </a:ext>
            </a:extLst>
          </p:cNvPr>
          <p:cNvSpPr>
            <a:spLocks noGrp="1"/>
          </p:cNvSpPr>
          <p:nvPr>
            <p:ph type="ctrTitle"/>
          </p:nvPr>
        </p:nvSpPr>
        <p:spPr>
          <a:xfrm>
            <a:off x="2487628" y="493035"/>
            <a:ext cx="6404735" cy="487041"/>
          </a:xfrm>
        </p:spPr>
        <p:txBody>
          <a:bodyPr/>
          <a:lstStyle/>
          <a:p>
            <a:pPr algn="ctr"/>
            <a:r>
              <a:rPr lang="en-GB" sz="2400" dirty="0"/>
              <a:t>Summary</a:t>
            </a:r>
          </a:p>
        </p:txBody>
      </p:sp>
      <p:sp>
        <p:nvSpPr>
          <p:cNvPr id="4" name="Content Placeholder 3">
            <a:extLst>
              <a:ext uri="{FF2B5EF4-FFF2-40B4-BE49-F238E27FC236}">
                <a16:creationId xmlns:a16="http://schemas.microsoft.com/office/drawing/2014/main" id="{46191771-1F8F-4FFB-9FB4-13F3B8DAA880}"/>
              </a:ext>
            </a:extLst>
          </p:cNvPr>
          <p:cNvSpPr>
            <a:spLocks noGrp="1"/>
          </p:cNvSpPr>
          <p:nvPr>
            <p:ph idx="1"/>
          </p:nvPr>
        </p:nvSpPr>
        <p:spPr/>
        <p:txBody>
          <a:bodyPr/>
          <a:lstStyle/>
          <a:p>
            <a:endParaRPr lang="en-GB" dirty="0"/>
          </a:p>
          <a:p>
            <a:r>
              <a:rPr lang="en-GB" u="sng" dirty="0"/>
              <a:t>Problem Statement</a:t>
            </a:r>
          </a:p>
          <a:p>
            <a:endParaRPr lang="en-GB" dirty="0"/>
          </a:p>
          <a:p>
            <a:r>
              <a:rPr lang="en-GB" dirty="0"/>
              <a:t>The lack of a range of clearly defined learning activities within a tuition strategy could affect students’ expectations and limit the pedagogical approaches available to ALs. Presenting students with a portfolio of provision that offers them choice from a suite of activities with clearly defined and differing pedagogic approaches and delivery could help to manage these expectations and improve teaching, learning and the overall student experience.</a:t>
            </a:r>
          </a:p>
          <a:p>
            <a:endParaRPr lang="en-GB" dirty="0"/>
          </a:p>
          <a:p>
            <a:r>
              <a:rPr lang="en-GB" u="sng" dirty="0"/>
              <a:t>Project Objectives</a:t>
            </a:r>
            <a:endParaRPr lang="en-GB" dirty="0"/>
          </a:p>
          <a:p>
            <a:r>
              <a:rPr lang="en-GB" dirty="0"/>
              <a:t>On completion, the project will have:</a:t>
            </a:r>
          </a:p>
          <a:p>
            <a:endParaRPr lang="en-GB" dirty="0"/>
          </a:p>
          <a:p>
            <a:r>
              <a:rPr lang="en-GB" dirty="0"/>
              <a:t>1)	Explored the information sources that students use to develop their learning activity literacy</a:t>
            </a:r>
          </a:p>
          <a:p>
            <a:r>
              <a:rPr lang="en-GB" dirty="0"/>
              <a:t>2)	Determined and classified the characteristics of learning activities currently taking place in tutorials</a:t>
            </a:r>
          </a:p>
          <a:p>
            <a:r>
              <a:rPr lang="en-GB" dirty="0"/>
              <a:t>3)	Proposed a portfolio of definitions that could be used to label learning activities</a:t>
            </a:r>
          </a:p>
          <a:p>
            <a:endParaRPr lang="en-GB" dirty="0"/>
          </a:p>
        </p:txBody>
      </p:sp>
    </p:spTree>
    <p:extLst>
      <p:ext uri="{BB962C8B-B14F-4D97-AF65-F5344CB8AC3E}">
        <p14:creationId xmlns:p14="http://schemas.microsoft.com/office/powerpoint/2010/main" val="885150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8A04-935C-4320-8757-9C02B0901F56}"/>
              </a:ext>
            </a:extLst>
          </p:cNvPr>
          <p:cNvSpPr>
            <a:spLocks noGrp="1"/>
          </p:cNvSpPr>
          <p:nvPr>
            <p:ph type="ctrTitle"/>
          </p:nvPr>
        </p:nvSpPr>
        <p:spPr>
          <a:xfrm>
            <a:off x="2039862" y="3179701"/>
            <a:ext cx="7920773" cy="1495794"/>
          </a:xfrm>
        </p:spPr>
        <p:txBody>
          <a:bodyPr/>
          <a:lstStyle/>
          <a:p>
            <a:pPr algn="ctr"/>
            <a:r>
              <a:rPr lang="en-GB" dirty="0"/>
              <a:t>Diolch</a:t>
            </a:r>
            <a:br>
              <a:rPr lang="en-GB" dirty="0"/>
            </a:br>
            <a:r>
              <a:rPr lang="en-GB" dirty="0"/>
              <a:t>THANK YOU</a:t>
            </a:r>
            <a:br>
              <a:rPr lang="en-GB" dirty="0"/>
            </a:br>
            <a:r>
              <a:rPr lang="en-GB" dirty="0">
                <a:sym typeface="Wingdings" panose="05000000000000000000" pitchFamily="2" charset="2"/>
              </a:rPr>
              <a:t></a:t>
            </a:r>
            <a:endParaRPr lang="en-GB" dirty="0"/>
          </a:p>
        </p:txBody>
      </p:sp>
    </p:spTree>
    <p:extLst>
      <p:ext uri="{BB962C8B-B14F-4D97-AF65-F5344CB8AC3E}">
        <p14:creationId xmlns:p14="http://schemas.microsoft.com/office/powerpoint/2010/main" val="112620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EAD1-8E19-4A49-8269-BB6B1C4B795A}"/>
              </a:ext>
            </a:extLst>
          </p:cNvPr>
          <p:cNvSpPr>
            <a:spLocks noGrp="1"/>
          </p:cNvSpPr>
          <p:nvPr>
            <p:ph type="title"/>
          </p:nvPr>
        </p:nvSpPr>
        <p:spPr/>
        <p:txBody>
          <a:bodyPr/>
          <a:lstStyle/>
          <a:p>
            <a:r>
              <a:rPr lang="en-GB" dirty="0" err="1"/>
              <a:t>SCiLAB</a:t>
            </a:r>
            <a:endParaRPr lang="en-GB" dirty="0"/>
          </a:p>
        </p:txBody>
      </p:sp>
      <p:pic>
        <p:nvPicPr>
          <p:cNvPr id="8" name="Content Placeholder 7" descr="Text&#10;&#10;Description automatically generated">
            <a:extLst>
              <a:ext uri="{FF2B5EF4-FFF2-40B4-BE49-F238E27FC236}">
                <a16:creationId xmlns:a16="http://schemas.microsoft.com/office/drawing/2014/main" id="{832B9FC8-918D-48E2-95A0-DF21D556E7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358" y="2129260"/>
            <a:ext cx="10995881" cy="2599480"/>
          </a:xfrm>
        </p:spPr>
      </p:pic>
      <p:sp>
        <p:nvSpPr>
          <p:cNvPr id="4" name="Date Placeholder 3">
            <a:extLst>
              <a:ext uri="{FF2B5EF4-FFF2-40B4-BE49-F238E27FC236}">
                <a16:creationId xmlns:a16="http://schemas.microsoft.com/office/drawing/2014/main" id="{EDA2BE2C-1EF9-41E5-A87C-B406E2FE9713}"/>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2210061D-444E-4ED1-A77F-2919E1F41B21}"/>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6F3D88D8-BE7C-490D-ACC2-10F13E24B3B9}"/>
              </a:ext>
            </a:extLst>
          </p:cNvPr>
          <p:cNvSpPr>
            <a:spLocks noGrp="1"/>
          </p:cNvSpPr>
          <p:nvPr>
            <p:ph type="sldNum" sz="quarter" idx="12"/>
          </p:nvPr>
        </p:nvSpPr>
        <p:spPr/>
        <p:txBody>
          <a:bodyPr/>
          <a:lstStyle/>
          <a:p>
            <a:fld id="{33B74FC3-86B5-4D0D-A090-E481881D980F}" type="slidenum">
              <a:rPr lang="en-GB" smtClean="0"/>
              <a:t>47</a:t>
            </a:fld>
            <a:endParaRPr lang="en-GB" dirty="0"/>
          </a:p>
        </p:txBody>
      </p:sp>
    </p:spTree>
    <p:extLst>
      <p:ext uri="{BB962C8B-B14F-4D97-AF65-F5344CB8AC3E}">
        <p14:creationId xmlns:p14="http://schemas.microsoft.com/office/powerpoint/2010/main" val="882007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2" y="1020431"/>
            <a:ext cx="9103136" cy="1475013"/>
          </a:xfrm>
        </p:spPr>
        <p:txBody>
          <a:bodyPr>
            <a:normAutofit/>
          </a:bodyPr>
          <a:lstStyle/>
          <a:p>
            <a:r>
              <a:rPr lang="en-US" dirty="0" err="1"/>
              <a:t>Scilab</a:t>
            </a:r>
            <a:r>
              <a:rPr lang="en-US" dirty="0"/>
              <a:t> project:</a:t>
            </a:r>
            <a:br>
              <a:rPr lang="en-US" dirty="0"/>
            </a:br>
            <a:r>
              <a:rPr lang="en-US" dirty="0"/>
              <a:t>B206 Badging employability</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r>
              <a:rPr lang="en-GB" dirty="0"/>
              <a:t>Scholarship Conference 2021: Showcasing our research into teaching and learning at the OU 17.11.21</a:t>
            </a:r>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close up of a logo&#10;&#10;Description automatically generated">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50139" y="3192651"/>
            <a:ext cx="11260667" cy="3310466"/>
          </a:xfrm>
          <a:prstGeom prst="rect">
            <a:avLst/>
          </a:prstGeom>
        </p:spPr>
      </p:pic>
      <p:sp>
        <p:nvSpPr>
          <p:cNvPr id="7" name="TextBox 6">
            <a:extLst>
              <a:ext uri="{FF2B5EF4-FFF2-40B4-BE49-F238E27FC236}">
                <a16:creationId xmlns:a16="http://schemas.microsoft.com/office/drawing/2014/main" id="{52F8BB7B-4890-40CB-BAC4-07C5819A6830}"/>
              </a:ext>
            </a:extLst>
          </p:cNvPr>
          <p:cNvSpPr txBox="1"/>
          <p:nvPr/>
        </p:nvSpPr>
        <p:spPr>
          <a:xfrm>
            <a:off x="9684327" y="3074531"/>
            <a:ext cx="19264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Franklin Gothic Book" panose="020B0502020104020203"/>
                <a:ea typeface="+mn-ea"/>
                <a:cs typeface="+mn-cs"/>
              </a:rPr>
              <a:t>Image with thanks to Scott </a:t>
            </a:r>
            <a:r>
              <a:rPr kumimoji="0" lang="en-GB" sz="800" b="0" i="0" u="none" strike="noStrike" kern="1200" cap="none" spc="0" normalizeH="0" baseline="0" noProof="0" err="1">
                <a:ln>
                  <a:noFill/>
                </a:ln>
                <a:solidFill>
                  <a:prstClr val="black"/>
                </a:solidFill>
                <a:effectLst/>
                <a:uLnTx/>
                <a:uFillTx/>
                <a:latin typeface="Franklin Gothic Book" panose="020B0502020104020203"/>
                <a:ea typeface="+mn-ea"/>
                <a:cs typeface="+mn-cs"/>
              </a:rPr>
              <a:t>Gustavson</a:t>
            </a:r>
            <a:r>
              <a:rPr kumimoji="0" lang="en-GB" sz="800" b="0" i="0" u="none" strike="noStrike" kern="1200" cap="none" spc="0" normalizeH="0" baseline="0" noProof="0">
                <a:ln>
                  <a:noFill/>
                </a:ln>
                <a:solidFill>
                  <a:prstClr val="black"/>
                </a:solidFill>
                <a:effectLst/>
                <a:uLnTx/>
                <a:uFillTx/>
                <a:latin typeface="Franklin Gothic Book" panose="020B0502020104020203"/>
                <a:ea typeface="+mn-ea"/>
                <a:cs typeface="+mn-cs"/>
              </a:rPr>
              <a:t> </a:t>
            </a:r>
          </a:p>
        </p:txBody>
      </p:sp>
    </p:spTree>
    <p:extLst>
      <p:ext uri="{BB962C8B-B14F-4D97-AF65-F5344CB8AC3E}">
        <p14:creationId xmlns:p14="http://schemas.microsoft.com/office/powerpoint/2010/main" val="2475805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E2C320-346C-4582-AACF-BE15D8DCF522}"/>
              </a:ext>
            </a:extLst>
          </p:cNvPr>
          <p:cNvSpPr txBox="1"/>
          <p:nvPr/>
        </p:nvSpPr>
        <p:spPr>
          <a:xfrm>
            <a:off x="8112579" y="669472"/>
            <a:ext cx="385626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B206</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60 credit online module on customer behaviour at OU Level 2. Activity-based pedagogy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Problem:</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uneven engagement with learning activities to promote skills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Opportunity:</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reflection on skills development and enhanced employability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Solution:</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Digital badge as incentive to do more and be recognised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pic>
        <p:nvPicPr>
          <p:cNvPr id="4" name="Picture 4" descr="Businesswoman reading emails on escalator">
            <a:extLst>
              <a:ext uri="{FF2B5EF4-FFF2-40B4-BE49-F238E27FC236}">
                <a16:creationId xmlns:a16="http://schemas.microsoft.com/office/drawing/2014/main" id="{BAB1E5D1-AEA8-418A-B76E-86302C6CF9AD}"/>
              </a:ext>
            </a:extLst>
          </p:cNvPr>
          <p:cNvPicPr>
            <a:picLocks noChangeAspect="1"/>
          </p:cNvPicPr>
          <p:nvPr/>
        </p:nvPicPr>
        <p:blipFill rotWithShape="1">
          <a:blip r:embed="rId2"/>
          <a:srcRect l="33248" t="10851" r="32357" b="-3106"/>
          <a:stretch/>
        </p:blipFill>
        <p:spPr>
          <a:xfrm>
            <a:off x="4261757" y="615043"/>
            <a:ext cx="3676747" cy="6015136"/>
          </a:xfrm>
          <a:prstGeom prst="rect">
            <a:avLst/>
          </a:prstGeom>
        </p:spPr>
      </p:pic>
      <p:sp>
        <p:nvSpPr>
          <p:cNvPr id="5" name="TextBox 4">
            <a:extLst>
              <a:ext uri="{FF2B5EF4-FFF2-40B4-BE49-F238E27FC236}">
                <a16:creationId xmlns:a16="http://schemas.microsoft.com/office/drawing/2014/main" id="{174EE110-8AF4-4561-BE3B-32788ED8CA59}"/>
              </a:ext>
            </a:extLst>
          </p:cNvPr>
          <p:cNvSpPr txBox="1"/>
          <p:nvPr/>
        </p:nvSpPr>
        <p:spPr>
          <a:xfrm>
            <a:off x="4261757" y="65341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Franklin Gothic Book" panose="020B0502020104020203"/>
                <a:ea typeface="+mn-ea"/>
                <a:cs typeface="+mn-cs"/>
              </a:rPr>
              <a:t>Credit</a:t>
            </a:r>
            <a:r>
              <a:rPr kumimoji="0" lang="en-GB"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MicroSoft image</a:t>
            </a:r>
          </a:p>
        </p:txBody>
      </p:sp>
      <p:pic>
        <p:nvPicPr>
          <p:cNvPr id="8" name="Picture 7">
            <a:extLst>
              <a:ext uri="{FF2B5EF4-FFF2-40B4-BE49-F238E27FC236}">
                <a16:creationId xmlns:a16="http://schemas.microsoft.com/office/drawing/2014/main" id="{5FA01BE7-4640-40F2-9225-35FE508861B3}"/>
              </a:ext>
            </a:extLst>
          </p:cNvPr>
          <p:cNvPicPr>
            <a:picLocks noChangeAspect="1"/>
          </p:cNvPicPr>
          <p:nvPr/>
        </p:nvPicPr>
        <p:blipFill>
          <a:blip r:embed="rId3"/>
          <a:stretch>
            <a:fillRect/>
          </a:stretch>
        </p:blipFill>
        <p:spPr>
          <a:xfrm>
            <a:off x="358292" y="353301"/>
            <a:ext cx="3816427" cy="6151397"/>
          </a:xfrm>
          <a:prstGeom prst="rect">
            <a:avLst/>
          </a:prstGeom>
        </p:spPr>
      </p:pic>
    </p:spTree>
    <p:extLst>
      <p:ext uri="{BB962C8B-B14F-4D97-AF65-F5344CB8AC3E}">
        <p14:creationId xmlns:p14="http://schemas.microsoft.com/office/powerpoint/2010/main" val="326645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FCBCD9-AC81-45DE-BE0E-AE07EA383B99}"/>
              </a:ext>
            </a:extLst>
          </p:cNvPr>
          <p:cNvSpPr txBox="1"/>
          <p:nvPr/>
        </p:nvSpPr>
        <p:spPr>
          <a:xfrm>
            <a:off x="1077731" y="6430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FDD5700-582B-4F30-919A-B39166503352}"/>
              </a:ext>
            </a:extLst>
          </p:cNvPr>
          <p:cNvSpPr txBox="1"/>
          <p:nvPr/>
        </p:nvSpPr>
        <p:spPr>
          <a:xfrm>
            <a:off x="1465517" y="1723176"/>
            <a:ext cx="9452631"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main ways in which students are getting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advisors </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helping to set priorities for scholarship activities and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scholarship projects (by taking part in surveys, interviews or focus groups) and in workshops, events, and conferences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co-researchers</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taking an active role in helping staff to create and deliver projects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200" b="0" i="0" u="none" strike="noStrike" kern="1200" cap="none" spc="0" normalizeH="0" baseline="0" noProof="0" dirty="0">
              <a:ln>
                <a:noFill/>
              </a:ln>
              <a:solidFill>
                <a:srgbClr val="403F41"/>
              </a:solidFill>
              <a:effectLst/>
              <a:uLnTx/>
              <a:uFillTx/>
              <a:latin typeface="ArialNova"/>
              <a:ea typeface="+mn-ea"/>
              <a:cs typeface="+mn-cs"/>
            </a:endParaRPr>
          </a:p>
        </p:txBody>
      </p:sp>
      <p:pic>
        <p:nvPicPr>
          <p:cNvPr id="1035" name="Picture 11">
            <a:extLst>
              <a:ext uri="{FF2B5EF4-FFF2-40B4-BE49-F238E27FC236}">
                <a16:creationId xmlns:a16="http://schemas.microsoft.com/office/drawing/2014/main" id="{E8D69BEB-A5DD-411B-BD88-C953881FB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939" y="4587408"/>
            <a:ext cx="7906121" cy="1943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393CC1-A160-4A2A-989C-E27A9DBD1972}"/>
              </a:ext>
            </a:extLst>
          </p:cNvPr>
          <p:cNvSpPr txBox="1"/>
          <p:nvPr/>
        </p:nvSpPr>
        <p:spPr>
          <a:xfrm>
            <a:off x="2194423" y="425844"/>
            <a:ext cx="799482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Scholarship of Teaching and Learning (</a:t>
            </a:r>
            <a:r>
              <a:rPr kumimoji="0" lang="en-GB"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SoTL</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Enhancing teaching and learning by </a:t>
            </a:r>
            <a:b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making student voices heard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214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DF507B-79F5-48E9-82B9-E60216F5823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3156" y="335048"/>
            <a:ext cx="3820014" cy="6153611"/>
          </a:xfrm>
        </p:spPr>
      </p:pic>
      <p:pic>
        <p:nvPicPr>
          <p:cNvPr id="2" name="Picture 2">
            <a:extLst>
              <a:ext uri="{FF2B5EF4-FFF2-40B4-BE49-F238E27FC236}">
                <a16:creationId xmlns:a16="http://schemas.microsoft.com/office/drawing/2014/main" id="{7D946320-687E-4847-863C-3F0A1059B440}"/>
              </a:ext>
            </a:extLst>
          </p:cNvPr>
          <p:cNvPicPr>
            <a:picLocks noChangeAspect="1"/>
          </p:cNvPicPr>
          <p:nvPr/>
        </p:nvPicPr>
        <p:blipFill rotWithShape="1">
          <a:blip r:embed="rId3"/>
          <a:srcRect l="22558" r="32060" b="691"/>
          <a:stretch/>
        </p:blipFill>
        <p:spPr>
          <a:xfrm>
            <a:off x="8076482" y="628962"/>
            <a:ext cx="3714596" cy="5859697"/>
          </a:xfrm>
          <a:prstGeom prst="rect">
            <a:avLst/>
          </a:prstGeom>
        </p:spPr>
      </p:pic>
      <p:sp>
        <p:nvSpPr>
          <p:cNvPr id="5" name="TextBox 4">
            <a:extLst>
              <a:ext uri="{FF2B5EF4-FFF2-40B4-BE49-F238E27FC236}">
                <a16:creationId xmlns:a16="http://schemas.microsoft.com/office/drawing/2014/main" id="{F7B982A9-B183-4B1B-BECA-126B8AE707B3}"/>
              </a:ext>
            </a:extLst>
          </p:cNvPr>
          <p:cNvSpPr txBox="1"/>
          <p:nvPr/>
        </p:nvSpPr>
        <p:spPr>
          <a:xfrm rot="-5400000">
            <a:off x="9330419" y="3566334"/>
            <a:ext cx="53829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all" spc="0" normalizeH="0" baseline="0" noProof="0" dirty="0">
                <a:ln>
                  <a:noFill/>
                </a:ln>
                <a:solidFill>
                  <a:prstClr val="black"/>
                </a:solidFill>
                <a:effectLst/>
                <a:uLnTx/>
                <a:uFillTx/>
                <a:latin typeface="Franklin Gothic Book" panose="020B0502020104020203"/>
                <a:ea typeface="+mn-ea"/>
                <a:cs typeface="+mn-cs"/>
              </a:rPr>
              <a:t>CREDIT </a:t>
            </a:r>
            <a:r>
              <a:rPr kumimoji="0" lang="en-GB"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Peter</a:t>
            </a:r>
            <a:r>
              <a:rPr kumimoji="0" lang="en-GB" sz="1200" b="0" i="0" u="none" strike="noStrike" kern="1200" cap="none" spc="0" normalizeH="0" baseline="0" noProof="0" dirty="0">
                <a:ln>
                  <a:noFill/>
                </a:ln>
                <a:solidFill>
                  <a:prstClr val="black"/>
                </a:solidFill>
                <a:effectLst/>
                <a:uLnTx/>
                <a:uFillTx/>
                <a:latin typeface="Franklin Gothic Book" panose="020B0502020104020203"/>
                <a:ea typeface="+mn-lt"/>
                <a:cs typeface="+mn-lt"/>
              </a:rPr>
              <a:t> Keegan / Hulton Archive / Getty Images / Universal Images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Franklin Gothic Book" panose="020B0502020104020203"/>
                <a:ea typeface="+mn-lt"/>
                <a:cs typeface="+mn-lt"/>
              </a:rPr>
              <a:t> Rights Managed / For Education Use Only</a:t>
            </a:r>
            <a:endParaRPr kumimoji="0" lang="en-GB" sz="12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sp>
        <p:nvSpPr>
          <p:cNvPr id="8" name="TextBox 7">
            <a:extLst>
              <a:ext uri="{FF2B5EF4-FFF2-40B4-BE49-F238E27FC236}">
                <a16:creationId xmlns:a16="http://schemas.microsoft.com/office/drawing/2014/main" id="{4388DE72-4663-46F7-A51A-49FD46C32D8F}"/>
              </a:ext>
            </a:extLst>
          </p:cNvPr>
          <p:cNvSpPr txBox="1"/>
          <p:nvPr/>
        </p:nvSpPr>
        <p:spPr>
          <a:xfrm>
            <a:off x="4220936" y="574222"/>
            <a:ext cx="3976007"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B206 Badging employability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Pilot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June – August 2021</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Emailed students on 19J and 20J presentations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Write five reflections on learning activities related to OU Employability framework</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B206 Badge track page on </a:t>
            </a:r>
            <a:r>
              <a:rPr kumimoji="0" lang="en-GB" sz="2400" b="0" i="0" u="none" strike="noStrike" kern="1200" cap="none" spc="0" normalizeH="0" baseline="0" noProof="0" dirty="0" err="1">
                <a:ln>
                  <a:noFill/>
                </a:ln>
                <a:solidFill>
                  <a:prstClr val="black"/>
                </a:solidFill>
                <a:effectLst/>
                <a:uLnTx/>
                <a:uFillTx/>
                <a:latin typeface="Franklin Gothic Book" panose="020B0502020104020203"/>
                <a:ea typeface="+mn-ea"/>
                <a:cs typeface="+mn-cs"/>
              </a:rPr>
              <a:t>FutureYou</a:t>
            </a: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 linked to Moodle  Quiz</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Manual verification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Authorisation of badge from Open Bage Factory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spTree>
    <p:extLst>
      <p:ext uri="{BB962C8B-B14F-4D97-AF65-F5344CB8AC3E}">
        <p14:creationId xmlns:p14="http://schemas.microsoft.com/office/powerpoint/2010/main" val="1892513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B982A9-B183-4B1B-BECA-126B8AE707B3}"/>
              </a:ext>
            </a:extLst>
          </p:cNvPr>
          <p:cNvSpPr txBox="1"/>
          <p:nvPr/>
        </p:nvSpPr>
        <p:spPr>
          <a:xfrm rot="-5400000">
            <a:off x="9330419" y="3658667"/>
            <a:ext cx="53829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all" spc="0" normalizeH="0" baseline="0" noProof="0" dirty="0" err="1">
                <a:ln>
                  <a:noFill/>
                </a:ln>
                <a:solidFill>
                  <a:prstClr val="black"/>
                </a:solidFill>
                <a:effectLst/>
                <a:uLnTx/>
                <a:uFillTx/>
                <a:latin typeface="Franklin Gothic Book" panose="020B0502020104020203"/>
                <a:ea typeface="+mn-ea"/>
                <a:cs typeface="+mn-cs"/>
              </a:rPr>
              <a:t>Imange</a:t>
            </a:r>
            <a:r>
              <a:rPr kumimoji="0" lang="en-GB" sz="1200" b="0" i="1" u="none" strike="noStrike" kern="1200" cap="all" spc="0" normalizeH="0" baseline="0" noProof="0" dirty="0">
                <a:ln>
                  <a:noFill/>
                </a:ln>
                <a:solidFill>
                  <a:prstClr val="black"/>
                </a:solidFill>
                <a:effectLst/>
                <a:uLnTx/>
                <a:uFillTx/>
                <a:latin typeface="Franklin Gothic Book" panose="020B0502020104020203"/>
                <a:ea typeface="+mn-ea"/>
                <a:cs typeface="+mn-cs"/>
              </a:rPr>
              <a:t>: National Cancer Institute UNSPLASH</a:t>
            </a:r>
            <a:endParaRPr kumimoji="0" lang="en-GB" sz="12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sp>
        <p:nvSpPr>
          <p:cNvPr id="8" name="TextBox 7">
            <a:extLst>
              <a:ext uri="{FF2B5EF4-FFF2-40B4-BE49-F238E27FC236}">
                <a16:creationId xmlns:a16="http://schemas.microsoft.com/office/drawing/2014/main" id="{4388DE72-4663-46F7-A51A-49FD46C32D8F}"/>
              </a:ext>
            </a:extLst>
          </p:cNvPr>
          <p:cNvSpPr txBox="1"/>
          <p:nvPr/>
        </p:nvSpPr>
        <p:spPr>
          <a:xfrm>
            <a:off x="4100761" y="487025"/>
            <a:ext cx="4147457"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Top line results from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ranklin Gothic Book" panose="020B0502020104020203"/>
                <a:ea typeface="+mn-ea"/>
                <a:cs typeface="+mn-cs"/>
              </a:rPr>
              <a:t>(October 2021)</a:t>
            </a:r>
            <a:endPar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70% of respondents were unaware of the offer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6% of respondents earned a badge from the offer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22% felt that badges were not relevant to them</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8% already held at least one digital badge at the time of the offer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63% would like to earn badges in future as part of OU study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GB" sz="2400" b="0" i="0" u="none" strike="noStrike" kern="1200" cap="none" spc="0" normalizeH="0" baseline="0" noProof="0" dirty="0">
                <a:ln>
                  <a:noFill/>
                </a:ln>
                <a:solidFill>
                  <a:prstClr val="black"/>
                </a:solidFill>
                <a:effectLst/>
                <a:uLnTx/>
                <a:uFillTx/>
                <a:latin typeface="Franklin Gothic Book" panose="020B0502020104020203"/>
                <a:ea typeface="+mn-ea"/>
                <a:cs typeface="+mn-cs"/>
              </a:rPr>
              <a:t>50% would like to earn badges for activities such as volunteering with the OU</a:t>
            </a:r>
          </a:p>
        </p:txBody>
      </p:sp>
      <p:pic>
        <p:nvPicPr>
          <p:cNvPr id="9" name="Content Placeholder 8">
            <a:extLst>
              <a:ext uri="{FF2B5EF4-FFF2-40B4-BE49-F238E27FC236}">
                <a16:creationId xmlns:a16="http://schemas.microsoft.com/office/drawing/2014/main" id="{B4123ABF-493F-44D4-84B1-1E9DE904E5C3}"/>
              </a:ext>
            </a:extLst>
          </p:cNvPr>
          <p:cNvPicPr>
            <a:picLocks noGrp="1" noChangeAspect="1"/>
          </p:cNvPicPr>
          <p:nvPr>
            <p:ph idx="1"/>
          </p:nvPr>
        </p:nvPicPr>
        <p:blipFill rotWithShape="1">
          <a:blip r:embed="rId2"/>
          <a:srcRect l="31193" r="26064"/>
          <a:stretch/>
        </p:blipFill>
        <p:spPr>
          <a:xfrm>
            <a:off x="8011888" y="703170"/>
            <a:ext cx="3695698" cy="5817568"/>
          </a:xfrm>
          <a:prstGeom prst="rect">
            <a:avLst/>
          </a:prstGeom>
        </p:spPr>
      </p:pic>
      <p:pic>
        <p:nvPicPr>
          <p:cNvPr id="7" name="Picture 6">
            <a:extLst>
              <a:ext uri="{FF2B5EF4-FFF2-40B4-BE49-F238E27FC236}">
                <a16:creationId xmlns:a16="http://schemas.microsoft.com/office/drawing/2014/main" id="{5851A959-8333-4F77-8CB3-401A07762740}"/>
              </a:ext>
            </a:extLst>
          </p:cNvPr>
          <p:cNvPicPr>
            <a:picLocks noChangeAspect="1"/>
          </p:cNvPicPr>
          <p:nvPr/>
        </p:nvPicPr>
        <p:blipFill>
          <a:blip r:embed="rId3"/>
          <a:stretch>
            <a:fillRect/>
          </a:stretch>
        </p:blipFill>
        <p:spPr>
          <a:xfrm>
            <a:off x="363687" y="337262"/>
            <a:ext cx="3816427" cy="6151397"/>
          </a:xfrm>
          <a:prstGeom prst="rect">
            <a:avLst/>
          </a:prstGeom>
        </p:spPr>
      </p:pic>
    </p:spTree>
    <p:extLst>
      <p:ext uri="{BB962C8B-B14F-4D97-AF65-F5344CB8AC3E}">
        <p14:creationId xmlns:p14="http://schemas.microsoft.com/office/powerpoint/2010/main" val="2778350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502920"/>
            <a:ext cx="9103136" cy="1475013"/>
          </a:xfrm>
        </p:spPr>
        <p:txBody>
          <a:bodyPr>
            <a:normAutofit/>
          </a:bodyPr>
          <a:lstStyle/>
          <a:p>
            <a:r>
              <a:rPr lang="en-US" dirty="0"/>
              <a:t>Next steps: The </a:t>
            </a:r>
            <a:r>
              <a:rPr lang="en-US" dirty="0" err="1"/>
              <a:t>beaupeep</a:t>
            </a:r>
            <a:r>
              <a:rPr lang="en-US" dirty="0"/>
              <a:t> project</a:t>
            </a:r>
            <a:br>
              <a:rPr lang="en-US" dirty="0"/>
            </a:br>
            <a:r>
              <a:rPr lang="en-US" dirty="0"/>
              <a:t>student opportunities available</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023653"/>
            <a:ext cx="10993546" cy="1165441"/>
          </a:xfrm>
        </p:spPr>
        <p:txBody>
          <a:bodyPr>
            <a:normAutofit fontScale="85000" lnSpcReduction="20000"/>
          </a:bodyPr>
          <a:lstStyle/>
          <a:p>
            <a:r>
              <a:rPr lang="en-US" sz="2000" dirty="0"/>
              <a:t>Newsletter</a:t>
            </a:r>
          </a:p>
          <a:p>
            <a:r>
              <a:rPr lang="en-US" sz="2000" dirty="0"/>
              <a:t>Internship, survey and/or evidence cafes</a:t>
            </a:r>
          </a:p>
          <a:p>
            <a:r>
              <a:rPr lang="en-US" sz="2000" dirty="0"/>
              <a:t>									</a:t>
            </a:r>
            <a:r>
              <a:rPr lang="en-US" sz="2000"/>
              <a:t>	Please </a:t>
            </a:r>
            <a:r>
              <a:rPr lang="en-US" sz="2000" dirty="0"/>
              <a:t>email </a:t>
            </a:r>
            <a:r>
              <a:rPr lang="en-US" sz="2000" dirty="0">
                <a:hlinkClick r:id="rId2"/>
              </a:rPr>
              <a:t>BEAUPEEp@open.ac.uk</a:t>
            </a:r>
            <a:r>
              <a:rPr lang="en-US" sz="2000" dirty="0"/>
              <a:t> </a:t>
            </a:r>
          </a:p>
          <a:p>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 close up of a logo&#10;&#10;Description automatically generated">
            <a:extLst>
              <a:ext uri="{FF2B5EF4-FFF2-40B4-BE49-F238E27FC236}">
                <a16:creationId xmlns:a16="http://schemas.microsoft.com/office/drawing/2014/main" id="{F1A8C364-94D4-4630-BAD0-78722F3470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50139" y="3192651"/>
            <a:ext cx="11260667" cy="3310466"/>
          </a:xfrm>
          <a:prstGeom prst="rect">
            <a:avLst/>
          </a:prstGeom>
        </p:spPr>
      </p:pic>
      <p:pic>
        <p:nvPicPr>
          <p:cNvPr id="5" name="Picture 4" descr="A picture containing text, outdoor, air, jumping&#10;&#10;Description automatically generated">
            <a:extLst>
              <a:ext uri="{FF2B5EF4-FFF2-40B4-BE49-F238E27FC236}">
                <a16:creationId xmlns:a16="http://schemas.microsoft.com/office/drawing/2014/main" id="{532B8629-9A24-48C0-9C94-C2BD07175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328" y="642835"/>
            <a:ext cx="1926478" cy="2459178"/>
          </a:xfrm>
          <a:prstGeom prst="rect">
            <a:avLst/>
          </a:prstGeom>
        </p:spPr>
      </p:pic>
      <p:sp>
        <p:nvSpPr>
          <p:cNvPr id="7" name="TextBox 6">
            <a:extLst>
              <a:ext uri="{FF2B5EF4-FFF2-40B4-BE49-F238E27FC236}">
                <a16:creationId xmlns:a16="http://schemas.microsoft.com/office/drawing/2014/main" id="{52F8BB7B-4890-40CB-BAC4-07C5819A6830}"/>
              </a:ext>
            </a:extLst>
          </p:cNvPr>
          <p:cNvSpPr txBox="1"/>
          <p:nvPr/>
        </p:nvSpPr>
        <p:spPr>
          <a:xfrm>
            <a:off x="9684327" y="3074531"/>
            <a:ext cx="19264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Franklin Gothic Book" panose="020B0502020104020203"/>
                <a:ea typeface="+mn-ea"/>
                <a:cs typeface="+mn-cs"/>
              </a:rPr>
              <a:t>Image with thanks to Scott Gustavson </a:t>
            </a:r>
          </a:p>
        </p:txBody>
      </p:sp>
    </p:spTree>
    <p:extLst>
      <p:ext uri="{BB962C8B-B14F-4D97-AF65-F5344CB8AC3E}">
        <p14:creationId xmlns:p14="http://schemas.microsoft.com/office/powerpoint/2010/main" val="2516181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699B777F-58BA-42D1-AC02-EEE9BD108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3953375"/>
            <a:ext cx="7186613" cy="1660525"/>
          </a:xfrm>
          <a:prstGeom prst="rect">
            <a:avLst/>
          </a:prstGeom>
        </p:spPr>
      </p:pic>
      <p:pic>
        <p:nvPicPr>
          <p:cNvPr id="8" name="Content Placeholder 7" descr="Text&#10;&#10;Description automatically generated">
            <a:extLst>
              <a:ext uri="{FF2B5EF4-FFF2-40B4-BE49-F238E27FC236}">
                <a16:creationId xmlns:a16="http://schemas.microsoft.com/office/drawing/2014/main" id="{F7F0D468-AF21-4709-808D-0FFE45C9EE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7171" y="1777248"/>
            <a:ext cx="5851849" cy="1742499"/>
          </a:xfrm>
        </p:spPr>
      </p:pic>
      <p:sp>
        <p:nvSpPr>
          <p:cNvPr id="2" name="Title 1">
            <a:extLst>
              <a:ext uri="{FF2B5EF4-FFF2-40B4-BE49-F238E27FC236}">
                <a16:creationId xmlns:a16="http://schemas.microsoft.com/office/drawing/2014/main" id="{0A4FD2FE-C6B4-4FA5-A1BB-28C46A4FC350}"/>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Questions and comments</a:t>
            </a:r>
          </a:p>
        </p:txBody>
      </p:sp>
      <p:sp>
        <p:nvSpPr>
          <p:cNvPr id="4" name="Date Placeholder 3">
            <a:extLst>
              <a:ext uri="{FF2B5EF4-FFF2-40B4-BE49-F238E27FC236}">
                <a16:creationId xmlns:a16="http://schemas.microsoft.com/office/drawing/2014/main" id="{AB5CBC48-4760-4377-A526-03976E8B5D5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Wednesday, 17th November 2021</a:t>
            </a:r>
          </a:p>
        </p:txBody>
      </p:sp>
      <p:sp>
        <p:nvSpPr>
          <p:cNvPr id="5" name="Footer Placeholder 4">
            <a:extLst>
              <a:ext uri="{FF2B5EF4-FFF2-40B4-BE49-F238E27FC236}">
                <a16:creationId xmlns:a16="http://schemas.microsoft.com/office/drawing/2014/main" id="{41600B63-5C17-40F8-A90C-F4AB3DD54E3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SVW 2021 - Scholarship Conference 2021</a:t>
            </a:r>
          </a:p>
        </p:txBody>
      </p:sp>
      <p:sp>
        <p:nvSpPr>
          <p:cNvPr id="6" name="Slide Number Placeholder 5">
            <a:extLst>
              <a:ext uri="{FF2B5EF4-FFF2-40B4-BE49-F238E27FC236}">
                <a16:creationId xmlns:a16="http://schemas.microsoft.com/office/drawing/2014/main" id="{2C6061AC-7DB6-45E4-AADE-6B9A70B40827}"/>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spcAft>
                <a:spcPts val="600"/>
              </a:spcAft>
            </a:pPr>
            <a:fld id="{33B74FC3-86B5-4D0D-A090-E481881D980F}" type="slidenum">
              <a:rPr lang="en-US" smtClean="0"/>
              <a:pPr>
                <a:spcAft>
                  <a:spcPts val="600"/>
                </a:spcAft>
              </a:pPr>
              <a:t>53</a:t>
            </a:fld>
            <a:endParaRPr lang="en-US"/>
          </a:p>
        </p:txBody>
      </p:sp>
    </p:spTree>
    <p:extLst>
      <p:ext uri="{BB962C8B-B14F-4D97-AF65-F5344CB8AC3E}">
        <p14:creationId xmlns:p14="http://schemas.microsoft.com/office/powerpoint/2010/main" val="3701771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1B8E-9D9B-4BC0-A316-C803D0A2A00A}"/>
              </a:ext>
            </a:extLst>
          </p:cNvPr>
          <p:cNvSpPr>
            <a:spLocks noGrp="1"/>
          </p:cNvSpPr>
          <p:nvPr>
            <p:ph type="title"/>
          </p:nvPr>
        </p:nvSpPr>
        <p:spPr/>
        <p:txBody>
          <a:bodyPr/>
          <a:lstStyle/>
          <a:p>
            <a:r>
              <a:rPr lang="en-GB" dirty="0"/>
              <a:t>Scholarship Challenges and Priorities</a:t>
            </a:r>
          </a:p>
        </p:txBody>
      </p:sp>
      <p:sp>
        <p:nvSpPr>
          <p:cNvPr id="4" name="Date Placeholder 3">
            <a:extLst>
              <a:ext uri="{FF2B5EF4-FFF2-40B4-BE49-F238E27FC236}">
                <a16:creationId xmlns:a16="http://schemas.microsoft.com/office/drawing/2014/main" id="{0A85F49B-48C0-4EE1-B6FC-FA9C5D6EA5EE}"/>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47FB8E14-0A67-4743-8499-79DACD576973}"/>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D28EC8BD-8D7C-44B4-A60F-47E963319D8D}"/>
              </a:ext>
            </a:extLst>
          </p:cNvPr>
          <p:cNvSpPr>
            <a:spLocks noGrp="1"/>
          </p:cNvSpPr>
          <p:nvPr>
            <p:ph type="sldNum" sz="quarter" idx="12"/>
          </p:nvPr>
        </p:nvSpPr>
        <p:spPr/>
        <p:txBody>
          <a:bodyPr/>
          <a:lstStyle/>
          <a:p>
            <a:fld id="{33B74FC3-86B5-4D0D-A090-E481881D980F}" type="slidenum">
              <a:rPr lang="en-GB" smtClean="0"/>
              <a:t>54</a:t>
            </a:fld>
            <a:endParaRPr lang="en-GB" dirty="0"/>
          </a:p>
        </p:txBody>
      </p:sp>
      <p:pic>
        <p:nvPicPr>
          <p:cNvPr id="7" name="Content Placeholder 7" descr="Text&#10;&#10;Description automatically generated">
            <a:extLst>
              <a:ext uri="{FF2B5EF4-FFF2-40B4-BE49-F238E27FC236}">
                <a16:creationId xmlns:a16="http://schemas.microsoft.com/office/drawing/2014/main" id="{41A46FA4-93C7-40A7-BAC9-9A19BFB1C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33" y="3744375"/>
            <a:ext cx="4152598" cy="1236515"/>
          </a:xfrm>
          <a:prstGeom prst="rect">
            <a:avLst/>
          </a:prstGeom>
        </p:spPr>
      </p:pic>
      <p:pic>
        <p:nvPicPr>
          <p:cNvPr id="8" name="Picture 7" descr="Text&#10;&#10;Description automatically generated">
            <a:extLst>
              <a:ext uri="{FF2B5EF4-FFF2-40B4-BE49-F238E27FC236}">
                <a16:creationId xmlns:a16="http://schemas.microsoft.com/office/drawing/2014/main" id="{DBA81C09-75B4-4D83-B261-9E221BEB4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450" y="3773460"/>
            <a:ext cx="5099775" cy="1178344"/>
          </a:xfrm>
          <a:prstGeom prst="rect">
            <a:avLst/>
          </a:prstGeom>
        </p:spPr>
      </p:pic>
      <p:pic>
        <p:nvPicPr>
          <p:cNvPr id="9" name="Content Placeholder 7" descr="Text&#10;&#10;Description automatically generated">
            <a:extLst>
              <a:ext uri="{FF2B5EF4-FFF2-40B4-BE49-F238E27FC236}">
                <a16:creationId xmlns:a16="http://schemas.microsoft.com/office/drawing/2014/main" id="{EA726807-8630-4434-903E-B443ACC8A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633" y="1867490"/>
            <a:ext cx="4318352" cy="1269655"/>
          </a:xfrm>
          <a:prstGeom prst="rect">
            <a:avLst/>
          </a:prstGeom>
        </p:spPr>
      </p:pic>
      <p:pic>
        <p:nvPicPr>
          <p:cNvPr id="10" name="Picture 9" descr="Text&#10;&#10;Description automatically generated">
            <a:extLst>
              <a:ext uri="{FF2B5EF4-FFF2-40B4-BE49-F238E27FC236}">
                <a16:creationId xmlns:a16="http://schemas.microsoft.com/office/drawing/2014/main" id="{800433DE-369C-41ED-B6BF-F83B5B30C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6918" y="1867490"/>
            <a:ext cx="4886232" cy="1270399"/>
          </a:xfrm>
          <a:prstGeom prst="rect">
            <a:avLst/>
          </a:prstGeom>
        </p:spPr>
      </p:pic>
    </p:spTree>
    <p:extLst>
      <p:ext uri="{BB962C8B-B14F-4D97-AF65-F5344CB8AC3E}">
        <p14:creationId xmlns:p14="http://schemas.microsoft.com/office/powerpoint/2010/main" val="412000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29B3-A5D9-46EA-B37B-184B24A830E8}"/>
              </a:ext>
            </a:extLst>
          </p:cNvPr>
          <p:cNvSpPr>
            <a:spLocks noGrp="1"/>
          </p:cNvSpPr>
          <p:nvPr>
            <p:ph type="ctrTitle"/>
          </p:nvPr>
        </p:nvSpPr>
        <p:spPr>
          <a:xfrm>
            <a:off x="636547" y="770106"/>
            <a:ext cx="7236592" cy="1578567"/>
          </a:xfrm>
        </p:spPr>
        <p:txBody>
          <a:bodyPr anchor="t">
            <a:noAutofit/>
          </a:bodyPr>
          <a:lstStyle/>
          <a:p>
            <a:pPr algn="l">
              <a:lnSpc>
                <a:spcPct val="107000"/>
              </a:lnSpc>
              <a:spcAft>
                <a:spcPts val="800"/>
              </a:spcAft>
            </a:pPr>
            <a:r>
              <a:rPr lang="en-US" sz="4400" dirty="0">
                <a:latin typeface="Calibri"/>
                <a:ea typeface="Calibri" panose="020F0502020204030204" pitchFamily="34" charset="0"/>
                <a:cs typeface="Arial"/>
              </a:rPr>
              <a:t>Scholarship Conference 2021</a:t>
            </a:r>
            <a:br>
              <a:rPr lang="en-US" sz="4400" dirty="0">
                <a:latin typeface="Calibri" panose="020F0502020204030204" pitchFamily="34" charset="0"/>
                <a:ea typeface="Calibri" panose="020F0502020204030204" pitchFamily="34" charset="0"/>
                <a:cs typeface="Arial" panose="020B0604020202020204" pitchFamily="34" charset="0"/>
              </a:rPr>
            </a:br>
            <a:r>
              <a:rPr lang="en-US" sz="3600" i="1" dirty="0">
                <a:latin typeface="Calibri"/>
                <a:ea typeface="Calibri" panose="020F0502020204030204" pitchFamily="34" charset="0"/>
                <a:cs typeface="Calibri"/>
              </a:rPr>
              <a:t>Showcasing our research into teaching and learning at the OU</a:t>
            </a:r>
            <a:br>
              <a:rPr lang="en-US" sz="4400" dirty="0">
                <a:latin typeface="Calibri"/>
                <a:ea typeface="Calibri" panose="020F0502020204030204" pitchFamily="34" charset="0"/>
                <a:cs typeface="Arial"/>
              </a:rPr>
            </a:br>
            <a:br>
              <a:rPr lang="en-US" sz="4400" dirty="0">
                <a:latin typeface="Calibri"/>
                <a:ea typeface="Calibri" panose="020F0502020204030204" pitchFamily="34" charset="0"/>
                <a:cs typeface="Arial"/>
              </a:rPr>
            </a:br>
            <a:r>
              <a:rPr lang="en-US" sz="4400" dirty="0">
                <a:latin typeface="Calibri"/>
                <a:ea typeface="Calibri" panose="020F0502020204030204" pitchFamily="34" charset="0"/>
                <a:cs typeface="Arial"/>
              </a:rPr>
              <a:t>Thank you for attending</a:t>
            </a:r>
            <a:endParaRPr lang="en-US" sz="4400" i="1" dirty="0">
              <a:effectLst/>
              <a:latin typeface="Calibri"/>
              <a:ea typeface="Calibri" panose="020F0502020204030204" pitchFamily="34" charset="0"/>
              <a:cs typeface="Arial" panose="020B0604020202020204" pitchFamily="34" charset="0"/>
            </a:endParaRPr>
          </a:p>
        </p:txBody>
      </p:sp>
      <p:pic>
        <p:nvPicPr>
          <p:cNvPr id="5" name="Picture 2" descr="Image result for open university logo">
            <a:extLst>
              <a:ext uri="{FF2B5EF4-FFF2-40B4-BE49-F238E27FC236}">
                <a16:creationId xmlns:a16="http://schemas.microsoft.com/office/drawing/2014/main" id="{AC0D35FE-A37C-4BFC-89B7-E16C20FEA0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661" y="776326"/>
            <a:ext cx="1814764" cy="123749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10945DD0-0F1B-4135-B3BE-7A244E850AD4}"/>
              </a:ext>
            </a:extLst>
          </p:cNvPr>
          <p:cNvSpPr txBox="1">
            <a:spLocks/>
          </p:cNvSpPr>
          <p:nvPr/>
        </p:nvSpPr>
        <p:spPr>
          <a:xfrm>
            <a:off x="636547" y="5645768"/>
            <a:ext cx="4499987" cy="4421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Wednesday, 17th November 2021</a:t>
            </a:r>
          </a:p>
        </p:txBody>
      </p:sp>
      <p:pic>
        <p:nvPicPr>
          <p:cNvPr id="9" name="Picture 8" descr="A picture containing food, drawing&#10;&#10;Description automatically generated">
            <a:hlinkClick r:id="rId4"/>
            <a:extLst>
              <a:ext uri="{FF2B5EF4-FFF2-40B4-BE49-F238E27FC236}">
                <a16:creationId xmlns:a16="http://schemas.microsoft.com/office/drawing/2014/main" id="{F72075CD-210E-45E1-BD69-B796AFECF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290" y="4752479"/>
            <a:ext cx="2106167" cy="626585"/>
          </a:xfrm>
          <a:prstGeom prst="rect">
            <a:avLst/>
          </a:prstGeom>
        </p:spPr>
      </p:pic>
      <p:pic>
        <p:nvPicPr>
          <p:cNvPr id="11" name="Picture 2">
            <a:hlinkClick r:id="rId6"/>
            <a:extLst>
              <a:ext uri="{FF2B5EF4-FFF2-40B4-BE49-F238E27FC236}">
                <a16:creationId xmlns:a16="http://schemas.microsoft.com/office/drawing/2014/main" id="{4861452B-2AAE-4DB7-986B-FA36CDE964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765" y="4754512"/>
            <a:ext cx="2665660" cy="650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ext&#10;&#10;Description automatically generated">
            <a:hlinkClick r:id="rId8"/>
            <a:extLst>
              <a:ext uri="{FF2B5EF4-FFF2-40B4-BE49-F238E27FC236}">
                <a16:creationId xmlns:a16="http://schemas.microsoft.com/office/drawing/2014/main" id="{491441EB-8D5F-4202-AF6D-2ED5A69D23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6547" y="4752479"/>
            <a:ext cx="2150388" cy="654169"/>
          </a:xfrm>
          <a:prstGeom prst="rect">
            <a:avLst/>
          </a:prstGeom>
        </p:spPr>
      </p:pic>
      <p:pic>
        <p:nvPicPr>
          <p:cNvPr id="13" name="Content Placeholder 20" descr="A picture containing text&#10;&#10;Description automatically generated">
            <a:hlinkClick r:id="rId10"/>
            <a:extLst>
              <a:ext uri="{FF2B5EF4-FFF2-40B4-BE49-F238E27FC236}">
                <a16:creationId xmlns:a16="http://schemas.microsoft.com/office/drawing/2014/main" id="{7100EE0D-2FD9-4312-82E3-87C4B3973B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2244" y="4752479"/>
            <a:ext cx="2410737" cy="654169"/>
          </a:xfrm>
          <a:prstGeom prst="rect">
            <a:avLst/>
          </a:prstGeom>
        </p:spPr>
      </p:pic>
    </p:spTree>
    <p:extLst>
      <p:ext uri="{BB962C8B-B14F-4D97-AF65-F5344CB8AC3E}">
        <p14:creationId xmlns:p14="http://schemas.microsoft.com/office/powerpoint/2010/main" val="397529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07BA58B-8B25-4717-83F6-5AEDA59018AE}"/>
              </a:ext>
            </a:extLst>
          </p:cNvPr>
          <p:cNvGraphicFramePr/>
          <p:nvPr/>
        </p:nvGraphicFramePr>
        <p:xfrm>
          <a:off x="514688" y="762447"/>
          <a:ext cx="8557366" cy="5140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a:extLst>
              <a:ext uri="{FF2B5EF4-FFF2-40B4-BE49-F238E27FC236}">
                <a16:creationId xmlns:a16="http://schemas.microsoft.com/office/drawing/2014/main" id="{4DFBB059-9E6D-429B-8F33-D581EC7DB261}"/>
              </a:ext>
            </a:extLst>
          </p:cNvPr>
          <p:cNvGraphicFramePr/>
          <p:nvPr>
            <p:extLst>
              <p:ext uri="{D42A27DB-BD31-4B8C-83A1-F6EECF244321}">
                <p14:modId xmlns:p14="http://schemas.microsoft.com/office/powerpoint/2010/main" val="3501018785"/>
              </p:ext>
            </p:extLst>
          </p:nvPr>
        </p:nvGraphicFramePr>
        <p:xfrm>
          <a:off x="1035267" y="1194851"/>
          <a:ext cx="10201235" cy="52713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a:hlinkClick r:id="rId12"/>
            <a:extLst>
              <a:ext uri="{FF2B5EF4-FFF2-40B4-BE49-F238E27FC236}">
                <a16:creationId xmlns:a16="http://schemas.microsoft.com/office/drawing/2014/main" id="{F5749B8D-469E-4D4E-8A15-BE35E19362E3}"/>
              </a:ext>
            </a:extLst>
          </p:cNvPr>
          <p:cNvPicPr>
            <a:picLocks noChangeAspect="1"/>
          </p:cNvPicPr>
          <p:nvPr/>
        </p:nvPicPr>
        <p:blipFill>
          <a:blip r:embed="rId13"/>
          <a:stretch>
            <a:fillRect/>
          </a:stretch>
        </p:blipFill>
        <p:spPr>
          <a:xfrm>
            <a:off x="4646564" y="1597792"/>
            <a:ext cx="2958774" cy="800744"/>
          </a:xfrm>
          <a:prstGeom prst="rect">
            <a:avLst/>
          </a:prstGeom>
        </p:spPr>
      </p:pic>
      <p:pic>
        <p:nvPicPr>
          <p:cNvPr id="7" name="Picture 6">
            <a:hlinkClick r:id="rId14"/>
            <a:extLst>
              <a:ext uri="{FF2B5EF4-FFF2-40B4-BE49-F238E27FC236}">
                <a16:creationId xmlns:a16="http://schemas.microsoft.com/office/drawing/2014/main" id="{945C5D8E-8F91-44F2-9785-93622B3FDCC0}"/>
              </a:ext>
            </a:extLst>
          </p:cNvPr>
          <p:cNvPicPr>
            <a:picLocks noChangeAspect="1"/>
          </p:cNvPicPr>
          <p:nvPr/>
        </p:nvPicPr>
        <p:blipFill>
          <a:blip r:embed="rId15"/>
          <a:stretch>
            <a:fillRect/>
          </a:stretch>
        </p:blipFill>
        <p:spPr>
          <a:xfrm>
            <a:off x="1862247" y="3377532"/>
            <a:ext cx="2784317" cy="776617"/>
          </a:xfrm>
          <a:prstGeom prst="rect">
            <a:avLst/>
          </a:prstGeom>
          <a:solidFill>
            <a:schemeClr val="bg1"/>
          </a:solidFill>
        </p:spPr>
      </p:pic>
      <p:pic>
        <p:nvPicPr>
          <p:cNvPr id="8" name="Picture 7">
            <a:hlinkClick r:id="rId16"/>
            <a:extLst>
              <a:ext uri="{FF2B5EF4-FFF2-40B4-BE49-F238E27FC236}">
                <a16:creationId xmlns:a16="http://schemas.microsoft.com/office/drawing/2014/main" id="{BE68E027-D6B1-445C-8595-E4EA73C02C64}"/>
              </a:ext>
            </a:extLst>
          </p:cNvPr>
          <p:cNvPicPr>
            <a:picLocks noChangeAspect="1"/>
          </p:cNvPicPr>
          <p:nvPr/>
        </p:nvPicPr>
        <p:blipFill>
          <a:blip r:embed="rId17"/>
          <a:stretch>
            <a:fillRect/>
          </a:stretch>
        </p:blipFill>
        <p:spPr>
          <a:xfrm>
            <a:off x="7605338" y="3404194"/>
            <a:ext cx="2959381" cy="723291"/>
          </a:xfrm>
          <a:prstGeom prst="rect">
            <a:avLst/>
          </a:prstGeom>
          <a:solidFill>
            <a:schemeClr val="bg1"/>
          </a:solidFill>
        </p:spPr>
      </p:pic>
      <p:pic>
        <p:nvPicPr>
          <p:cNvPr id="5" name="Picture 4">
            <a:hlinkClick r:id="rId18"/>
            <a:extLst>
              <a:ext uri="{FF2B5EF4-FFF2-40B4-BE49-F238E27FC236}">
                <a16:creationId xmlns:a16="http://schemas.microsoft.com/office/drawing/2014/main" id="{0062D575-86C9-4765-9873-10B07F9CF9EC}"/>
              </a:ext>
            </a:extLst>
          </p:cNvPr>
          <p:cNvPicPr>
            <a:picLocks noChangeAspect="1"/>
          </p:cNvPicPr>
          <p:nvPr/>
        </p:nvPicPr>
        <p:blipFill>
          <a:blip r:embed="rId19"/>
          <a:stretch>
            <a:fillRect/>
          </a:stretch>
        </p:blipFill>
        <p:spPr>
          <a:xfrm>
            <a:off x="4646564" y="5092340"/>
            <a:ext cx="2890883" cy="800744"/>
          </a:xfrm>
          <a:prstGeom prst="rect">
            <a:avLst/>
          </a:prstGeom>
          <a:solidFill>
            <a:schemeClr val="bg1"/>
          </a:solidFill>
        </p:spPr>
      </p:pic>
      <p:sp>
        <p:nvSpPr>
          <p:cNvPr id="3" name="TextBox 2">
            <a:extLst>
              <a:ext uri="{FF2B5EF4-FFF2-40B4-BE49-F238E27FC236}">
                <a16:creationId xmlns:a16="http://schemas.microsoft.com/office/drawing/2014/main" id="{488DA36F-962F-45E7-B604-726AF06F00D4}"/>
              </a:ext>
            </a:extLst>
          </p:cNvPr>
          <p:cNvSpPr txBox="1"/>
          <p:nvPr/>
        </p:nvSpPr>
        <p:spPr>
          <a:xfrm>
            <a:off x="764336" y="332521"/>
            <a:ext cx="1039239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Scholarship of Teaching and Learning (</a:t>
            </a:r>
            <a:r>
              <a:rPr kumimoji="0" lang="en-GB"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SoTL</a:t>
            </a: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the Open University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and across subject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37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6586-A008-4064-B0D3-A4A45C8A3A86}"/>
              </a:ext>
            </a:extLst>
          </p:cNvPr>
          <p:cNvSpPr>
            <a:spLocks noGrp="1"/>
          </p:cNvSpPr>
          <p:nvPr>
            <p:ph type="title"/>
          </p:nvPr>
        </p:nvSpPr>
        <p:spPr/>
        <p:txBody>
          <a:bodyPr/>
          <a:lstStyle/>
          <a:p>
            <a:r>
              <a:rPr lang="en-GB" dirty="0"/>
              <a:t>eSTEeM</a:t>
            </a:r>
          </a:p>
        </p:txBody>
      </p:sp>
      <p:pic>
        <p:nvPicPr>
          <p:cNvPr id="8" name="Content Placeholder 7" descr="Text&#10;&#10;Description automatically generated">
            <a:extLst>
              <a:ext uri="{FF2B5EF4-FFF2-40B4-BE49-F238E27FC236}">
                <a16:creationId xmlns:a16="http://schemas.microsoft.com/office/drawing/2014/main" id="{1E35E54B-561E-4719-997F-7F2E5A1925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2785" y="2043866"/>
            <a:ext cx="9106429" cy="2770267"/>
          </a:xfrm>
        </p:spPr>
      </p:pic>
      <p:sp>
        <p:nvSpPr>
          <p:cNvPr id="4" name="Date Placeholder 3">
            <a:extLst>
              <a:ext uri="{FF2B5EF4-FFF2-40B4-BE49-F238E27FC236}">
                <a16:creationId xmlns:a16="http://schemas.microsoft.com/office/drawing/2014/main" id="{6B3D5C95-E024-4341-A604-FA1F9FA3924E}"/>
              </a:ext>
            </a:extLst>
          </p:cNvPr>
          <p:cNvSpPr>
            <a:spLocks noGrp="1"/>
          </p:cNvSpPr>
          <p:nvPr>
            <p:ph type="dt" sz="half" idx="10"/>
          </p:nvPr>
        </p:nvSpPr>
        <p:spPr/>
        <p:txBody>
          <a:bodyPr/>
          <a:lstStyle/>
          <a:p>
            <a:r>
              <a:rPr lang="en-US"/>
              <a:t>Wednesday, 17th November 2021</a:t>
            </a:r>
            <a:endParaRPr lang="en-GB" dirty="0"/>
          </a:p>
        </p:txBody>
      </p:sp>
      <p:sp>
        <p:nvSpPr>
          <p:cNvPr id="5" name="Footer Placeholder 4">
            <a:extLst>
              <a:ext uri="{FF2B5EF4-FFF2-40B4-BE49-F238E27FC236}">
                <a16:creationId xmlns:a16="http://schemas.microsoft.com/office/drawing/2014/main" id="{78E8D726-27FA-43EB-8AB0-214D2EE1E6F1}"/>
              </a:ext>
            </a:extLst>
          </p:cNvPr>
          <p:cNvSpPr>
            <a:spLocks noGrp="1"/>
          </p:cNvSpPr>
          <p:nvPr>
            <p:ph type="ftr" sz="quarter" idx="11"/>
          </p:nvPr>
        </p:nvSpPr>
        <p:spPr/>
        <p:txBody>
          <a:bodyPr/>
          <a:lstStyle/>
          <a:p>
            <a:r>
              <a:rPr lang="en-US"/>
              <a:t>SVW 2021 - Scholarship Conference 2021</a:t>
            </a:r>
            <a:endParaRPr lang="en-GB" dirty="0"/>
          </a:p>
        </p:txBody>
      </p:sp>
      <p:sp>
        <p:nvSpPr>
          <p:cNvPr id="6" name="Slide Number Placeholder 5">
            <a:extLst>
              <a:ext uri="{FF2B5EF4-FFF2-40B4-BE49-F238E27FC236}">
                <a16:creationId xmlns:a16="http://schemas.microsoft.com/office/drawing/2014/main" id="{05B87939-3D86-4A4E-BD86-A6230799D2B1}"/>
              </a:ext>
            </a:extLst>
          </p:cNvPr>
          <p:cNvSpPr>
            <a:spLocks noGrp="1"/>
          </p:cNvSpPr>
          <p:nvPr>
            <p:ph type="sldNum" sz="quarter" idx="12"/>
          </p:nvPr>
        </p:nvSpPr>
        <p:spPr/>
        <p:txBody>
          <a:bodyPr/>
          <a:lstStyle/>
          <a:p>
            <a:fld id="{33B74FC3-86B5-4D0D-A090-E481881D980F}" type="slidenum">
              <a:rPr lang="en-GB" smtClean="0"/>
              <a:t>7</a:t>
            </a:fld>
            <a:endParaRPr lang="en-GB" dirty="0"/>
          </a:p>
        </p:txBody>
      </p:sp>
    </p:spTree>
    <p:extLst>
      <p:ext uri="{BB962C8B-B14F-4D97-AF65-F5344CB8AC3E}">
        <p14:creationId xmlns:p14="http://schemas.microsoft.com/office/powerpoint/2010/main" val="3308792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A2-212B-4253-8D50-FD1945F2BFB6}"/>
              </a:ext>
            </a:extLst>
          </p:cNvPr>
          <p:cNvSpPr>
            <a:spLocks noGrp="1"/>
          </p:cNvSpPr>
          <p:nvPr>
            <p:ph type="ctrTitle"/>
          </p:nvPr>
        </p:nvSpPr>
        <p:spPr>
          <a:xfrm>
            <a:off x="2039862" y="1520576"/>
            <a:ext cx="7920773" cy="2659190"/>
          </a:xfrm>
        </p:spPr>
        <p:txBody>
          <a:bodyPr/>
          <a:lstStyle/>
          <a:p>
            <a:r>
              <a:rPr lang="en-GB" altLang="en-US" dirty="0"/>
              <a:t>Student Support Networks During Lockdown</a:t>
            </a:r>
            <a:br>
              <a:rPr lang="en-GB" altLang="en-US" dirty="0"/>
            </a:br>
            <a:br>
              <a:rPr lang="en-GB" altLang="en-US" dirty="0"/>
            </a:br>
            <a:br>
              <a:rPr lang="en-GB" altLang="en-US" dirty="0"/>
            </a:br>
            <a:r>
              <a:rPr lang="en-GB" altLang="en-US" sz="2800" dirty="0"/>
              <a:t>17</a:t>
            </a:r>
            <a:r>
              <a:rPr lang="en-GB" altLang="en-US" sz="2800" baseline="30000" dirty="0"/>
              <a:t>th</a:t>
            </a:r>
            <a:r>
              <a:rPr lang="en-GB" altLang="en-US" sz="2800" dirty="0"/>
              <a:t> November 2021</a:t>
            </a:r>
            <a:br>
              <a:rPr lang="en-GB" altLang="en-US" sz="2800" dirty="0"/>
            </a:br>
            <a:r>
              <a:rPr lang="en-GB" altLang="en-US" sz="2000" dirty="0"/>
              <a:t>Vicky Murphy</a:t>
            </a:r>
            <a:endParaRPr lang="en-GB" sz="2000" dirty="0"/>
          </a:p>
        </p:txBody>
      </p:sp>
      <p:pic>
        <p:nvPicPr>
          <p:cNvPr id="3" name="Picture 2" descr="Text&#10;&#10;Description automatically generated">
            <a:extLst>
              <a:ext uri="{FF2B5EF4-FFF2-40B4-BE49-F238E27FC236}">
                <a16:creationId xmlns:a16="http://schemas.microsoft.com/office/drawing/2014/main" id="{61341C7C-1822-47D9-BE78-C4195D058586}"/>
              </a:ext>
            </a:extLst>
          </p:cNvPr>
          <p:cNvPicPr/>
          <p:nvPr/>
        </p:nvPicPr>
        <p:blipFill>
          <a:blip r:embed="rId3">
            <a:extLst>
              <a:ext uri="{28A0092B-C50C-407E-A947-70E740481C1C}">
                <a14:useLocalDpi xmlns:a14="http://schemas.microsoft.com/office/drawing/2010/main" val="0"/>
              </a:ext>
            </a:extLst>
          </a:blip>
          <a:stretch>
            <a:fillRect/>
          </a:stretch>
        </p:blipFill>
        <p:spPr>
          <a:xfrm>
            <a:off x="1790339" y="5502086"/>
            <a:ext cx="4107698" cy="1249275"/>
          </a:xfrm>
          <a:prstGeom prst="rect">
            <a:avLst/>
          </a:prstGeom>
        </p:spPr>
      </p:pic>
    </p:spTree>
    <p:extLst>
      <p:ext uri="{BB962C8B-B14F-4D97-AF65-F5344CB8AC3E}">
        <p14:creationId xmlns:p14="http://schemas.microsoft.com/office/powerpoint/2010/main" val="2656156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909D02-E511-4840-9F7A-68B1CC37E2B6}"/>
              </a:ext>
            </a:extLst>
          </p:cNvPr>
          <p:cNvSpPr>
            <a:spLocks noGrp="1"/>
          </p:cNvSpPr>
          <p:nvPr>
            <p:ph type="ctrTitle"/>
          </p:nvPr>
        </p:nvSpPr>
        <p:spPr>
          <a:xfrm>
            <a:off x="1956000" y="492947"/>
            <a:ext cx="1376252" cy="200363"/>
          </a:xfrm>
        </p:spPr>
        <p:txBody>
          <a:bodyPr/>
          <a:lstStyle/>
          <a:p>
            <a:r>
              <a:rPr lang="en-GB" dirty="0"/>
              <a:t>What we did</a:t>
            </a:r>
          </a:p>
        </p:txBody>
      </p:sp>
      <p:sp>
        <p:nvSpPr>
          <p:cNvPr id="2" name="TextBox 1">
            <a:extLst>
              <a:ext uri="{FF2B5EF4-FFF2-40B4-BE49-F238E27FC236}">
                <a16:creationId xmlns:a16="http://schemas.microsoft.com/office/drawing/2014/main" id="{437AA2CE-591B-4B46-B16C-A665826F8A1C}"/>
              </a:ext>
            </a:extLst>
          </p:cNvPr>
          <p:cNvSpPr txBox="1"/>
          <p:nvPr/>
        </p:nvSpPr>
        <p:spPr>
          <a:xfrm>
            <a:off x="2089609" y="954069"/>
            <a:ext cx="7682845" cy="4247317"/>
          </a:xfrm>
          <a:prstGeom prst="rect">
            <a:avLst/>
          </a:prstGeom>
          <a:noFill/>
        </p:spPr>
        <p:txBody>
          <a:bodyPr wrap="square" rtlCol="0">
            <a:spAutoFit/>
          </a:bodyPr>
          <a:lstStyle/>
          <a:p>
            <a:pPr defTabSz="457200"/>
            <a:r>
              <a:rPr lang="en-GB" dirty="0">
                <a:solidFill>
                  <a:prstClr val="black"/>
                </a:solidFill>
                <a:latin typeface="Arial" panose="020B0604020202020204"/>
              </a:rPr>
              <a:t>STEP 1: Network maps (16 students)</a:t>
            </a:r>
          </a:p>
          <a:p>
            <a:pPr marL="285750" indent="-285750" defTabSz="457200">
              <a:buFontTx/>
              <a:buChar char="-"/>
            </a:pPr>
            <a:r>
              <a:rPr lang="en-GB" dirty="0">
                <a:solidFill>
                  <a:prstClr val="black"/>
                </a:solidFill>
                <a:latin typeface="Arial" panose="020B0604020202020204"/>
              </a:rPr>
              <a:t>Asked about academic support</a:t>
            </a:r>
          </a:p>
          <a:p>
            <a:pPr marL="285750" indent="-285750" defTabSz="457200">
              <a:buFontTx/>
              <a:buChar char="-"/>
            </a:pPr>
            <a:r>
              <a:rPr lang="en-GB" dirty="0">
                <a:solidFill>
                  <a:prstClr val="black"/>
                </a:solidFill>
                <a:latin typeface="Arial" panose="020B0604020202020204"/>
              </a:rPr>
              <a:t>Asked about emotional support</a:t>
            </a: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endParaRPr lang="en-GB" dirty="0">
              <a:solidFill>
                <a:prstClr val="black"/>
              </a:solidFill>
              <a:latin typeface="Arial" panose="020B0604020202020204"/>
            </a:endParaRPr>
          </a:p>
          <a:p>
            <a:pPr defTabSz="457200"/>
            <a:r>
              <a:rPr lang="en-GB" dirty="0">
                <a:solidFill>
                  <a:prstClr val="black"/>
                </a:solidFill>
                <a:latin typeface="Arial" panose="020B0604020202020204"/>
              </a:rPr>
              <a:t>STEP 2: Interviews (16 students)</a:t>
            </a:r>
          </a:p>
          <a:p>
            <a:pPr defTabSz="457200"/>
            <a:endParaRPr lang="en-GB" dirty="0">
              <a:solidFill>
                <a:prstClr val="black"/>
              </a:solidFill>
              <a:latin typeface="Arial" panose="020B0604020202020204"/>
            </a:endParaRPr>
          </a:p>
          <a:p>
            <a:pPr defTabSz="457200"/>
            <a:r>
              <a:rPr lang="en-GB" dirty="0">
                <a:solidFill>
                  <a:prstClr val="black"/>
                </a:solidFill>
                <a:latin typeface="Arial" panose="020B0604020202020204"/>
              </a:rPr>
              <a:t>STEP 3: 2 Focus groups (8 STEM Als, 6 OUSA)</a:t>
            </a:r>
          </a:p>
        </p:txBody>
      </p:sp>
      <p:pic>
        <p:nvPicPr>
          <p:cNvPr id="5" name="Picture 4" descr="A network map with three concentric circles. The inner circle is for participants to list essential support. The outer circle is for participants to list some support.">
            <a:extLst>
              <a:ext uri="{FF2B5EF4-FFF2-40B4-BE49-F238E27FC236}">
                <a16:creationId xmlns:a16="http://schemas.microsoft.com/office/drawing/2014/main" id="{E4360223-DAA1-4469-B559-CD1766DC6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031" y="816077"/>
            <a:ext cx="3775587" cy="2831690"/>
          </a:xfrm>
          <a:prstGeom prst="rect">
            <a:avLst/>
          </a:prstGeom>
        </p:spPr>
      </p:pic>
    </p:spTree>
    <p:extLst>
      <p:ext uri="{BB962C8B-B14F-4D97-AF65-F5344CB8AC3E}">
        <p14:creationId xmlns:p14="http://schemas.microsoft.com/office/powerpoint/2010/main" val="1480187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25b75d4-0936-4cdf-8713-d2e2eda37057"/>
</p:tagLst>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OUR.pptx" id="{C8B94E25-33BD-45D5-BF09-DFDE6F66F827}" vid="{3906A810-667D-48F7-952C-A904CEA9ED6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U Titl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76723E47-52BB-4FAA-A05C-2DF49523D5BE}"/>
    </a:ext>
  </a:extLst>
</a:theme>
</file>

<file path=ppt/theme/theme4.xml><?xml version="1.0" encoding="utf-8"?>
<a:theme xmlns:a="http://schemas.openxmlformats.org/drawingml/2006/main" name="OU Layouts">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E71F6A81-7D12-4207-BA77-D48B227BF69D}"/>
    </a:ext>
  </a:extLst>
</a:theme>
</file>

<file path=ppt/theme/theme5.xml><?xml version="1.0" encoding="utf-8"?>
<a:theme xmlns:a="http://schemas.openxmlformats.org/drawingml/2006/main" name="1_OU Title">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76723E47-52BB-4FAA-A05C-2DF49523D5BE}"/>
    </a:ext>
  </a:extLst>
</a:theme>
</file>

<file path=ppt/theme/theme6.xml><?xml version="1.0" encoding="utf-8"?>
<a:theme xmlns:a="http://schemas.openxmlformats.org/drawingml/2006/main" name="OU Section">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U Section">
  <a:themeElements>
    <a:clrScheme name="OU Colours">
      <a:dk1>
        <a:sysClr val="windowText" lastClr="000000"/>
      </a:dk1>
      <a:lt1>
        <a:sysClr val="window" lastClr="FFFFFF"/>
      </a:lt1>
      <a:dk2>
        <a:srgbClr val="44546A"/>
      </a:dk2>
      <a:lt2>
        <a:srgbClr val="E7E6E6"/>
      </a:lt2>
      <a:accent1>
        <a:srgbClr val="1E4B9B"/>
      </a:accent1>
      <a:accent2>
        <a:srgbClr val="ED2891"/>
      </a:accent2>
      <a:accent3>
        <a:srgbClr val="00B7B2"/>
      </a:accent3>
      <a:accent4>
        <a:srgbClr val="F26522"/>
      </a:accent4>
      <a:accent5>
        <a:srgbClr val="FFD400"/>
      </a:accent5>
      <a:accent6>
        <a:srgbClr val="716FB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STANDARD.potx" id="{2DA0E078-245D-4E9B-8A12-43E4C56B78FB}" vid="{FAE18331-D8CD-423A-9602-E45A08067B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1A8143CE0C134B8A33BBDF9C822137" ma:contentTypeVersion="12" ma:contentTypeDescription="Create a new document." ma:contentTypeScope="" ma:versionID="a2fd68771314a1d177eba6faa29220a8">
  <xsd:schema xmlns:xsd="http://www.w3.org/2001/XMLSchema" xmlns:xs="http://www.w3.org/2001/XMLSchema" xmlns:p="http://schemas.microsoft.com/office/2006/metadata/properties" xmlns:ns2="b09089af-d965-4a35-adc6-c1557f4ef19b" xmlns:ns3="7197fb12-7609-4665-ab28-2c56dc6efc6c" targetNamespace="http://schemas.microsoft.com/office/2006/metadata/properties" ma:root="true" ma:fieldsID="ec444f47d88816a2b7b2e264747d49b0" ns2:_="" ns3:_="">
    <xsd:import namespace="b09089af-d965-4a35-adc6-c1557f4ef19b"/>
    <xsd:import namespace="7197fb12-7609-4665-ab28-2c56dc6efc6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089af-d965-4a35-adc6-c1557f4ef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97fb12-7609-4665-ab28-2c56dc6efc6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7DDD0F-0E79-48A8-B2ED-93F39FF0BB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089af-d965-4a35-adc6-c1557f4ef19b"/>
    <ds:schemaRef ds:uri="7197fb12-7609-4665-ab28-2c56dc6efc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74AD71-7837-4FF8-A144-757573801D09}">
  <ds:schemaRefs>
    <ds:schemaRef ds:uri="http://schemas.microsoft.com/office/2006/metadata/properties"/>
    <ds:schemaRef ds:uri="http://schemas.microsoft.com/office/infopath/2007/PartnerControls"/>
    <ds:schemaRef ds:uri="e4476828-269d-41e7-8c7f-463a607b843c"/>
    <ds:schemaRef ds:uri="http://schemas.microsoft.com/sharepoint.v3"/>
    <ds:schemaRef ds:uri="9d93734e-d973-4e6c-85a8-6be4ca0051b5"/>
  </ds:schemaRefs>
</ds:datastoreItem>
</file>

<file path=customXml/itemProps3.xml><?xml version="1.0" encoding="utf-8"?>
<ds:datastoreItem xmlns:ds="http://schemas.openxmlformats.org/officeDocument/2006/customXml" ds:itemID="{ECD0CD26-8081-4FE6-9B90-6549191989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2589</Words>
  <Application>Microsoft Office PowerPoint</Application>
  <PresentationFormat>Widescreen</PresentationFormat>
  <Paragraphs>293</Paragraphs>
  <Slides>55</Slides>
  <Notes>11</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55</vt:i4>
      </vt:variant>
    </vt:vector>
  </HeadingPairs>
  <TitlesOfParts>
    <vt:vector size="73" baseType="lpstr">
      <vt:lpstr>Arial</vt:lpstr>
      <vt:lpstr>ArialNova</vt:lpstr>
      <vt:lpstr>Calibri</vt:lpstr>
      <vt:lpstr>Calibri Light</vt:lpstr>
      <vt:lpstr>Franklin Gothic Book</vt:lpstr>
      <vt:lpstr>Franklin Gothic Demi</vt:lpstr>
      <vt:lpstr>Open Sans</vt:lpstr>
      <vt:lpstr>Wingdings 2</vt:lpstr>
      <vt:lpstr>Office Theme</vt:lpstr>
      <vt:lpstr>1_Office Theme</vt:lpstr>
      <vt:lpstr>OU Title</vt:lpstr>
      <vt:lpstr>OU Layouts</vt:lpstr>
      <vt:lpstr>1_OU Title</vt:lpstr>
      <vt:lpstr>OU Section</vt:lpstr>
      <vt:lpstr>2_OU Title</vt:lpstr>
      <vt:lpstr>1_OU Layouts</vt:lpstr>
      <vt:lpstr>1_OU Section</vt:lpstr>
      <vt:lpstr>DividendVTI</vt:lpstr>
      <vt:lpstr>Scholarship Conference 2021 Showcasing our research into teaching and learning at the OU </vt:lpstr>
      <vt:lpstr>Outline</vt:lpstr>
      <vt:lpstr>PowerPoint Presentation</vt:lpstr>
      <vt:lpstr>PowerPoint Presentation</vt:lpstr>
      <vt:lpstr>PowerPoint Presentation</vt:lpstr>
      <vt:lpstr>PowerPoint Presentation</vt:lpstr>
      <vt:lpstr>eSTEeM</vt:lpstr>
      <vt:lpstr>Student Support Networks During Lockdown   17th November 2021 Vicky Murphy</vt:lpstr>
      <vt:lpstr>What we did</vt:lpstr>
      <vt:lpstr>The network results</vt:lpstr>
      <vt:lpstr>The network results</vt:lpstr>
      <vt:lpstr>The network results: Strongest support</vt:lpstr>
      <vt:lpstr>The network results: Strongest support</vt:lpstr>
      <vt:lpstr>Qualitative Themes</vt:lpstr>
      <vt:lpstr>Qualitative Themes</vt:lpstr>
      <vt:lpstr>Qualitative Themes</vt:lpstr>
      <vt:lpstr>FASSTEST</vt:lpstr>
      <vt:lpstr>FASSTEST</vt:lpstr>
      <vt:lpstr>PowerPoint Presentation</vt:lpstr>
      <vt:lpstr>PowerPoint Presentation</vt:lpstr>
      <vt:lpstr>FASSTEST</vt:lpstr>
      <vt:lpstr>The Next Chapter</vt:lpstr>
      <vt:lpstr>PowerPoint Presentation</vt:lpstr>
      <vt:lpstr>PowerPoint Presentation</vt:lpstr>
      <vt:lpstr>Background</vt:lpstr>
      <vt:lpstr>Our questions</vt:lpstr>
      <vt:lpstr>Heather Richardson – Senior Lecturer and Staff Tutor Lindsey Smith – Curriculum Manager Claire Blanchard – Careers and Employability Consultant Ed Hogan – Lecturer</vt:lpstr>
      <vt:lpstr>Survey areas</vt:lpstr>
      <vt:lpstr>PowerPoint Presentation</vt:lpstr>
      <vt:lpstr>Results (so far…)</vt:lpstr>
      <vt:lpstr>Results (so far…)</vt:lpstr>
      <vt:lpstr>Results (so far…)</vt:lpstr>
      <vt:lpstr>THANK YOU</vt:lpstr>
      <vt:lpstr>Questions and comments</vt:lpstr>
      <vt:lpstr>PRAXIS</vt:lpstr>
      <vt:lpstr>What is a tutorial?   An exploration of ‘learning event literacy’ on student experience.</vt:lpstr>
      <vt:lpstr>Background</vt:lpstr>
      <vt:lpstr>Research Questions</vt:lpstr>
      <vt:lpstr>PowerPoint Presentation</vt:lpstr>
      <vt:lpstr>Storyboard</vt:lpstr>
      <vt:lpstr>Question 2   What is a tutorial?</vt:lpstr>
      <vt:lpstr>PowerPoint Presentation</vt:lpstr>
      <vt:lpstr>Question 3  What impact could the differentiation of types of learning activity have on teaching and learning?</vt:lpstr>
      <vt:lpstr>Example Portfolio</vt:lpstr>
      <vt:lpstr>Summary</vt:lpstr>
      <vt:lpstr>Diolch THANK YOU </vt:lpstr>
      <vt:lpstr>SCiLAB</vt:lpstr>
      <vt:lpstr>Scilab project: B206 Badging employability</vt:lpstr>
      <vt:lpstr>PowerPoint Presentation</vt:lpstr>
      <vt:lpstr>PowerPoint Presentation</vt:lpstr>
      <vt:lpstr>PowerPoint Presentation</vt:lpstr>
      <vt:lpstr>Next steps: The beaupeep project student opportunities available</vt:lpstr>
      <vt:lpstr>Questions and comments</vt:lpstr>
      <vt:lpstr>Scholarship Challenges and Priorities</vt:lpstr>
      <vt:lpstr>Scholarship Conference 2021 Showcasing our research into teaching and learning at the OU  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 Week Why should you participate in student research?</dc:title>
  <dc:creator/>
  <cp:lastModifiedBy/>
  <cp:revision>72</cp:revision>
  <dcterms:created xsi:type="dcterms:W3CDTF">2021-11-03T18:35:39Z</dcterms:created>
  <dcterms:modified xsi:type="dcterms:W3CDTF">2021-11-17T09:45:26Z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0x010100E11A8143CE0C134B8A33BBDF9C822137</vt:lpwstr>
  </property>
  <property fmtid="{D5CDD505-2E9C-101B-9397-08002B2CF9AE}" pid="4" name="OULanguage">
    <vt:lpwstr>1;#English|e0d36b11-db4e-4123-8f10-8157dedade86</vt:lpwstr>
  </property>
  <property fmtid="{D5CDD505-2E9C-101B-9397-08002B2CF9AE}" pid="5" name="_dlc_DocIdItemGuid">
    <vt:lpwstr>2aa7e6b3-e9fb-4cc5-8962-025fa85e0c59</vt:lpwstr>
  </property>
  <property fmtid="{D5CDD505-2E9C-101B-9397-08002B2CF9AE}" pid="6" name="TreeStructureCategory">
    <vt:lpwstr/>
  </property>
</Properties>
</file>