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6" r:id="rId2"/>
    <p:sldId id="257" r:id="rId3"/>
    <p:sldId id="262" r:id="rId4"/>
    <p:sldId id="263" r:id="rId5"/>
    <p:sldId id="258" r:id="rId6"/>
    <p:sldId id="269" r:id="rId7"/>
    <p:sldId id="259" r:id="rId8"/>
    <p:sldId id="268" r:id="rId9"/>
    <p:sldId id="261" r:id="rId10"/>
    <p:sldId id="264" r:id="rId11"/>
    <p:sldId id="265" r:id="rId12"/>
    <p:sldId id="271" r:id="rId13"/>
    <p:sldId id="272" r:id="rId14"/>
    <p:sldId id="273" r:id="rId15"/>
    <p:sldId id="275" r:id="rId16"/>
    <p:sldId id="266" r:id="rId17"/>
    <p:sldId id="267" r:id="rId18"/>
    <p:sldId id="276" r:id="rId19"/>
    <p:sldId id="277" r:id="rId20"/>
    <p:sldId id="278" r:id="rId21"/>
    <p:sldId id="281" r:id="rId22"/>
    <p:sldId id="282" r:id="rId23"/>
    <p:sldId id="279" r:id="rId24"/>
    <p:sldId id="284" r:id="rId25"/>
    <p:sldId id="283" r:id="rId26"/>
  </p:sldIdLst>
  <p:sldSz cx="12192000" cy="6858000"/>
  <p:notesSz cx="6797675" cy="9926638"/>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4B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DF4364-BEE9-4108-A0EE-9505B0FF7AEA}" v="13" dt="2021-09-01T22:46:37.6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2" d="100"/>
          <a:sy n="62" d="100"/>
        </p:scale>
        <p:origin x="258" y="72"/>
      </p:cViewPr>
      <p:guideLst/>
    </p:cSldViewPr>
  </p:slideViewPr>
  <p:outlineViewPr>
    <p:cViewPr>
      <p:scale>
        <a:sx n="33" d="100"/>
        <a:sy n="33" d="100"/>
      </p:scale>
      <p:origin x="0" y="-28438"/>
    </p:cViewPr>
  </p:outlineViewPr>
  <p:notesTextViewPr>
    <p:cViewPr>
      <p:scale>
        <a:sx n="1" d="1"/>
        <a:sy n="1" d="1"/>
      </p:scale>
      <p:origin x="0" y="0"/>
    </p:cViewPr>
  </p:notesTextViewPr>
  <p:sorterViewPr>
    <p:cViewPr>
      <p:scale>
        <a:sx n="100" d="100"/>
        <a:sy n="100" d="100"/>
      </p:scale>
      <p:origin x="0" y="-45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05F0F3-30E2-4088-905E-FED6FEF52B4E}" type="doc">
      <dgm:prSet loTypeId="urn:microsoft.com/office/officeart/2005/8/layout/pyramid3" loCatId="pyramid" qsTypeId="urn:microsoft.com/office/officeart/2005/8/quickstyle/simple3" qsCatId="simple" csTypeId="urn:microsoft.com/office/officeart/2005/8/colors/accent1_2" csCatId="accent1" phldr="1"/>
      <dgm:spPr/>
    </dgm:pt>
    <dgm:pt modelId="{3F81AD8C-8657-41F8-9F93-9C36CBD043AA}">
      <dgm:prSet phldrT="[Text]"/>
      <dgm:spPr/>
      <dgm:t>
        <a:bodyPr/>
        <a:lstStyle/>
        <a:p>
          <a:r>
            <a:rPr lang="en-GB" b="1" dirty="0"/>
            <a:t>Research Problem Statement</a:t>
          </a:r>
        </a:p>
        <a:p>
          <a:r>
            <a:rPr lang="en-GB" dirty="0"/>
            <a:t>Identify a particular issue in need of investigation</a:t>
          </a:r>
        </a:p>
      </dgm:t>
    </dgm:pt>
    <dgm:pt modelId="{E60636FF-C271-4B58-ACCD-641F7D8D6422}" type="parTrans" cxnId="{FE449631-24B4-48AF-B2F1-F54D0AB88ED6}">
      <dgm:prSet/>
      <dgm:spPr/>
      <dgm:t>
        <a:bodyPr/>
        <a:lstStyle/>
        <a:p>
          <a:endParaRPr lang="en-GB"/>
        </a:p>
      </dgm:t>
    </dgm:pt>
    <dgm:pt modelId="{F7B3F170-524A-4D82-AF93-A3BD46B5EF17}" type="sibTrans" cxnId="{FE449631-24B4-48AF-B2F1-F54D0AB88ED6}">
      <dgm:prSet/>
      <dgm:spPr/>
      <dgm:t>
        <a:bodyPr/>
        <a:lstStyle/>
        <a:p>
          <a:endParaRPr lang="en-GB"/>
        </a:p>
      </dgm:t>
    </dgm:pt>
    <dgm:pt modelId="{93865A76-23C6-475C-9A18-F5F4A5750B5F}">
      <dgm:prSet phldrT="[Text]"/>
      <dgm:spPr/>
      <dgm:t>
        <a:bodyPr/>
        <a:lstStyle/>
        <a:p>
          <a:r>
            <a:rPr lang="en-GB" b="1" dirty="0"/>
            <a:t>Research Purpose Statement</a:t>
          </a:r>
          <a:endParaRPr lang="en-GB" b="0" dirty="0"/>
        </a:p>
        <a:p>
          <a:r>
            <a:rPr lang="en-GB" b="0" dirty="0"/>
            <a:t>Advance the major objective for beginning the study</a:t>
          </a:r>
          <a:endParaRPr lang="en-GB" b="1" dirty="0"/>
        </a:p>
      </dgm:t>
    </dgm:pt>
    <dgm:pt modelId="{3240C453-6152-4F1A-ACAF-AB8F1C27277D}" type="parTrans" cxnId="{FF7083AE-8B47-4C4C-B958-27BC2BFB9897}">
      <dgm:prSet/>
      <dgm:spPr/>
      <dgm:t>
        <a:bodyPr/>
        <a:lstStyle/>
        <a:p>
          <a:endParaRPr lang="en-GB"/>
        </a:p>
      </dgm:t>
    </dgm:pt>
    <dgm:pt modelId="{299C306D-DC34-4A78-81FA-F0DFDE43850F}" type="sibTrans" cxnId="{FF7083AE-8B47-4C4C-B958-27BC2BFB9897}">
      <dgm:prSet/>
      <dgm:spPr/>
      <dgm:t>
        <a:bodyPr/>
        <a:lstStyle/>
        <a:p>
          <a:endParaRPr lang="en-GB"/>
        </a:p>
      </dgm:t>
    </dgm:pt>
    <dgm:pt modelId="{C56F6419-85E7-4631-BA70-F2467733B7B2}">
      <dgm:prSet phldrT="[Text]"/>
      <dgm:spPr/>
      <dgm:t>
        <a:bodyPr/>
        <a:lstStyle/>
        <a:p>
          <a:r>
            <a:rPr lang="en-GB" b="1" dirty="0"/>
            <a:t>Research Questions</a:t>
          </a:r>
          <a:endParaRPr lang="en-GB" b="0" dirty="0"/>
        </a:p>
        <a:p>
          <a:r>
            <a:rPr lang="en-GB" b="0" dirty="0"/>
            <a:t>Specify the guiding query for narrowing the study</a:t>
          </a:r>
          <a:endParaRPr lang="en-GB" b="1" dirty="0"/>
        </a:p>
      </dgm:t>
    </dgm:pt>
    <dgm:pt modelId="{D419A5F4-742C-40D8-83A3-3C38534A0096}" type="parTrans" cxnId="{D36E9568-CE34-4C99-AA5C-00BBFC5190AA}">
      <dgm:prSet/>
      <dgm:spPr/>
      <dgm:t>
        <a:bodyPr/>
        <a:lstStyle/>
        <a:p>
          <a:endParaRPr lang="en-GB"/>
        </a:p>
      </dgm:t>
    </dgm:pt>
    <dgm:pt modelId="{31E09243-FC76-469C-ADAB-D365B03F9AF0}" type="sibTrans" cxnId="{D36E9568-CE34-4C99-AA5C-00BBFC5190AA}">
      <dgm:prSet/>
      <dgm:spPr/>
      <dgm:t>
        <a:bodyPr/>
        <a:lstStyle/>
        <a:p>
          <a:endParaRPr lang="en-GB"/>
        </a:p>
      </dgm:t>
    </dgm:pt>
    <dgm:pt modelId="{2781DC02-8837-4CC3-97B6-AB3EDF2CA568}" type="pres">
      <dgm:prSet presAssocID="{1805F0F3-30E2-4088-905E-FED6FEF52B4E}" presName="Name0" presStyleCnt="0">
        <dgm:presLayoutVars>
          <dgm:dir/>
          <dgm:animLvl val="lvl"/>
          <dgm:resizeHandles val="exact"/>
        </dgm:presLayoutVars>
      </dgm:prSet>
      <dgm:spPr/>
    </dgm:pt>
    <dgm:pt modelId="{BD3F98A9-D0FB-4084-8C06-E5C85C4EA0CE}" type="pres">
      <dgm:prSet presAssocID="{3F81AD8C-8657-41F8-9F93-9C36CBD043AA}" presName="Name8" presStyleCnt="0"/>
      <dgm:spPr/>
    </dgm:pt>
    <dgm:pt modelId="{262B66FD-1BF5-4E74-9ABA-1D4BEBB551B7}" type="pres">
      <dgm:prSet presAssocID="{3F81AD8C-8657-41F8-9F93-9C36CBD043AA}" presName="level" presStyleLbl="node1" presStyleIdx="0" presStyleCnt="3">
        <dgm:presLayoutVars>
          <dgm:chMax val="1"/>
          <dgm:bulletEnabled val="1"/>
        </dgm:presLayoutVars>
      </dgm:prSet>
      <dgm:spPr/>
    </dgm:pt>
    <dgm:pt modelId="{2CE09F1A-2938-428B-B39C-77F6E3B95060}" type="pres">
      <dgm:prSet presAssocID="{3F81AD8C-8657-41F8-9F93-9C36CBD043AA}" presName="levelTx" presStyleLbl="revTx" presStyleIdx="0" presStyleCnt="0">
        <dgm:presLayoutVars>
          <dgm:chMax val="1"/>
          <dgm:bulletEnabled val="1"/>
        </dgm:presLayoutVars>
      </dgm:prSet>
      <dgm:spPr/>
    </dgm:pt>
    <dgm:pt modelId="{8762DD3C-9E6C-42E7-AAF8-7B972CA3E27A}" type="pres">
      <dgm:prSet presAssocID="{93865A76-23C6-475C-9A18-F5F4A5750B5F}" presName="Name8" presStyleCnt="0"/>
      <dgm:spPr/>
    </dgm:pt>
    <dgm:pt modelId="{5DC32C69-A269-4CF3-B409-4EAA7AD9D800}" type="pres">
      <dgm:prSet presAssocID="{93865A76-23C6-475C-9A18-F5F4A5750B5F}" presName="level" presStyleLbl="node1" presStyleIdx="1" presStyleCnt="3">
        <dgm:presLayoutVars>
          <dgm:chMax val="1"/>
          <dgm:bulletEnabled val="1"/>
        </dgm:presLayoutVars>
      </dgm:prSet>
      <dgm:spPr/>
    </dgm:pt>
    <dgm:pt modelId="{A21A00F9-48CF-4C68-8BAC-D9CB91BBE7BC}" type="pres">
      <dgm:prSet presAssocID="{93865A76-23C6-475C-9A18-F5F4A5750B5F}" presName="levelTx" presStyleLbl="revTx" presStyleIdx="0" presStyleCnt="0">
        <dgm:presLayoutVars>
          <dgm:chMax val="1"/>
          <dgm:bulletEnabled val="1"/>
        </dgm:presLayoutVars>
      </dgm:prSet>
      <dgm:spPr/>
    </dgm:pt>
    <dgm:pt modelId="{B4BDA3F7-54A6-4DDC-9CDC-92FA9A877316}" type="pres">
      <dgm:prSet presAssocID="{C56F6419-85E7-4631-BA70-F2467733B7B2}" presName="Name8" presStyleCnt="0"/>
      <dgm:spPr/>
    </dgm:pt>
    <dgm:pt modelId="{FE2474A8-BC67-4C74-ACCA-70FB534580A1}" type="pres">
      <dgm:prSet presAssocID="{C56F6419-85E7-4631-BA70-F2467733B7B2}" presName="level" presStyleLbl="node1" presStyleIdx="2" presStyleCnt="3">
        <dgm:presLayoutVars>
          <dgm:chMax val="1"/>
          <dgm:bulletEnabled val="1"/>
        </dgm:presLayoutVars>
      </dgm:prSet>
      <dgm:spPr/>
    </dgm:pt>
    <dgm:pt modelId="{5E36DC01-5E22-4271-9BF7-2BAAAF52A351}" type="pres">
      <dgm:prSet presAssocID="{C56F6419-85E7-4631-BA70-F2467733B7B2}" presName="levelTx" presStyleLbl="revTx" presStyleIdx="0" presStyleCnt="0">
        <dgm:presLayoutVars>
          <dgm:chMax val="1"/>
          <dgm:bulletEnabled val="1"/>
        </dgm:presLayoutVars>
      </dgm:prSet>
      <dgm:spPr/>
    </dgm:pt>
  </dgm:ptLst>
  <dgm:cxnLst>
    <dgm:cxn modelId="{0EECEC0F-B880-4C31-90F3-708EF449EBA1}" type="presOf" srcId="{93865A76-23C6-475C-9A18-F5F4A5750B5F}" destId="{5DC32C69-A269-4CF3-B409-4EAA7AD9D800}" srcOrd="0" destOrd="0" presId="urn:microsoft.com/office/officeart/2005/8/layout/pyramid3"/>
    <dgm:cxn modelId="{F9C35F1B-E306-42AF-B08E-B7DA29860E43}" type="presOf" srcId="{C56F6419-85E7-4631-BA70-F2467733B7B2}" destId="{FE2474A8-BC67-4C74-ACCA-70FB534580A1}" srcOrd="0" destOrd="0" presId="urn:microsoft.com/office/officeart/2005/8/layout/pyramid3"/>
    <dgm:cxn modelId="{FE449631-24B4-48AF-B2F1-F54D0AB88ED6}" srcId="{1805F0F3-30E2-4088-905E-FED6FEF52B4E}" destId="{3F81AD8C-8657-41F8-9F93-9C36CBD043AA}" srcOrd="0" destOrd="0" parTransId="{E60636FF-C271-4B58-ACCD-641F7D8D6422}" sibTransId="{F7B3F170-524A-4D82-AF93-A3BD46B5EF17}"/>
    <dgm:cxn modelId="{9619A337-CFA0-41C7-B1D9-19C6CBBC2A89}" type="presOf" srcId="{93865A76-23C6-475C-9A18-F5F4A5750B5F}" destId="{A21A00F9-48CF-4C68-8BAC-D9CB91BBE7BC}" srcOrd="1" destOrd="0" presId="urn:microsoft.com/office/officeart/2005/8/layout/pyramid3"/>
    <dgm:cxn modelId="{D36E9568-CE34-4C99-AA5C-00BBFC5190AA}" srcId="{1805F0F3-30E2-4088-905E-FED6FEF52B4E}" destId="{C56F6419-85E7-4631-BA70-F2467733B7B2}" srcOrd="2" destOrd="0" parTransId="{D419A5F4-742C-40D8-83A3-3C38534A0096}" sibTransId="{31E09243-FC76-469C-ADAB-D365B03F9AF0}"/>
    <dgm:cxn modelId="{E15DA992-8A3B-4CC1-B744-0C71F5E67535}" type="presOf" srcId="{3F81AD8C-8657-41F8-9F93-9C36CBD043AA}" destId="{2CE09F1A-2938-428B-B39C-77F6E3B95060}" srcOrd="1" destOrd="0" presId="urn:microsoft.com/office/officeart/2005/8/layout/pyramid3"/>
    <dgm:cxn modelId="{D7C1C099-9B5D-479D-9B40-72ADE3866AC4}" type="presOf" srcId="{3F81AD8C-8657-41F8-9F93-9C36CBD043AA}" destId="{262B66FD-1BF5-4E74-9ABA-1D4BEBB551B7}" srcOrd="0" destOrd="0" presId="urn:microsoft.com/office/officeart/2005/8/layout/pyramid3"/>
    <dgm:cxn modelId="{FF7083AE-8B47-4C4C-B958-27BC2BFB9897}" srcId="{1805F0F3-30E2-4088-905E-FED6FEF52B4E}" destId="{93865A76-23C6-475C-9A18-F5F4A5750B5F}" srcOrd="1" destOrd="0" parTransId="{3240C453-6152-4F1A-ACAF-AB8F1C27277D}" sibTransId="{299C306D-DC34-4A78-81FA-F0DFDE43850F}"/>
    <dgm:cxn modelId="{B06735B8-5455-44E9-94DE-79D9C3EB2351}" type="presOf" srcId="{1805F0F3-30E2-4088-905E-FED6FEF52B4E}" destId="{2781DC02-8837-4CC3-97B6-AB3EDF2CA568}" srcOrd="0" destOrd="0" presId="urn:microsoft.com/office/officeart/2005/8/layout/pyramid3"/>
    <dgm:cxn modelId="{151E89D3-4538-4949-8476-883125F32E6D}" type="presOf" srcId="{C56F6419-85E7-4631-BA70-F2467733B7B2}" destId="{5E36DC01-5E22-4271-9BF7-2BAAAF52A351}" srcOrd="1" destOrd="0" presId="urn:microsoft.com/office/officeart/2005/8/layout/pyramid3"/>
    <dgm:cxn modelId="{646EBDDB-926A-4C02-994E-4252A4EE07A4}" type="presParOf" srcId="{2781DC02-8837-4CC3-97B6-AB3EDF2CA568}" destId="{BD3F98A9-D0FB-4084-8C06-E5C85C4EA0CE}" srcOrd="0" destOrd="0" presId="urn:microsoft.com/office/officeart/2005/8/layout/pyramid3"/>
    <dgm:cxn modelId="{C60A059F-9E80-4289-899D-F3B9E987FEEC}" type="presParOf" srcId="{BD3F98A9-D0FB-4084-8C06-E5C85C4EA0CE}" destId="{262B66FD-1BF5-4E74-9ABA-1D4BEBB551B7}" srcOrd="0" destOrd="0" presId="urn:microsoft.com/office/officeart/2005/8/layout/pyramid3"/>
    <dgm:cxn modelId="{B803D071-D94C-440D-9614-C8C5311E56A0}" type="presParOf" srcId="{BD3F98A9-D0FB-4084-8C06-E5C85C4EA0CE}" destId="{2CE09F1A-2938-428B-B39C-77F6E3B95060}" srcOrd="1" destOrd="0" presId="urn:microsoft.com/office/officeart/2005/8/layout/pyramid3"/>
    <dgm:cxn modelId="{B16E0D90-95FF-4058-A1D9-6CFC5655D774}" type="presParOf" srcId="{2781DC02-8837-4CC3-97B6-AB3EDF2CA568}" destId="{8762DD3C-9E6C-42E7-AAF8-7B972CA3E27A}" srcOrd="1" destOrd="0" presId="urn:microsoft.com/office/officeart/2005/8/layout/pyramid3"/>
    <dgm:cxn modelId="{40D8C26F-02D1-4DC0-92DA-71E66AA98FFB}" type="presParOf" srcId="{8762DD3C-9E6C-42E7-AAF8-7B972CA3E27A}" destId="{5DC32C69-A269-4CF3-B409-4EAA7AD9D800}" srcOrd="0" destOrd="0" presId="urn:microsoft.com/office/officeart/2005/8/layout/pyramid3"/>
    <dgm:cxn modelId="{A5716F2B-A875-4B74-9D76-409DF639EF72}" type="presParOf" srcId="{8762DD3C-9E6C-42E7-AAF8-7B972CA3E27A}" destId="{A21A00F9-48CF-4C68-8BAC-D9CB91BBE7BC}" srcOrd="1" destOrd="0" presId="urn:microsoft.com/office/officeart/2005/8/layout/pyramid3"/>
    <dgm:cxn modelId="{AB61456F-636B-47E1-A7A7-377B5FC25203}" type="presParOf" srcId="{2781DC02-8837-4CC3-97B6-AB3EDF2CA568}" destId="{B4BDA3F7-54A6-4DDC-9CDC-92FA9A877316}" srcOrd="2" destOrd="0" presId="urn:microsoft.com/office/officeart/2005/8/layout/pyramid3"/>
    <dgm:cxn modelId="{AFE83653-906C-4556-B657-08DCE0555CF7}" type="presParOf" srcId="{B4BDA3F7-54A6-4DDC-9CDC-92FA9A877316}" destId="{FE2474A8-BC67-4C74-ACCA-70FB534580A1}" srcOrd="0" destOrd="0" presId="urn:microsoft.com/office/officeart/2005/8/layout/pyramid3"/>
    <dgm:cxn modelId="{D3318A4D-EA37-4803-BDCA-3BB6E7CF05AC}" type="presParOf" srcId="{B4BDA3F7-54A6-4DDC-9CDC-92FA9A877316}" destId="{5E36DC01-5E22-4271-9BF7-2BAAAF52A351}"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2B66FD-1BF5-4E74-9ABA-1D4BEBB551B7}">
      <dsp:nvSpPr>
        <dsp:cNvPr id="0" name=""/>
        <dsp:cNvSpPr/>
      </dsp:nvSpPr>
      <dsp:spPr>
        <a:xfrm rot="10800000">
          <a:off x="0" y="0"/>
          <a:ext cx="5181600" cy="1559983"/>
        </a:xfrm>
        <a:prstGeom prst="trapezoid">
          <a:avLst>
            <a:gd name="adj" fmla="val 5536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b="1" kern="1200" dirty="0"/>
            <a:t>Research Problem Statement</a:t>
          </a:r>
        </a:p>
        <a:p>
          <a:pPr marL="0" lvl="0" indent="0" algn="ctr" defTabSz="755650">
            <a:lnSpc>
              <a:spcPct val="90000"/>
            </a:lnSpc>
            <a:spcBef>
              <a:spcPct val="0"/>
            </a:spcBef>
            <a:spcAft>
              <a:spcPct val="35000"/>
            </a:spcAft>
            <a:buNone/>
          </a:pPr>
          <a:r>
            <a:rPr lang="en-GB" sz="1700" kern="1200" dirty="0"/>
            <a:t>Identify a particular issue in need of investigation</a:t>
          </a:r>
        </a:p>
      </dsp:txBody>
      <dsp:txXfrm rot="-10800000">
        <a:off x="906779" y="0"/>
        <a:ext cx="3368040" cy="1559983"/>
      </dsp:txXfrm>
    </dsp:sp>
    <dsp:sp modelId="{5DC32C69-A269-4CF3-B409-4EAA7AD9D800}">
      <dsp:nvSpPr>
        <dsp:cNvPr id="0" name=""/>
        <dsp:cNvSpPr/>
      </dsp:nvSpPr>
      <dsp:spPr>
        <a:xfrm rot="10800000">
          <a:off x="863600" y="1559983"/>
          <a:ext cx="3454400" cy="1559983"/>
        </a:xfrm>
        <a:prstGeom prst="trapezoid">
          <a:avLst>
            <a:gd name="adj" fmla="val 5536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b="1" kern="1200" dirty="0"/>
            <a:t>Research Purpose Statement</a:t>
          </a:r>
          <a:endParaRPr lang="en-GB" sz="1700" b="0" kern="1200" dirty="0"/>
        </a:p>
        <a:p>
          <a:pPr marL="0" lvl="0" indent="0" algn="ctr" defTabSz="755650">
            <a:lnSpc>
              <a:spcPct val="90000"/>
            </a:lnSpc>
            <a:spcBef>
              <a:spcPct val="0"/>
            </a:spcBef>
            <a:spcAft>
              <a:spcPct val="35000"/>
            </a:spcAft>
            <a:buNone/>
          </a:pPr>
          <a:r>
            <a:rPr lang="en-GB" sz="1700" b="0" kern="1200" dirty="0"/>
            <a:t>Advance the major objective for beginning the study</a:t>
          </a:r>
          <a:endParaRPr lang="en-GB" sz="1700" b="1" kern="1200" dirty="0"/>
        </a:p>
      </dsp:txBody>
      <dsp:txXfrm rot="-10800000">
        <a:off x="1468119" y="1559983"/>
        <a:ext cx="2245360" cy="1559983"/>
      </dsp:txXfrm>
    </dsp:sp>
    <dsp:sp modelId="{FE2474A8-BC67-4C74-ACCA-70FB534580A1}">
      <dsp:nvSpPr>
        <dsp:cNvPr id="0" name=""/>
        <dsp:cNvSpPr/>
      </dsp:nvSpPr>
      <dsp:spPr>
        <a:xfrm rot="10800000">
          <a:off x="1727200" y="3119966"/>
          <a:ext cx="1727200" cy="1559983"/>
        </a:xfrm>
        <a:prstGeom prst="trapezoid">
          <a:avLst>
            <a:gd name="adj" fmla="val 5536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b="1" kern="1200" dirty="0"/>
            <a:t>Research Questions</a:t>
          </a:r>
          <a:endParaRPr lang="en-GB" sz="1700" b="0" kern="1200" dirty="0"/>
        </a:p>
        <a:p>
          <a:pPr marL="0" lvl="0" indent="0" algn="ctr" defTabSz="755650">
            <a:lnSpc>
              <a:spcPct val="90000"/>
            </a:lnSpc>
            <a:spcBef>
              <a:spcPct val="0"/>
            </a:spcBef>
            <a:spcAft>
              <a:spcPct val="35000"/>
            </a:spcAft>
            <a:buNone/>
          </a:pPr>
          <a:r>
            <a:rPr lang="en-GB" sz="1700" b="0" kern="1200" dirty="0"/>
            <a:t>Specify the guiding query for narrowing the study</a:t>
          </a:r>
          <a:endParaRPr lang="en-GB" sz="1700" b="1" kern="1200" dirty="0"/>
        </a:p>
      </dsp:txBody>
      <dsp:txXfrm rot="-10800000">
        <a:off x="1727200" y="3119966"/>
        <a:ext cx="1727200" cy="1559983"/>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3F63036-C088-4D15-8471-DE3A22000D88}" type="datetimeFigureOut">
              <a:rPr lang="en-GB" smtClean="0"/>
              <a:t>02/09/2021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79DB3AA-4712-470F-B5B0-32CD5D4FAF4B}" type="slidenum">
              <a:rPr lang="en-GB" smtClean="0"/>
              <a:t>‹#›</a:t>
            </a:fld>
            <a:endParaRPr lang="en-GB"/>
          </a:p>
        </p:txBody>
      </p:sp>
    </p:spTree>
    <p:extLst>
      <p:ext uri="{BB962C8B-B14F-4D97-AF65-F5344CB8AC3E}">
        <p14:creationId xmlns:p14="http://schemas.microsoft.com/office/powerpoint/2010/main" val="3899053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5000"/>
              </a:lnSpc>
              <a:spcBef>
                <a:spcPts val="200"/>
              </a:spcBef>
            </a:pPr>
            <a:r>
              <a:rPr lang="en-GB" sz="1800" b="1" dirty="0">
                <a:solidFill>
                  <a:srgbClr val="2F5496"/>
                </a:solidFill>
                <a:effectLst/>
                <a:latin typeface="Calibri Light" panose="020F0302020204030204" pitchFamily="34" charset="0"/>
                <a:ea typeface="Times New Roman" panose="02020603050405020304" pitchFamily="18" charset="0"/>
              </a:rPr>
              <a:t>Scholarship Methods Part 2 – Scholarship methods and interviews/focus groups</a:t>
            </a:r>
            <a:endParaRPr lang="en-GB" sz="1800" b="1" dirty="0">
              <a:solidFill>
                <a:srgbClr val="2F5496"/>
              </a:solidFill>
              <a:effectLst/>
              <a:latin typeface="Calibri Light" panose="020F0302020204030204" pitchFamily="34" charset="0"/>
            </a:endParaRPr>
          </a:p>
          <a:p>
            <a:pPr>
              <a:lnSpc>
                <a:spcPct val="105000"/>
              </a:lnSpc>
              <a:spcBef>
                <a:spcPts val="200"/>
              </a:spcBef>
            </a:pPr>
            <a:r>
              <a:rPr lang="en-GB" sz="1800" b="1" dirty="0">
                <a:solidFill>
                  <a:srgbClr val="2F5496"/>
                </a:solidFill>
                <a:effectLst/>
                <a:latin typeface="Calibri Light" panose="020F0302020204030204" pitchFamily="34" charset="0"/>
                <a:ea typeface="Times New Roman" panose="02020603050405020304" pitchFamily="18" charset="0"/>
              </a:rPr>
              <a:t> </a:t>
            </a:r>
            <a:endParaRPr lang="en-GB" sz="1800" b="1" dirty="0">
              <a:solidFill>
                <a:srgbClr val="2F5496"/>
              </a:solidFill>
              <a:effectLst/>
              <a:latin typeface="Calibri Light" panose="020F0302020204030204" pitchFamily="34" charset="0"/>
            </a:endParaRPr>
          </a:p>
          <a:p>
            <a:pPr>
              <a:lnSpc>
                <a:spcPct val="105000"/>
              </a:lnSpc>
              <a:spcBef>
                <a:spcPts val="200"/>
              </a:spcBef>
            </a:pPr>
            <a:r>
              <a:rPr lang="en-GB" sz="1800" b="1" dirty="0">
                <a:solidFill>
                  <a:srgbClr val="1F3763"/>
                </a:solidFill>
                <a:effectLst/>
                <a:latin typeface="Calibri Light" panose="020F0302020204030204" pitchFamily="34" charset="0"/>
                <a:ea typeface="Times New Roman" panose="02020603050405020304" pitchFamily="18" charset="0"/>
              </a:rPr>
              <a:t>Facilitator: Trevor Collins </a:t>
            </a:r>
            <a:endParaRPr lang="en-GB" sz="1800" b="1" dirty="0">
              <a:solidFill>
                <a:srgbClr val="1F3763"/>
              </a:solidFill>
              <a:effectLst/>
              <a:latin typeface="Calibri Light" panose="020F0302020204030204" pitchFamily="34" charset="0"/>
            </a:endParaRPr>
          </a:p>
          <a:p>
            <a:pPr>
              <a:lnSpc>
                <a:spcPct val="105000"/>
              </a:lnSpc>
              <a:spcBef>
                <a:spcPts val="200"/>
              </a:spcBef>
            </a:pPr>
            <a:endParaRPr lang="en-GB" sz="1800" b="1" dirty="0">
              <a:solidFill>
                <a:srgbClr val="1F3763"/>
              </a:solidFill>
              <a:effectLst/>
              <a:latin typeface="Calibri Light" panose="020F0302020204030204" pitchFamily="34" charset="0"/>
              <a:ea typeface="Times New Roman" panose="02020603050405020304" pitchFamily="18" charset="0"/>
            </a:endParaRPr>
          </a:p>
          <a:p>
            <a:pPr>
              <a:lnSpc>
                <a:spcPct val="105000"/>
              </a:lnSpc>
              <a:spcBef>
                <a:spcPts val="200"/>
              </a:spcBef>
            </a:pPr>
            <a:r>
              <a:rPr lang="en-GB" sz="1800" b="1" dirty="0">
                <a:solidFill>
                  <a:srgbClr val="1F3763"/>
                </a:solidFill>
                <a:effectLst/>
                <a:latin typeface="Calibri Light" panose="020F0302020204030204" pitchFamily="34" charset="0"/>
                <a:ea typeface="Times New Roman" panose="02020603050405020304" pitchFamily="18" charset="0"/>
              </a:rPr>
              <a:t>Date and time: Thursday 2</a:t>
            </a:r>
            <a:r>
              <a:rPr lang="en-GB" sz="1800" b="1" baseline="30000" dirty="0">
                <a:solidFill>
                  <a:srgbClr val="1F3763"/>
                </a:solidFill>
                <a:effectLst/>
                <a:latin typeface="Calibri Light" panose="020F0302020204030204" pitchFamily="34" charset="0"/>
                <a:ea typeface="Times New Roman" panose="02020603050405020304" pitchFamily="18" charset="0"/>
              </a:rPr>
              <a:t>nd</a:t>
            </a:r>
            <a:r>
              <a:rPr lang="en-GB" sz="1800" b="1" dirty="0">
                <a:solidFill>
                  <a:srgbClr val="1F3763"/>
                </a:solidFill>
                <a:effectLst/>
                <a:latin typeface="Calibri Light" panose="020F0302020204030204" pitchFamily="34" charset="0"/>
                <a:ea typeface="Times New Roman" panose="02020603050405020304" pitchFamily="18" charset="0"/>
              </a:rPr>
              <a:t> September 2021, 10:30-12:00 via MS Teams</a:t>
            </a:r>
            <a:endParaRPr lang="en-GB" sz="1800" b="1" dirty="0">
              <a:solidFill>
                <a:srgbClr val="1F3763"/>
              </a:solidFill>
              <a:effectLst/>
              <a:latin typeface="Calibri Light" panose="020F0302020204030204" pitchFamily="34" charset="0"/>
            </a:endParaRPr>
          </a:p>
          <a:p>
            <a:r>
              <a:rPr lang="en-GB" sz="1800" dirty="0">
                <a:effectLst/>
                <a:latin typeface="Calibri" panose="020F0502020204030204" pitchFamily="34" charset="0"/>
                <a:ea typeface="Calibri" panose="020F0502020204030204" pitchFamily="34" charset="0"/>
              </a:rPr>
              <a:t> </a:t>
            </a:r>
          </a:p>
          <a:p>
            <a:pPr>
              <a:lnSpc>
                <a:spcPct val="105000"/>
              </a:lnSpc>
              <a:spcBef>
                <a:spcPts val="200"/>
              </a:spcBef>
            </a:pPr>
            <a:r>
              <a:rPr lang="en-GB" sz="1800" b="1" dirty="0">
                <a:solidFill>
                  <a:srgbClr val="1F3763"/>
                </a:solidFill>
                <a:effectLst/>
                <a:latin typeface="Calibri Light" panose="020F0302020204030204" pitchFamily="34" charset="0"/>
                <a:ea typeface="Times New Roman" panose="02020603050405020304" pitchFamily="18" charset="0"/>
              </a:rPr>
              <a:t>Overview</a:t>
            </a:r>
          </a:p>
          <a:p>
            <a:pPr>
              <a:lnSpc>
                <a:spcPct val="105000"/>
              </a:lnSpc>
              <a:spcBef>
                <a:spcPts val="200"/>
              </a:spcBef>
            </a:pPr>
            <a:endParaRPr lang="en-GB" sz="1800" b="1" dirty="0">
              <a:solidFill>
                <a:srgbClr val="1F3763"/>
              </a:solidFill>
              <a:effectLst/>
              <a:latin typeface="Calibri Light" panose="020F0302020204030204" pitchFamily="34" charset="0"/>
            </a:endParaRPr>
          </a:p>
          <a:p>
            <a:r>
              <a:rPr lang="en-GB" sz="1800" dirty="0">
                <a:effectLst/>
                <a:latin typeface="Calibri" panose="020F0502020204030204" pitchFamily="34" charset="0"/>
                <a:ea typeface="Calibri" panose="020F0502020204030204" pitchFamily="34" charset="0"/>
              </a:rPr>
              <a:t>In this session, we will further discuss scholarship research methods before focussing on how to prepare and run interviews and focus groups. We will provide an overview of the relative benefits of interviews and focus groups, guidance on the design of questions and structure of interviews and focus group discussions, and advice on the practical logistics of employing these methods in an OU context. </a:t>
            </a:r>
          </a:p>
          <a:p>
            <a:r>
              <a:rPr lang="en-GB" sz="1800" dirty="0">
                <a:effectLst/>
                <a:latin typeface="Calibri" panose="020F0502020204030204" pitchFamily="34" charset="0"/>
                <a:ea typeface="Calibri" panose="020F0502020204030204" pitchFamily="34" charset="0"/>
              </a:rPr>
              <a:t> </a:t>
            </a:r>
          </a:p>
          <a:p>
            <a:pPr>
              <a:lnSpc>
                <a:spcPct val="105000"/>
              </a:lnSpc>
              <a:spcBef>
                <a:spcPts val="200"/>
              </a:spcBef>
            </a:pPr>
            <a:r>
              <a:rPr lang="en-GB" sz="1800" b="1" dirty="0">
                <a:solidFill>
                  <a:srgbClr val="1F3763"/>
                </a:solidFill>
                <a:effectLst/>
                <a:latin typeface="Calibri Light" panose="020F0302020204030204" pitchFamily="34" charset="0"/>
                <a:ea typeface="Times New Roman" panose="02020603050405020304" pitchFamily="18" charset="0"/>
              </a:rPr>
              <a:t>Learning objectives</a:t>
            </a:r>
            <a:endParaRPr lang="en-GB" sz="1800" b="1" dirty="0">
              <a:solidFill>
                <a:srgbClr val="1F3763"/>
              </a:solidFill>
              <a:effectLst/>
              <a:latin typeface="Calibri Light" panose="020F0302020204030204" pitchFamily="34" charset="0"/>
            </a:endParaRPr>
          </a:p>
          <a:p>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After attending the session, participants will gain an understanding of:</a:t>
            </a:r>
          </a:p>
          <a:p>
            <a:endParaRPr lang="en-GB" sz="1800"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rPr>
              <a:t>Scholarship research methods</a:t>
            </a:r>
            <a:endParaRPr lang="en-GB" sz="1800"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rPr>
              <a:t>How to set up focus groups and interviews</a:t>
            </a:r>
            <a:endParaRPr lang="en-GB" sz="1800"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rPr>
              <a:t>The benefits and disadvantages of each method</a:t>
            </a:r>
            <a:endParaRPr lang="en-GB" sz="1800" dirty="0">
              <a:effectLst/>
              <a:latin typeface="Calibri" panose="020F0502020204030204" pitchFamily="34" charset="0"/>
              <a:ea typeface="Calibri" panose="020F0502020204030204" pitchFamily="34" charset="0"/>
            </a:endParaRPr>
          </a:p>
          <a:p>
            <a:pPr marL="342900" lvl="0" indent="-342900">
              <a:lnSpc>
                <a:spcPct val="105000"/>
              </a:lnSpc>
              <a:spcAft>
                <a:spcPts val="800"/>
              </a:spcAft>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rPr>
              <a:t>How to choose the most appropriate method</a:t>
            </a:r>
          </a:p>
          <a:p>
            <a:pPr marL="0" lvl="0" indent="0">
              <a:lnSpc>
                <a:spcPct val="105000"/>
              </a:lnSpc>
              <a:spcAft>
                <a:spcPts val="800"/>
              </a:spcAft>
              <a:buFont typeface="Symbol" panose="05050102010706020507" pitchFamily="18" charset="2"/>
              <a:buNone/>
            </a:pPr>
            <a:endParaRPr lang="en-GB" sz="1800" dirty="0">
              <a:effectLst/>
              <a:latin typeface="Calibri" panose="020F0502020204030204" pitchFamily="34" charset="0"/>
              <a:ea typeface="Calibri" panose="020F0502020204030204" pitchFamily="34" charset="0"/>
            </a:endParaRPr>
          </a:p>
          <a:p>
            <a:pPr>
              <a:lnSpc>
                <a:spcPct val="105000"/>
              </a:lnSpc>
              <a:spcBef>
                <a:spcPts val="200"/>
              </a:spcBef>
            </a:pPr>
            <a:r>
              <a:rPr lang="en-GB" sz="1800" b="1" dirty="0">
                <a:solidFill>
                  <a:srgbClr val="1F3763"/>
                </a:solidFill>
                <a:effectLst/>
                <a:latin typeface="Calibri Light" panose="020F0302020204030204" pitchFamily="34" charset="0"/>
                <a:ea typeface="Times New Roman" panose="02020603050405020304" pitchFamily="18" charset="0"/>
              </a:rPr>
              <a:t>UKPSF/Applaud</a:t>
            </a:r>
            <a:endParaRPr lang="en-GB" sz="1800" b="1" dirty="0">
              <a:solidFill>
                <a:srgbClr val="1F3763"/>
              </a:solidFill>
              <a:effectLst/>
              <a:latin typeface="Calibri Light" panose="020F0302020204030204" pitchFamily="34" charset="0"/>
            </a:endParaRPr>
          </a:p>
          <a:p>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UKPSF/Applaud principles A5, K5, K6, V3</a:t>
            </a:r>
          </a:p>
          <a:p>
            <a:r>
              <a:rPr lang="en-GB" sz="1800" dirty="0">
                <a:effectLst/>
                <a:latin typeface="Calibri" panose="020F0502020204030204" pitchFamily="34" charset="0"/>
                <a:ea typeface="Calibri" panose="020F0502020204030204" pitchFamily="34" charset="0"/>
              </a:rPr>
              <a:t> </a:t>
            </a:r>
          </a:p>
          <a:p>
            <a:pPr>
              <a:lnSpc>
                <a:spcPct val="105000"/>
              </a:lnSpc>
              <a:spcBef>
                <a:spcPts val="200"/>
              </a:spcBef>
            </a:pPr>
            <a:r>
              <a:rPr lang="en-GB" sz="1800" b="1" dirty="0">
                <a:solidFill>
                  <a:srgbClr val="1F3763"/>
                </a:solidFill>
                <a:effectLst/>
                <a:latin typeface="Calibri Light" panose="020F0302020204030204" pitchFamily="34" charset="0"/>
                <a:ea typeface="Times New Roman" panose="02020603050405020304" pitchFamily="18" charset="0"/>
              </a:rPr>
              <a:t>About the facilitators</a:t>
            </a:r>
            <a:endParaRPr lang="en-GB" sz="1800" b="1" dirty="0">
              <a:solidFill>
                <a:srgbClr val="1F3763"/>
              </a:solidFill>
              <a:effectLst/>
              <a:latin typeface="Calibri Light" panose="020F0302020204030204" pitchFamily="34" charset="0"/>
            </a:endParaRPr>
          </a:p>
          <a:p>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Trevor Collins is a Senior Research Fellow in the Knowledge Media Institute (</a:t>
            </a:r>
            <a:r>
              <a:rPr lang="en-GB" sz="1800" dirty="0" err="1">
                <a:effectLst/>
                <a:latin typeface="Calibri" panose="020F0502020204030204" pitchFamily="34" charset="0"/>
                <a:ea typeface="Calibri" panose="020F0502020204030204" pitchFamily="34" charset="0"/>
              </a:rPr>
              <a:t>KMi</a:t>
            </a:r>
            <a:r>
              <a:rPr lang="en-GB" sz="1800" dirty="0">
                <a:effectLst/>
                <a:latin typeface="Calibri" panose="020F0502020204030204" pitchFamily="34" charset="0"/>
                <a:ea typeface="Calibri" panose="020F0502020204030204" pitchFamily="34" charset="0"/>
              </a:rPr>
              <a:t>) and Director of eSTEeM. He has an extensive background in the Scholarship of Teaching and Learning. </a:t>
            </a:r>
          </a:p>
          <a:p>
            <a:endParaRPr lang="en-GB" dirty="0"/>
          </a:p>
        </p:txBody>
      </p:sp>
      <p:sp>
        <p:nvSpPr>
          <p:cNvPr id="4" name="Slide Number Placeholder 3"/>
          <p:cNvSpPr>
            <a:spLocks noGrp="1"/>
          </p:cNvSpPr>
          <p:nvPr>
            <p:ph type="sldNum" sz="quarter" idx="5"/>
          </p:nvPr>
        </p:nvSpPr>
        <p:spPr/>
        <p:txBody>
          <a:bodyPr/>
          <a:lstStyle/>
          <a:p>
            <a:fld id="{479DB3AA-4712-470F-B5B0-32CD5D4FAF4B}" type="slidenum">
              <a:rPr lang="en-GB" smtClean="0"/>
              <a:t>1</a:t>
            </a:fld>
            <a:endParaRPr lang="en-GB"/>
          </a:p>
        </p:txBody>
      </p:sp>
    </p:spTree>
    <p:extLst>
      <p:ext uri="{BB962C8B-B14F-4D97-AF65-F5344CB8AC3E}">
        <p14:creationId xmlns:p14="http://schemas.microsoft.com/office/powerpoint/2010/main" val="2345803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FBA68-0AC8-462D-BC62-1CA4CAEFAE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F74D943-9E1D-4CC5-A405-87A6624F84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8DED37A-8828-4184-9C9B-D3E4528559F0}"/>
              </a:ext>
            </a:extLst>
          </p:cNvPr>
          <p:cNvSpPr>
            <a:spLocks noGrp="1"/>
          </p:cNvSpPr>
          <p:nvPr>
            <p:ph type="dt" sz="half" idx="10"/>
          </p:nvPr>
        </p:nvSpPr>
        <p:spPr/>
        <p:txBody>
          <a:bodyPr/>
          <a:lstStyle/>
          <a:p>
            <a:r>
              <a:rPr lang="en-US"/>
              <a:t>Thursday, 2nd September 2021</a:t>
            </a:r>
            <a:endParaRPr lang="en-GB"/>
          </a:p>
        </p:txBody>
      </p:sp>
      <p:sp>
        <p:nvSpPr>
          <p:cNvPr id="5" name="Footer Placeholder 4">
            <a:extLst>
              <a:ext uri="{FF2B5EF4-FFF2-40B4-BE49-F238E27FC236}">
                <a16:creationId xmlns:a16="http://schemas.microsoft.com/office/drawing/2014/main" id="{046FCA82-1B38-4010-8903-9DE6D6BFE5E0}"/>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8C40B46B-CD6D-4D88-A45C-7D0EFE0615A0}"/>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3748203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A819C-5D60-44DC-B8B2-5CEAE07ECE9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B3ED8F-90A0-4F4D-9D50-0D6DED02F0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17D118-A63E-4443-8562-A5819DD6E6C9}"/>
              </a:ext>
            </a:extLst>
          </p:cNvPr>
          <p:cNvSpPr>
            <a:spLocks noGrp="1"/>
          </p:cNvSpPr>
          <p:nvPr>
            <p:ph type="dt" sz="half" idx="10"/>
          </p:nvPr>
        </p:nvSpPr>
        <p:spPr/>
        <p:txBody>
          <a:bodyPr/>
          <a:lstStyle/>
          <a:p>
            <a:r>
              <a:rPr lang="en-US"/>
              <a:t>Thursday, 2nd September 2021</a:t>
            </a:r>
            <a:endParaRPr lang="en-GB"/>
          </a:p>
        </p:txBody>
      </p:sp>
      <p:sp>
        <p:nvSpPr>
          <p:cNvPr id="5" name="Footer Placeholder 4">
            <a:extLst>
              <a:ext uri="{FF2B5EF4-FFF2-40B4-BE49-F238E27FC236}">
                <a16:creationId xmlns:a16="http://schemas.microsoft.com/office/drawing/2014/main" id="{61B01A61-74CA-4EC6-9A34-4CD8A3536710}"/>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A9A22652-778C-48B5-83F9-0FB1E17C4506}"/>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294035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D3C2F3-690C-4515-8A7C-E2AAA4C76B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711A15-B904-4950-91B3-5A4307CEDE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3512A6-ACDA-4B2D-9AD6-95EEF55648E5}"/>
              </a:ext>
            </a:extLst>
          </p:cNvPr>
          <p:cNvSpPr>
            <a:spLocks noGrp="1"/>
          </p:cNvSpPr>
          <p:nvPr>
            <p:ph type="dt" sz="half" idx="10"/>
          </p:nvPr>
        </p:nvSpPr>
        <p:spPr/>
        <p:txBody>
          <a:bodyPr/>
          <a:lstStyle/>
          <a:p>
            <a:r>
              <a:rPr lang="en-US"/>
              <a:t>Thursday, 2nd September 2021</a:t>
            </a:r>
            <a:endParaRPr lang="en-GB"/>
          </a:p>
        </p:txBody>
      </p:sp>
      <p:sp>
        <p:nvSpPr>
          <p:cNvPr id="5" name="Footer Placeholder 4">
            <a:extLst>
              <a:ext uri="{FF2B5EF4-FFF2-40B4-BE49-F238E27FC236}">
                <a16:creationId xmlns:a16="http://schemas.microsoft.com/office/drawing/2014/main" id="{AB32E931-319C-4E84-810D-42B3CAD9E92D}"/>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1327D3EB-9A29-425B-8BDF-5024E23A8A7E}"/>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245758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6C033-0A8B-4FD3-BCCA-0890CE5D07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4E3F72E-AE58-45E4-A33F-6D066C5D53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D7B1EF-D5A2-427D-BC61-4932951BCA9D}"/>
              </a:ext>
            </a:extLst>
          </p:cNvPr>
          <p:cNvSpPr>
            <a:spLocks noGrp="1"/>
          </p:cNvSpPr>
          <p:nvPr>
            <p:ph type="dt" sz="half" idx="10"/>
          </p:nvPr>
        </p:nvSpPr>
        <p:spPr/>
        <p:txBody>
          <a:bodyPr/>
          <a:lstStyle/>
          <a:p>
            <a:r>
              <a:rPr lang="en-US"/>
              <a:t>Thursday, 2nd September 2021</a:t>
            </a:r>
            <a:endParaRPr lang="en-GB"/>
          </a:p>
        </p:txBody>
      </p:sp>
      <p:sp>
        <p:nvSpPr>
          <p:cNvPr id="5" name="Footer Placeholder 4">
            <a:extLst>
              <a:ext uri="{FF2B5EF4-FFF2-40B4-BE49-F238E27FC236}">
                <a16:creationId xmlns:a16="http://schemas.microsoft.com/office/drawing/2014/main" id="{55F04B67-37E3-4024-A901-E9E16E214A2C}"/>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BF167110-A59C-4B87-95F1-039479357F4B}"/>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2931946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350FD-3E88-473C-A273-ACA15D432A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5936125-B6A3-4FCB-83E5-858757E430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CD4422-BE47-4196-AD4C-0931FDE08568}"/>
              </a:ext>
            </a:extLst>
          </p:cNvPr>
          <p:cNvSpPr>
            <a:spLocks noGrp="1"/>
          </p:cNvSpPr>
          <p:nvPr>
            <p:ph type="dt" sz="half" idx="10"/>
          </p:nvPr>
        </p:nvSpPr>
        <p:spPr/>
        <p:txBody>
          <a:bodyPr/>
          <a:lstStyle/>
          <a:p>
            <a:r>
              <a:rPr lang="en-US"/>
              <a:t>Thursday, 2nd September 2021</a:t>
            </a:r>
            <a:endParaRPr lang="en-GB"/>
          </a:p>
        </p:txBody>
      </p:sp>
      <p:sp>
        <p:nvSpPr>
          <p:cNvPr id="5" name="Footer Placeholder 4">
            <a:extLst>
              <a:ext uri="{FF2B5EF4-FFF2-40B4-BE49-F238E27FC236}">
                <a16:creationId xmlns:a16="http://schemas.microsoft.com/office/drawing/2014/main" id="{667F7857-722C-497B-9A9F-F5813C296096}"/>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60190F99-4245-4377-9E15-EA1A4EF53179}"/>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1159054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827CF-3098-4D30-B00F-471C239831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D87538-089D-4B96-A856-AA7B2144FC8E}"/>
              </a:ext>
            </a:extLst>
          </p:cNvPr>
          <p:cNvSpPr>
            <a:spLocks noGrp="1"/>
          </p:cNvSpPr>
          <p:nvPr>
            <p:ph sz="half" idx="1"/>
          </p:nvPr>
        </p:nvSpPr>
        <p:spPr>
          <a:xfrm>
            <a:off x="838200" y="1496817"/>
            <a:ext cx="5181600" cy="468014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34A00C64-51D1-44E1-8B74-578B5542E08B}"/>
              </a:ext>
            </a:extLst>
          </p:cNvPr>
          <p:cNvSpPr>
            <a:spLocks noGrp="1"/>
          </p:cNvSpPr>
          <p:nvPr>
            <p:ph sz="half" idx="2"/>
          </p:nvPr>
        </p:nvSpPr>
        <p:spPr>
          <a:xfrm>
            <a:off x="6172200" y="1496817"/>
            <a:ext cx="5181600" cy="468014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a:extLst>
              <a:ext uri="{FF2B5EF4-FFF2-40B4-BE49-F238E27FC236}">
                <a16:creationId xmlns:a16="http://schemas.microsoft.com/office/drawing/2014/main" id="{7B2FA0A0-E032-48FD-A324-8517108BAE3F}"/>
              </a:ext>
            </a:extLst>
          </p:cNvPr>
          <p:cNvSpPr>
            <a:spLocks noGrp="1"/>
          </p:cNvSpPr>
          <p:nvPr>
            <p:ph type="dt" sz="half" idx="10"/>
          </p:nvPr>
        </p:nvSpPr>
        <p:spPr/>
        <p:txBody>
          <a:bodyPr/>
          <a:lstStyle/>
          <a:p>
            <a:r>
              <a:rPr lang="en-US"/>
              <a:t>Thursday, 2nd September 2021</a:t>
            </a:r>
            <a:endParaRPr lang="en-GB"/>
          </a:p>
        </p:txBody>
      </p:sp>
      <p:sp>
        <p:nvSpPr>
          <p:cNvPr id="6" name="Footer Placeholder 5">
            <a:extLst>
              <a:ext uri="{FF2B5EF4-FFF2-40B4-BE49-F238E27FC236}">
                <a16:creationId xmlns:a16="http://schemas.microsoft.com/office/drawing/2014/main" id="{77BA68B9-1CB7-41B4-B5AD-84ECE2455366}"/>
              </a:ext>
            </a:extLst>
          </p:cNvPr>
          <p:cNvSpPr>
            <a:spLocks noGrp="1"/>
          </p:cNvSpPr>
          <p:nvPr>
            <p:ph type="ftr" sz="quarter" idx="11"/>
          </p:nvPr>
        </p:nvSpPr>
        <p:spPr/>
        <p:txBody>
          <a:bodyPr/>
          <a:lstStyle/>
          <a:p>
            <a:r>
              <a:rPr lang="en-US"/>
              <a:t>eSTEeM - Scholarship Methods 2 - Interviews and Focus Groups</a:t>
            </a:r>
            <a:endParaRPr lang="en-GB"/>
          </a:p>
        </p:txBody>
      </p:sp>
      <p:sp>
        <p:nvSpPr>
          <p:cNvPr id="7" name="Slide Number Placeholder 6">
            <a:extLst>
              <a:ext uri="{FF2B5EF4-FFF2-40B4-BE49-F238E27FC236}">
                <a16:creationId xmlns:a16="http://schemas.microsoft.com/office/drawing/2014/main" id="{2D384360-0068-4021-AC76-E434E3CB21C1}"/>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1786034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20042-C8FB-45B5-8366-82EBE32FB01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2F680F-C206-46EE-A267-B27FAF18A5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473BA4-16A5-4C17-B409-854AF43319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A9DCD7F-61EC-4F0D-9327-35116E63CD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9E42D2-A13F-4B86-BA28-11F5CECB41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65E0044-0132-4482-851A-AC185823B3FB}"/>
              </a:ext>
            </a:extLst>
          </p:cNvPr>
          <p:cNvSpPr>
            <a:spLocks noGrp="1"/>
          </p:cNvSpPr>
          <p:nvPr>
            <p:ph type="dt" sz="half" idx="10"/>
          </p:nvPr>
        </p:nvSpPr>
        <p:spPr/>
        <p:txBody>
          <a:bodyPr/>
          <a:lstStyle/>
          <a:p>
            <a:r>
              <a:rPr lang="en-US"/>
              <a:t>Thursday, 2nd September 2021</a:t>
            </a:r>
            <a:endParaRPr lang="en-GB"/>
          </a:p>
        </p:txBody>
      </p:sp>
      <p:sp>
        <p:nvSpPr>
          <p:cNvPr id="8" name="Footer Placeholder 7">
            <a:extLst>
              <a:ext uri="{FF2B5EF4-FFF2-40B4-BE49-F238E27FC236}">
                <a16:creationId xmlns:a16="http://schemas.microsoft.com/office/drawing/2014/main" id="{5B9A6B8F-A2E0-4AC0-94C6-5E2163314CEB}"/>
              </a:ext>
            </a:extLst>
          </p:cNvPr>
          <p:cNvSpPr>
            <a:spLocks noGrp="1"/>
          </p:cNvSpPr>
          <p:nvPr>
            <p:ph type="ftr" sz="quarter" idx="11"/>
          </p:nvPr>
        </p:nvSpPr>
        <p:spPr/>
        <p:txBody>
          <a:bodyPr/>
          <a:lstStyle/>
          <a:p>
            <a:r>
              <a:rPr lang="en-US"/>
              <a:t>eSTEeM - Scholarship Methods 2 - Interviews and Focus Groups</a:t>
            </a:r>
            <a:endParaRPr lang="en-GB"/>
          </a:p>
        </p:txBody>
      </p:sp>
      <p:sp>
        <p:nvSpPr>
          <p:cNvPr id="9" name="Slide Number Placeholder 8">
            <a:extLst>
              <a:ext uri="{FF2B5EF4-FFF2-40B4-BE49-F238E27FC236}">
                <a16:creationId xmlns:a16="http://schemas.microsoft.com/office/drawing/2014/main" id="{1B76C8D8-006A-479D-A850-EC3ABD31A79A}"/>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2421940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A9483-1846-43A9-814D-FF1FEC51368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B23CBBE-7AB9-4BAC-98DB-D9C96F05CAE3}"/>
              </a:ext>
            </a:extLst>
          </p:cNvPr>
          <p:cNvSpPr>
            <a:spLocks noGrp="1"/>
          </p:cNvSpPr>
          <p:nvPr>
            <p:ph type="dt" sz="half" idx="10"/>
          </p:nvPr>
        </p:nvSpPr>
        <p:spPr/>
        <p:txBody>
          <a:bodyPr/>
          <a:lstStyle/>
          <a:p>
            <a:r>
              <a:rPr lang="en-US"/>
              <a:t>Thursday, 2nd September 2021</a:t>
            </a:r>
            <a:endParaRPr lang="en-GB"/>
          </a:p>
        </p:txBody>
      </p:sp>
      <p:sp>
        <p:nvSpPr>
          <p:cNvPr id="4" name="Footer Placeholder 3">
            <a:extLst>
              <a:ext uri="{FF2B5EF4-FFF2-40B4-BE49-F238E27FC236}">
                <a16:creationId xmlns:a16="http://schemas.microsoft.com/office/drawing/2014/main" id="{2111B368-81E0-4D47-9B9C-23C89EB164DD}"/>
              </a:ext>
            </a:extLst>
          </p:cNvPr>
          <p:cNvSpPr>
            <a:spLocks noGrp="1"/>
          </p:cNvSpPr>
          <p:nvPr>
            <p:ph type="ftr" sz="quarter" idx="11"/>
          </p:nvPr>
        </p:nvSpPr>
        <p:spPr/>
        <p:txBody>
          <a:bodyPr/>
          <a:lstStyle/>
          <a:p>
            <a:r>
              <a:rPr lang="en-US"/>
              <a:t>eSTEeM - Scholarship Methods 2 - Interviews and Focus Groups</a:t>
            </a:r>
            <a:endParaRPr lang="en-GB"/>
          </a:p>
        </p:txBody>
      </p:sp>
      <p:sp>
        <p:nvSpPr>
          <p:cNvPr id="5" name="Slide Number Placeholder 4">
            <a:extLst>
              <a:ext uri="{FF2B5EF4-FFF2-40B4-BE49-F238E27FC236}">
                <a16:creationId xmlns:a16="http://schemas.microsoft.com/office/drawing/2014/main" id="{4ECCAAC9-DB52-45BF-9D0B-F3AB35789F30}"/>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870239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6EBA1A-1BC4-4FE5-AD10-B23B4E8C9633}"/>
              </a:ext>
            </a:extLst>
          </p:cNvPr>
          <p:cNvSpPr>
            <a:spLocks noGrp="1"/>
          </p:cNvSpPr>
          <p:nvPr>
            <p:ph type="dt" sz="half" idx="10"/>
          </p:nvPr>
        </p:nvSpPr>
        <p:spPr/>
        <p:txBody>
          <a:bodyPr/>
          <a:lstStyle/>
          <a:p>
            <a:r>
              <a:rPr lang="en-US"/>
              <a:t>Thursday, 2nd September 2021</a:t>
            </a:r>
            <a:endParaRPr lang="en-GB"/>
          </a:p>
        </p:txBody>
      </p:sp>
      <p:sp>
        <p:nvSpPr>
          <p:cNvPr id="3" name="Footer Placeholder 2">
            <a:extLst>
              <a:ext uri="{FF2B5EF4-FFF2-40B4-BE49-F238E27FC236}">
                <a16:creationId xmlns:a16="http://schemas.microsoft.com/office/drawing/2014/main" id="{4206D3A4-A80F-4E3F-ABA1-46C1C5B54B90}"/>
              </a:ext>
            </a:extLst>
          </p:cNvPr>
          <p:cNvSpPr>
            <a:spLocks noGrp="1"/>
          </p:cNvSpPr>
          <p:nvPr>
            <p:ph type="ftr" sz="quarter" idx="11"/>
          </p:nvPr>
        </p:nvSpPr>
        <p:spPr/>
        <p:txBody>
          <a:bodyPr/>
          <a:lstStyle/>
          <a:p>
            <a:r>
              <a:rPr lang="en-US"/>
              <a:t>eSTEeM - Scholarship Methods 2 - Interviews and Focus Groups</a:t>
            </a:r>
            <a:endParaRPr lang="en-GB"/>
          </a:p>
        </p:txBody>
      </p:sp>
      <p:sp>
        <p:nvSpPr>
          <p:cNvPr id="4" name="Slide Number Placeholder 3">
            <a:extLst>
              <a:ext uri="{FF2B5EF4-FFF2-40B4-BE49-F238E27FC236}">
                <a16:creationId xmlns:a16="http://schemas.microsoft.com/office/drawing/2014/main" id="{7E8FA9D2-EBE4-4AB7-9BF2-C09EE42F7260}"/>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325855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BDEA2-3B34-455E-A545-D25240AA7C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7925396-BAF8-44B2-8863-A39334F939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D131FAA-8AF9-4C1D-BED9-290E05D8D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B40CE4-FA41-4AA7-BB31-6CCA96F98605}"/>
              </a:ext>
            </a:extLst>
          </p:cNvPr>
          <p:cNvSpPr>
            <a:spLocks noGrp="1"/>
          </p:cNvSpPr>
          <p:nvPr>
            <p:ph type="dt" sz="half" idx="10"/>
          </p:nvPr>
        </p:nvSpPr>
        <p:spPr/>
        <p:txBody>
          <a:bodyPr/>
          <a:lstStyle/>
          <a:p>
            <a:r>
              <a:rPr lang="en-US"/>
              <a:t>Thursday, 2nd September 2021</a:t>
            </a:r>
            <a:endParaRPr lang="en-GB"/>
          </a:p>
        </p:txBody>
      </p:sp>
      <p:sp>
        <p:nvSpPr>
          <p:cNvPr id="6" name="Footer Placeholder 5">
            <a:extLst>
              <a:ext uri="{FF2B5EF4-FFF2-40B4-BE49-F238E27FC236}">
                <a16:creationId xmlns:a16="http://schemas.microsoft.com/office/drawing/2014/main" id="{2F15D1ED-58D8-465E-8717-D5F9A55AA35A}"/>
              </a:ext>
            </a:extLst>
          </p:cNvPr>
          <p:cNvSpPr>
            <a:spLocks noGrp="1"/>
          </p:cNvSpPr>
          <p:nvPr>
            <p:ph type="ftr" sz="quarter" idx="11"/>
          </p:nvPr>
        </p:nvSpPr>
        <p:spPr/>
        <p:txBody>
          <a:bodyPr/>
          <a:lstStyle/>
          <a:p>
            <a:r>
              <a:rPr lang="en-US"/>
              <a:t>eSTEeM - Scholarship Methods 2 - Interviews and Focus Groups</a:t>
            </a:r>
            <a:endParaRPr lang="en-GB"/>
          </a:p>
        </p:txBody>
      </p:sp>
      <p:sp>
        <p:nvSpPr>
          <p:cNvPr id="7" name="Slide Number Placeholder 6">
            <a:extLst>
              <a:ext uri="{FF2B5EF4-FFF2-40B4-BE49-F238E27FC236}">
                <a16:creationId xmlns:a16="http://schemas.microsoft.com/office/drawing/2014/main" id="{33E5C6A9-9E1D-4397-B927-E448B70E80FD}"/>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198096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350EA-C861-4E97-B3A6-D4B437A855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F17D75-844A-44A6-AEC3-CC70E443BA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FF41B50-A06A-460D-ABA6-D61E8E1B64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E62C86-4826-4EEE-AC00-E3A23F679539}"/>
              </a:ext>
            </a:extLst>
          </p:cNvPr>
          <p:cNvSpPr>
            <a:spLocks noGrp="1"/>
          </p:cNvSpPr>
          <p:nvPr>
            <p:ph type="dt" sz="half" idx="10"/>
          </p:nvPr>
        </p:nvSpPr>
        <p:spPr/>
        <p:txBody>
          <a:bodyPr/>
          <a:lstStyle/>
          <a:p>
            <a:r>
              <a:rPr lang="en-US"/>
              <a:t>Thursday, 2nd September 2021</a:t>
            </a:r>
            <a:endParaRPr lang="en-GB"/>
          </a:p>
        </p:txBody>
      </p:sp>
      <p:sp>
        <p:nvSpPr>
          <p:cNvPr id="6" name="Footer Placeholder 5">
            <a:extLst>
              <a:ext uri="{FF2B5EF4-FFF2-40B4-BE49-F238E27FC236}">
                <a16:creationId xmlns:a16="http://schemas.microsoft.com/office/drawing/2014/main" id="{E447C371-CB77-49B8-8326-5D070CAC7B97}"/>
              </a:ext>
            </a:extLst>
          </p:cNvPr>
          <p:cNvSpPr>
            <a:spLocks noGrp="1"/>
          </p:cNvSpPr>
          <p:nvPr>
            <p:ph type="ftr" sz="quarter" idx="11"/>
          </p:nvPr>
        </p:nvSpPr>
        <p:spPr/>
        <p:txBody>
          <a:bodyPr/>
          <a:lstStyle/>
          <a:p>
            <a:r>
              <a:rPr lang="en-US"/>
              <a:t>eSTEeM - Scholarship Methods 2 - Interviews and Focus Groups</a:t>
            </a:r>
            <a:endParaRPr lang="en-GB"/>
          </a:p>
        </p:txBody>
      </p:sp>
      <p:sp>
        <p:nvSpPr>
          <p:cNvPr id="7" name="Slide Number Placeholder 6">
            <a:extLst>
              <a:ext uri="{FF2B5EF4-FFF2-40B4-BE49-F238E27FC236}">
                <a16:creationId xmlns:a16="http://schemas.microsoft.com/office/drawing/2014/main" id="{35EE360B-A936-4FF6-ADD6-7FE0B19F360E}"/>
              </a:ext>
            </a:extLst>
          </p:cNvPr>
          <p:cNvSpPr>
            <a:spLocks noGrp="1"/>
          </p:cNvSpPr>
          <p:nvPr>
            <p:ph type="sldNum" sz="quarter" idx="12"/>
          </p:nvPr>
        </p:nvSpPr>
        <p:spPr/>
        <p:txBody>
          <a:bodyPr/>
          <a:lstStyle/>
          <a:p>
            <a:fld id="{33B74FC3-86B5-4D0D-A090-E481881D980F}" type="slidenum">
              <a:rPr lang="en-GB" smtClean="0"/>
              <a:t>‹#›</a:t>
            </a:fld>
            <a:endParaRPr lang="en-GB"/>
          </a:p>
        </p:txBody>
      </p:sp>
    </p:spTree>
    <p:extLst>
      <p:ext uri="{BB962C8B-B14F-4D97-AF65-F5344CB8AC3E}">
        <p14:creationId xmlns:p14="http://schemas.microsoft.com/office/powerpoint/2010/main" val="10519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4683FE-35AD-47B6-9865-7E45FE2CA429}"/>
              </a:ext>
            </a:extLst>
          </p:cNvPr>
          <p:cNvSpPr>
            <a:spLocks noGrp="1"/>
          </p:cNvSpPr>
          <p:nvPr>
            <p:ph type="title"/>
          </p:nvPr>
        </p:nvSpPr>
        <p:spPr>
          <a:xfrm>
            <a:off x="838200" y="365126"/>
            <a:ext cx="10515600" cy="952304"/>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1F602BF-A37B-4221-9FA8-FFEE1B04D7A9}"/>
              </a:ext>
            </a:extLst>
          </p:cNvPr>
          <p:cNvSpPr>
            <a:spLocks noGrp="1"/>
          </p:cNvSpPr>
          <p:nvPr>
            <p:ph type="body" idx="1"/>
          </p:nvPr>
        </p:nvSpPr>
        <p:spPr>
          <a:xfrm>
            <a:off x="838200" y="1495109"/>
            <a:ext cx="10515600" cy="468185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E870A4DB-CABE-409E-A1C7-03806D637C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Thursday, 2nd September 2021</a:t>
            </a:r>
            <a:endParaRPr lang="en-GB"/>
          </a:p>
        </p:txBody>
      </p:sp>
      <p:sp>
        <p:nvSpPr>
          <p:cNvPr id="5" name="Footer Placeholder 4">
            <a:extLst>
              <a:ext uri="{FF2B5EF4-FFF2-40B4-BE49-F238E27FC236}">
                <a16:creationId xmlns:a16="http://schemas.microsoft.com/office/drawing/2014/main" id="{68B4E164-A0E8-4881-95B0-A387137D74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24A496A9-1A14-4959-B939-D8B82C3FDC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74FC3-86B5-4D0D-A090-E481881D980F}" type="slidenum">
              <a:rPr lang="en-GB" smtClean="0"/>
              <a:t>‹#›</a:t>
            </a:fld>
            <a:endParaRPr lang="en-GB"/>
          </a:p>
        </p:txBody>
      </p:sp>
      <p:pic>
        <p:nvPicPr>
          <p:cNvPr id="8" name="Picture 2" descr="Image result for open university logo">
            <a:extLst>
              <a:ext uri="{FF2B5EF4-FFF2-40B4-BE49-F238E27FC236}">
                <a16:creationId xmlns:a16="http://schemas.microsoft.com/office/drawing/2014/main" id="{BC1BD9F8-573E-41D2-A77E-5D8C2AD8C905}"/>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9950058" y="365127"/>
            <a:ext cx="1403741" cy="957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788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rgbClr val="1E4B9B"/>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1E4B9B"/>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1E4B9B"/>
        </a:buClr>
        <a:buFont typeface="Calibri" panose="020F050202020403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1E4B9B"/>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1E4B9B"/>
        </a:buClr>
        <a:buFont typeface="Calibri" panose="020F050202020403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1E4B9B"/>
        </a:buClr>
        <a:buFont typeface="Calibri" panose="020F050202020403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youtu.be/xjHZsEcSqwo"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oro.open.ac.uk/604/" TargetMode="External"/><Relationship Id="rId2" Type="http://schemas.openxmlformats.org/officeDocument/2006/relationships/hyperlink" Target="https://doi.org/10.1177/1049732306287599" TargetMode="External"/><Relationship Id="rId1" Type="http://schemas.openxmlformats.org/officeDocument/2006/relationships/slideLayout" Target="../slideLayouts/slideLayout2.xml"/><Relationship Id="rId5" Type="http://schemas.openxmlformats.org/officeDocument/2006/relationships/hyperlink" Target="https://doi.org/10.1146/annurev.soc.22.1.129" TargetMode="External"/><Relationship Id="rId4" Type="http://schemas.openxmlformats.org/officeDocument/2006/relationships/hyperlink" Target="https://richardakrueger.com/focus-group-interview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29B3-A5D9-46EA-B37B-184B24A830E8}"/>
              </a:ext>
            </a:extLst>
          </p:cNvPr>
          <p:cNvSpPr>
            <a:spLocks noGrp="1"/>
          </p:cNvSpPr>
          <p:nvPr>
            <p:ph type="ctrTitle"/>
          </p:nvPr>
        </p:nvSpPr>
        <p:spPr>
          <a:xfrm>
            <a:off x="1523999" y="1122363"/>
            <a:ext cx="6431797" cy="729412"/>
          </a:xfrm>
        </p:spPr>
        <p:txBody>
          <a:bodyPr anchor="t">
            <a:normAutofit/>
          </a:bodyPr>
          <a:lstStyle/>
          <a:p>
            <a:pPr algn="l"/>
            <a:r>
              <a:rPr lang="en-GB" sz="4400" dirty="0"/>
              <a:t>Scholarship Methods Part 2</a:t>
            </a:r>
            <a:endParaRPr lang="en-GB" sz="4400" i="1" dirty="0"/>
          </a:p>
        </p:txBody>
      </p:sp>
      <p:sp>
        <p:nvSpPr>
          <p:cNvPr id="3" name="Subtitle 2">
            <a:extLst>
              <a:ext uri="{FF2B5EF4-FFF2-40B4-BE49-F238E27FC236}">
                <a16:creationId xmlns:a16="http://schemas.microsoft.com/office/drawing/2014/main" id="{6ACCD1D4-CCCC-4863-921F-665BDD23C614}"/>
              </a:ext>
            </a:extLst>
          </p:cNvPr>
          <p:cNvSpPr>
            <a:spLocks noGrp="1"/>
          </p:cNvSpPr>
          <p:nvPr>
            <p:ph type="subTitle" idx="1"/>
          </p:nvPr>
        </p:nvSpPr>
        <p:spPr>
          <a:xfrm>
            <a:off x="1520952" y="3602013"/>
            <a:ext cx="4987332" cy="1020204"/>
          </a:xfrm>
        </p:spPr>
        <p:txBody>
          <a:bodyPr/>
          <a:lstStyle/>
          <a:p>
            <a:pPr algn="l"/>
            <a:r>
              <a:rPr lang="en-GB" sz="3200" dirty="0"/>
              <a:t>Trevor Collins</a:t>
            </a:r>
          </a:p>
          <a:p>
            <a:pPr algn="l"/>
            <a:r>
              <a:rPr lang="en-GB" sz="3200" dirty="0" err="1"/>
              <a:t>eSTEeM</a:t>
            </a:r>
            <a:r>
              <a:rPr lang="en-GB" sz="3200" dirty="0"/>
              <a:t> Director</a:t>
            </a:r>
          </a:p>
        </p:txBody>
      </p:sp>
      <p:pic>
        <p:nvPicPr>
          <p:cNvPr id="5" name="Picture 2" descr="Image result for open university logo">
            <a:extLst>
              <a:ext uri="{FF2B5EF4-FFF2-40B4-BE49-F238E27FC236}">
                <a16:creationId xmlns:a16="http://schemas.microsoft.com/office/drawing/2014/main" id="{AC0D35FE-A37C-4BFC-89B7-E16C20FEA00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53236" y="1184056"/>
            <a:ext cx="1814764" cy="1237496"/>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10945DD0-0F1B-4135-B3BE-7A244E850AD4}"/>
              </a:ext>
            </a:extLst>
          </p:cNvPr>
          <p:cNvSpPr txBox="1">
            <a:spLocks/>
          </p:cNvSpPr>
          <p:nvPr/>
        </p:nvSpPr>
        <p:spPr>
          <a:xfrm>
            <a:off x="1524000" y="5053589"/>
            <a:ext cx="4499987" cy="95408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t>Thursday, 2nd September 2021</a:t>
            </a:r>
          </a:p>
          <a:p>
            <a:pPr algn="l"/>
            <a:r>
              <a:rPr lang="en-GB" dirty="0"/>
              <a:t>Via Microsoft Teams</a:t>
            </a:r>
          </a:p>
        </p:txBody>
      </p:sp>
      <p:sp>
        <p:nvSpPr>
          <p:cNvPr id="7" name="TextBox 6">
            <a:extLst>
              <a:ext uri="{FF2B5EF4-FFF2-40B4-BE49-F238E27FC236}">
                <a16:creationId xmlns:a16="http://schemas.microsoft.com/office/drawing/2014/main" id="{FF968CF6-5A81-4E42-8FE5-8B19451DCCB4}"/>
              </a:ext>
            </a:extLst>
          </p:cNvPr>
          <p:cNvSpPr txBox="1"/>
          <p:nvPr/>
        </p:nvSpPr>
        <p:spPr>
          <a:xfrm>
            <a:off x="1520952" y="1970312"/>
            <a:ext cx="6364041" cy="1200329"/>
          </a:xfrm>
          <a:prstGeom prst="rect">
            <a:avLst/>
          </a:prstGeom>
          <a:noFill/>
        </p:spPr>
        <p:txBody>
          <a:bodyPr wrap="square" rtlCol="0">
            <a:spAutoFit/>
          </a:bodyPr>
          <a:lstStyle/>
          <a:p>
            <a:r>
              <a:rPr lang="en-US" sz="3600" i="1" dirty="0"/>
              <a:t>Scholarship methods and interviews/focus groups</a:t>
            </a:r>
          </a:p>
        </p:txBody>
      </p:sp>
      <p:pic>
        <p:nvPicPr>
          <p:cNvPr id="9" name="Picture 8" descr="A picture containing drawing&#10;&#10;Description automatically generated">
            <a:extLst>
              <a:ext uri="{FF2B5EF4-FFF2-40B4-BE49-F238E27FC236}">
                <a16:creationId xmlns:a16="http://schemas.microsoft.com/office/drawing/2014/main" id="{EA84E789-5C69-4968-B1FE-901E8E2FB3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4383" y="3687360"/>
            <a:ext cx="3353617" cy="1020204"/>
          </a:xfrm>
          <a:prstGeom prst="rect">
            <a:avLst/>
          </a:prstGeom>
        </p:spPr>
      </p:pic>
    </p:spTree>
    <p:extLst>
      <p:ext uri="{BB962C8B-B14F-4D97-AF65-F5344CB8AC3E}">
        <p14:creationId xmlns:p14="http://schemas.microsoft.com/office/powerpoint/2010/main" val="2969368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ACCB0-3C97-4EBC-8734-A384CA1ABE66}"/>
              </a:ext>
            </a:extLst>
          </p:cNvPr>
          <p:cNvSpPr>
            <a:spLocks noGrp="1"/>
          </p:cNvSpPr>
          <p:nvPr>
            <p:ph type="title"/>
          </p:nvPr>
        </p:nvSpPr>
        <p:spPr/>
        <p:txBody>
          <a:bodyPr/>
          <a:lstStyle/>
          <a:p>
            <a:r>
              <a:rPr lang="en-GB" dirty="0"/>
              <a:t>Interviews and focus groups</a:t>
            </a:r>
          </a:p>
        </p:txBody>
      </p:sp>
      <p:sp>
        <p:nvSpPr>
          <p:cNvPr id="7" name="Content Placeholder 6">
            <a:extLst>
              <a:ext uri="{FF2B5EF4-FFF2-40B4-BE49-F238E27FC236}">
                <a16:creationId xmlns:a16="http://schemas.microsoft.com/office/drawing/2014/main" id="{310138A8-D779-4CF6-804F-72EF18B260F6}"/>
              </a:ext>
            </a:extLst>
          </p:cNvPr>
          <p:cNvSpPr>
            <a:spLocks noGrp="1"/>
          </p:cNvSpPr>
          <p:nvPr>
            <p:ph sz="half" idx="1"/>
          </p:nvPr>
        </p:nvSpPr>
        <p:spPr>
          <a:xfrm>
            <a:off x="838200" y="1496817"/>
            <a:ext cx="4062721" cy="4680146"/>
          </a:xfrm>
        </p:spPr>
        <p:txBody>
          <a:bodyPr>
            <a:normAutofit lnSpcReduction="10000"/>
          </a:bodyPr>
          <a:lstStyle/>
          <a:p>
            <a:r>
              <a:rPr lang="en-GB" dirty="0"/>
              <a:t>Interviews</a:t>
            </a:r>
          </a:p>
          <a:p>
            <a:pPr lvl="1"/>
            <a:r>
              <a:rPr lang="en-US" dirty="0"/>
              <a:t>Allow for in-depth discussion with an individual </a:t>
            </a:r>
          </a:p>
          <a:p>
            <a:pPr lvl="1"/>
            <a:r>
              <a:rPr lang="en-US" dirty="0"/>
              <a:t>Easy to schedule</a:t>
            </a:r>
          </a:p>
          <a:p>
            <a:pPr lvl="1"/>
            <a:r>
              <a:rPr lang="en-US" dirty="0"/>
              <a:t>More suitable for sensitive topics</a:t>
            </a:r>
          </a:p>
          <a:p>
            <a:pPr lvl="1"/>
            <a:r>
              <a:rPr lang="en-US" dirty="0"/>
              <a:t>More time consuming than focus groups</a:t>
            </a:r>
          </a:p>
          <a:p>
            <a:pPr lvl="1"/>
            <a:r>
              <a:rPr lang="en-US" dirty="0"/>
              <a:t>Reactive effects (influence of the interviewer)</a:t>
            </a:r>
          </a:p>
        </p:txBody>
      </p:sp>
      <p:sp>
        <p:nvSpPr>
          <p:cNvPr id="8" name="Content Placeholder 7">
            <a:extLst>
              <a:ext uri="{FF2B5EF4-FFF2-40B4-BE49-F238E27FC236}">
                <a16:creationId xmlns:a16="http://schemas.microsoft.com/office/drawing/2014/main" id="{2E42B6BC-7EFB-44D2-BC16-5E492A6E15C9}"/>
              </a:ext>
            </a:extLst>
          </p:cNvPr>
          <p:cNvSpPr>
            <a:spLocks noGrp="1"/>
          </p:cNvSpPr>
          <p:nvPr>
            <p:ph sz="half" idx="2"/>
          </p:nvPr>
        </p:nvSpPr>
        <p:spPr>
          <a:xfrm>
            <a:off x="7371118" y="1496817"/>
            <a:ext cx="4062721" cy="4680146"/>
          </a:xfrm>
        </p:spPr>
        <p:txBody>
          <a:bodyPr>
            <a:normAutofit lnSpcReduction="10000"/>
          </a:bodyPr>
          <a:lstStyle/>
          <a:p>
            <a:r>
              <a:rPr lang="en-GB" dirty="0"/>
              <a:t>Focus groups</a:t>
            </a:r>
          </a:p>
          <a:p>
            <a:pPr lvl="1"/>
            <a:r>
              <a:rPr lang="en-US" dirty="0"/>
              <a:t>Allows for group discussion, interaction</a:t>
            </a:r>
          </a:p>
          <a:p>
            <a:pPr lvl="1"/>
            <a:r>
              <a:rPr lang="en-US" dirty="0"/>
              <a:t>Need to coordinate and manage multiple participants </a:t>
            </a:r>
          </a:p>
          <a:p>
            <a:pPr lvl="1"/>
            <a:r>
              <a:rPr lang="en-US" dirty="0"/>
              <a:t>More efficient than interviews (collect data from multiple people) </a:t>
            </a:r>
          </a:p>
          <a:p>
            <a:pPr lvl="1"/>
            <a:r>
              <a:rPr lang="en-US" dirty="0"/>
              <a:t>Subject to group dynamics (group effect)</a:t>
            </a:r>
          </a:p>
          <a:p>
            <a:pPr lvl="1"/>
            <a:r>
              <a:rPr lang="en-US" dirty="0"/>
              <a:t>Less anonymous (sensitive topics)</a:t>
            </a:r>
          </a:p>
        </p:txBody>
      </p:sp>
      <p:sp>
        <p:nvSpPr>
          <p:cNvPr id="4" name="Date Placeholder 3">
            <a:extLst>
              <a:ext uri="{FF2B5EF4-FFF2-40B4-BE49-F238E27FC236}">
                <a16:creationId xmlns:a16="http://schemas.microsoft.com/office/drawing/2014/main" id="{547B215E-C520-412F-A140-282639538F88}"/>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BE6F3DEF-8A2B-4C3A-A49E-2D33DEBB088E}"/>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A82913D6-AD7E-4C31-B5E6-CB3ADB0E6C81}"/>
              </a:ext>
            </a:extLst>
          </p:cNvPr>
          <p:cNvSpPr>
            <a:spLocks noGrp="1"/>
          </p:cNvSpPr>
          <p:nvPr>
            <p:ph type="sldNum" sz="quarter" idx="12"/>
          </p:nvPr>
        </p:nvSpPr>
        <p:spPr/>
        <p:txBody>
          <a:bodyPr/>
          <a:lstStyle/>
          <a:p>
            <a:fld id="{33B74FC3-86B5-4D0D-A090-E481881D980F}" type="slidenum">
              <a:rPr lang="en-GB" smtClean="0"/>
              <a:t>10</a:t>
            </a:fld>
            <a:endParaRPr lang="en-GB"/>
          </a:p>
        </p:txBody>
      </p:sp>
      <p:pic>
        <p:nvPicPr>
          <p:cNvPr id="12" name="Picture 11" descr="A picture containing shirt&#10;&#10;Description automatically generated">
            <a:extLst>
              <a:ext uri="{FF2B5EF4-FFF2-40B4-BE49-F238E27FC236}">
                <a16:creationId xmlns:a16="http://schemas.microsoft.com/office/drawing/2014/main" id="{379B1D77-2A37-4D95-A453-8EBE2EBD76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0921" y="1317430"/>
            <a:ext cx="2277482" cy="4554964"/>
          </a:xfrm>
          <a:prstGeom prst="rect">
            <a:avLst/>
          </a:prstGeom>
        </p:spPr>
      </p:pic>
    </p:spTree>
    <p:extLst>
      <p:ext uri="{BB962C8B-B14F-4D97-AF65-F5344CB8AC3E}">
        <p14:creationId xmlns:p14="http://schemas.microsoft.com/office/powerpoint/2010/main" val="1557601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C4B98-F2E0-41A8-A034-650E5DDE593F}"/>
              </a:ext>
            </a:extLst>
          </p:cNvPr>
          <p:cNvSpPr>
            <a:spLocks noGrp="1"/>
          </p:cNvSpPr>
          <p:nvPr>
            <p:ph type="title"/>
          </p:nvPr>
        </p:nvSpPr>
        <p:spPr/>
        <p:txBody>
          <a:bodyPr/>
          <a:lstStyle/>
          <a:p>
            <a:r>
              <a:rPr lang="en-GB" dirty="0"/>
              <a:t>Interview types</a:t>
            </a:r>
          </a:p>
        </p:txBody>
      </p:sp>
      <p:sp>
        <p:nvSpPr>
          <p:cNvPr id="3" name="Content Placeholder 2">
            <a:extLst>
              <a:ext uri="{FF2B5EF4-FFF2-40B4-BE49-F238E27FC236}">
                <a16:creationId xmlns:a16="http://schemas.microsoft.com/office/drawing/2014/main" id="{08007BB1-9F8C-4986-B712-BBF1535ECBE9}"/>
              </a:ext>
            </a:extLst>
          </p:cNvPr>
          <p:cNvSpPr>
            <a:spLocks noGrp="1"/>
          </p:cNvSpPr>
          <p:nvPr>
            <p:ph idx="1"/>
          </p:nvPr>
        </p:nvSpPr>
        <p:spPr>
          <a:xfrm>
            <a:off x="838199" y="1495109"/>
            <a:ext cx="10515600" cy="4681854"/>
          </a:xfrm>
        </p:spPr>
        <p:txBody>
          <a:bodyPr/>
          <a:lstStyle/>
          <a:p>
            <a:r>
              <a:rPr lang="en-GB" dirty="0"/>
              <a:t>Face-to-face</a:t>
            </a:r>
          </a:p>
          <a:p>
            <a:pPr lvl="1"/>
            <a:r>
              <a:rPr lang="en-GB" dirty="0"/>
              <a:t>Same time and place </a:t>
            </a:r>
          </a:p>
          <a:p>
            <a:pPr lvl="1"/>
            <a:r>
              <a:rPr lang="en-GB" dirty="0"/>
              <a:t>Pick up on non-verbal cues </a:t>
            </a:r>
          </a:p>
          <a:p>
            <a:r>
              <a:rPr lang="en-GB" dirty="0"/>
              <a:t>Phone, Skype, Teams, IM text-chat</a:t>
            </a:r>
          </a:p>
          <a:p>
            <a:pPr lvl="1"/>
            <a:r>
              <a:rPr lang="en-GB" dirty="0"/>
              <a:t>Same time, different place </a:t>
            </a:r>
          </a:p>
          <a:p>
            <a:pPr lvl="1"/>
            <a:r>
              <a:rPr lang="en-GB" dirty="0"/>
              <a:t>Wider reach in terms of recruiting participants </a:t>
            </a:r>
          </a:p>
          <a:p>
            <a:r>
              <a:rPr lang="en-GB" dirty="0"/>
              <a:t>Email</a:t>
            </a:r>
          </a:p>
          <a:p>
            <a:pPr lvl="1"/>
            <a:r>
              <a:rPr lang="en-GB" dirty="0"/>
              <a:t>Different time, different place </a:t>
            </a:r>
          </a:p>
          <a:p>
            <a:pPr lvl="1"/>
            <a:r>
              <a:rPr lang="en-GB" dirty="0"/>
              <a:t>Allows participants to consider their answers before responding</a:t>
            </a:r>
          </a:p>
        </p:txBody>
      </p:sp>
      <p:sp>
        <p:nvSpPr>
          <p:cNvPr id="4" name="Date Placeholder 3">
            <a:extLst>
              <a:ext uri="{FF2B5EF4-FFF2-40B4-BE49-F238E27FC236}">
                <a16:creationId xmlns:a16="http://schemas.microsoft.com/office/drawing/2014/main" id="{2A8678AC-053C-47E3-A97F-1E9687F1C29A}"/>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D96152E9-8465-4094-A845-054AB86D8A12}"/>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7BBECF1E-51E6-4013-8119-DCB737E7C721}"/>
              </a:ext>
            </a:extLst>
          </p:cNvPr>
          <p:cNvSpPr>
            <a:spLocks noGrp="1"/>
          </p:cNvSpPr>
          <p:nvPr>
            <p:ph type="sldNum" sz="quarter" idx="12"/>
          </p:nvPr>
        </p:nvSpPr>
        <p:spPr/>
        <p:txBody>
          <a:bodyPr/>
          <a:lstStyle/>
          <a:p>
            <a:fld id="{33B74FC3-86B5-4D0D-A090-E481881D980F}" type="slidenum">
              <a:rPr lang="en-GB" smtClean="0"/>
              <a:t>11</a:t>
            </a:fld>
            <a:endParaRPr lang="en-GB"/>
          </a:p>
        </p:txBody>
      </p:sp>
    </p:spTree>
    <p:extLst>
      <p:ext uri="{BB962C8B-B14F-4D97-AF65-F5344CB8AC3E}">
        <p14:creationId xmlns:p14="http://schemas.microsoft.com/office/powerpoint/2010/main" val="228283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Icon&#10;&#10;Description automatically generated">
            <a:extLst>
              <a:ext uri="{FF2B5EF4-FFF2-40B4-BE49-F238E27FC236}">
                <a16:creationId xmlns:a16="http://schemas.microsoft.com/office/drawing/2014/main" id="{34C7B9FC-3B60-4DBF-BC3E-6E1BF8049F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1366" y="1655403"/>
            <a:ext cx="3752434" cy="3752434"/>
          </a:xfrm>
          <a:prstGeom prst="rect">
            <a:avLst/>
          </a:prstGeom>
        </p:spPr>
      </p:pic>
      <p:sp>
        <p:nvSpPr>
          <p:cNvPr id="2" name="Title 1">
            <a:extLst>
              <a:ext uri="{FF2B5EF4-FFF2-40B4-BE49-F238E27FC236}">
                <a16:creationId xmlns:a16="http://schemas.microsoft.com/office/drawing/2014/main" id="{C0CBF4A5-6026-4E7A-AB7E-9F52E0DF298B}"/>
              </a:ext>
            </a:extLst>
          </p:cNvPr>
          <p:cNvSpPr>
            <a:spLocks noGrp="1"/>
          </p:cNvSpPr>
          <p:nvPr>
            <p:ph type="title"/>
          </p:nvPr>
        </p:nvSpPr>
        <p:spPr/>
        <p:txBody>
          <a:bodyPr/>
          <a:lstStyle/>
          <a:p>
            <a:r>
              <a:rPr lang="en-GB" dirty="0"/>
              <a:t>Details to consider</a:t>
            </a:r>
          </a:p>
        </p:txBody>
      </p:sp>
      <p:sp>
        <p:nvSpPr>
          <p:cNvPr id="3" name="Content Placeholder 2">
            <a:extLst>
              <a:ext uri="{FF2B5EF4-FFF2-40B4-BE49-F238E27FC236}">
                <a16:creationId xmlns:a16="http://schemas.microsoft.com/office/drawing/2014/main" id="{AB9422F4-3032-4BC1-AF92-18FE24EE6EBE}"/>
              </a:ext>
            </a:extLst>
          </p:cNvPr>
          <p:cNvSpPr>
            <a:spLocks noGrp="1"/>
          </p:cNvSpPr>
          <p:nvPr>
            <p:ph idx="1"/>
          </p:nvPr>
        </p:nvSpPr>
        <p:spPr>
          <a:xfrm>
            <a:off x="838200" y="1495109"/>
            <a:ext cx="6765235" cy="4681854"/>
          </a:xfrm>
        </p:spPr>
        <p:txBody>
          <a:bodyPr/>
          <a:lstStyle/>
          <a:p>
            <a:r>
              <a:rPr lang="en-US" dirty="0"/>
              <a:t>Length of session </a:t>
            </a:r>
          </a:p>
          <a:p>
            <a:pPr lvl="1"/>
            <a:r>
              <a:rPr lang="en-US" dirty="0"/>
              <a:t>Interviews: 30 mins to 1 hour </a:t>
            </a:r>
          </a:p>
          <a:p>
            <a:pPr lvl="1"/>
            <a:r>
              <a:rPr lang="en-US" dirty="0"/>
              <a:t>Focus groups: 1 to 2 hours </a:t>
            </a:r>
          </a:p>
          <a:p>
            <a:r>
              <a:rPr lang="en-US" dirty="0"/>
              <a:t>Number of participants</a:t>
            </a:r>
          </a:p>
          <a:p>
            <a:pPr lvl="1"/>
            <a:r>
              <a:rPr lang="en-US" dirty="0"/>
              <a:t>Concept of ‘saturation’: where additional numbers don’t provide any additional insights</a:t>
            </a:r>
          </a:p>
          <a:p>
            <a:pPr lvl="1"/>
            <a:r>
              <a:rPr lang="en-US" dirty="0"/>
              <a:t>Rough estimate (for homogenous groups)</a:t>
            </a:r>
          </a:p>
          <a:p>
            <a:pPr lvl="2"/>
            <a:r>
              <a:rPr lang="en-US" dirty="0"/>
              <a:t>Interviews: 10 to 15 participants </a:t>
            </a:r>
          </a:p>
          <a:p>
            <a:pPr lvl="2"/>
            <a:r>
              <a:rPr lang="en-US" dirty="0"/>
              <a:t>Focus groups (f-t-f): 6 to 10 participants</a:t>
            </a:r>
          </a:p>
          <a:p>
            <a:pPr lvl="2"/>
            <a:r>
              <a:rPr lang="en-US" dirty="0"/>
              <a:t>Focus groups (online): 4 to 8 participants</a:t>
            </a:r>
          </a:p>
          <a:p>
            <a:pPr lvl="1"/>
            <a:r>
              <a:rPr lang="en-US" dirty="0"/>
              <a:t>Participants will drop out at the last minute</a:t>
            </a:r>
          </a:p>
        </p:txBody>
      </p:sp>
      <p:sp>
        <p:nvSpPr>
          <p:cNvPr id="4" name="Date Placeholder 3">
            <a:extLst>
              <a:ext uri="{FF2B5EF4-FFF2-40B4-BE49-F238E27FC236}">
                <a16:creationId xmlns:a16="http://schemas.microsoft.com/office/drawing/2014/main" id="{56017C6E-BA4A-467D-BFB9-881ACF6997C2}"/>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4FBC3BAC-D202-4F9B-9C83-E728743BE338}"/>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B1FA82BF-BDF8-41EC-BDFE-9FB0B81B6FE4}"/>
              </a:ext>
            </a:extLst>
          </p:cNvPr>
          <p:cNvSpPr>
            <a:spLocks noGrp="1"/>
          </p:cNvSpPr>
          <p:nvPr>
            <p:ph type="sldNum" sz="quarter" idx="12"/>
          </p:nvPr>
        </p:nvSpPr>
        <p:spPr/>
        <p:txBody>
          <a:bodyPr/>
          <a:lstStyle/>
          <a:p>
            <a:fld id="{33B74FC3-86B5-4D0D-A090-E481881D980F}" type="slidenum">
              <a:rPr lang="en-GB" smtClean="0"/>
              <a:t>12</a:t>
            </a:fld>
            <a:endParaRPr lang="en-GB"/>
          </a:p>
        </p:txBody>
      </p:sp>
    </p:spTree>
    <p:extLst>
      <p:ext uri="{BB962C8B-B14F-4D97-AF65-F5344CB8AC3E}">
        <p14:creationId xmlns:p14="http://schemas.microsoft.com/office/powerpoint/2010/main" val="1440012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FE68C-7517-4A32-BB81-EF506823AF39}"/>
              </a:ext>
            </a:extLst>
          </p:cNvPr>
          <p:cNvSpPr>
            <a:spLocks noGrp="1"/>
          </p:cNvSpPr>
          <p:nvPr>
            <p:ph type="title"/>
          </p:nvPr>
        </p:nvSpPr>
        <p:spPr/>
        <p:txBody>
          <a:bodyPr/>
          <a:lstStyle/>
          <a:p>
            <a:r>
              <a:rPr lang="en-GB" dirty="0"/>
              <a:t>Data to collect</a:t>
            </a:r>
          </a:p>
        </p:txBody>
      </p:sp>
      <p:sp>
        <p:nvSpPr>
          <p:cNvPr id="3" name="Content Placeholder 2">
            <a:extLst>
              <a:ext uri="{FF2B5EF4-FFF2-40B4-BE49-F238E27FC236}">
                <a16:creationId xmlns:a16="http://schemas.microsoft.com/office/drawing/2014/main" id="{6C1084C0-C587-471A-8462-6E6671B0FC87}"/>
              </a:ext>
            </a:extLst>
          </p:cNvPr>
          <p:cNvSpPr>
            <a:spLocks noGrp="1"/>
          </p:cNvSpPr>
          <p:nvPr>
            <p:ph idx="1"/>
          </p:nvPr>
        </p:nvSpPr>
        <p:spPr>
          <a:xfrm>
            <a:off x="838200" y="1495109"/>
            <a:ext cx="6734175" cy="4681854"/>
          </a:xfrm>
        </p:spPr>
        <p:txBody>
          <a:bodyPr/>
          <a:lstStyle/>
          <a:p>
            <a:r>
              <a:rPr lang="en-US" dirty="0"/>
              <a:t>Note taking </a:t>
            </a:r>
          </a:p>
          <a:p>
            <a:pPr lvl="1"/>
            <a:r>
              <a:rPr lang="en-US" dirty="0"/>
              <a:t>Can be difficult to write notes and listen</a:t>
            </a:r>
          </a:p>
          <a:p>
            <a:pPr lvl="1"/>
            <a:r>
              <a:rPr lang="en-US" dirty="0"/>
              <a:t>Useful to have an assigned note-taker in a focus group </a:t>
            </a:r>
          </a:p>
          <a:p>
            <a:r>
              <a:rPr lang="en-US" dirty="0"/>
              <a:t>Recordings </a:t>
            </a:r>
          </a:p>
          <a:p>
            <a:pPr lvl="1"/>
            <a:r>
              <a:rPr lang="en-US" dirty="0"/>
              <a:t>Audio recorders </a:t>
            </a:r>
          </a:p>
          <a:p>
            <a:pPr lvl="1"/>
            <a:r>
              <a:rPr lang="en-US" dirty="0"/>
              <a:t>Video cameras </a:t>
            </a:r>
          </a:p>
          <a:p>
            <a:pPr lvl="1"/>
            <a:r>
              <a:rPr lang="en-US" dirty="0"/>
              <a:t>In-built function (Teams or Adobe Connect)</a:t>
            </a:r>
          </a:p>
          <a:p>
            <a:pPr lvl="1"/>
            <a:r>
              <a:rPr lang="en-US" dirty="0"/>
              <a:t>Will require transcription (10 mins recording takes 30 mins to transcribe)</a:t>
            </a:r>
          </a:p>
          <a:p>
            <a:r>
              <a:rPr lang="en-US" dirty="0"/>
              <a:t>Chat logs and emails </a:t>
            </a:r>
          </a:p>
        </p:txBody>
      </p:sp>
      <p:sp>
        <p:nvSpPr>
          <p:cNvPr id="4" name="Date Placeholder 3">
            <a:extLst>
              <a:ext uri="{FF2B5EF4-FFF2-40B4-BE49-F238E27FC236}">
                <a16:creationId xmlns:a16="http://schemas.microsoft.com/office/drawing/2014/main" id="{82266304-49A0-4B79-9863-CEAA0528981A}"/>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5F12674C-42A8-474A-B694-A1F4F04C2FEC}"/>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CDF57984-D539-42D9-86DA-C1E51408FA37}"/>
              </a:ext>
            </a:extLst>
          </p:cNvPr>
          <p:cNvSpPr>
            <a:spLocks noGrp="1"/>
          </p:cNvSpPr>
          <p:nvPr>
            <p:ph type="sldNum" sz="quarter" idx="12"/>
          </p:nvPr>
        </p:nvSpPr>
        <p:spPr/>
        <p:txBody>
          <a:bodyPr/>
          <a:lstStyle/>
          <a:p>
            <a:fld id="{33B74FC3-86B5-4D0D-A090-E481881D980F}" type="slidenum">
              <a:rPr lang="en-GB" smtClean="0"/>
              <a:t>13</a:t>
            </a:fld>
            <a:endParaRPr lang="en-GB"/>
          </a:p>
        </p:txBody>
      </p:sp>
      <p:pic>
        <p:nvPicPr>
          <p:cNvPr id="13" name="Picture 12" descr="A close up of a logo&#10;&#10;Description automatically generated">
            <a:extLst>
              <a:ext uri="{FF2B5EF4-FFF2-40B4-BE49-F238E27FC236}">
                <a16:creationId xmlns:a16="http://schemas.microsoft.com/office/drawing/2014/main" id="{BF5579AF-5221-455B-A4F7-69790B2C5C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435" y="1806072"/>
            <a:ext cx="3752434" cy="3245856"/>
          </a:xfrm>
          <a:prstGeom prst="rect">
            <a:avLst/>
          </a:prstGeom>
        </p:spPr>
      </p:pic>
    </p:spTree>
    <p:extLst>
      <p:ext uri="{BB962C8B-B14F-4D97-AF65-F5344CB8AC3E}">
        <p14:creationId xmlns:p14="http://schemas.microsoft.com/office/powerpoint/2010/main" val="867440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DA1CC-8362-434B-B0F4-16322FDFE55F}"/>
              </a:ext>
            </a:extLst>
          </p:cNvPr>
          <p:cNvSpPr>
            <a:spLocks noGrp="1"/>
          </p:cNvSpPr>
          <p:nvPr>
            <p:ph type="title"/>
          </p:nvPr>
        </p:nvSpPr>
        <p:spPr/>
        <p:txBody>
          <a:bodyPr/>
          <a:lstStyle/>
          <a:p>
            <a:r>
              <a:rPr lang="en-GB" dirty="0"/>
              <a:t>Designing questions</a:t>
            </a:r>
          </a:p>
        </p:txBody>
      </p:sp>
      <p:sp>
        <p:nvSpPr>
          <p:cNvPr id="3" name="Content Placeholder 2">
            <a:extLst>
              <a:ext uri="{FF2B5EF4-FFF2-40B4-BE49-F238E27FC236}">
                <a16:creationId xmlns:a16="http://schemas.microsoft.com/office/drawing/2014/main" id="{21A82608-5207-4446-8466-E298E592B50C}"/>
              </a:ext>
            </a:extLst>
          </p:cNvPr>
          <p:cNvSpPr>
            <a:spLocks noGrp="1"/>
          </p:cNvSpPr>
          <p:nvPr>
            <p:ph sz="half" idx="1"/>
          </p:nvPr>
        </p:nvSpPr>
        <p:spPr>
          <a:xfrm>
            <a:off x="838200" y="2006417"/>
            <a:ext cx="5010013" cy="4170546"/>
          </a:xfrm>
        </p:spPr>
        <p:txBody>
          <a:bodyPr>
            <a:normAutofit lnSpcReduction="10000"/>
          </a:bodyPr>
          <a:lstStyle/>
          <a:p>
            <a:r>
              <a:rPr lang="en-GB" dirty="0"/>
              <a:t>General advice</a:t>
            </a:r>
          </a:p>
          <a:p>
            <a:pPr lvl="1"/>
            <a:r>
              <a:rPr lang="en-US" dirty="0"/>
              <a:t>Questions should relate to the project’s aim </a:t>
            </a:r>
          </a:p>
          <a:p>
            <a:pPr lvl="1"/>
            <a:r>
              <a:rPr lang="en-US" dirty="0"/>
              <a:t>Keep them simple and short </a:t>
            </a:r>
          </a:p>
          <a:p>
            <a:pPr lvl="1"/>
            <a:r>
              <a:rPr lang="en-US" dirty="0"/>
              <a:t>Avoid the use of jargon (e.g., unfamiliar acronyms, specialist terminology) </a:t>
            </a:r>
          </a:p>
          <a:p>
            <a:pPr lvl="1"/>
            <a:r>
              <a:rPr lang="en-US" dirty="0"/>
              <a:t>Don’t have too many questions (keep in mind how long the session will be)</a:t>
            </a:r>
          </a:p>
          <a:p>
            <a:pPr lvl="1"/>
            <a:r>
              <a:rPr lang="en-US" dirty="0"/>
              <a:t>Pilot and refine your questions</a:t>
            </a:r>
          </a:p>
        </p:txBody>
      </p:sp>
      <p:sp>
        <p:nvSpPr>
          <p:cNvPr id="7" name="Content Placeholder 6">
            <a:extLst>
              <a:ext uri="{FF2B5EF4-FFF2-40B4-BE49-F238E27FC236}">
                <a16:creationId xmlns:a16="http://schemas.microsoft.com/office/drawing/2014/main" id="{FEAAF6BD-EBFF-4732-BDFE-EBD03AFC9EF1}"/>
              </a:ext>
            </a:extLst>
          </p:cNvPr>
          <p:cNvSpPr>
            <a:spLocks noGrp="1"/>
          </p:cNvSpPr>
          <p:nvPr>
            <p:ph sz="half" idx="2"/>
          </p:nvPr>
        </p:nvSpPr>
        <p:spPr>
          <a:xfrm>
            <a:off x="5848213" y="2006417"/>
            <a:ext cx="5973203" cy="4170545"/>
          </a:xfrm>
        </p:spPr>
        <p:txBody>
          <a:bodyPr>
            <a:normAutofit lnSpcReduction="10000"/>
          </a:bodyPr>
          <a:lstStyle/>
          <a:p>
            <a:r>
              <a:rPr lang="en-US" dirty="0"/>
              <a:t>Things to avoid</a:t>
            </a:r>
          </a:p>
          <a:p>
            <a:pPr lvl="1"/>
            <a:r>
              <a:rPr lang="en-US" dirty="0"/>
              <a:t>Multiple questions (e.g., ‘How did you allocate the students to role play partners, prepare them for the exercise and ensure all students understood what was required of them?’)</a:t>
            </a:r>
          </a:p>
          <a:p>
            <a:pPr lvl="1"/>
            <a:r>
              <a:rPr lang="en-US" dirty="0"/>
              <a:t>Leading questions (e.g., ‘Please explain the value of the role play exercise in helping the students to develop their patient care skills’ </a:t>
            </a:r>
          </a:p>
          <a:p>
            <a:pPr lvl="1"/>
            <a:r>
              <a:rPr lang="en-US" dirty="0"/>
              <a:t>Yes or no questions e.g., ‘Did you talk to your students about the exercise?’</a:t>
            </a:r>
          </a:p>
        </p:txBody>
      </p:sp>
      <p:sp>
        <p:nvSpPr>
          <p:cNvPr id="4" name="Date Placeholder 3">
            <a:extLst>
              <a:ext uri="{FF2B5EF4-FFF2-40B4-BE49-F238E27FC236}">
                <a16:creationId xmlns:a16="http://schemas.microsoft.com/office/drawing/2014/main" id="{E8ECA3A7-22C8-47D5-8250-C16A83BC7F5E}"/>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99537F5A-88AE-4030-BDBD-1D04318D7BAF}"/>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413FCAC4-6E5D-4062-A6C7-7F9DCF8C28E5}"/>
              </a:ext>
            </a:extLst>
          </p:cNvPr>
          <p:cNvSpPr>
            <a:spLocks noGrp="1"/>
          </p:cNvSpPr>
          <p:nvPr>
            <p:ph type="sldNum" sz="quarter" idx="12"/>
          </p:nvPr>
        </p:nvSpPr>
        <p:spPr/>
        <p:txBody>
          <a:bodyPr/>
          <a:lstStyle/>
          <a:p>
            <a:fld id="{33B74FC3-86B5-4D0D-A090-E481881D980F}" type="slidenum">
              <a:rPr lang="en-GB" smtClean="0"/>
              <a:t>14</a:t>
            </a:fld>
            <a:endParaRPr lang="en-GB"/>
          </a:p>
        </p:txBody>
      </p:sp>
      <p:sp>
        <p:nvSpPr>
          <p:cNvPr id="8" name="Content Placeholder 2">
            <a:extLst>
              <a:ext uri="{FF2B5EF4-FFF2-40B4-BE49-F238E27FC236}">
                <a16:creationId xmlns:a16="http://schemas.microsoft.com/office/drawing/2014/main" id="{630EF162-9FF5-4182-A4E9-7FC34C01371F}"/>
              </a:ext>
            </a:extLst>
          </p:cNvPr>
          <p:cNvSpPr txBox="1">
            <a:spLocks/>
          </p:cNvSpPr>
          <p:nvPr/>
        </p:nvSpPr>
        <p:spPr>
          <a:xfrm>
            <a:off x="838200" y="1496817"/>
            <a:ext cx="10515600" cy="5556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1E4B9B"/>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1E4B9B"/>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1E4B9B"/>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1E4B9B"/>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1E4B9B"/>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Structured, semi-structured and unstructured interviews</a:t>
            </a:r>
            <a:endParaRPr lang="en-US" dirty="0"/>
          </a:p>
        </p:txBody>
      </p:sp>
    </p:spTree>
    <p:extLst>
      <p:ext uri="{BB962C8B-B14F-4D97-AF65-F5344CB8AC3E}">
        <p14:creationId xmlns:p14="http://schemas.microsoft.com/office/powerpoint/2010/main" val="193913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900C1-8B3A-489C-9915-ED5150F89FCA}"/>
              </a:ext>
            </a:extLst>
          </p:cNvPr>
          <p:cNvSpPr>
            <a:spLocks noGrp="1"/>
          </p:cNvSpPr>
          <p:nvPr>
            <p:ph type="title"/>
          </p:nvPr>
        </p:nvSpPr>
        <p:spPr/>
        <p:txBody>
          <a:bodyPr/>
          <a:lstStyle/>
          <a:p>
            <a:r>
              <a:rPr lang="en-GB" dirty="0"/>
              <a:t>Types of questions</a:t>
            </a:r>
          </a:p>
        </p:txBody>
      </p:sp>
      <p:sp>
        <p:nvSpPr>
          <p:cNvPr id="8" name="Content Placeholder 7">
            <a:extLst>
              <a:ext uri="{FF2B5EF4-FFF2-40B4-BE49-F238E27FC236}">
                <a16:creationId xmlns:a16="http://schemas.microsoft.com/office/drawing/2014/main" id="{B7792663-659D-429E-B40D-1ECE64BDA6E0}"/>
              </a:ext>
            </a:extLst>
          </p:cNvPr>
          <p:cNvSpPr>
            <a:spLocks noGrp="1"/>
          </p:cNvSpPr>
          <p:nvPr>
            <p:ph sz="half" idx="1"/>
          </p:nvPr>
        </p:nvSpPr>
        <p:spPr/>
        <p:txBody>
          <a:bodyPr/>
          <a:lstStyle/>
          <a:p>
            <a:r>
              <a:rPr lang="en-US" dirty="0"/>
              <a:t>Pre-determined questions</a:t>
            </a:r>
          </a:p>
          <a:p>
            <a:pPr lvl="1"/>
            <a:r>
              <a:rPr lang="en-US" dirty="0"/>
              <a:t>Identify potential questions in advance</a:t>
            </a:r>
          </a:p>
          <a:p>
            <a:r>
              <a:rPr lang="en-US" dirty="0"/>
              <a:t>Open-ended questions </a:t>
            </a:r>
          </a:p>
          <a:p>
            <a:pPr lvl="1"/>
            <a:r>
              <a:rPr lang="en-US" dirty="0"/>
              <a:t>What did you think of the …? </a:t>
            </a:r>
          </a:p>
          <a:p>
            <a:pPr lvl="1"/>
            <a:r>
              <a:rPr lang="en-US" dirty="0"/>
              <a:t>How did you feel about the …? </a:t>
            </a:r>
          </a:p>
          <a:p>
            <a:pPr lvl="1"/>
            <a:r>
              <a:rPr lang="en-US" dirty="0"/>
              <a:t>What do you like best about …? </a:t>
            </a:r>
          </a:p>
          <a:p>
            <a:r>
              <a:rPr lang="en-US" dirty="0"/>
              <a:t>‘Think back’ questions </a:t>
            </a:r>
          </a:p>
          <a:p>
            <a:pPr lvl="1"/>
            <a:r>
              <a:rPr lang="en-US" dirty="0"/>
              <a:t>Take people back to an experience and not forward to the future </a:t>
            </a:r>
          </a:p>
        </p:txBody>
      </p:sp>
      <p:sp>
        <p:nvSpPr>
          <p:cNvPr id="9" name="Content Placeholder 8">
            <a:extLst>
              <a:ext uri="{FF2B5EF4-FFF2-40B4-BE49-F238E27FC236}">
                <a16:creationId xmlns:a16="http://schemas.microsoft.com/office/drawing/2014/main" id="{0ADE7132-CB6A-402C-93FF-3C28D6505150}"/>
              </a:ext>
            </a:extLst>
          </p:cNvPr>
          <p:cNvSpPr>
            <a:spLocks noGrp="1"/>
          </p:cNvSpPr>
          <p:nvPr>
            <p:ph sz="half" idx="2"/>
          </p:nvPr>
        </p:nvSpPr>
        <p:spPr>
          <a:xfrm>
            <a:off x="6172200" y="1496817"/>
            <a:ext cx="5267668" cy="4680146"/>
          </a:xfrm>
        </p:spPr>
        <p:txBody>
          <a:bodyPr/>
          <a:lstStyle/>
          <a:p>
            <a:r>
              <a:rPr lang="en-GB" dirty="0"/>
              <a:t>Activity</a:t>
            </a:r>
          </a:p>
          <a:p>
            <a:pPr lvl="1"/>
            <a:r>
              <a:rPr lang="en-US" dirty="0"/>
              <a:t>Consider a scholarship project you are working on (or plan to work on) </a:t>
            </a:r>
          </a:p>
          <a:p>
            <a:pPr lvl="1"/>
            <a:r>
              <a:rPr lang="en-US" dirty="0"/>
              <a:t>Create a few main questions or topics that you could ask about</a:t>
            </a:r>
          </a:p>
          <a:p>
            <a:pPr lvl="1"/>
            <a:r>
              <a:rPr lang="en-US" dirty="0"/>
              <a:t>Try creating some pre-determined, open-ended and ‘think back’ questions (including prompts and follow-up questions)</a:t>
            </a:r>
          </a:p>
          <a:p>
            <a:pPr lvl="1"/>
            <a:r>
              <a:rPr lang="en-US" dirty="0"/>
              <a:t>What would you expect them to say? What would these answers tell you?</a:t>
            </a:r>
          </a:p>
        </p:txBody>
      </p:sp>
      <p:sp>
        <p:nvSpPr>
          <p:cNvPr id="4" name="Date Placeholder 3">
            <a:extLst>
              <a:ext uri="{FF2B5EF4-FFF2-40B4-BE49-F238E27FC236}">
                <a16:creationId xmlns:a16="http://schemas.microsoft.com/office/drawing/2014/main" id="{893CD519-ECE9-452B-BEAF-F9E476EAE294}"/>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EDDE328C-1A17-43D6-A150-1D1D234BCD91}"/>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62428439-858D-4A2B-BAB0-0220BD0F347A}"/>
              </a:ext>
            </a:extLst>
          </p:cNvPr>
          <p:cNvSpPr>
            <a:spLocks noGrp="1"/>
          </p:cNvSpPr>
          <p:nvPr>
            <p:ph type="sldNum" sz="quarter" idx="12"/>
          </p:nvPr>
        </p:nvSpPr>
        <p:spPr/>
        <p:txBody>
          <a:bodyPr/>
          <a:lstStyle/>
          <a:p>
            <a:fld id="{33B74FC3-86B5-4D0D-A090-E481881D980F}" type="slidenum">
              <a:rPr lang="en-GB" smtClean="0"/>
              <a:t>15</a:t>
            </a:fld>
            <a:endParaRPr lang="en-GB"/>
          </a:p>
        </p:txBody>
      </p:sp>
    </p:spTree>
    <p:extLst>
      <p:ext uri="{BB962C8B-B14F-4D97-AF65-F5344CB8AC3E}">
        <p14:creationId xmlns:p14="http://schemas.microsoft.com/office/powerpoint/2010/main" val="174289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8D26-CC2C-4C2A-9F8D-156A33D411D3}"/>
              </a:ext>
            </a:extLst>
          </p:cNvPr>
          <p:cNvSpPr>
            <a:spLocks noGrp="1"/>
          </p:cNvSpPr>
          <p:nvPr>
            <p:ph type="title"/>
          </p:nvPr>
        </p:nvSpPr>
        <p:spPr/>
        <p:txBody>
          <a:bodyPr/>
          <a:lstStyle/>
          <a:p>
            <a:r>
              <a:rPr lang="en-GB" dirty="0"/>
              <a:t>Focus</a:t>
            </a:r>
            <a:r>
              <a:rPr lang="en-GB" baseline="0" dirty="0"/>
              <a:t> groups</a:t>
            </a:r>
            <a:endParaRPr lang="en-GB" dirty="0"/>
          </a:p>
        </p:txBody>
      </p:sp>
      <p:sp>
        <p:nvSpPr>
          <p:cNvPr id="3" name="Content Placeholder 2">
            <a:extLst>
              <a:ext uri="{FF2B5EF4-FFF2-40B4-BE49-F238E27FC236}">
                <a16:creationId xmlns:a16="http://schemas.microsoft.com/office/drawing/2014/main" id="{3FCCB4B7-EE1B-4357-B230-1EC16535912D}"/>
              </a:ext>
            </a:extLst>
          </p:cNvPr>
          <p:cNvSpPr>
            <a:spLocks noGrp="1"/>
          </p:cNvSpPr>
          <p:nvPr>
            <p:ph idx="1"/>
          </p:nvPr>
        </p:nvSpPr>
        <p:spPr/>
        <p:txBody>
          <a:bodyPr/>
          <a:lstStyle/>
          <a:p>
            <a:r>
              <a:rPr lang="en-US" dirty="0"/>
              <a:t>Before the focus group</a:t>
            </a:r>
          </a:p>
          <a:p>
            <a:pPr lvl="1"/>
            <a:r>
              <a:rPr lang="en-US" dirty="0"/>
              <a:t>Preparation, recruitment, logistics</a:t>
            </a:r>
          </a:p>
          <a:p>
            <a:r>
              <a:rPr lang="en-US" dirty="0"/>
              <a:t>During the focus group</a:t>
            </a:r>
          </a:p>
          <a:p>
            <a:pPr lvl="1"/>
            <a:r>
              <a:rPr lang="en-US" dirty="0"/>
              <a:t>Moderator(s), beginning, during, ending</a:t>
            </a:r>
          </a:p>
          <a:p>
            <a:r>
              <a:rPr lang="en-US" dirty="0"/>
              <a:t>After the focus group</a:t>
            </a:r>
          </a:p>
          <a:p>
            <a:pPr lvl="1"/>
            <a:r>
              <a:rPr lang="en-US" dirty="0"/>
              <a:t>Transcription, analysis, reporting</a:t>
            </a:r>
          </a:p>
        </p:txBody>
      </p:sp>
      <p:sp>
        <p:nvSpPr>
          <p:cNvPr id="4" name="Date Placeholder 3">
            <a:extLst>
              <a:ext uri="{FF2B5EF4-FFF2-40B4-BE49-F238E27FC236}">
                <a16:creationId xmlns:a16="http://schemas.microsoft.com/office/drawing/2014/main" id="{A423E27C-448C-432C-A465-FA440143238D}"/>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8136FC14-8DC3-4F92-89D3-0C51BB3F16B8}"/>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39B66884-A3D4-4137-8B5B-947E1E732F66}"/>
              </a:ext>
            </a:extLst>
          </p:cNvPr>
          <p:cNvSpPr>
            <a:spLocks noGrp="1"/>
          </p:cNvSpPr>
          <p:nvPr>
            <p:ph type="sldNum" sz="quarter" idx="12"/>
          </p:nvPr>
        </p:nvSpPr>
        <p:spPr/>
        <p:txBody>
          <a:bodyPr/>
          <a:lstStyle/>
          <a:p>
            <a:fld id="{33B74FC3-86B5-4D0D-A090-E481881D980F}" type="slidenum">
              <a:rPr lang="en-GB" smtClean="0"/>
              <a:t>16</a:t>
            </a:fld>
            <a:endParaRPr lang="en-GB"/>
          </a:p>
        </p:txBody>
      </p:sp>
    </p:spTree>
    <p:extLst>
      <p:ext uri="{BB962C8B-B14F-4D97-AF65-F5344CB8AC3E}">
        <p14:creationId xmlns:p14="http://schemas.microsoft.com/office/powerpoint/2010/main" val="1963758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47429-D086-48A3-9019-FD979ECE2DDF}"/>
              </a:ext>
            </a:extLst>
          </p:cNvPr>
          <p:cNvSpPr>
            <a:spLocks noGrp="1"/>
          </p:cNvSpPr>
          <p:nvPr>
            <p:ph type="title"/>
          </p:nvPr>
        </p:nvSpPr>
        <p:spPr/>
        <p:txBody>
          <a:bodyPr/>
          <a:lstStyle/>
          <a:p>
            <a:r>
              <a:rPr lang="en-GB" dirty="0"/>
              <a:t>Focus group preparation</a:t>
            </a:r>
          </a:p>
        </p:txBody>
      </p:sp>
      <p:sp>
        <p:nvSpPr>
          <p:cNvPr id="7" name="Content Placeholder 6">
            <a:extLst>
              <a:ext uri="{FF2B5EF4-FFF2-40B4-BE49-F238E27FC236}">
                <a16:creationId xmlns:a16="http://schemas.microsoft.com/office/drawing/2014/main" id="{8F07B63F-8BCE-4845-9ACA-4272487CF47F}"/>
              </a:ext>
            </a:extLst>
          </p:cNvPr>
          <p:cNvSpPr>
            <a:spLocks noGrp="1"/>
          </p:cNvSpPr>
          <p:nvPr>
            <p:ph sz="half" idx="1"/>
          </p:nvPr>
        </p:nvSpPr>
        <p:spPr/>
        <p:txBody>
          <a:bodyPr/>
          <a:lstStyle/>
          <a:p>
            <a:r>
              <a:rPr lang="en-GB" dirty="0"/>
              <a:t>Before the session</a:t>
            </a:r>
          </a:p>
          <a:p>
            <a:pPr lvl="1"/>
            <a:r>
              <a:rPr lang="en-US" dirty="0"/>
              <a:t>Online versus face-to-face</a:t>
            </a:r>
          </a:p>
          <a:p>
            <a:pPr lvl="1"/>
            <a:r>
              <a:rPr lang="en-US" dirty="0"/>
              <a:t>How many sessions will be conducted?</a:t>
            </a:r>
          </a:p>
          <a:p>
            <a:pPr lvl="1"/>
            <a:r>
              <a:rPr lang="en-US" dirty="0"/>
              <a:t>How many participants should be recruited?</a:t>
            </a:r>
          </a:p>
          <a:p>
            <a:pPr lvl="1"/>
            <a:r>
              <a:rPr lang="en-US" dirty="0"/>
              <a:t>Logistics: arranging the location, room, equipment, drinks/snacks?</a:t>
            </a:r>
          </a:p>
          <a:p>
            <a:pPr lvl="1"/>
            <a:r>
              <a:rPr lang="en-US" dirty="0"/>
              <a:t>How to prepare yourself skillfully as a moderator?</a:t>
            </a:r>
          </a:p>
          <a:p>
            <a:pPr lvl="1"/>
            <a:r>
              <a:rPr lang="en-US" dirty="0"/>
              <a:t>What will you ask? Prepare the questions</a:t>
            </a:r>
          </a:p>
        </p:txBody>
      </p:sp>
      <p:sp>
        <p:nvSpPr>
          <p:cNvPr id="8" name="Content Placeholder 7">
            <a:extLst>
              <a:ext uri="{FF2B5EF4-FFF2-40B4-BE49-F238E27FC236}">
                <a16:creationId xmlns:a16="http://schemas.microsoft.com/office/drawing/2014/main" id="{3120F784-FF57-4E7F-A812-3AD364FDA965}"/>
              </a:ext>
            </a:extLst>
          </p:cNvPr>
          <p:cNvSpPr>
            <a:spLocks noGrp="1"/>
          </p:cNvSpPr>
          <p:nvPr>
            <p:ph sz="half" idx="2"/>
          </p:nvPr>
        </p:nvSpPr>
        <p:spPr>
          <a:xfrm>
            <a:off x="6096000" y="1496817"/>
            <a:ext cx="5622902" cy="4680146"/>
          </a:xfrm>
        </p:spPr>
        <p:txBody>
          <a:bodyPr/>
          <a:lstStyle/>
          <a:p>
            <a:r>
              <a:rPr lang="en-US" dirty="0"/>
              <a:t>How many participants?</a:t>
            </a:r>
          </a:p>
          <a:p>
            <a:pPr lvl="1"/>
            <a:r>
              <a:rPr lang="en-US" dirty="0"/>
              <a:t>Preferred number of carefully selected similar types of focus group participants is 6 to 8 (Krueger, 2002)</a:t>
            </a:r>
          </a:p>
          <a:p>
            <a:pPr lvl="1"/>
            <a:r>
              <a:rPr lang="en-US" dirty="0"/>
              <a:t>Max. 10 people is suggested per session (Morgan, 1996; Krueger, 2002)</a:t>
            </a:r>
          </a:p>
          <a:p>
            <a:pPr lvl="1"/>
            <a:r>
              <a:rPr lang="en-US" dirty="0"/>
              <a:t>If online have less: 4 to 6</a:t>
            </a:r>
          </a:p>
          <a:p>
            <a:r>
              <a:rPr lang="en-US" dirty="0"/>
              <a:t>How many focus groups? </a:t>
            </a:r>
          </a:p>
          <a:p>
            <a:pPr lvl="1"/>
            <a:r>
              <a:rPr lang="en-US" dirty="0"/>
              <a:t>Preferably more than one</a:t>
            </a:r>
          </a:p>
          <a:p>
            <a:pPr lvl="1"/>
            <a:r>
              <a:rPr lang="en-US" dirty="0"/>
              <a:t>Rule of thumb is 4 to 6 focus groups (Morgan, 1996)</a:t>
            </a:r>
          </a:p>
        </p:txBody>
      </p:sp>
      <p:sp>
        <p:nvSpPr>
          <p:cNvPr id="4" name="Date Placeholder 3">
            <a:extLst>
              <a:ext uri="{FF2B5EF4-FFF2-40B4-BE49-F238E27FC236}">
                <a16:creationId xmlns:a16="http://schemas.microsoft.com/office/drawing/2014/main" id="{AB2E6496-F08C-405F-A606-4682F34B2A7F}"/>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34FF6A8D-2B8D-4595-889A-DD32A6382074}"/>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C3878F82-602C-4531-B287-3F7082722462}"/>
              </a:ext>
            </a:extLst>
          </p:cNvPr>
          <p:cNvSpPr>
            <a:spLocks noGrp="1"/>
          </p:cNvSpPr>
          <p:nvPr>
            <p:ph type="sldNum" sz="quarter" idx="12"/>
          </p:nvPr>
        </p:nvSpPr>
        <p:spPr/>
        <p:txBody>
          <a:bodyPr/>
          <a:lstStyle/>
          <a:p>
            <a:fld id="{33B74FC3-86B5-4D0D-A090-E481881D980F}" type="slidenum">
              <a:rPr lang="en-GB" smtClean="0"/>
              <a:t>17</a:t>
            </a:fld>
            <a:endParaRPr lang="en-GB"/>
          </a:p>
        </p:txBody>
      </p:sp>
    </p:spTree>
    <p:extLst>
      <p:ext uri="{BB962C8B-B14F-4D97-AF65-F5344CB8AC3E}">
        <p14:creationId xmlns:p14="http://schemas.microsoft.com/office/powerpoint/2010/main" val="154853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C3C5-0344-489D-98A7-B9D8E6EE35D3}"/>
              </a:ext>
            </a:extLst>
          </p:cNvPr>
          <p:cNvSpPr>
            <a:spLocks noGrp="1"/>
          </p:cNvSpPr>
          <p:nvPr>
            <p:ph type="title"/>
          </p:nvPr>
        </p:nvSpPr>
        <p:spPr/>
        <p:txBody>
          <a:bodyPr/>
          <a:lstStyle/>
          <a:p>
            <a:r>
              <a:rPr lang="en-GB" dirty="0"/>
              <a:t>Recruiting participants</a:t>
            </a:r>
          </a:p>
        </p:txBody>
      </p:sp>
      <p:sp>
        <p:nvSpPr>
          <p:cNvPr id="3" name="Content Placeholder 2">
            <a:extLst>
              <a:ext uri="{FF2B5EF4-FFF2-40B4-BE49-F238E27FC236}">
                <a16:creationId xmlns:a16="http://schemas.microsoft.com/office/drawing/2014/main" id="{4C7B2A6B-E7A5-4328-BA7C-0607477B5D39}"/>
              </a:ext>
            </a:extLst>
          </p:cNvPr>
          <p:cNvSpPr>
            <a:spLocks noGrp="1"/>
          </p:cNvSpPr>
          <p:nvPr>
            <p:ph sz="half" idx="1"/>
          </p:nvPr>
        </p:nvSpPr>
        <p:spPr/>
        <p:txBody>
          <a:bodyPr/>
          <a:lstStyle/>
          <a:p>
            <a:r>
              <a:rPr lang="en-US" dirty="0"/>
              <a:t>Homogenous groups (same) </a:t>
            </a:r>
          </a:p>
          <a:p>
            <a:pPr lvl="1"/>
            <a:r>
              <a:rPr lang="en-US" dirty="0"/>
              <a:t>Participants could be as homogeneous as possible by age, sex, marital status, socioeconomic status, location, etc.</a:t>
            </a:r>
          </a:p>
          <a:p>
            <a:pPr lvl="1"/>
            <a:r>
              <a:rPr lang="en-US" dirty="0"/>
              <a:t>Homogeneous groups tend to be more willing to share their feelings (e.g., women only groups)</a:t>
            </a:r>
          </a:p>
          <a:p>
            <a:pPr lvl="1"/>
            <a:r>
              <a:rPr lang="en-US" dirty="0"/>
              <a:t>Could have multiple focus groups with different sets of homogenous groups (ideal if focus groups is the only method)</a:t>
            </a:r>
          </a:p>
        </p:txBody>
      </p:sp>
      <p:sp>
        <p:nvSpPr>
          <p:cNvPr id="8" name="Content Placeholder 7">
            <a:extLst>
              <a:ext uri="{FF2B5EF4-FFF2-40B4-BE49-F238E27FC236}">
                <a16:creationId xmlns:a16="http://schemas.microsoft.com/office/drawing/2014/main" id="{8593E753-7355-435C-9134-610107385DEC}"/>
              </a:ext>
            </a:extLst>
          </p:cNvPr>
          <p:cNvSpPr>
            <a:spLocks noGrp="1"/>
          </p:cNvSpPr>
          <p:nvPr>
            <p:ph sz="half" idx="2"/>
          </p:nvPr>
        </p:nvSpPr>
        <p:spPr>
          <a:xfrm>
            <a:off x="6172202" y="1495109"/>
            <a:ext cx="5265549" cy="3214668"/>
          </a:xfrm>
        </p:spPr>
        <p:txBody>
          <a:bodyPr/>
          <a:lstStyle/>
          <a:p>
            <a:r>
              <a:rPr lang="en-US" dirty="0"/>
              <a:t>Heterogeneous groups (different) </a:t>
            </a:r>
          </a:p>
          <a:p>
            <a:pPr lvl="1"/>
            <a:r>
              <a:rPr lang="en-US" dirty="0"/>
              <a:t>Heterogeneous groups may be ideal if you don’t plan to have several focus groups and use it in combination with other methods</a:t>
            </a:r>
          </a:p>
          <a:p>
            <a:pPr lvl="1"/>
            <a:r>
              <a:rPr lang="en-US" dirty="0"/>
              <a:t>Heterogeneous groups may spark more ideas, and you would collect different points of views in one go</a:t>
            </a:r>
          </a:p>
        </p:txBody>
      </p:sp>
      <p:sp>
        <p:nvSpPr>
          <p:cNvPr id="4" name="Date Placeholder 3">
            <a:extLst>
              <a:ext uri="{FF2B5EF4-FFF2-40B4-BE49-F238E27FC236}">
                <a16:creationId xmlns:a16="http://schemas.microsoft.com/office/drawing/2014/main" id="{C08D97C3-1A0D-4209-9AB0-2A98D553E2D3}"/>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1D5A7EDD-36BE-4588-A3D8-6832A2AEE303}"/>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9FB47989-47D7-49A9-BCE2-96BF8761457D}"/>
              </a:ext>
            </a:extLst>
          </p:cNvPr>
          <p:cNvSpPr>
            <a:spLocks noGrp="1"/>
          </p:cNvSpPr>
          <p:nvPr>
            <p:ph type="sldNum" sz="quarter" idx="12"/>
          </p:nvPr>
        </p:nvSpPr>
        <p:spPr/>
        <p:txBody>
          <a:bodyPr/>
          <a:lstStyle/>
          <a:p>
            <a:fld id="{33B74FC3-86B5-4D0D-A090-E481881D980F}" type="slidenum">
              <a:rPr lang="en-GB" smtClean="0"/>
              <a:t>18</a:t>
            </a:fld>
            <a:endParaRPr lang="en-GB"/>
          </a:p>
        </p:txBody>
      </p:sp>
      <p:sp>
        <p:nvSpPr>
          <p:cNvPr id="7" name="Content Placeholder 2">
            <a:extLst>
              <a:ext uri="{FF2B5EF4-FFF2-40B4-BE49-F238E27FC236}">
                <a16:creationId xmlns:a16="http://schemas.microsoft.com/office/drawing/2014/main" id="{4BE4B997-71AA-4A21-88B7-1BDEE0374829}"/>
              </a:ext>
            </a:extLst>
          </p:cNvPr>
          <p:cNvSpPr txBox="1">
            <a:spLocks/>
          </p:cNvSpPr>
          <p:nvPr/>
        </p:nvSpPr>
        <p:spPr>
          <a:xfrm>
            <a:off x="838200" y="1495109"/>
            <a:ext cx="10515600" cy="5162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1E4B9B"/>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1E4B9B"/>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1E4B9B"/>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1E4B9B"/>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1E4B9B"/>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33970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414185E-EAD9-4D88-9F16-16A0F68AEB4D}"/>
              </a:ext>
            </a:extLst>
          </p:cNvPr>
          <p:cNvSpPr>
            <a:spLocks noGrp="1"/>
          </p:cNvSpPr>
          <p:nvPr>
            <p:ph type="title"/>
          </p:nvPr>
        </p:nvSpPr>
        <p:spPr/>
        <p:txBody>
          <a:bodyPr/>
          <a:lstStyle/>
          <a:p>
            <a:r>
              <a:rPr lang="en-GB" dirty="0"/>
              <a:t>Logistics</a:t>
            </a:r>
          </a:p>
        </p:txBody>
      </p:sp>
      <p:sp>
        <p:nvSpPr>
          <p:cNvPr id="9" name="Content Placeholder 8">
            <a:extLst>
              <a:ext uri="{FF2B5EF4-FFF2-40B4-BE49-F238E27FC236}">
                <a16:creationId xmlns:a16="http://schemas.microsoft.com/office/drawing/2014/main" id="{C65E98D5-A673-4C37-8F94-940B58D8280B}"/>
              </a:ext>
            </a:extLst>
          </p:cNvPr>
          <p:cNvSpPr>
            <a:spLocks noGrp="1"/>
          </p:cNvSpPr>
          <p:nvPr>
            <p:ph idx="1"/>
          </p:nvPr>
        </p:nvSpPr>
        <p:spPr>
          <a:xfrm>
            <a:off x="838200" y="1495109"/>
            <a:ext cx="10515600" cy="3454016"/>
          </a:xfrm>
        </p:spPr>
        <p:txBody>
          <a:bodyPr/>
          <a:lstStyle/>
          <a:p>
            <a:r>
              <a:rPr lang="en-US" dirty="0"/>
              <a:t>Location of the focus group session should be comfortable</a:t>
            </a:r>
          </a:p>
          <a:p>
            <a:pPr lvl="1"/>
            <a:r>
              <a:rPr lang="en-US" dirty="0"/>
              <a:t>Face-to-face: Need to arrange a large enough room with participants preferably seated in a circle to encourage interaction</a:t>
            </a:r>
          </a:p>
          <a:p>
            <a:r>
              <a:rPr lang="en-US" dirty="0"/>
              <a:t>Online (e.g. Skype, Teams or Adobe Connect)</a:t>
            </a:r>
          </a:p>
          <a:p>
            <a:pPr lvl="1"/>
            <a:r>
              <a:rPr lang="en-US" dirty="0"/>
              <a:t>Wider recruitment reach (no need for traveling)</a:t>
            </a:r>
          </a:p>
          <a:p>
            <a:r>
              <a:rPr lang="en-US" dirty="0"/>
              <a:t>Script/questions, prompts/artefacts, equipment for recording</a:t>
            </a:r>
          </a:p>
          <a:p>
            <a:r>
              <a:rPr lang="en-US" dirty="0"/>
              <a:t>Drinks, snacks and comfort breaks</a:t>
            </a:r>
          </a:p>
        </p:txBody>
      </p:sp>
      <p:sp>
        <p:nvSpPr>
          <p:cNvPr id="5" name="Date Placeholder 4">
            <a:extLst>
              <a:ext uri="{FF2B5EF4-FFF2-40B4-BE49-F238E27FC236}">
                <a16:creationId xmlns:a16="http://schemas.microsoft.com/office/drawing/2014/main" id="{9F8CF24C-9244-40F6-9020-6F3D214E47F8}"/>
              </a:ext>
            </a:extLst>
          </p:cNvPr>
          <p:cNvSpPr>
            <a:spLocks noGrp="1"/>
          </p:cNvSpPr>
          <p:nvPr>
            <p:ph type="dt" sz="half" idx="10"/>
          </p:nvPr>
        </p:nvSpPr>
        <p:spPr/>
        <p:txBody>
          <a:bodyPr/>
          <a:lstStyle/>
          <a:p>
            <a:r>
              <a:rPr lang="en-US"/>
              <a:t>Thursday, 2nd September 2021</a:t>
            </a:r>
            <a:endParaRPr lang="en-GB" dirty="0"/>
          </a:p>
        </p:txBody>
      </p:sp>
      <p:sp>
        <p:nvSpPr>
          <p:cNvPr id="6" name="Footer Placeholder 5">
            <a:extLst>
              <a:ext uri="{FF2B5EF4-FFF2-40B4-BE49-F238E27FC236}">
                <a16:creationId xmlns:a16="http://schemas.microsoft.com/office/drawing/2014/main" id="{944F3528-95A5-41E2-B462-4BD122ED68C1}"/>
              </a:ext>
            </a:extLst>
          </p:cNvPr>
          <p:cNvSpPr>
            <a:spLocks noGrp="1"/>
          </p:cNvSpPr>
          <p:nvPr>
            <p:ph type="ftr" sz="quarter" idx="11"/>
          </p:nvPr>
        </p:nvSpPr>
        <p:spPr/>
        <p:txBody>
          <a:bodyPr/>
          <a:lstStyle/>
          <a:p>
            <a:r>
              <a:rPr lang="en-US"/>
              <a:t>eSTEeM - Scholarship Methods 2 - Interviews and Focus Groups</a:t>
            </a:r>
            <a:endParaRPr lang="en-GB"/>
          </a:p>
        </p:txBody>
      </p:sp>
      <p:sp>
        <p:nvSpPr>
          <p:cNvPr id="7" name="Slide Number Placeholder 6">
            <a:extLst>
              <a:ext uri="{FF2B5EF4-FFF2-40B4-BE49-F238E27FC236}">
                <a16:creationId xmlns:a16="http://schemas.microsoft.com/office/drawing/2014/main" id="{B7F7D888-A04F-46A3-B696-CA8547AE0523}"/>
              </a:ext>
            </a:extLst>
          </p:cNvPr>
          <p:cNvSpPr>
            <a:spLocks noGrp="1"/>
          </p:cNvSpPr>
          <p:nvPr>
            <p:ph type="sldNum" sz="quarter" idx="12"/>
          </p:nvPr>
        </p:nvSpPr>
        <p:spPr/>
        <p:txBody>
          <a:bodyPr/>
          <a:lstStyle/>
          <a:p>
            <a:fld id="{33B74FC3-86B5-4D0D-A090-E481881D980F}" type="slidenum">
              <a:rPr lang="en-GB" smtClean="0"/>
              <a:t>19</a:t>
            </a:fld>
            <a:endParaRPr lang="en-GB"/>
          </a:p>
        </p:txBody>
      </p:sp>
    </p:spTree>
    <p:extLst>
      <p:ext uri="{BB962C8B-B14F-4D97-AF65-F5344CB8AC3E}">
        <p14:creationId xmlns:p14="http://schemas.microsoft.com/office/powerpoint/2010/main" val="2984428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1C90A-EB02-4219-B382-08C7ED1DFFBA}"/>
              </a:ext>
            </a:extLst>
          </p:cNvPr>
          <p:cNvSpPr>
            <a:spLocks noGrp="1"/>
          </p:cNvSpPr>
          <p:nvPr>
            <p:ph type="title"/>
          </p:nvPr>
        </p:nvSpPr>
        <p:spPr/>
        <p:txBody>
          <a:bodyPr/>
          <a:lstStyle/>
          <a:p>
            <a:r>
              <a:rPr lang="en-GB" dirty="0"/>
              <a:t>Overview: Interviews and focus groups</a:t>
            </a:r>
          </a:p>
        </p:txBody>
      </p:sp>
      <p:sp>
        <p:nvSpPr>
          <p:cNvPr id="3" name="Content Placeholder 2">
            <a:extLst>
              <a:ext uri="{FF2B5EF4-FFF2-40B4-BE49-F238E27FC236}">
                <a16:creationId xmlns:a16="http://schemas.microsoft.com/office/drawing/2014/main" id="{07E93DB1-8317-45E8-BC37-93C021F3FE97}"/>
              </a:ext>
            </a:extLst>
          </p:cNvPr>
          <p:cNvSpPr>
            <a:spLocks noGrp="1"/>
          </p:cNvSpPr>
          <p:nvPr>
            <p:ph idx="1"/>
          </p:nvPr>
        </p:nvSpPr>
        <p:spPr>
          <a:xfrm>
            <a:off x="838200" y="1495109"/>
            <a:ext cx="7984152" cy="4681854"/>
          </a:xfrm>
        </p:spPr>
        <p:txBody>
          <a:bodyPr/>
          <a:lstStyle/>
          <a:p>
            <a:r>
              <a:rPr lang="en-GB" dirty="0"/>
              <a:t>Context: Scholarship of Teaching and Learning</a:t>
            </a:r>
          </a:p>
          <a:p>
            <a:r>
              <a:rPr lang="en-GB" dirty="0"/>
              <a:t>Background: Research approaches</a:t>
            </a:r>
          </a:p>
          <a:p>
            <a:r>
              <a:rPr lang="en-GB" dirty="0"/>
              <a:t>Interviews and focus groups</a:t>
            </a:r>
          </a:p>
          <a:p>
            <a:pPr lvl="1"/>
            <a:r>
              <a:rPr lang="en-GB" dirty="0"/>
              <a:t>Interview types</a:t>
            </a:r>
          </a:p>
          <a:p>
            <a:pPr lvl="1"/>
            <a:r>
              <a:rPr lang="en-GB" dirty="0"/>
              <a:t>Planning details and data</a:t>
            </a:r>
          </a:p>
          <a:p>
            <a:pPr lvl="1"/>
            <a:r>
              <a:rPr lang="en-GB" dirty="0"/>
              <a:t>Designing questions</a:t>
            </a:r>
          </a:p>
          <a:p>
            <a:pPr lvl="1"/>
            <a:r>
              <a:rPr lang="en-GB" dirty="0"/>
              <a:t>Focus group preparation</a:t>
            </a:r>
          </a:p>
          <a:p>
            <a:pPr lvl="1"/>
            <a:r>
              <a:rPr lang="en-GB" dirty="0"/>
              <a:t>Recruitment and logistics</a:t>
            </a:r>
          </a:p>
          <a:p>
            <a:pPr lvl="1"/>
            <a:r>
              <a:rPr lang="en-GB" dirty="0"/>
              <a:t>Moderators roles: beginning, during and ending</a:t>
            </a:r>
          </a:p>
        </p:txBody>
      </p:sp>
      <p:sp>
        <p:nvSpPr>
          <p:cNvPr id="4" name="Date Placeholder 3">
            <a:extLst>
              <a:ext uri="{FF2B5EF4-FFF2-40B4-BE49-F238E27FC236}">
                <a16:creationId xmlns:a16="http://schemas.microsoft.com/office/drawing/2014/main" id="{282CFF90-A258-4E76-A1BF-F510823C9487}"/>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4EFF8492-0983-4FF9-B487-7BD8B36E48FA}"/>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E3DBF453-271B-4CFB-82AA-DC076728C6B4}"/>
              </a:ext>
            </a:extLst>
          </p:cNvPr>
          <p:cNvSpPr>
            <a:spLocks noGrp="1"/>
          </p:cNvSpPr>
          <p:nvPr>
            <p:ph type="sldNum" sz="quarter" idx="12"/>
          </p:nvPr>
        </p:nvSpPr>
        <p:spPr/>
        <p:txBody>
          <a:bodyPr/>
          <a:lstStyle/>
          <a:p>
            <a:fld id="{33B74FC3-86B5-4D0D-A090-E481881D980F}" type="slidenum">
              <a:rPr lang="en-GB" smtClean="0"/>
              <a:t>2</a:t>
            </a:fld>
            <a:endParaRPr lang="en-GB"/>
          </a:p>
        </p:txBody>
      </p:sp>
    </p:spTree>
    <p:extLst>
      <p:ext uri="{BB962C8B-B14F-4D97-AF65-F5344CB8AC3E}">
        <p14:creationId xmlns:p14="http://schemas.microsoft.com/office/powerpoint/2010/main" val="1874597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16B7B-02BC-4697-BC7C-DD06DA775545}"/>
              </a:ext>
            </a:extLst>
          </p:cNvPr>
          <p:cNvSpPr>
            <a:spLocks noGrp="1"/>
          </p:cNvSpPr>
          <p:nvPr>
            <p:ph type="title"/>
          </p:nvPr>
        </p:nvSpPr>
        <p:spPr/>
        <p:txBody>
          <a:bodyPr/>
          <a:lstStyle/>
          <a:p>
            <a:r>
              <a:rPr lang="en-GB" dirty="0"/>
              <a:t>Moderator(s)</a:t>
            </a:r>
          </a:p>
        </p:txBody>
      </p:sp>
      <p:sp>
        <p:nvSpPr>
          <p:cNvPr id="3" name="Content Placeholder 2">
            <a:extLst>
              <a:ext uri="{FF2B5EF4-FFF2-40B4-BE49-F238E27FC236}">
                <a16:creationId xmlns:a16="http://schemas.microsoft.com/office/drawing/2014/main" id="{3766051E-5455-48B9-9E95-399B3F927E52}"/>
              </a:ext>
            </a:extLst>
          </p:cNvPr>
          <p:cNvSpPr>
            <a:spLocks noGrp="1"/>
          </p:cNvSpPr>
          <p:nvPr>
            <p:ph idx="1"/>
          </p:nvPr>
        </p:nvSpPr>
        <p:spPr/>
        <p:txBody>
          <a:bodyPr/>
          <a:lstStyle/>
          <a:p>
            <a:r>
              <a:rPr lang="en-US" dirty="0"/>
              <a:t>Lead and assistant moderator(s) – sessions are moderated by </a:t>
            </a:r>
          </a:p>
          <a:p>
            <a:pPr lvl="1"/>
            <a:r>
              <a:rPr lang="en-US" dirty="0"/>
              <a:t>the researcher who runs the discussions, and </a:t>
            </a:r>
          </a:p>
          <a:p>
            <a:pPr lvl="1"/>
            <a:r>
              <a:rPr lang="en-US" dirty="0"/>
              <a:t>an assistant moderator who will not participate in the discussion but arrange logistics such as helping with the equipment, refreshments, arranging the room, recording the session, etc. (Krueger, 2002).</a:t>
            </a:r>
          </a:p>
          <a:p>
            <a:r>
              <a:rPr lang="en-US" dirty="0"/>
              <a:t>Most importantly – the assistant moderator can take notes</a:t>
            </a:r>
          </a:p>
        </p:txBody>
      </p:sp>
      <p:sp>
        <p:nvSpPr>
          <p:cNvPr id="4" name="Date Placeholder 3">
            <a:extLst>
              <a:ext uri="{FF2B5EF4-FFF2-40B4-BE49-F238E27FC236}">
                <a16:creationId xmlns:a16="http://schemas.microsoft.com/office/drawing/2014/main" id="{665DDE75-C4C0-411A-B707-A2365384AD9D}"/>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44D0B8C2-EF1C-4906-B9C8-68F93D2C555D}"/>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0ACCDDA1-05BD-4B8F-94DD-AB7B0625B2EF}"/>
              </a:ext>
            </a:extLst>
          </p:cNvPr>
          <p:cNvSpPr>
            <a:spLocks noGrp="1"/>
          </p:cNvSpPr>
          <p:nvPr>
            <p:ph type="sldNum" sz="quarter" idx="12"/>
          </p:nvPr>
        </p:nvSpPr>
        <p:spPr/>
        <p:txBody>
          <a:bodyPr/>
          <a:lstStyle/>
          <a:p>
            <a:fld id="{33B74FC3-86B5-4D0D-A090-E481881D980F}" type="slidenum">
              <a:rPr lang="en-GB" smtClean="0"/>
              <a:t>20</a:t>
            </a:fld>
            <a:endParaRPr lang="en-GB"/>
          </a:p>
        </p:txBody>
      </p:sp>
    </p:spTree>
    <p:extLst>
      <p:ext uri="{BB962C8B-B14F-4D97-AF65-F5344CB8AC3E}">
        <p14:creationId xmlns:p14="http://schemas.microsoft.com/office/powerpoint/2010/main" val="3217372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7CFEA-E3B0-42CD-897D-C48FD5FA6C9B}"/>
              </a:ext>
            </a:extLst>
          </p:cNvPr>
          <p:cNvSpPr>
            <a:spLocks noGrp="1"/>
          </p:cNvSpPr>
          <p:nvPr>
            <p:ph type="title"/>
          </p:nvPr>
        </p:nvSpPr>
        <p:spPr/>
        <p:txBody>
          <a:bodyPr/>
          <a:lstStyle/>
          <a:p>
            <a:r>
              <a:rPr lang="en-GB" dirty="0"/>
              <a:t>Beginning</a:t>
            </a:r>
          </a:p>
        </p:txBody>
      </p:sp>
      <p:sp>
        <p:nvSpPr>
          <p:cNvPr id="3" name="Content Placeholder 2">
            <a:extLst>
              <a:ext uri="{FF2B5EF4-FFF2-40B4-BE49-F238E27FC236}">
                <a16:creationId xmlns:a16="http://schemas.microsoft.com/office/drawing/2014/main" id="{11868C1A-85EA-4AC4-811F-B5E886A2350D}"/>
              </a:ext>
            </a:extLst>
          </p:cNvPr>
          <p:cNvSpPr>
            <a:spLocks noGrp="1"/>
          </p:cNvSpPr>
          <p:nvPr>
            <p:ph idx="1"/>
          </p:nvPr>
        </p:nvSpPr>
        <p:spPr/>
        <p:txBody>
          <a:bodyPr>
            <a:normAutofit lnSpcReduction="10000"/>
          </a:bodyPr>
          <a:lstStyle/>
          <a:p>
            <a:r>
              <a:rPr lang="en-US" dirty="0"/>
              <a:t>Welcome</a:t>
            </a:r>
          </a:p>
          <a:p>
            <a:pPr lvl="1"/>
            <a:r>
              <a:rPr lang="en-US" dirty="0"/>
              <a:t>Introduce yourselves</a:t>
            </a:r>
          </a:p>
          <a:p>
            <a:r>
              <a:rPr lang="en-US" dirty="0"/>
              <a:t>Overview</a:t>
            </a:r>
          </a:p>
          <a:p>
            <a:pPr lvl="1"/>
            <a:r>
              <a:rPr lang="en-US" dirty="0"/>
              <a:t>Topic is …</a:t>
            </a:r>
          </a:p>
          <a:p>
            <a:pPr lvl="1"/>
            <a:r>
              <a:rPr lang="en-US" dirty="0"/>
              <a:t>Will be used to inform …</a:t>
            </a:r>
          </a:p>
          <a:p>
            <a:pPr lvl="1"/>
            <a:r>
              <a:rPr lang="en-US" dirty="0"/>
              <a:t>You were selected because …</a:t>
            </a:r>
          </a:p>
          <a:p>
            <a:r>
              <a:rPr lang="en-US" dirty="0"/>
              <a:t>Ground rules </a:t>
            </a:r>
          </a:p>
          <a:p>
            <a:pPr lvl="1"/>
            <a:r>
              <a:rPr lang="en-US" dirty="0"/>
              <a:t>No wrong answers, just different views</a:t>
            </a:r>
          </a:p>
          <a:p>
            <a:pPr lvl="1"/>
            <a:r>
              <a:rPr lang="en-US" dirty="0"/>
              <a:t>No need to agree with others, etc.</a:t>
            </a:r>
          </a:p>
          <a:p>
            <a:pPr lvl="1"/>
            <a:r>
              <a:rPr lang="en-US" dirty="0"/>
              <a:t>Audio/video recording</a:t>
            </a:r>
          </a:p>
          <a:p>
            <a:r>
              <a:rPr lang="en-US" dirty="0"/>
              <a:t>Opening question</a:t>
            </a:r>
          </a:p>
        </p:txBody>
      </p:sp>
      <p:sp>
        <p:nvSpPr>
          <p:cNvPr id="5" name="Date Placeholder 4">
            <a:extLst>
              <a:ext uri="{FF2B5EF4-FFF2-40B4-BE49-F238E27FC236}">
                <a16:creationId xmlns:a16="http://schemas.microsoft.com/office/drawing/2014/main" id="{8D6171FB-4786-4C93-AA03-090338DB643C}"/>
              </a:ext>
            </a:extLst>
          </p:cNvPr>
          <p:cNvSpPr>
            <a:spLocks noGrp="1"/>
          </p:cNvSpPr>
          <p:nvPr>
            <p:ph type="dt" sz="half" idx="10"/>
          </p:nvPr>
        </p:nvSpPr>
        <p:spPr/>
        <p:txBody>
          <a:bodyPr/>
          <a:lstStyle/>
          <a:p>
            <a:r>
              <a:rPr lang="en-US"/>
              <a:t>Thursday, 2nd September 2021</a:t>
            </a:r>
            <a:endParaRPr lang="en-GB" dirty="0"/>
          </a:p>
        </p:txBody>
      </p:sp>
      <p:sp>
        <p:nvSpPr>
          <p:cNvPr id="6" name="Footer Placeholder 5">
            <a:extLst>
              <a:ext uri="{FF2B5EF4-FFF2-40B4-BE49-F238E27FC236}">
                <a16:creationId xmlns:a16="http://schemas.microsoft.com/office/drawing/2014/main" id="{E7D3A0AC-7F76-4B7E-BB05-4919DD6AA611}"/>
              </a:ext>
            </a:extLst>
          </p:cNvPr>
          <p:cNvSpPr>
            <a:spLocks noGrp="1"/>
          </p:cNvSpPr>
          <p:nvPr>
            <p:ph type="ftr" sz="quarter" idx="11"/>
          </p:nvPr>
        </p:nvSpPr>
        <p:spPr/>
        <p:txBody>
          <a:bodyPr/>
          <a:lstStyle/>
          <a:p>
            <a:r>
              <a:rPr lang="en-US"/>
              <a:t>eSTEeM - Scholarship Methods 2 - Interviews and Focus Groups</a:t>
            </a:r>
            <a:endParaRPr lang="en-GB"/>
          </a:p>
        </p:txBody>
      </p:sp>
      <p:sp>
        <p:nvSpPr>
          <p:cNvPr id="7" name="Slide Number Placeholder 6">
            <a:extLst>
              <a:ext uri="{FF2B5EF4-FFF2-40B4-BE49-F238E27FC236}">
                <a16:creationId xmlns:a16="http://schemas.microsoft.com/office/drawing/2014/main" id="{0EC00887-A151-4A1E-AC1B-49BA8355C473}"/>
              </a:ext>
            </a:extLst>
          </p:cNvPr>
          <p:cNvSpPr>
            <a:spLocks noGrp="1"/>
          </p:cNvSpPr>
          <p:nvPr>
            <p:ph type="sldNum" sz="quarter" idx="12"/>
          </p:nvPr>
        </p:nvSpPr>
        <p:spPr/>
        <p:txBody>
          <a:bodyPr/>
          <a:lstStyle/>
          <a:p>
            <a:fld id="{33B74FC3-86B5-4D0D-A090-E481881D980F}" type="slidenum">
              <a:rPr lang="en-GB" smtClean="0"/>
              <a:t>21</a:t>
            </a:fld>
            <a:endParaRPr lang="en-GB"/>
          </a:p>
        </p:txBody>
      </p:sp>
      <p:pic>
        <p:nvPicPr>
          <p:cNvPr id="8" name="Picture 7" descr="Background pattern&#10;&#10;Description automatically generated">
            <a:extLst>
              <a:ext uri="{FF2B5EF4-FFF2-40B4-BE49-F238E27FC236}">
                <a16:creationId xmlns:a16="http://schemas.microsoft.com/office/drawing/2014/main" id="{F9CA5EA8-8A74-495D-BFF0-11C641EC40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4940" y="1767345"/>
            <a:ext cx="5098860" cy="3824146"/>
          </a:xfrm>
          <a:prstGeom prst="rect">
            <a:avLst/>
          </a:prstGeom>
        </p:spPr>
      </p:pic>
    </p:spTree>
    <p:extLst>
      <p:ext uri="{BB962C8B-B14F-4D97-AF65-F5344CB8AC3E}">
        <p14:creationId xmlns:p14="http://schemas.microsoft.com/office/powerpoint/2010/main" val="3596855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18FEC-C93C-4A30-B86D-878FE516494A}"/>
              </a:ext>
            </a:extLst>
          </p:cNvPr>
          <p:cNvSpPr>
            <a:spLocks noGrp="1"/>
          </p:cNvSpPr>
          <p:nvPr>
            <p:ph type="title"/>
          </p:nvPr>
        </p:nvSpPr>
        <p:spPr/>
        <p:txBody>
          <a:bodyPr/>
          <a:lstStyle/>
          <a:p>
            <a:r>
              <a:rPr lang="en-GB" dirty="0"/>
              <a:t>During – the dos and don'ts </a:t>
            </a:r>
          </a:p>
        </p:txBody>
      </p:sp>
      <p:sp>
        <p:nvSpPr>
          <p:cNvPr id="3" name="Content Placeholder 2">
            <a:extLst>
              <a:ext uri="{FF2B5EF4-FFF2-40B4-BE49-F238E27FC236}">
                <a16:creationId xmlns:a16="http://schemas.microsoft.com/office/drawing/2014/main" id="{CCB5CF92-714C-45D6-B3F1-47415C1CB2A2}"/>
              </a:ext>
            </a:extLst>
          </p:cNvPr>
          <p:cNvSpPr>
            <a:spLocks noGrp="1"/>
          </p:cNvSpPr>
          <p:nvPr>
            <p:ph idx="1"/>
          </p:nvPr>
        </p:nvSpPr>
        <p:spPr>
          <a:xfrm>
            <a:off x="838200" y="1495109"/>
            <a:ext cx="10515600" cy="4550091"/>
          </a:xfrm>
        </p:spPr>
        <p:txBody>
          <a:bodyPr>
            <a:normAutofit lnSpcReduction="10000"/>
          </a:bodyPr>
          <a:lstStyle/>
          <a:p>
            <a:r>
              <a:rPr lang="en-US" dirty="0"/>
              <a:t>Do listen for inconsistent, vague and cryptic comments and probe for understanding</a:t>
            </a:r>
          </a:p>
          <a:p>
            <a:pPr lvl="1"/>
            <a:r>
              <a:rPr lang="en-US" dirty="0"/>
              <a:t>“Would you explain further?”</a:t>
            </a:r>
          </a:p>
          <a:p>
            <a:pPr lvl="1"/>
            <a:r>
              <a:rPr lang="en-US" dirty="0"/>
              <a:t>“Would you give an example?” </a:t>
            </a:r>
          </a:p>
          <a:p>
            <a:pPr lvl="1"/>
            <a:r>
              <a:rPr lang="en-US" dirty="0"/>
              <a:t>“I don't understand.”</a:t>
            </a:r>
          </a:p>
          <a:p>
            <a:r>
              <a:rPr lang="en-US" dirty="0"/>
              <a:t>Control your reactions to participants and avoid head nodding, affirmative </a:t>
            </a:r>
            <a:r>
              <a:rPr lang="en-US" dirty="0" err="1"/>
              <a:t>hmms</a:t>
            </a:r>
            <a:r>
              <a:rPr lang="en-US" dirty="0"/>
              <a:t>, short verbal responses: “that's good”, “excellent”</a:t>
            </a:r>
          </a:p>
          <a:p>
            <a:r>
              <a:rPr lang="en-US" dirty="0"/>
              <a:t>Don’t lead the participants or impose your thoughts (and lose the participants who might not agree with you)</a:t>
            </a:r>
          </a:p>
          <a:p>
            <a:r>
              <a:rPr lang="en-US" dirty="0"/>
              <a:t>Ensure everyone </a:t>
            </a:r>
            <a:r>
              <a:rPr lang="en-US"/>
              <a:t>has the chance </a:t>
            </a:r>
            <a:r>
              <a:rPr lang="en-US" dirty="0"/>
              <a:t>to participate – manage dominant talkers and encourage shy participants</a:t>
            </a:r>
          </a:p>
          <a:p>
            <a:endParaRPr lang="en-US" dirty="0"/>
          </a:p>
        </p:txBody>
      </p:sp>
      <p:sp>
        <p:nvSpPr>
          <p:cNvPr id="4" name="Date Placeholder 3">
            <a:extLst>
              <a:ext uri="{FF2B5EF4-FFF2-40B4-BE49-F238E27FC236}">
                <a16:creationId xmlns:a16="http://schemas.microsoft.com/office/drawing/2014/main" id="{720CC80A-864A-4105-8AA6-14CD80C9F22D}"/>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12B50386-7B50-4362-9DEC-81E2E0AEFA38}"/>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0F4F9628-5436-443F-92C2-78A6DE9336B8}"/>
              </a:ext>
            </a:extLst>
          </p:cNvPr>
          <p:cNvSpPr>
            <a:spLocks noGrp="1"/>
          </p:cNvSpPr>
          <p:nvPr>
            <p:ph type="sldNum" sz="quarter" idx="12"/>
          </p:nvPr>
        </p:nvSpPr>
        <p:spPr/>
        <p:txBody>
          <a:bodyPr/>
          <a:lstStyle/>
          <a:p>
            <a:fld id="{33B74FC3-86B5-4D0D-A090-E481881D980F}" type="slidenum">
              <a:rPr lang="en-GB" smtClean="0"/>
              <a:t>22</a:t>
            </a:fld>
            <a:endParaRPr lang="en-GB"/>
          </a:p>
        </p:txBody>
      </p:sp>
    </p:spTree>
    <p:extLst>
      <p:ext uri="{BB962C8B-B14F-4D97-AF65-F5344CB8AC3E}">
        <p14:creationId xmlns:p14="http://schemas.microsoft.com/office/powerpoint/2010/main" val="67315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ACCCA-8610-4F6E-AE08-182A5DA8A05E}"/>
              </a:ext>
            </a:extLst>
          </p:cNvPr>
          <p:cNvSpPr>
            <a:spLocks noGrp="1"/>
          </p:cNvSpPr>
          <p:nvPr>
            <p:ph type="title"/>
          </p:nvPr>
        </p:nvSpPr>
        <p:spPr/>
        <p:txBody>
          <a:bodyPr/>
          <a:lstStyle/>
          <a:p>
            <a:r>
              <a:rPr lang="en-GB" dirty="0"/>
              <a:t>Ending</a:t>
            </a:r>
          </a:p>
        </p:txBody>
      </p:sp>
      <p:sp>
        <p:nvSpPr>
          <p:cNvPr id="3" name="Content Placeholder 2">
            <a:extLst>
              <a:ext uri="{FF2B5EF4-FFF2-40B4-BE49-F238E27FC236}">
                <a16:creationId xmlns:a16="http://schemas.microsoft.com/office/drawing/2014/main" id="{27AAEEEF-F5F9-47C8-8C1B-CFA1FABF75A7}"/>
              </a:ext>
            </a:extLst>
          </p:cNvPr>
          <p:cNvSpPr>
            <a:spLocks noGrp="1"/>
          </p:cNvSpPr>
          <p:nvPr>
            <p:ph idx="1"/>
          </p:nvPr>
        </p:nvSpPr>
        <p:spPr/>
        <p:txBody>
          <a:bodyPr/>
          <a:lstStyle/>
          <a:p>
            <a:r>
              <a:rPr lang="en-US" dirty="0"/>
              <a:t>Consider asking each participant a final preference question</a:t>
            </a:r>
          </a:p>
          <a:p>
            <a:r>
              <a:rPr lang="en-US" dirty="0"/>
              <a:t>Offer a summary and seek confirmation</a:t>
            </a:r>
          </a:p>
          <a:p>
            <a:r>
              <a:rPr lang="en-US" dirty="0"/>
              <a:t>Three Step Conclusion:</a:t>
            </a:r>
          </a:p>
          <a:p>
            <a:pPr lvl="1"/>
            <a:r>
              <a:rPr lang="en-US" dirty="0"/>
              <a:t>Summarise with confirmation</a:t>
            </a:r>
          </a:p>
          <a:p>
            <a:pPr lvl="1"/>
            <a:r>
              <a:rPr lang="en-US" dirty="0"/>
              <a:t>Review purpose and ask if anything has been missed</a:t>
            </a:r>
          </a:p>
          <a:p>
            <a:pPr lvl="1"/>
            <a:r>
              <a:rPr lang="en-US" dirty="0"/>
              <a:t>Thanks and dismissal</a:t>
            </a:r>
          </a:p>
          <a:p>
            <a:r>
              <a:rPr lang="en-US" dirty="0"/>
              <a:t>Follow-up activity – Richard Krueger’s video tutorial</a:t>
            </a:r>
          </a:p>
          <a:p>
            <a:pPr lvl="1"/>
            <a:r>
              <a:rPr lang="en-US" dirty="0">
                <a:hlinkClick r:id="rId2"/>
              </a:rPr>
              <a:t>https://youtu.be/xjHZsEcSqwo</a:t>
            </a:r>
            <a:r>
              <a:rPr lang="en-US" dirty="0"/>
              <a:t> </a:t>
            </a:r>
          </a:p>
        </p:txBody>
      </p:sp>
      <p:sp>
        <p:nvSpPr>
          <p:cNvPr id="4" name="Date Placeholder 3">
            <a:extLst>
              <a:ext uri="{FF2B5EF4-FFF2-40B4-BE49-F238E27FC236}">
                <a16:creationId xmlns:a16="http://schemas.microsoft.com/office/drawing/2014/main" id="{4E63296F-7A44-4C5A-B625-BE5684A23E9B}"/>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7CFB0FC9-27CE-4B28-8154-5082F9826214}"/>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08A5DEEB-9DEA-4336-A89B-4BF2022A512C}"/>
              </a:ext>
            </a:extLst>
          </p:cNvPr>
          <p:cNvSpPr>
            <a:spLocks noGrp="1"/>
          </p:cNvSpPr>
          <p:nvPr>
            <p:ph type="sldNum" sz="quarter" idx="12"/>
          </p:nvPr>
        </p:nvSpPr>
        <p:spPr/>
        <p:txBody>
          <a:bodyPr/>
          <a:lstStyle/>
          <a:p>
            <a:fld id="{33B74FC3-86B5-4D0D-A090-E481881D980F}" type="slidenum">
              <a:rPr lang="en-GB" smtClean="0"/>
              <a:t>23</a:t>
            </a:fld>
            <a:endParaRPr lang="en-GB"/>
          </a:p>
        </p:txBody>
      </p:sp>
    </p:spTree>
    <p:extLst>
      <p:ext uri="{BB962C8B-B14F-4D97-AF65-F5344CB8AC3E}">
        <p14:creationId xmlns:p14="http://schemas.microsoft.com/office/powerpoint/2010/main" val="4105553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1C90A-EB02-4219-B382-08C7ED1DFFBA}"/>
              </a:ext>
            </a:extLst>
          </p:cNvPr>
          <p:cNvSpPr>
            <a:spLocks noGrp="1"/>
          </p:cNvSpPr>
          <p:nvPr>
            <p:ph type="title"/>
          </p:nvPr>
        </p:nvSpPr>
        <p:spPr/>
        <p:txBody>
          <a:bodyPr/>
          <a:lstStyle/>
          <a:p>
            <a:r>
              <a:rPr lang="en-GB" dirty="0"/>
              <a:t>Overview: Interviews and focus groups</a:t>
            </a:r>
          </a:p>
        </p:txBody>
      </p:sp>
      <p:sp>
        <p:nvSpPr>
          <p:cNvPr id="3" name="Content Placeholder 2">
            <a:extLst>
              <a:ext uri="{FF2B5EF4-FFF2-40B4-BE49-F238E27FC236}">
                <a16:creationId xmlns:a16="http://schemas.microsoft.com/office/drawing/2014/main" id="{07E93DB1-8317-45E8-BC37-93C021F3FE97}"/>
              </a:ext>
            </a:extLst>
          </p:cNvPr>
          <p:cNvSpPr>
            <a:spLocks noGrp="1"/>
          </p:cNvSpPr>
          <p:nvPr>
            <p:ph idx="1"/>
          </p:nvPr>
        </p:nvSpPr>
        <p:spPr>
          <a:xfrm>
            <a:off x="838200" y="1495109"/>
            <a:ext cx="7984152" cy="4681854"/>
          </a:xfrm>
        </p:spPr>
        <p:txBody>
          <a:bodyPr/>
          <a:lstStyle/>
          <a:p>
            <a:r>
              <a:rPr lang="en-GB" dirty="0"/>
              <a:t>Context: Scholarship of Teaching and Learning</a:t>
            </a:r>
          </a:p>
          <a:p>
            <a:r>
              <a:rPr lang="en-GB" dirty="0"/>
              <a:t>Background: Research approaches</a:t>
            </a:r>
          </a:p>
          <a:p>
            <a:r>
              <a:rPr lang="en-GB" dirty="0"/>
              <a:t>Interviews and focus groups</a:t>
            </a:r>
          </a:p>
          <a:p>
            <a:pPr lvl="1"/>
            <a:r>
              <a:rPr lang="en-GB" dirty="0"/>
              <a:t>Interview types</a:t>
            </a:r>
          </a:p>
          <a:p>
            <a:pPr lvl="1"/>
            <a:r>
              <a:rPr lang="en-GB" dirty="0"/>
              <a:t>Planning details and data</a:t>
            </a:r>
          </a:p>
          <a:p>
            <a:pPr lvl="1"/>
            <a:r>
              <a:rPr lang="en-GB" dirty="0"/>
              <a:t>Designing questions</a:t>
            </a:r>
          </a:p>
          <a:p>
            <a:pPr lvl="1"/>
            <a:r>
              <a:rPr lang="en-GB" dirty="0"/>
              <a:t>Focus group preparation</a:t>
            </a:r>
          </a:p>
          <a:p>
            <a:pPr lvl="1"/>
            <a:r>
              <a:rPr lang="en-GB" dirty="0"/>
              <a:t>Recruitment and logistics</a:t>
            </a:r>
          </a:p>
          <a:p>
            <a:pPr lvl="1"/>
            <a:r>
              <a:rPr lang="en-GB" dirty="0"/>
              <a:t>Moderators roles: beginning, during and ending</a:t>
            </a:r>
          </a:p>
        </p:txBody>
      </p:sp>
      <p:sp>
        <p:nvSpPr>
          <p:cNvPr id="4" name="Date Placeholder 3">
            <a:extLst>
              <a:ext uri="{FF2B5EF4-FFF2-40B4-BE49-F238E27FC236}">
                <a16:creationId xmlns:a16="http://schemas.microsoft.com/office/drawing/2014/main" id="{282CFF90-A258-4E76-A1BF-F510823C9487}"/>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4EFF8492-0983-4FF9-B487-7BD8B36E48FA}"/>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E3DBF453-271B-4CFB-82AA-DC076728C6B4}"/>
              </a:ext>
            </a:extLst>
          </p:cNvPr>
          <p:cNvSpPr>
            <a:spLocks noGrp="1"/>
          </p:cNvSpPr>
          <p:nvPr>
            <p:ph type="sldNum" sz="quarter" idx="12"/>
          </p:nvPr>
        </p:nvSpPr>
        <p:spPr/>
        <p:txBody>
          <a:bodyPr/>
          <a:lstStyle/>
          <a:p>
            <a:fld id="{33B74FC3-86B5-4D0D-A090-E481881D980F}" type="slidenum">
              <a:rPr lang="en-GB" smtClean="0"/>
              <a:t>24</a:t>
            </a:fld>
            <a:endParaRPr lang="en-GB"/>
          </a:p>
        </p:txBody>
      </p:sp>
    </p:spTree>
    <p:extLst>
      <p:ext uri="{BB962C8B-B14F-4D97-AF65-F5344CB8AC3E}">
        <p14:creationId xmlns:p14="http://schemas.microsoft.com/office/powerpoint/2010/main" val="1555069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021CE-FDED-4089-8758-2A1EE329FA18}"/>
              </a:ext>
            </a:extLst>
          </p:cNvPr>
          <p:cNvSpPr>
            <a:spLocks noGrp="1"/>
          </p:cNvSpPr>
          <p:nvPr>
            <p:ph type="title"/>
          </p:nvPr>
        </p:nvSpPr>
        <p:spPr/>
        <p:txBody>
          <a:bodyPr/>
          <a:lstStyle/>
          <a:p>
            <a:r>
              <a:rPr lang="en-GB" dirty="0"/>
              <a:t>Bibliography</a:t>
            </a:r>
          </a:p>
        </p:txBody>
      </p:sp>
      <p:sp>
        <p:nvSpPr>
          <p:cNvPr id="3" name="Content Placeholder 2">
            <a:extLst>
              <a:ext uri="{FF2B5EF4-FFF2-40B4-BE49-F238E27FC236}">
                <a16:creationId xmlns:a16="http://schemas.microsoft.com/office/drawing/2014/main" id="{E7E7C8A0-EFEA-415C-8A5D-DFAECB9F2F0E}"/>
              </a:ext>
            </a:extLst>
          </p:cNvPr>
          <p:cNvSpPr>
            <a:spLocks noGrp="1"/>
          </p:cNvSpPr>
          <p:nvPr>
            <p:ph idx="1"/>
          </p:nvPr>
        </p:nvSpPr>
        <p:spPr>
          <a:xfrm>
            <a:off x="838200" y="1495108"/>
            <a:ext cx="10573719" cy="4997765"/>
          </a:xfrm>
        </p:spPr>
        <p:txBody>
          <a:bodyPr>
            <a:noAutofit/>
          </a:bodyPr>
          <a:lstStyle/>
          <a:p>
            <a:r>
              <a:rPr lang="en-GB" sz="2000" dirty="0"/>
              <a:t>Creswell, J.W. and Creswell, J.D. (2018). Research Design: Qualitative, Quantitative, and Mixed Methods Approaches. 5</a:t>
            </a:r>
            <a:r>
              <a:rPr lang="en-GB" sz="2000" baseline="30000" dirty="0"/>
              <a:t>th</a:t>
            </a:r>
            <a:r>
              <a:rPr lang="en-GB" sz="2000" dirty="0"/>
              <a:t> Edition. Sage Publishing ISBN: 978-1-5063-8676-8</a:t>
            </a:r>
          </a:p>
          <a:p>
            <a:r>
              <a:rPr lang="en-GB" sz="2000" dirty="0"/>
              <a:t>Creswell, J.W. and </a:t>
            </a:r>
            <a:r>
              <a:rPr lang="en-GB" sz="2000" dirty="0" err="1"/>
              <a:t>Poth</a:t>
            </a:r>
            <a:r>
              <a:rPr lang="en-GB" sz="2000" dirty="0"/>
              <a:t>, C.N. (2018). Qualitative Inquiry and Research Design (International Student Edition). 4</a:t>
            </a:r>
            <a:r>
              <a:rPr lang="en-GB" sz="2000" baseline="30000" dirty="0"/>
              <a:t>th</a:t>
            </a:r>
            <a:r>
              <a:rPr lang="en-GB" sz="2000" dirty="0"/>
              <a:t> Edition (14 May 2017). Sage Publishing ISBN: 978-1-5063-6117-8</a:t>
            </a:r>
          </a:p>
          <a:p>
            <a:r>
              <a:rPr lang="en-US" sz="2000" dirty="0"/>
              <a:t>Hamilton, R. J., &amp; Bowers, B. J. (2006). Internet Recruitment and E-Mail Interviews in Qualitative Studies. </a:t>
            </a:r>
            <a:r>
              <a:rPr lang="en-US" sz="2000" i="1" dirty="0"/>
              <a:t>Qualitative Health Research, 16(6)</a:t>
            </a:r>
            <a:r>
              <a:rPr lang="en-US" sz="2000" dirty="0"/>
              <a:t>, 821-835. </a:t>
            </a:r>
            <a:r>
              <a:rPr lang="en-US" sz="2000" dirty="0">
                <a:hlinkClick r:id="rId2"/>
              </a:rPr>
              <a:t>https://doi.org/10.1177/1049732306287599</a:t>
            </a:r>
            <a:r>
              <a:rPr lang="en-US" sz="2000" dirty="0"/>
              <a:t> </a:t>
            </a:r>
          </a:p>
          <a:p>
            <a:r>
              <a:rPr lang="en-US" sz="2000" dirty="0"/>
              <a:t>Holliman, R. (2005). Reception analyses of science news: evaluating focus groups as a method. </a:t>
            </a:r>
            <a:r>
              <a:rPr lang="en-US" sz="2000" i="1" dirty="0" err="1"/>
              <a:t>Sociologia</a:t>
            </a:r>
            <a:r>
              <a:rPr lang="en-US" sz="2000" i="1" dirty="0"/>
              <a:t> e </a:t>
            </a:r>
            <a:r>
              <a:rPr lang="en-US" sz="2000" i="1" dirty="0" err="1"/>
              <a:t>Ricerca</a:t>
            </a:r>
            <a:r>
              <a:rPr lang="en-US" sz="2000" i="1" dirty="0"/>
              <a:t> </a:t>
            </a:r>
            <a:r>
              <a:rPr lang="en-US" sz="2000" i="1" dirty="0" err="1"/>
              <a:t>Sociale</a:t>
            </a:r>
            <a:r>
              <a:rPr lang="en-US" sz="2000" i="1" dirty="0"/>
              <a:t>, 26(76-77)</a:t>
            </a:r>
            <a:r>
              <a:rPr lang="en-US" sz="2000" dirty="0"/>
              <a:t>, 254-264. </a:t>
            </a:r>
            <a:r>
              <a:rPr lang="en-US" sz="2000" dirty="0">
                <a:hlinkClick r:id="rId3"/>
              </a:rPr>
              <a:t>http://oro.open.ac.uk/604</a:t>
            </a:r>
            <a:endParaRPr lang="en-GB" sz="2000" dirty="0"/>
          </a:p>
          <a:p>
            <a:r>
              <a:rPr lang="en-GB" sz="2000" dirty="0"/>
              <a:t>Krueger, R.A. and Casey, M.A. (2015). Focus Group: A Practical Guide for Applied Research. 5th Edition. Sage Publishing ISBN: 978-1-4833-6524-4 </a:t>
            </a:r>
            <a:r>
              <a:rPr lang="en-GB" sz="2000" dirty="0">
                <a:hlinkClick r:id="rId4"/>
              </a:rPr>
              <a:t>https://richardakrueger.com/focus-group-interviewing</a:t>
            </a:r>
            <a:r>
              <a:rPr lang="en-GB" sz="2000" dirty="0"/>
              <a:t> </a:t>
            </a:r>
          </a:p>
          <a:p>
            <a:r>
              <a:rPr lang="en-US" sz="2000" dirty="0"/>
              <a:t>Morgan, D.L. (1996). Focus Groups. </a:t>
            </a:r>
            <a:r>
              <a:rPr lang="en-US" sz="2000" i="1" dirty="0"/>
              <a:t>Annual Review of Sociology, 22(1)</a:t>
            </a:r>
            <a:r>
              <a:rPr lang="en-US" sz="2000" dirty="0"/>
              <a:t>, 129-152. </a:t>
            </a:r>
            <a:r>
              <a:rPr lang="en-GB" sz="2000" dirty="0">
                <a:hlinkClick r:id="rId5"/>
              </a:rPr>
              <a:t>https://doi.org/10.1146/annurev.soc.22.1.129</a:t>
            </a:r>
            <a:r>
              <a:rPr lang="en-GB" sz="2000" dirty="0"/>
              <a:t> </a:t>
            </a:r>
          </a:p>
        </p:txBody>
      </p:sp>
      <p:sp>
        <p:nvSpPr>
          <p:cNvPr id="4" name="Date Placeholder 3">
            <a:extLst>
              <a:ext uri="{FF2B5EF4-FFF2-40B4-BE49-F238E27FC236}">
                <a16:creationId xmlns:a16="http://schemas.microsoft.com/office/drawing/2014/main" id="{0807423A-C361-4103-A299-9BCE46DAB68D}"/>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D1593D1C-D892-4095-9AF4-0C6C0F64D142}"/>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A07C1447-BA84-4D6A-96C2-DFC64C68967D}"/>
              </a:ext>
            </a:extLst>
          </p:cNvPr>
          <p:cNvSpPr>
            <a:spLocks noGrp="1"/>
          </p:cNvSpPr>
          <p:nvPr>
            <p:ph type="sldNum" sz="quarter" idx="12"/>
          </p:nvPr>
        </p:nvSpPr>
        <p:spPr/>
        <p:txBody>
          <a:bodyPr/>
          <a:lstStyle/>
          <a:p>
            <a:fld id="{33B74FC3-86B5-4D0D-A090-E481881D980F}" type="slidenum">
              <a:rPr lang="en-GB" smtClean="0"/>
              <a:t>25</a:t>
            </a:fld>
            <a:endParaRPr lang="en-GB"/>
          </a:p>
        </p:txBody>
      </p:sp>
    </p:spTree>
    <p:extLst>
      <p:ext uri="{BB962C8B-B14F-4D97-AF65-F5344CB8AC3E}">
        <p14:creationId xmlns:p14="http://schemas.microsoft.com/office/powerpoint/2010/main" val="1103158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B13BD-45ED-4C66-8042-E438A6821D96}"/>
              </a:ext>
            </a:extLst>
          </p:cNvPr>
          <p:cNvSpPr>
            <a:spLocks noGrp="1"/>
          </p:cNvSpPr>
          <p:nvPr>
            <p:ph type="title"/>
          </p:nvPr>
        </p:nvSpPr>
        <p:spPr/>
        <p:txBody>
          <a:bodyPr/>
          <a:lstStyle/>
          <a:p>
            <a:r>
              <a:rPr lang="en-GB" dirty="0"/>
              <a:t>Scholarship</a:t>
            </a:r>
            <a:r>
              <a:rPr lang="en-GB" baseline="0" dirty="0"/>
              <a:t> of Teaching and Learning</a:t>
            </a:r>
            <a:endParaRPr lang="en-GB" dirty="0"/>
          </a:p>
        </p:txBody>
      </p:sp>
      <p:sp>
        <p:nvSpPr>
          <p:cNvPr id="3" name="Content Placeholder 2">
            <a:extLst>
              <a:ext uri="{FF2B5EF4-FFF2-40B4-BE49-F238E27FC236}">
                <a16:creationId xmlns:a16="http://schemas.microsoft.com/office/drawing/2014/main" id="{76634D1B-76E1-4D54-BC8D-0EAE4A9A67C9}"/>
              </a:ext>
            </a:extLst>
          </p:cNvPr>
          <p:cNvSpPr>
            <a:spLocks noGrp="1"/>
          </p:cNvSpPr>
          <p:nvPr>
            <p:ph idx="1"/>
          </p:nvPr>
        </p:nvSpPr>
        <p:spPr/>
        <p:txBody>
          <a:bodyPr/>
          <a:lstStyle/>
          <a:p>
            <a:r>
              <a:rPr lang="en-US" dirty="0"/>
              <a:t>Scholarship refers to a set of activities which lead to evidence-informed innovation that will enhance teaching and learning for the benefit of students</a:t>
            </a:r>
          </a:p>
          <a:p>
            <a:r>
              <a:rPr lang="en-US" dirty="0"/>
              <a:t>Scholarship of Teaching and Learning (</a:t>
            </a:r>
            <a:r>
              <a:rPr lang="en-US" dirty="0" err="1"/>
              <a:t>SoTL</a:t>
            </a:r>
            <a:r>
              <a:rPr lang="en-US" dirty="0"/>
              <a:t>) is important in three respects:</a:t>
            </a:r>
          </a:p>
          <a:p>
            <a:pPr lvl="1"/>
            <a:r>
              <a:rPr lang="en-US" i="1" dirty="0"/>
              <a:t>For students </a:t>
            </a:r>
            <a:r>
              <a:rPr lang="en-US" dirty="0"/>
              <a:t>allowing us to systematically evaluate our teaching to improve the quality of student learning</a:t>
            </a:r>
          </a:p>
          <a:p>
            <a:pPr lvl="1"/>
            <a:r>
              <a:rPr lang="en-US" i="1" dirty="0"/>
              <a:t>For academic disciplines and institutions </a:t>
            </a:r>
            <a:r>
              <a:rPr lang="en-US" dirty="0"/>
              <a:t>ensuring that we base innovation and future development on robust evaluation enabling our teaching and learning to be </a:t>
            </a:r>
            <a:r>
              <a:rPr lang="en-US" dirty="0" err="1"/>
              <a:t>recognised</a:t>
            </a:r>
            <a:r>
              <a:rPr lang="en-US" dirty="0"/>
              <a:t> externally for its excellence and impact</a:t>
            </a:r>
          </a:p>
          <a:p>
            <a:pPr lvl="1"/>
            <a:r>
              <a:rPr lang="en-US" i="1" dirty="0"/>
              <a:t>For practitioners </a:t>
            </a:r>
            <a:r>
              <a:rPr lang="en-US" dirty="0"/>
              <a:t>allowing staff to develop their professional practice in the field of teaching and learning</a:t>
            </a:r>
            <a:endParaRPr lang="en-GB" dirty="0"/>
          </a:p>
        </p:txBody>
      </p:sp>
      <p:sp>
        <p:nvSpPr>
          <p:cNvPr id="4" name="Date Placeholder 3">
            <a:extLst>
              <a:ext uri="{FF2B5EF4-FFF2-40B4-BE49-F238E27FC236}">
                <a16:creationId xmlns:a16="http://schemas.microsoft.com/office/drawing/2014/main" id="{00628581-1606-44F0-8D6A-04C280A36BE2}"/>
              </a:ext>
            </a:extLst>
          </p:cNvPr>
          <p:cNvSpPr>
            <a:spLocks noGrp="1"/>
          </p:cNvSpPr>
          <p:nvPr>
            <p:ph type="dt" sz="half" idx="10"/>
          </p:nvPr>
        </p:nvSpPr>
        <p:spPr/>
        <p:txBody>
          <a:bodyPr/>
          <a:lstStyle/>
          <a:p>
            <a:r>
              <a:rPr lang="en-US"/>
              <a:t>Thursday, 2nd September 2021</a:t>
            </a:r>
            <a:endParaRPr lang="en-GB" dirty="0"/>
          </a:p>
        </p:txBody>
      </p:sp>
      <p:sp>
        <p:nvSpPr>
          <p:cNvPr id="6" name="Slide Number Placeholder 5">
            <a:extLst>
              <a:ext uri="{FF2B5EF4-FFF2-40B4-BE49-F238E27FC236}">
                <a16:creationId xmlns:a16="http://schemas.microsoft.com/office/drawing/2014/main" id="{40A6CFC3-9D1D-4C4F-983C-B9DDC5F35AF2}"/>
              </a:ext>
            </a:extLst>
          </p:cNvPr>
          <p:cNvSpPr>
            <a:spLocks noGrp="1"/>
          </p:cNvSpPr>
          <p:nvPr>
            <p:ph type="sldNum" sz="quarter" idx="12"/>
          </p:nvPr>
        </p:nvSpPr>
        <p:spPr/>
        <p:txBody>
          <a:bodyPr/>
          <a:lstStyle/>
          <a:p>
            <a:fld id="{33B74FC3-86B5-4D0D-A090-E481881D980F}" type="slidenum">
              <a:rPr lang="en-GB" smtClean="0"/>
              <a:t>3</a:t>
            </a:fld>
            <a:endParaRPr lang="en-GB"/>
          </a:p>
        </p:txBody>
      </p:sp>
      <p:sp>
        <p:nvSpPr>
          <p:cNvPr id="7" name="Footer Placeholder 6">
            <a:extLst>
              <a:ext uri="{FF2B5EF4-FFF2-40B4-BE49-F238E27FC236}">
                <a16:creationId xmlns:a16="http://schemas.microsoft.com/office/drawing/2014/main" id="{7ABC1AD1-A266-4725-A5AE-7EAAE866FA2E}"/>
              </a:ext>
            </a:extLst>
          </p:cNvPr>
          <p:cNvSpPr>
            <a:spLocks noGrp="1"/>
          </p:cNvSpPr>
          <p:nvPr>
            <p:ph type="ftr" sz="quarter" idx="11"/>
          </p:nvPr>
        </p:nvSpPr>
        <p:spPr/>
        <p:txBody>
          <a:bodyPr/>
          <a:lstStyle/>
          <a:p>
            <a:r>
              <a:rPr lang="en-US"/>
              <a:t>eSTEeM - Scholarship Methods 2 - Interviews and Focus Groups</a:t>
            </a:r>
            <a:endParaRPr lang="en-GB"/>
          </a:p>
        </p:txBody>
      </p:sp>
    </p:spTree>
    <p:extLst>
      <p:ext uri="{BB962C8B-B14F-4D97-AF65-F5344CB8AC3E}">
        <p14:creationId xmlns:p14="http://schemas.microsoft.com/office/powerpoint/2010/main" val="3431886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611E8-E7EC-4ACB-BD4A-89FBB88C949D}"/>
              </a:ext>
            </a:extLst>
          </p:cNvPr>
          <p:cNvSpPr>
            <a:spLocks noGrp="1"/>
          </p:cNvSpPr>
          <p:nvPr>
            <p:ph type="title"/>
          </p:nvPr>
        </p:nvSpPr>
        <p:spPr/>
        <p:txBody>
          <a:bodyPr/>
          <a:lstStyle/>
          <a:p>
            <a:r>
              <a:rPr lang="en-GB" dirty="0"/>
              <a:t>Focusing a study</a:t>
            </a:r>
          </a:p>
        </p:txBody>
      </p:sp>
      <p:graphicFrame>
        <p:nvGraphicFramePr>
          <p:cNvPr id="7" name="Content Placeholder 6">
            <a:extLst>
              <a:ext uri="{FF2B5EF4-FFF2-40B4-BE49-F238E27FC236}">
                <a16:creationId xmlns:a16="http://schemas.microsoft.com/office/drawing/2014/main" id="{579DC2F2-2DC3-4FE7-AAB6-262B42D2C713}"/>
              </a:ext>
            </a:extLst>
          </p:cNvPr>
          <p:cNvGraphicFramePr>
            <a:graphicFrameLocks noGrp="1"/>
          </p:cNvGraphicFramePr>
          <p:nvPr>
            <p:ph sz="half" idx="1"/>
            <p:extLst>
              <p:ext uri="{D42A27DB-BD31-4B8C-83A1-F6EECF244321}">
                <p14:modId xmlns:p14="http://schemas.microsoft.com/office/powerpoint/2010/main" val="3533372966"/>
              </p:ext>
            </p:extLst>
          </p:nvPr>
        </p:nvGraphicFramePr>
        <p:xfrm>
          <a:off x="838200" y="1497013"/>
          <a:ext cx="5181600"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30DC2473-17B9-4F85-928D-3C7586E6EE66}"/>
              </a:ext>
            </a:extLst>
          </p:cNvPr>
          <p:cNvSpPr>
            <a:spLocks noGrp="1"/>
          </p:cNvSpPr>
          <p:nvPr>
            <p:ph sz="half" idx="2"/>
          </p:nvPr>
        </p:nvSpPr>
        <p:spPr>
          <a:xfrm>
            <a:off x="6172200" y="1496817"/>
            <a:ext cx="5181600" cy="2101148"/>
          </a:xfrm>
        </p:spPr>
        <p:txBody>
          <a:bodyPr/>
          <a:lstStyle/>
          <a:p>
            <a:r>
              <a:rPr lang="en-GB" dirty="0"/>
              <a:t>Your choice of methods are determined by your</a:t>
            </a:r>
          </a:p>
          <a:p>
            <a:pPr lvl="1"/>
            <a:r>
              <a:rPr lang="en-GB" dirty="0"/>
              <a:t>Research questions</a:t>
            </a:r>
          </a:p>
          <a:p>
            <a:pPr lvl="1"/>
            <a:r>
              <a:rPr lang="en-GB" dirty="0"/>
              <a:t>Preferences and skills</a:t>
            </a:r>
          </a:p>
          <a:p>
            <a:pPr lvl="1"/>
            <a:r>
              <a:rPr lang="en-GB" dirty="0"/>
              <a:t>Philosophical worldview (paradigms) of research</a:t>
            </a:r>
          </a:p>
        </p:txBody>
      </p:sp>
      <p:sp>
        <p:nvSpPr>
          <p:cNvPr id="4" name="Date Placeholder 3">
            <a:extLst>
              <a:ext uri="{FF2B5EF4-FFF2-40B4-BE49-F238E27FC236}">
                <a16:creationId xmlns:a16="http://schemas.microsoft.com/office/drawing/2014/main" id="{109A8979-42D8-4E25-95BA-C918C05E11DF}"/>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7F81FFA9-B88F-42E9-9B08-B0E707F212D6}"/>
              </a:ext>
            </a:extLst>
          </p:cNvPr>
          <p:cNvSpPr>
            <a:spLocks noGrp="1"/>
          </p:cNvSpPr>
          <p:nvPr>
            <p:ph type="ftr" sz="quarter" idx="11"/>
          </p:nvPr>
        </p:nvSpPr>
        <p:spPr/>
        <p:txBody>
          <a:bodyPr/>
          <a:lstStyle/>
          <a:p>
            <a:r>
              <a:rPr lang="en-US" dirty="0" err="1"/>
              <a:t>eSTEeM</a:t>
            </a:r>
            <a:r>
              <a:rPr lang="en-US" dirty="0"/>
              <a:t> - Scholarship Methods 2 - Interviews and Focus Groups</a:t>
            </a:r>
            <a:endParaRPr lang="en-GB" dirty="0"/>
          </a:p>
        </p:txBody>
      </p:sp>
      <p:sp>
        <p:nvSpPr>
          <p:cNvPr id="6" name="Slide Number Placeholder 5">
            <a:extLst>
              <a:ext uri="{FF2B5EF4-FFF2-40B4-BE49-F238E27FC236}">
                <a16:creationId xmlns:a16="http://schemas.microsoft.com/office/drawing/2014/main" id="{3ECD2611-EFDC-44AE-BFC9-9FBEB0823BB6}"/>
              </a:ext>
            </a:extLst>
          </p:cNvPr>
          <p:cNvSpPr>
            <a:spLocks noGrp="1"/>
          </p:cNvSpPr>
          <p:nvPr>
            <p:ph type="sldNum" sz="quarter" idx="12"/>
          </p:nvPr>
        </p:nvSpPr>
        <p:spPr/>
        <p:txBody>
          <a:bodyPr/>
          <a:lstStyle/>
          <a:p>
            <a:fld id="{33B74FC3-86B5-4D0D-A090-E481881D980F}" type="slidenum">
              <a:rPr lang="en-GB" smtClean="0"/>
              <a:t>4</a:t>
            </a:fld>
            <a:endParaRPr lang="en-GB"/>
          </a:p>
        </p:txBody>
      </p:sp>
      <p:sp>
        <p:nvSpPr>
          <p:cNvPr id="8" name="TextBox 7">
            <a:extLst>
              <a:ext uri="{FF2B5EF4-FFF2-40B4-BE49-F238E27FC236}">
                <a16:creationId xmlns:a16="http://schemas.microsoft.com/office/drawing/2014/main" id="{D1697C1B-9A7C-49D5-B305-8258EFFB57FE}"/>
              </a:ext>
            </a:extLst>
          </p:cNvPr>
          <p:cNvSpPr txBox="1"/>
          <p:nvPr/>
        </p:nvSpPr>
        <p:spPr>
          <a:xfrm>
            <a:off x="7084089" y="5807631"/>
            <a:ext cx="4350936" cy="369332"/>
          </a:xfrm>
          <a:prstGeom prst="rect">
            <a:avLst/>
          </a:prstGeom>
          <a:noFill/>
        </p:spPr>
        <p:txBody>
          <a:bodyPr wrap="square" rtlCol="0">
            <a:spAutoFit/>
          </a:bodyPr>
          <a:lstStyle/>
          <a:p>
            <a:r>
              <a:rPr lang="en-GB" dirty="0"/>
              <a:t>Figure taken from (Creswell and </a:t>
            </a:r>
            <a:r>
              <a:rPr lang="en-GB" dirty="0" err="1"/>
              <a:t>Poth</a:t>
            </a:r>
            <a:r>
              <a:rPr lang="en-GB" dirty="0"/>
              <a:t>, 2018)</a:t>
            </a:r>
          </a:p>
        </p:txBody>
      </p:sp>
    </p:spTree>
    <p:extLst>
      <p:ext uri="{BB962C8B-B14F-4D97-AF65-F5344CB8AC3E}">
        <p14:creationId xmlns:p14="http://schemas.microsoft.com/office/powerpoint/2010/main" val="190836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B63EB-5B8E-412F-8380-37741849DA23}"/>
              </a:ext>
            </a:extLst>
          </p:cNvPr>
          <p:cNvSpPr>
            <a:spLocks noGrp="1"/>
          </p:cNvSpPr>
          <p:nvPr>
            <p:ph type="title"/>
          </p:nvPr>
        </p:nvSpPr>
        <p:spPr/>
        <p:txBody>
          <a:bodyPr/>
          <a:lstStyle/>
          <a:p>
            <a:r>
              <a:rPr lang="en-GB" dirty="0"/>
              <a:t>Philosophical worldviews of research</a:t>
            </a:r>
          </a:p>
        </p:txBody>
      </p:sp>
      <p:sp>
        <p:nvSpPr>
          <p:cNvPr id="13" name="Content Placeholder 12">
            <a:extLst>
              <a:ext uri="{FF2B5EF4-FFF2-40B4-BE49-F238E27FC236}">
                <a16:creationId xmlns:a16="http://schemas.microsoft.com/office/drawing/2014/main" id="{6AC7569E-154D-4C50-BFFB-549E46609326}"/>
              </a:ext>
            </a:extLst>
          </p:cNvPr>
          <p:cNvSpPr>
            <a:spLocks noGrp="1"/>
          </p:cNvSpPr>
          <p:nvPr>
            <p:ph idx="1"/>
          </p:nvPr>
        </p:nvSpPr>
        <p:spPr>
          <a:xfrm>
            <a:off x="838200" y="1495109"/>
            <a:ext cx="10817888" cy="2573654"/>
          </a:xfrm>
        </p:spPr>
        <p:txBody>
          <a:bodyPr/>
          <a:lstStyle/>
          <a:p>
            <a:r>
              <a:rPr lang="en-GB" dirty="0" err="1"/>
              <a:t>Postpositivism</a:t>
            </a:r>
            <a:r>
              <a:rPr lang="en-GB" dirty="0"/>
              <a:t>: Causes (probably) determine effects or outcomes</a:t>
            </a:r>
          </a:p>
          <a:p>
            <a:r>
              <a:rPr lang="en-GB" dirty="0"/>
              <a:t>Constructivism: Individuals develop subjective meaning of their experiences – meanings are varied and multiple (complexity of views)</a:t>
            </a:r>
          </a:p>
          <a:p>
            <a:r>
              <a:rPr lang="en-GB" dirty="0"/>
              <a:t>Transformative: Research intertwined with politics and political change </a:t>
            </a:r>
          </a:p>
          <a:p>
            <a:r>
              <a:rPr lang="en-GB" dirty="0"/>
              <a:t>Pragmatism: Concerned with applications and solutions to problems</a:t>
            </a:r>
          </a:p>
        </p:txBody>
      </p:sp>
      <p:sp>
        <p:nvSpPr>
          <p:cNvPr id="4" name="Date Placeholder 3">
            <a:extLst>
              <a:ext uri="{FF2B5EF4-FFF2-40B4-BE49-F238E27FC236}">
                <a16:creationId xmlns:a16="http://schemas.microsoft.com/office/drawing/2014/main" id="{F12AC16F-65AD-4E9B-A26C-D9BF2D4F70BF}"/>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06359F36-925E-438A-992F-AD58C294CCCD}"/>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930137F5-747F-4262-8FE1-77E065393884}"/>
              </a:ext>
            </a:extLst>
          </p:cNvPr>
          <p:cNvSpPr>
            <a:spLocks noGrp="1"/>
          </p:cNvSpPr>
          <p:nvPr>
            <p:ph type="sldNum" sz="quarter" idx="12"/>
          </p:nvPr>
        </p:nvSpPr>
        <p:spPr/>
        <p:txBody>
          <a:bodyPr/>
          <a:lstStyle/>
          <a:p>
            <a:fld id="{33B74FC3-86B5-4D0D-A090-E481881D980F}" type="slidenum">
              <a:rPr lang="en-GB" smtClean="0"/>
              <a:t>5</a:t>
            </a:fld>
            <a:endParaRPr lang="en-GB"/>
          </a:p>
        </p:txBody>
      </p:sp>
      <p:graphicFrame>
        <p:nvGraphicFramePr>
          <p:cNvPr id="14" name="Table 11">
            <a:extLst>
              <a:ext uri="{FF2B5EF4-FFF2-40B4-BE49-F238E27FC236}">
                <a16:creationId xmlns:a16="http://schemas.microsoft.com/office/drawing/2014/main" id="{42E63C55-6494-4FDA-8124-DD7C89FF29F7}"/>
              </a:ext>
            </a:extLst>
          </p:cNvPr>
          <p:cNvGraphicFramePr>
            <a:graphicFrameLocks/>
          </p:cNvGraphicFramePr>
          <p:nvPr>
            <p:extLst>
              <p:ext uri="{D42A27DB-BD31-4B8C-83A1-F6EECF244321}">
                <p14:modId xmlns:p14="http://schemas.microsoft.com/office/powerpoint/2010/main" val="1253059817"/>
              </p:ext>
            </p:extLst>
          </p:nvPr>
        </p:nvGraphicFramePr>
        <p:xfrm>
          <a:off x="838200" y="3986105"/>
          <a:ext cx="10515600" cy="231648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147315663"/>
                    </a:ext>
                  </a:extLst>
                </a:gridCol>
                <a:gridCol w="2628900">
                  <a:extLst>
                    <a:ext uri="{9D8B030D-6E8A-4147-A177-3AD203B41FA5}">
                      <a16:colId xmlns:a16="http://schemas.microsoft.com/office/drawing/2014/main" val="2674292589"/>
                    </a:ext>
                  </a:extLst>
                </a:gridCol>
                <a:gridCol w="2628900">
                  <a:extLst>
                    <a:ext uri="{9D8B030D-6E8A-4147-A177-3AD203B41FA5}">
                      <a16:colId xmlns:a16="http://schemas.microsoft.com/office/drawing/2014/main" val="3786801888"/>
                    </a:ext>
                  </a:extLst>
                </a:gridCol>
                <a:gridCol w="2628900">
                  <a:extLst>
                    <a:ext uri="{9D8B030D-6E8A-4147-A177-3AD203B41FA5}">
                      <a16:colId xmlns:a16="http://schemas.microsoft.com/office/drawing/2014/main" val="1921308"/>
                    </a:ext>
                  </a:extLst>
                </a:gridCol>
              </a:tblGrid>
              <a:tr h="370840">
                <a:tc>
                  <a:txBody>
                    <a:bodyPr/>
                    <a:lstStyle/>
                    <a:p>
                      <a:r>
                        <a:rPr lang="en-GB" sz="2000" dirty="0" err="1"/>
                        <a:t>Postpositivism</a:t>
                      </a:r>
                      <a:endParaRPr lang="en-GB" sz="2000" dirty="0"/>
                    </a:p>
                  </a:txBody>
                  <a:tcPr/>
                </a:tc>
                <a:tc>
                  <a:txBody>
                    <a:bodyPr/>
                    <a:lstStyle/>
                    <a:p>
                      <a:r>
                        <a:rPr lang="en-GB" sz="2000" dirty="0"/>
                        <a:t>Constructivism</a:t>
                      </a:r>
                    </a:p>
                  </a:txBody>
                  <a:tcPr/>
                </a:tc>
                <a:tc>
                  <a:txBody>
                    <a:bodyPr/>
                    <a:lstStyle/>
                    <a:p>
                      <a:r>
                        <a:rPr lang="en-GB" sz="2000" dirty="0"/>
                        <a:t>Transformative</a:t>
                      </a:r>
                    </a:p>
                  </a:txBody>
                  <a:tcPr/>
                </a:tc>
                <a:tc>
                  <a:txBody>
                    <a:bodyPr/>
                    <a:lstStyle/>
                    <a:p>
                      <a:r>
                        <a:rPr lang="en-GB" sz="2000" dirty="0"/>
                        <a:t>Pragmatism</a:t>
                      </a:r>
                    </a:p>
                  </a:txBody>
                  <a:tcPr/>
                </a:tc>
                <a:extLst>
                  <a:ext uri="{0D108BD9-81ED-4DB2-BD59-A6C34878D82A}">
                    <a16:rowId xmlns:a16="http://schemas.microsoft.com/office/drawing/2014/main" val="2594677134"/>
                  </a:ext>
                </a:extLst>
              </a:tr>
              <a:tr h="370840">
                <a:tc>
                  <a:txBody>
                    <a:bodyPr/>
                    <a:lstStyle/>
                    <a:p>
                      <a:pPr marL="285750" indent="-285750">
                        <a:buFont typeface="Arial" panose="020B0604020202020204" pitchFamily="34" charset="0"/>
                        <a:buChar char="•"/>
                      </a:pPr>
                      <a:r>
                        <a:rPr lang="en-GB" sz="2000" dirty="0"/>
                        <a:t>Determination</a:t>
                      </a:r>
                    </a:p>
                    <a:p>
                      <a:pPr marL="285750" indent="-285750">
                        <a:buFont typeface="Arial" panose="020B0604020202020204" pitchFamily="34" charset="0"/>
                        <a:buChar char="•"/>
                      </a:pPr>
                      <a:r>
                        <a:rPr lang="en-GB" sz="2000" dirty="0"/>
                        <a:t>Reductionism</a:t>
                      </a:r>
                    </a:p>
                    <a:p>
                      <a:pPr marL="285750" indent="-285750">
                        <a:buFont typeface="Arial" panose="020B0604020202020204" pitchFamily="34" charset="0"/>
                        <a:buChar char="•"/>
                      </a:pPr>
                      <a:r>
                        <a:rPr lang="en-GB" sz="2000" dirty="0"/>
                        <a:t>Empirical observation and measurement</a:t>
                      </a:r>
                    </a:p>
                    <a:p>
                      <a:pPr marL="285750" indent="-285750">
                        <a:buFont typeface="Arial" panose="020B0604020202020204" pitchFamily="34" charset="0"/>
                        <a:buChar char="•"/>
                      </a:pPr>
                      <a:r>
                        <a:rPr lang="en-GB" sz="2000" dirty="0"/>
                        <a:t>Theory verification</a:t>
                      </a:r>
                    </a:p>
                  </a:txBody>
                  <a:tcPr/>
                </a:tc>
                <a:tc>
                  <a:txBody>
                    <a:bodyPr/>
                    <a:lstStyle/>
                    <a:p>
                      <a:pPr marL="285750" indent="-285750">
                        <a:buFont typeface="Arial" panose="020B0604020202020204" pitchFamily="34" charset="0"/>
                        <a:buChar char="•"/>
                      </a:pPr>
                      <a:r>
                        <a:rPr lang="en-GB" sz="2000" dirty="0"/>
                        <a:t>Understanding</a:t>
                      </a:r>
                    </a:p>
                    <a:p>
                      <a:pPr marL="285750" indent="-285750">
                        <a:buFont typeface="Arial" panose="020B0604020202020204" pitchFamily="34" charset="0"/>
                        <a:buChar char="•"/>
                      </a:pPr>
                      <a:r>
                        <a:rPr lang="en-GB" sz="2000" dirty="0"/>
                        <a:t>Multiple participant meanings</a:t>
                      </a:r>
                    </a:p>
                    <a:p>
                      <a:pPr marL="285750" indent="-285750">
                        <a:buFont typeface="Arial" panose="020B0604020202020204" pitchFamily="34" charset="0"/>
                        <a:buChar char="•"/>
                      </a:pPr>
                      <a:r>
                        <a:rPr lang="en-GB" sz="2000" dirty="0"/>
                        <a:t>Social and historical construction</a:t>
                      </a:r>
                    </a:p>
                    <a:p>
                      <a:pPr marL="285750" indent="-285750">
                        <a:buFont typeface="Arial" panose="020B0604020202020204" pitchFamily="34" charset="0"/>
                        <a:buChar char="•"/>
                      </a:pPr>
                      <a:r>
                        <a:rPr lang="en-GB" sz="2000" dirty="0"/>
                        <a:t>Theory generation</a:t>
                      </a:r>
                    </a:p>
                  </a:txBody>
                  <a:tcPr/>
                </a:tc>
                <a:tc>
                  <a:txBody>
                    <a:bodyPr/>
                    <a:lstStyle/>
                    <a:p>
                      <a:pPr marL="285750" indent="-285750">
                        <a:buFont typeface="Arial" panose="020B0604020202020204" pitchFamily="34" charset="0"/>
                        <a:buChar char="•"/>
                      </a:pPr>
                      <a:r>
                        <a:rPr lang="en-GB" sz="2000" dirty="0"/>
                        <a:t>Political</a:t>
                      </a:r>
                    </a:p>
                    <a:p>
                      <a:pPr marL="285750" indent="-285750">
                        <a:buFont typeface="Arial" panose="020B0604020202020204" pitchFamily="34" charset="0"/>
                        <a:buChar char="•"/>
                      </a:pPr>
                      <a:r>
                        <a:rPr lang="en-GB" sz="2000" dirty="0"/>
                        <a:t>Power and justice oriented</a:t>
                      </a:r>
                    </a:p>
                    <a:p>
                      <a:pPr marL="285750" indent="-285750">
                        <a:buFont typeface="Arial" panose="020B0604020202020204" pitchFamily="34" charset="0"/>
                        <a:buChar char="•"/>
                      </a:pPr>
                      <a:r>
                        <a:rPr lang="en-GB" sz="2000" dirty="0"/>
                        <a:t>Collaborative</a:t>
                      </a:r>
                    </a:p>
                    <a:p>
                      <a:pPr marL="285750" indent="-285750">
                        <a:buFont typeface="Arial" panose="020B0604020202020204" pitchFamily="34" charset="0"/>
                        <a:buChar char="•"/>
                      </a:pPr>
                      <a:r>
                        <a:rPr lang="en-GB" sz="2000" dirty="0"/>
                        <a:t>Change-oriented</a:t>
                      </a:r>
                    </a:p>
                  </a:txBody>
                  <a:tcPr/>
                </a:tc>
                <a:tc>
                  <a:txBody>
                    <a:bodyPr/>
                    <a:lstStyle/>
                    <a:p>
                      <a:pPr marL="285750" indent="-285750">
                        <a:buFont typeface="Arial" panose="020B0604020202020204" pitchFamily="34" charset="0"/>
                        <a:buChar char="•"/>
                      </a:pPr>
                      <a:r>
                        <a:rPr lang="en-GB" sz="2000" dirty="0"/>
                        <a:t>Consequence of actions</a:t>
                      </a:r>
                    </a:p>
                    <a:p>
                      <a:pPr marL="285750" indent="-285750">
                        <a:buFont typeface="Arial" panose="020B0604020202020204" pitchFamily="34" charset="0"/>
                        <a:buChar char="•"/>
                      </a:pPr>
                      <a:r>
                        <a:rPr lang="en-GB" sz="2000" dirty="0"/>
                        <a:t>Problem-centred</a:t>
                      </a:r>
                    </a:p>
                    <a:p>
                      <a:pPr marL="285750" indent="-285750">
                        <a:buFont typeface="Arial" panose="020B0604020202020204" pitchFamily="34" charset="0"/>
                        <a:buChar char="•"/>
                      </a:pPr>
                      <a:r>
                        <a:rPr lang="en-GB" sz="2000" dirty="0"/>
                        <a:t>Pluralistic</a:t>
                      </a:r>
                    </a:p>
                    <a:p>
                      <a:pPr marL="285750" indent="-285750">
                        <a:buFont typeface="Arial" panose="020B0604020202020204" pitchFamily="34" charset="0"/>
                        <a:buChar char="•"/>
                      </a:pPr>
                      <a:r>
                        <a:rPr lang="en-GB" sz="2000" dirty="0"/>
                        <a:t>Real-world practice oriented</a:t>
                      </a:r>
                    </a:p>
                  </a:txBody>
                  <a:tcPr/>
                </a:tc>
                <a:extLst>
                  <a:ext uri="{0D108BD9-81ED-4DB2-BD59-A6C34878D82A}">
                    <a16:rowId xmlns:a16="http://schemas.microsoft.com/office/drawing/2014/main" val="4216817764"/>
                  </a:ext>
                </a:extLst>
              </a:tr>
            </a:tbl>
          </a:graphicData>
        </a:graphic>
      </p:graphicFrame>
    </p:spTree>
    <p:extLst>
      <p:ext uri="{BB962C8B-B14F-4D97-AF65-F5344CB8AC3E}">
        <p14:creationId xmlns:p14="http://schemas.microsoft.com/office/powerpoint/2010/main" val="2568040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E43FD-7E12-4EE4-BFAF-11F8D5C729BE}"/>
              </a:ext>
            </a:extLst>
          </p:cNvPr>
          <p:cNvSpPr>
            <a:spLocks noGrp="1"/>
          </p:cNvSpPr>
          <p:nvPr>
            <p:ph type="title"/>
          </p:nvPr>
        </p:nvSpPr>
        <p:spPr/>
        <p:txBody>
          <a:bodyPr/>
          <a:lstStyle/>
          <a:p>
            <a:r>
              <a:rPr lang="en-GB" dirty="0"/>
              <a:t>Research approaches</a:t>
            </a:r>
          </a:p>
        </p:txBody>
      </p:sp>
      <p:sp>
        <p:nvSpPr>
          <p:cNvPr id="3" name="Content Placeholder 2">
            <a:extLst>
              <a:ext uri="{FF2B5EF4-FFF2-40B4-BE49-F238E27FC236}">
                <a16:creationId xmlns:a16="http://schemas.microsoft.com/office/drawing/2014/main" id="{9FC07BAC-F65D-49CC-9C0A-2B81DF2D1728}"/>
              </a:ext>
            </a:extLst>
          </p:cNvPr>
          <p:cNvSpPr>
            <a:spLocks noGrp="1"/>
          </p:cNvSpPr>
          <p:nvPr>
            <p:ph idx="1"/>
          </p:nvPr>
        </p:nvSpPr>
        <p:spPr>
          <a:xfrm>
            <a:off x="838200" y="1495109"/>
            <a:ext cx="10515600" cy="4681854"/>
          </a:xfrm>
        </p:spPr>
        <p:txBody>
          <a:bodyPr>
            <a:noAutofit/>
          </a:bodyPr>
          <a:lstStyle/>
          <a:p>
            <a:r>
              <a:rPr lang="en-GB" sz="2400" dirty="0"/>
              <a:t>Quantitative research: “An approach for testing objective theories by examining the relationships between variables. … building in protections against bias, controlling for alternative or counterfactual explanations, and being able to generalize and replicate the findings.”</a:t>
            </a:r>
          </a:p>
          <a:p>
            <a:r>
              <a:rPr lang="en-GB" sz="2400" dirty="0"/>
              <a:t>Qualitative research: “An approach for exploring and understanding the meaning individuals and groups ascribe to a social or human problem. … focus on individual meaning and the importance of reporting the complexity of the situation.”</a:t>
            </a:r>
          </a:p>
          <a:p>
            <a:r>
              <a:rPr lang="en-GB" sz="2400" dirty="0"/>
              <a:t>Mixed methods research: “An approach to inquiry involving collecting both quantitative and qualitative data, integrating the two forms of data … the integration of qualitative and quantitative data yields additional insight beyond the information provided by either the quantitative or qualitative data alone.”</a:t>
            </a:r>
          </a:p>
        </p:txBody>
      </p:sp>
      <p:sp>
        <p:nvSpPr>
          <p:cNvPr id="4" name="Date Placeholder 3">
            <a:extLst>
              <a:ext uri="{FF2B5EF4-FFF2-40B4-BE49-F238E27FC236}">
                <a16:creationId xmlns:a16="http://schemas.microsoft.com/office/drawing/2014/main" id="{D7AB65BD-5D87-41AD-8D9E-1C41DFEAF37A}"/>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6FE2FE23-769D-4BDB-85A0-94A842C7FCA2}"/>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F611F26F-5C81-46E0-9E65-CA2283318CCF}"/>
              </a:ext>
            </a:extLst>
          </p:cNvPr>
          <p:cNvSpPr>
            <a:spLocks noGrp="1"/>
          </p:cNvSpPr>
          <p:nvPr>
            <p:ph type="sldNum" sz="quarter" idx="12"/>
          </p:nvPr>
        </p:nvSpPr>
        <p:spPr/>
        <p:txBody>
          <a:bodyPr/>
          <a:lstStyle/>
          <a:p>
            <a:fld id="{33B74FC3-86B5-4D0D-A090-E481881D980F}" type="slidenum">
              <a:rPr lang="en-GB" smtClean="0"/>
              <a:t>6</a:t>
            </a:fld>
            <a:endParaRPr lang="en-GB"/>
          </a:p>
        </p:txBody>
      </p:sp>
      <p:sp>
        <p:nvSpPr>
          <p:cNvPr id="7" name="TextBox 6">
            <a:extLst>
              <a:ext uri="{FF2B5EF4-FFF2-40B4-BE49-F238E27FC236}">
                <a16:creationId xmlns:a16="http://schemas.microsoft.com/office/drawing/2014/main" id="{3A2F7F07-044E-4A81-8361-D77C8FF3C24E}"/>
              </a:ext>
            </a:extLst>
          </p:cNvPr>
          <p:cNvSpPr txBox="1"/>
          <p:nvPr/>
        </p:nvSpPr>
        <p:spPr>
          <a:xfrm>
            <a:off x="6285129" y="5897325"/>
            <a:ext cx="5162695" cy="369332"/>
          </a:xfrm>
          <a:prstGeom prst="rect">
            <a:avLst/>
          </a:prstGeom>
          <a:noFill/>
        </p:spPr>
        <p:txBody>
          <a:bodyPr wrap="none" rtlCol="0">
            <a:spAutoFit/>
          </a:bodyPr>
          <a:lstStyle/>
          <a:p>
            <a:r>
              <a:rPr lang="en-GB" dirty="0"/>
              <a:t>Quotations taken from (Creswell and Creswell, 2018)</a:t>
            </a:r>
          </a:p>
        </p:txBody>
      </p:sp>
    </p:spTree>
    <p:extLst>
      <p:ext uri="{BB962C8B-B14F-4D97-AF65-F5344CB8AC3E}">
        <p14:creationId xmlns:p14="http://schemas.microsoft.com/office/powerpoint/2010/main" val="203243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8F4DA-3D60-4B3F-AA11-9EE91208C46F}"/>
              </a:ext>
            </a:extLst>
          </p:cNvPr>
          <p:cNvSpPr>
            <a:spLocks noGrp="1"/>
          </p:cNvSpPr>
          <p:nvPr>
            <p:ph type="title"/>
          </p:nvPr>
        </p:nvSpPr>
        <p:spPr/>
        <p:txBody>
          <a:bodyPr/>
          <a:lstStyle/>
          <a:p>
            <a:r>
              <a:rPr lang="en-GB" dirty="0"/>
              <a:t>Research</a:t>
            </a:r>
            <a:r>
              <a:rPr lang="en-GB" baseline="0" dirty="0"/>
              <a:t> designs</a:t>
            </a:r>
            <a:endParaRPr lang="en-GB" dirty="0"/>
          </a:p>
        </p:txBody>
      </p:sp>
      <p:sp>
        <p:nvSpPr>
          <p:cNvPr id="4" name="Date Placeholder 3">
            <a:extLst>
              <a:ext uri="{FF2B5EF4-FFF2-40B4-BE49-F238E27FC236}">
                <a16:creationId xmlns:a16="http://schemas.microsoft.com/office/drawing/2014/main" id="{E63ADBC6-988D-4646-AAE1-7581FD84B076}"/>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4A719034-9D23-40D1-9BAE-1091415205DF}"/>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4D617A7A-15C5-4D58-A9F4-C7C2CAC0E418}"/>
              </a:ext>
            </a:extLst>
          </p:cNvPr>
          <p:cNvSpPr>
            <a:spLocks noGrp="1"/>
          </p:cNvSpPr>
          <p:nvPr>
            <p:ph type="sldNum" sz="quarter" idx="12"/>
          </p:nvPr>
        </p:nvSpPr>
        <p:spPr/>
        <p:txBody>
          <a:bodyPr/>
          <a:lstStyle/>
          <a:p>
            <a:fld id="{33B74FC3-86B5-4D0D-A090-E481881D980F}" type="slidenum">
              <a:rPr lang="en-GB" smtClean="0"/>
              <a:t>7</a:t>
            </a:fld>
            <a:endParaRPr lang="en-GB"/>
          </a:p>
        </p:txBody>
      </p:sp>
      <p:sp>
        <p:nvSpPr>
          <p:cNvPr id="10" name="Content Placeholder 9">
            <a:extLst>
              <a:ext uri="{FF2B5EF4-FFF2-40B4-BE49-F238E27FC236}">
                <a16:creationId xmlns:a16="http://schemas.microsoft.com/office/drawing/2014/main" id="{740D4E51-97E0-4692-A1FC-4EF5B91965E7}"/>
              </a:ext>
            </a:extLst>
          </p:cNvPr>
          <p:cNvSpPr>
            <a:spLocks noGrp="1"/>
          </p:cNvSpPr>
          <p:nvPr>
            <p:ph idx="1"/>
          </p:nvPr>
        </p:nvSpPr>
        <p:spPr/>
        <p:txBody>
          <a:bodyPr/>
          <a:lstStyle/>
          <a:p>
            <a:r>
              <a:rPr lang="en-GB" dirty="0"/>
              <a:t>A continuum of research approaches from quantitative (numbers) to qualitative (words) with mixed methods (numbers and words) combining the two  </a:t>
            </a:r>
          </a:p>
        </p:txBody>
      </p:sp>
      <p:graphicFrame>
        <p:nvGraphicFramePr>
          <p:cNvPr id="11" name="Table 7">
            <a:extLst>
              <a:ext uri="{FF2B5EF4-FFF2-40B4-BE49-F238E27FC236}">
                <a16:creationId xmlns:a16="http://schemas.microsoft.com/office/drawing/2014/main" id="{B95C7212-0FAE-4105-B870-71AEF495F3AC}"/>
              </a:ext>
            </a:extLst>
          </p:cNvPr>
          <p:cNvGraphicFramePr>
            <a:graphicFrameLocks/>
          </p:cNvGraphicFramePr>
          <p:nvPr>
            <p:extLst>
              <p:ext uri="{D42A27DB-BD31-4B8C-83A1-F6EECF244321}">
                <p14:modId xmlns:p14="http://schemas.microsoft.com/office/powerpoint/2010/main" val="2428122502"/>
              </p:ext>
            </p:extLst>
          </p:nvPr>
        </p:nvGraphicFramePr>
        <p:xfrm>
          <a:off x="838200" y="2832615"/>
          <a:ext cx="10515597" cy="2926080"/>
        </p:xfrm>
        <a:graphic>
          <a:graphicData uri="http://schemas.openxmlformats.org/drawingml/2006/table">
            <a:tbl>
              <a:tblPr firstRow="1" bandRow="1">
                <a:tableStyleId>{5C22544A-7EE6-4342-B048-85BDC9FD1C3A}</a:tableStyleId>
              </a:tblPr>
              <a:tblGrid>
                <a:gridCol w="3299847">
                  <a:extLst>
                    <a:ext uri="{9D8B030D-6E8A-4147-A177-3AD203B41FA5}">
                      <a16:colId xmlns:a16="http://schemas.microsoft.com/office/drawing/2014/main" val="3110235068"/>
                    </a:ext>
                  </a:extLst>
                </a:gridCol>
                <a:gridCol w="3710551">
                  <a:extLst>
                    <a:ext uri="{9D8B030D-6E8A-4147-A177-3AD203B41FA5}">
                      <a16:colId xmlns:a16="http://schemas.microsoft.com/office/drawing/2014/main" val="1499117826"/>
                    </a:ext>
                  </a:extLst>
                </a:gridCol>
                <a:gridCol w="3505199">
                  <a:extLst>
                    <a:ext uri="{9D8B030D-6E8A-4147-A177-3AD203B41FA5}">
                      <a16:colId xmlns:a16="http://schemas.microsoft.com/office/drawing/2014/main" val="3828527483"/>
                    </a:ext>
                  </a:extLst>
                </a:gridCol>
              </a:tblGrid>
              <a:tr h="370840">
                <a:tc>
                  <a:txBody>
                    <a:bodyPr/>
                    <a:lstStyle/>
                    <a:p>
                      <a:r>
                        <a:rPr lang="en-GB" sz="2000" dirty="0"/>
                        <a:t>Quantitative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Qualitative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Mixed methods</a:t>
                      </a:r>
                    </a:p>
                  </a:txBody>
                  <a:tcPr/>
                </a:tc>
                <a:extLst>
                  <a:ext uri="{0D108BD9-81ED-4DB2-BD59-A6C34878D82A}">
                    <a16:rowId xmlns:a16="http://schemas.microsoft.com/office/drawing/2014/main" val="2390557276"/>
                  </a:ext>
                </a:extLst>
              </a:tr>
              <a:tr h="370840">
                <a:tc>
                  <a:txBody>
                    <a:bodyPr/>
                    <a:lstStyle/>
                    <a:p>
                      <a:pPr marL="285750" indent="-285750">
                        <a:buFont typeface="Arial" panose="020B0604020202020204" pitchFamily="34" charset="0"/>
                        <a:buChar char="•"/>
                      </a:pPr>
                      <a:r>
                        <a:rPr lang="en-GB" sz="2000" dirty="0"/>
                        <a:t>Experimental designs</a:t>
                      </a:r>
                    </a:p>
                    <a:p>
                      <a:pPr marL="285750" indent="-285750">
                        <a:buFont typeface="Arial" panose="020B0604020202020204" pitchFamily="34" charset="0"/>
                        <a:buChar char="•"/>
                      </a:pPr>
                      <a:r>
                        <a:rPr lang="en-GB" sz="2000" dirty="0"/>
                        <a:t>Nonexperimental designs, such as surveys</a:t>
                      </a:r>
                    </a:p>
                    <a:p>
                      <a:pPr marL="285750" indent="-285750">
                        <a:buFont typeface="Arial" panose="020B0604020202020204" pitchFamily="34" charset="0"/>
                        <a:buChar char="•"/>
                      </a:pPr>
                      <a:r>
                        <a:rPr lang="en-GB" sz="2000" dirty="0"/>
                        <a:t>Longitudinal designs</a:t>
                      </a:r>
                    </a:p>
                  </a:txBody>
                  <a:tcPr/>
                </a:tc>
                <a:tc>
                  <a:txBody>
                    <a:bodyPr/>
                    <a:lstStyle/>
                    <a:p>
                      <a:pPr marL="285750" indent="-285750">
                        <a:buFont typeface="Arial" panose="020B0604020202020204" pitchFamily="34" charset="0"/>
                        <a:buChar char="•"/>
                      </a:pPr>
                      <a:r>
                        <a:rPr lang="en-GB" sz="2000" dirty="0"/>
                        <a:t>Narrative research (humanities)</a:t>
                      </a:r>
                    </a:p>
                    <a:p>
                      <a:pPr marL="285750" indent="-285750">
                        <a:buFont typeface="Arial" panose="020B0604020202020204" pitchFamily="34" charset="0"/>
                        <a:buChar char="•"/>
                      </a:pPr>
                      <a:r>
                        <a:rPr lang="en-GB" sz="2000" dirty="0"/>
                        <a:t>Phenomenology (philosophy and psychology)</a:t>
                      </a:r>
                    </a:p>
                    <a:p>
                      <a:pPr marL="285750" indent="-285750">
                        <a:buFont typeface="Arial" panose="020B0604020202020204" pitchFamily="34" charset="0"/>
                        <a:buChar char="•"/>
                      </a:pPr>
                      <a:r>
                        <a:rPr lang="en-GB" sz="2000" dirty="0"/>
                        <a:t>Grounded theory (sociology)</a:t>
                      </a:r>
                    </a:p>
                    <a:p>
                      <a:pPr marL="285750" indent="-285750">
                        <a:buFont typeface="Arial" panose="020B0604020202020204" pitchFamily="34" charset="0"/>
                        <a:buChar char="•"/>
                      </a:pPr>
                      <a:r>
                        <a:rPr lang="en-GB" sz="2000" dirty="0"/>
                        <a:t>Ethnographies (anthropology and sociology)</a:t>
                      </a:r>
                    </a:p>
                    <a:p>
                      <a:pPr marL="285750" indent="-285750">
                        <a:buFont typeface="Arial" panose="020B0604020202020204" pitchFamily="34" charset="0"/>
                        <a:buChar char="•"/>
                      </a:pPr>
                      <a:r>
                        <a:rPr lang="en-GB" sz="2000" dirty="0"/>
                        <a:t>Case study (many disciplines)</a:t>
                      </a:r>
                    </a:p>
                  </a:txBody>
                  <a:tcPr/>
                </a:tc>
                <a:tc>
                  <a:txBody>
                    <a:bodyPr/>
                    <a:lstStyle/>
                    <a:p>
                      <a:pPr marL="285750" indent="-285750">
                        <a:buFont typeface="Arial" panose="020B0604020202020204" pitchFamily="34" charset="0"/>
                        <a:buChar char="•"/>
                      </a:pPr>
                      <a:r>
                        <a:rPr lang="en-GB" sz="2000" dirty="0"/>
                        <a:t>Convergent</a:t>
                      </a:r>
                    </a:p>
                    <a:p>
                      <a:pPr marL="285750" indent="-285750">
                        <a:buFont typeface="Arial" panose="020B0604020202020204" pitchFamily="34" charset="0"/>
                        <a:buChar char="•"/>
                      </a:pPr>
                      <a:r>
                        <a:rPr lang="en-GB" sz="2000" dirty="0"/>
                        <a:t>Explanatory sequential</a:t>
                      </a:r>
                    </a:p>
                    <a:p>
                      <a:pPr marL="285750" indent="-285750">
                        <a:buFont typeface="Arial" panose="020B0604020202020204" pitchFamily="34" charset="0"/>
                        <a:buChar char="•"/>
                      </a:pPr>
                      <a:r>
                        <a:rPr lang="en-GB" sz="2000" dirty="0"/>
                        <a:t>Exploratory sequential</a:t>
                      </a:r>
                    </a:p>
                    <a:p>
                      <a:pPr marL="285750" indent="-285750">
                        <a:buFont typeface="Arial" panose="020B0604020202020204" pitchFamily="34" charset="0"/>
                        <a:buChar char="•"/>
                      </a:pPr>
                      <a:r>
                        <a:rPr lang="en-GB" sz="2000" dirty="0"/>
                        <a:t>Complex designs with embedded core designs</a:t>
                      </a:r>
                    </a:p>
                    <a:p>
                      <a:pPr marL="285750" indent="-285750">
                        <a:buFont typeface="Arial" panose="020B0604020202020204" pitchFamily="34" charset="0"/>
                        <a:buChar char="•"/>
                      </a:pPr>
                      <a:endParaRPr lang="en-GB" sz="2000" dirty="0"/>
                    </a:p>
                  </a:txBody>
                  <a:tcPr/>
                </a:tc>
                <a:extLst>
                  <a:ext uri="{0D108BD9-81ED-4DB2-BD59-A6C34878D82A}">
                    <a16:rowId xmlns:a16="http://schemas.microsoft.com/office/drawing/2014/main" val="1539392388"/>
                  </a:ext>
                </a:extLst>
              </a:tr>
            </a:tbl>
          </a:graphicData>
        </a:graphic>
      </p:graphicFrame>
    </p:spTree>
    <p:extLst>
      <p:ext uri="{BB962C8B-B14F-4D97-AF65-F5344CB8AC3E}">
        <p14:creationId xmlns:p14="http://schemas.microsoft.com/office/powerpoint/2010/main" val="3674716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C4874-F17B-4869-B9BB-227A2ACD265A}"/>
              </a:ext>
            </a:extLst>
          </p:cNvPr>
          <p:cNvSpPr>
            <a:spLocks noGrp="1"/>
          </p:cNvSpPr>
          <p:nvPr>
            <p:ph type="title"/>
          </p:nvPr>
        </p:nvSpPr>
        <p:spPr/>
        <p:txBody>
          <a:bodyPr/>
          <a:lstStyle/>
          <a:p>
            <a:r>
              <a:rPr lang="en-GB" dirty="0"/>
              <a:t>Research methods</a:t>
            </a:r>
          </a:p>
        </p:txBody>
      </p:sp>
      <p:sp>
        <p:nvSpPr>
          <p:cNvPr id="3" name="Content Placeholder 2">
            <a:extLst>
              <a:ext uri="{FF2B5EF4-FFF2-40B4-BE49-F238E27FC236}">
                <a16:creationId xmlns:a16="http://schemas.microsoft.com/office/drawing/2014/main" id="{65374B29-0895-4052-AC38-E114C92EFBD4}"/>
              </a:ext>
            </a:extLst>
          </p:cNvPr>
          <p:cNvSpPr>
            <a:spLocks noGrp="1"/>
          </p:cNvSpPr>
          <p:nvPr>
            <p:ph idx="1"/>
          </p:nvPr>
        </p:nvSpPr>
        <p:spPr/>
        <p:txBody>
          <a:bodyPr/>
          <a:lstStyle/>
          <a:p>
            <a:r>
              <a:rPr lang="en-GB" dirty="0"/>
              <a:t>The specific forms of data collection, analysis and interpretation</a:t>
            </a:r>
          </a:p>
        </p:txBody>
      </p:sp>
      <p:sp>
        <p:nvSpPr>
          <p:cNvPr id="4" name="Date Placeholder 3">
            <a:extLst>
              <a:ext uri="{FF2B5EF4-FFF2-40B4-BE49-F238E27FC236}">
                <a16:creationId xmlns:a16="http://schemas.microsoft.com/office/drawing/2014/main" id="{13026A53-68F2-4C7C-8A6A-2051BB844F0E}"/>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6C393403-BB8D-4449-AADC-3A07A20F6488}"/>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5FC545D7-993C-4B6B-82A1-CCD6D6E5A2E1}"/>
              </a:ext>
            </a:extLst>
          </p:cNvPr>
          <p:cNvSpPr>
            <a:spLocks noGrp="1"/>
          </p:cNvSpPr>
          <p:nvPr>
            <p:ph type="sldNum" sz="quarter" idx="12"/>
          </p:nvPr>
        </p:nvSpPr>
        <p:spPr/>
        <p:txBody>
          <a:bodyPr/>
          <a:lstStyle/>
          <a:p>
            <a:fld id="{33B74FC3-86B5-4D0D-A090-E481881D980F}" type="slidenum">
              <a:rPr lang="en-GB" smtClean="0"/>
              <a:t>8</a:t>
            </a:fld>
            <a:endParaRPr lang="en-GB"/>
          </a:p>
        </p:txBody>
      </p:sp>
      <p:graphicFrame>
        <p:nvGraphicFramePr>
          <p:cNvPr id="7" name="Table 7">
            <a:extLst>
              <a:ext uri="{FF2B5EF4-FFF2-40B4-BE49-F238E27FC236}">
                <a16:creationId xmlns:a16="http://schemas.microsoft.com/office/drawing/2014/main" id="{09677663-697B-46D5-8726-D6C109799CD0}"/>
              </a:ext>
            </a:extLst>
          </p:cNvPr>
          <p:cNvGraphicFramePr>
            <a:graphicFrameLocks/>
          </p:cNvGraphicFramePr>
          <p:nvPr>
            <p:extLst>
              <p:ext uri="{D42A27DB-BD31-4B8C-83A1-F6EECF244321}">
                <p14:modId xmlns:p14="http://schemas.microsoft.com/office/powerpoint/2010/main" val="2491799274"/>
              </p:ext>
            </p:extLst>
          </p:nvPr>
        </p:nvGraphicFramePr>
        <p:xfrm>
          <a:off x="838200" y="2159375"/>
          <a:ext cx="10515597" cy="35966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3110235068"/>
                    </a:ext>
                  </a:extLst>
                </a:gridCol>
                <a:gridCol w="3505199">
                  <a:extLst>
                    <a:ext uri="{9D8B030D-6E8A-4147-A177-3AD203B41FA5}">
                      <a16:colId xmlns:a16="http://schemas.microsoft.com/office/drawing/2014/main" val="1499117826"/>
                    </a:ext>
                  </a:extLst>
                </a:gridCol>
                <a:gridCol w="3505199">
                  <a:extLst>
                    <a:ext uri="{9D8B030D-6E8A-4147-A177-3AD203B41FA5}">
                      <a16:colId xmlns:a16="http://schemas.microsoft.com/office/drawing/2014/main" val="3828527483"/>
                    </a:ext>
                  </a:extLst>
                </a:gridCol>
              </a:tblGrid>
              <a:tr h="370840">
                <a:tc>
                  <a:txBody>
                    <a:bodyPr/>
                    <a:lstStyle/>
                    <a:p>
                      <a:r>
                        <a:rPr lang="en-GB" sz="2000" dirty="0"/>
                        <a:t>Quantitative methods</a:t>
                      </a:r>
                    </a:p>
                  </a:txBody>
                  <a:tcPr/>
                </a:tc>
                <a:tc>
                  <a:txBody>
                    <a:bodyPr/>
                    <a:lstStyle/>
                    <a:p>
                      <a:r>
                        <a:rPr lang="en-GB" sz="2000" dirty="0"/>
                        <a:t>Qualitative methods</a:t>
                      </a:r>
                    </a:p>
                  </a:txBody>
                  <a:tcPr/>
                </a:tc>
                <a:tc>
                  <a:txBody>
                    <a:bodyPr/>
                    <a:lstStyle/>
                    <a:p>
                      <a:r>
                        <a:rPr lang="en-GB" sz="2000" dirty="0"/>
                        <a:t>Mixed methods</a:t>
                      </a:r>
                    </a:p>
                  </a:txBody>
                  <a:tcPr/>
                </a:tc>
                <a:extLst>
                  <a:ext uri="{0D108BD9-81ED-4DB2-BD59-A6C34878D82A}">
                    <a16:rowId xmlns:a16="http://schemas.microsoft.com/office/drawing/2014/main" val="2390557276"/>
                  </a:ext>
                </a:extLst>
              </a:tr>
              <a:tr h="370840">
                <a:tc>
                  <a:txBody>
                    <a:bodyPr/>
                    <a:lstStyle/>
                    <a:p>
                      <a:pPr marL="0" indent="0">
                        <a:buFont typeface="Arial" panose="020B0604020202020204" pitchFamily="34" charset="0"/>
                        <a:buNone/>
                      </a:pPr>
                      <a:r>
                        <a:rPr lang="en-GB" sz="2000" dirty="0"/>
                        <a:t>Pre-determined</a:t>
                      </a:r>
                    </a:p>
                  </a:txBody>
                  <a:tcPr/>
                </a:tc>
                <a:tc>
                  <a:txBody>
                    <a:bodyPr/>
                    <a:lstStyle/>
                    <a:p>
                      <a:pPr marL="0" indent="0">
                        <a:buFont typeface="Arial" panose="020B0604020202020204" pitchFamily="34" charset="0"/>
                        <a:buNone/>
                      </a:pPr>
                      <a:r>
                        <a:rPr lang="en-GB" sz="2000" dirty="0"/>
                        <a:t>Emerging methods</a:t>
                      </a:r>
                    </a:p>
                  </a:txBody>
                  <a:tcPr/>
                </a:tc>
                <a:tc>
                  <a:txBody>
                    <a:bodyPr/>
                    <a:lstStyle/>
                    <a:p>
                      <a:pPr marL="0" indent="0">
                        <a:buFont typeface="Arial" panose="020B0604020202020204" pitchFamily="34" charset="0"/>
                        <a:buNone/>
                      </a:pPr>
                      <a:r>
                        <a:rPr lang="en-GB" sz="2000" dirty="0"/>
                        <a:t>Both predetermined and emerging methods</a:t>
                      </a:r>
                    </a:p>
                  </a:txBody>
                  <a:tcPr/>
                </a:tc>
                <a:extLst>
                  <a:ext uri="{0D108BD9-81ED-4DB2-BD59-A6C34878D82A}">
                    <a16:rowId xmlns:a16="http://schemas.microsoft.com/office/drawing/2014/main" val="1539392388"/>
                  </a:ext>
                </a:extLst>
              </a:tr>
              <a:tr h="370840">
                <a:tc>
                  <a:txBody>
                    <a:bodyPr/>
                    <a:lstStyle/>
                    <a:p>
                      <a:pPr marL="0" indent="0">
                        <a:buFont typeface="Arial" panose="020B0604020202020204" pitchFamily="34" charset="0"/>
                        <a:buNone/>
                      </a:pPr>
                      <a:r>
                        <a:rPr lang="en-GB" sz="2000" dirty="0"/>
                        <a:t>Instrument based questions</a:t>
                      </a:r>
                    </a:p>
                  </a:txBody>
                  <a:tcPr/>
                </a:tc>
                <a:tc>
                  <a:txBody>
                    <a:bodyPr/>
                    <a:lstStyle/>
                    <a:p>
                      <a:pPr marL="0" indent="0">
                        <a:buFont typeface="Arial" panose="020B0604020202020204" pitchFamily="34" charset="0"/>
                        <a:buNone/>
                      </a:pPr>
                      <a:r>
                        <a:rPr lang="en-GB" sz="2000" dirty="0"/>
                        <a:t>Open-ended questions</a:t>
                      </a:r>
                    </a:p>
                  </a:txBody>
                  <a:tcPr/>
                </a:tc>
                <a:tc>
                  <a:txBody>
                    <a:bodyPr/>
                    <a:lstStyle/>
                    <a:p>
                      <a:pPr marL="0" indent="0">
                        <a:buFont typeface="Arial" panose="020B0604020202020204" pitchFamily="34" charset="0"/>
                        <a:buNone/>
                      </a:pPr>
                      <a:r>
                        <a:rPr lang="en-GB" sz="2000" dirty="0"/>
                        <a:t>Both open- and closed-ended questions</a:t>
                      </a:r>
                    </a:p>
                  </a:txBody>
                  <a:tcPr/>
                </a:tc>
                <a:extLst>
                  <a:ext uri="{0D108BD9-81ED-4DB2-BD59-A6C34878D82A}">
                    <a16:rowId xmlns:a16="http://schemas.microsoft.com/office/drawing/2014/main" val="2873360202"/>
                  </a:ext>
                </a:extLst>
              </a:tr>
              <a:tr h="370840">
                <a:tc>
                  <a:txBody>
                    <a:bodyPr/>
                    <a:lstStyle/>
                    <a:p>
                      <a:pPr marL="0" indent="0">
                        <a:buFont typeface="Arial" panose="020B0604020202020204" pitchFamily="34" charset="0"/>
                        <a:buNone/>
                      </a:pPr>
                      <a:r>
                        <a:rPr lang="en-GB" sz="2000" dirty="0"/>
                        <a:t>Performance data, attitude data, observational data, and census data</a:t>
                      </a:r>
                    </a:p>
                  </a:txBody>
                  <a:tcPr/>
                </a:tc>
                <a:tc>
                  <a:txBody>
                    <a:bodyPr/>
                    <a:lstStyle/>
                    <a:p>
                      <a:pPr marL="0" indent="0">
                        <a:buFont typeface="Arial" panose="020B0604020202020204" pitchFamily="34" charset="0"/>
                        <a:buNone/>
                      </a:pPr>
                      <a:r>
                        <a:rPr lang="en-GB" sz="2000" dirty="0"/>
                        <a:t>Interview data, observation data, document data, and audio-visual data</a:t>
                      </a:r>
                    </a:p>
                  </a:txBody>
                  <a:tcPr/>
                </a:tc>
                <a:tc>
                  <a:txBody>
                    <a:bodyPr/>
                    <a:lstStyle/>
                    <a:p>
                      <a:pPr marL="0" indent="0">
                        <a:buFont typeface="Arial" panose="020B0604020202020204" pitchFamily="34" charset="0"/>
                        <a:buNone/>
                      </a:pPr>
                      <a:r>
                        <a:rPr lang="en-GB" sz="2000" dirty="0"/>
                        <a:t>Multiple forms of data drawing on all possibilities</a:t>
                      </a:r>
                    </a:p>
                  </a:txBody>
                  <a:tcPr/>
                </a:tc>
                <a:extLst>
                  <a:ext uri="{0D108BD9-81ED-4DB2-BD59-A6C34878D82A}">
                    <a16:rowId xmlns:a16="http://schemas.microsoft.com/office/drawing/2014/main" val="2043885624"/>
                  </a:ext>
                </a:extLst>
              </a:tr>
              <a:tr h="370840">
                <a:tc>
                  <a:txBody>
                    <a:bodyPr/>
                    <a:lstStyle/>
                    <a:p>
                      <a:pPr marL="0" indent="0">
                        <a:buFont typeface="Arial" panose="020B0604020202020204" pitchFamily="34" charset="0"/>
                        <a:buNone/>
                      </a:pPr>
                      <a:r>
                        <a:rPr lang="en-GB" sz="2000" dirty="0"/>
                        <a:t>Statistical analysis</a:t>
                      </a:r>
                    </a:p>
                  </a:txBody>
                  <a:tcPr/>
                </a:tc>
                <a:tc>
                  <a:txBody>
                    <a:bodyPr/>
                    <a:lstStyle/>
                    <a:p>
                      <a:pPr marL="0" indent="0">
                        <a:buFont typeface="Arial" panose="020B0604020202020204" pitchFamily="34" charset="0"/>
                        <a:buNone/>
                      </a:pPr>
                      <a:r>
                        <a:rPr lang="en-GB" sz="2000" dirty="0"/>
                        <a:t>Text and image analysis</a:t>
                      </a:r>
                    </a:p>
                  </a:txBody>
                  <a:tcPr/>
                </a:tc>
                <a:tc>
                  <a:txBody>
                    <a:bodyPr/>
                    <a:lstStyle/>
                    <a:p>
                      <a:pPr marL="0" indent="0">
                        <a:buFont typeface="Arial" panose="020B0604020202020204" pitchFamily="34" charset="0"/>
                        <a:buNone/>
                      </a:pPr>
                      <a:r>
                        <a:rPr lang="en-GB" sz="2000" dirty="0"/>
                        <a:t>Statistical and text analysis</a:t>
                      </a:r>
                    </a:p>
                  </a:txBody>
                  <a:tcPr/>
                </a:tc>
                <a:extLst>
                  <a:ext uri="{0D108BD9-81ED-4DB2-BD59-A6C34878D82A}">
                    <a16:rowId xmlns:a16="http://schemas.microsoft.com/office/drawing/2014/main" val="70555507"/>
                  </a:ext>
                </a:extLst>
              </a:tr>
              <a:tr h="370840">
                <a:tc>
                  <a:txBody>
                    <a:bodyPr/>
                    <a:lstStyle/>
                    <a:p>
                      <a:pPr marL="0" indent="0">
                        <a:buFont typeface="Arial" panose="020B0604020202020204" pitchFamily="34" charset="0"/>
                        <a:buNone/>
                      </a:pPr>
                      <a:r>
                        <a:rPr lang="en-GB" sz="2000" dirty="0"/>
                        <a:t>Statistical interpretation</a:t>
                      </a:r>
                    </a:p>
                  </a:txBody>
                  <a:tcPr/>
                </a:tc>
                <a:tc>
                  <a:txBody>
                    <a:bodyPr/>
                    <a:lstStyle/>
                    <a:p>
                      <a:pPr marL="0" indent="0">
                        <a:buFont typeface="Arial" panose="020B0604020202020204" pitchFamily="34" charset="0"/>
                        <a:buNone/>
                      </a:pPr>
                      <a:r>
                        <a:rPr lang="en-GB" sz="2000" dirty="0"/>
                        <a:t>Themes, patterns interpretation</a:t>
                      </a:r>
                    </a:p>
                  </a:txBody>
                  <a:tcPr/>
                </a:tc>
                <a:tc>
                  <a:txBody>
                    <a:bodyPr/>
                    <a:lstStyle/>
                    <a:p>
                      <a:pPr marL="0" indent="0">
                        <a:buFont typeface="Arial" panose="020B0604020202020204" pitchFamily="34" charset="0"/>
                        <a:buNone/>
                      </a:pPr>
                      <a:r>
                        <a:rPr lang="en-GB" sz="2000" dirty="0"/>
                        <a:t>Across databases interpretation</a:t>
                      </a:r>
                    </a:p>
                  </a:txBody>
                  <a:tcPr/>
                </a:tc>
                <a:extLst>
                  <a:ext uri="{0D108BD9-81ED-4DB2-BD59-A6C34878D82A}">
                    <a16:rowId xmlns:a16="http://schemas.microsoft.com/office/drawing/2014/main" val="4229743561"/>
                  </a:ext>
                </a:extLst>
              </a:tr>
            </a:tbl>
          </a:graphicData>
        </a:graphic>
      </p:graphicFrame>
    </p:spTree>
    <p:extLst>
      <p:ext uri="{BB962C8B-B14F-4D97-AF65-F5344CB8AC3E}">
        <p14:creationId xmlns:p14="http://schemas.microsoft.com/office/powerpoint/2010/main" val="1297970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5C4E9-8A73-4704-8D3C-25D3D2AA6E37}"/>
              </a:ext>
            </a:extLst>
          </p:cNvPr>
          <p:cNvSpPr>
            <a:spLocks noGrp="1"/>
          </p:cNvSpPr>
          <p:nvPr>
            <p:ph type="title"/>
          </p:nvPr>
        </p:nvSpPr>
        <p:spPr/>
        <p:txBody>
          <a:bodyPr/>
          <a:lstStyle/>
          <a:p>
            <a:r>
              <a:rPr lang="en-GB" dirty="0"/>
              <a:t>Example research scenarios</a:t>
            </a:r>
          </a:p>
        </p:txBody>
      </p:sp>
      <p:sp>
        <p:nvSpPr>
          <p:cNvPr id="3" name="Content Placeholder 2">
            <a:extLst>
              <a:ext uri="{FF2B5EF4-FFF2-40B4-BE49-F238E27FC236}">
                <a16:creationId xmlns:a16="http://schemas.microsoft.com/office/drawing/2014/main" id="{7267806F-55A9-4B60-BF5B-5DAE55D73EB6}"/>
              </a:ext>
            </a:extLst>
          </p:cNvPr>
          <p:cNvSpPr>
            <a:spLocks noGrp="1"/>
          </p:cNvSpPr>
          <p:nvPr>
            <p:ph sz="half" idx="1"/>
          </p:nvPr>
        </p:nvSpPr>
        <p:spPr>
          <a:xfrm>
            <a:off x="838199" y="1496817"/>
            <a:ext cx="5603930" cy="4680146"/>
          </a:xfrm>
        </p:spPr>
        <p:txBody>
          <a:bodyPr>
            <a:noAutofit/>
          </a:bodyPr>
          <a:lstStyle/>
          <a:p>
            <a:r>
              <a:rPr lang="en-GB" dirty="0"/>
              <a:t>Quantitative approach</a:t>
            </a:r>
          </a:p>
          <a:p>
            <a:pPr lvl="1"/>
            <a:r>
              <a:rPr lang="en-GB" dirty="0"/>
              <a:t>Postpositivist worldview, experimental design, and pre-test and post-test measures of attitudes </a:t>
            </a:r>
            <a:r>
              <a:rPr lang="en-GB" i="1" dirty="0"/>
              <a:t>(tests a theory by specifying a hypothesis and collecting data to support or refute it)</a:t>
            </a:r>
          </a:p>
          <a:p>
            <a:r>
              <a:rPr lang="en-GB" dirty="0"/>
              <a:t>Qualitative approach</a:t>
            </a:r>
          </a:p>
          <a:p>
            <a:pPr lvl="1"/>
            <a:r>
              <a:rPr lang="en-GB" dirty="0"/>
              <a:t>Constructivist worldview, ethnographic design, and observation of behaviour </a:t>
            </a:r>
            <a:r>
              <a:rPr lang="en-GB" i="1" dirty="0"/>
              <a:t>(establish the meaning of a phenomenon from the views of the participants)</a:t>
            </a:r>
          </a:p>
        </p:txBody>
      </p:sp>
      <p:sp>
        <p:nvSpPr>
          <p:cNvPr id="7" name="Content Placeholder 6">
            <a:extLst>
              <a:ext uri="{FF2B5EF4-FFF2-40B4-BE49-F238E27FC236}">
                <a16:creationId xmlns:a16="http://schemas.microsoft.com/office/drawing/2014/main" id="{DC75D1A4-20D9-4232-9711-47CC76345A9A}"/>
              </a:ext>
            </a:extLst>
          </p:cNvPr>
          <p:cNvSpPr>
            <a:spLocks noGrp="1"/>
          </p:cNvSpPr>
          <p:nvPr>
            <p:ph sz="half" idx="2"/>
          </p:nvPr>
        </p:nvSpPr>
        <p:spPr>
          <a:xfrm>
            <a:off x="6318141" y="1496817"/>
            <a:ext cx="5398578" cy="4680146"/>
          </a:xfrm>
        </p:spPr>
        <p:txBody>
          <a:bodyPr>
            <a:noAutofit/>
          </a:bodyPr>
          <a:lstStyle/>
          <a:p>
            <a:r>
              <a:rPr lang="en-GB" dirty="0"/>
              <a:t>Qualitative approach</a:t>
            </a:r>
          </a:p>
          <a:p>
            <a:pPr lvl="1"/>
            <a:r>
              <a:rPr lang="en-GB" dirty="0"/>
              <a:t>Transformative worldview, narrative design, and open-ended interviewing </a:t>
            </a:r>
            <a:r>
              <a:rPr lang="en-GB" i="1" dirty="0"/>
              <a:t>(examine an issue related to oppression of individuals – individuals interviewed to determine their experiences)</a:t>
            </a:r>
          </a:p>
          <a:p>
            <a:r>
              <a:rPr lang="en-GB" dirty="0"/>
              <a:t>Mixed methods approach</a:t>
            </a:r>
          </a:p>
          <a:p>
            <a:pPr lvl="1"/>
            <a:r>
              <a:rPr lang="en-GB" dirty="0"/>
              <a:t>Pragmatic worldview, collection of quantitative and qualitative data sequentially </a:t>
            </a:r>
            <a:r>
              <a:rPr lang="en-GB" i="1" dirty="0"/>
              <a:t>(survey followed by open-ended interviews)</a:t>
            </a:r>
          </a:p>
        </p:txBody>
      </p:sp>
      <p:sp>
        <p:nvSpPr>
          <p:cNvPr id="4" name="Date Placeholder 3">
            <a:extLst>
              <a:ext uri="{FF2B5EF4-FFF2-40B4-BE49-F238E27FC236}">
                <a16:creationId xmlns:a16="http://schemas.microsoft.com/office/drawing/2014/main" id="{90BBA8E0-9CE2-4B02-82D3-CAB459EE2EB2}"/>
              </a:ext>
            </a:extLst>
          </p:cNvPr>
          <p:cNvSpPr>
            <a:spLocks noGrp="1"/>
          </p:cNvSpPr>
          <p:nvPr>
            <p:ph type="dt" sz="half" idx="10"/>
          </p:nvPr>
        </p:nvSpPr>
        <p:spPr/>
        <p:txBody>
          <a:bodyPr/>
          <a:lstStyle/>
          <a:p>
            <a:r>
              <a:rPr lang="en-US"/>
              <a:t>Thursday, 2nd September 2021</a:t>
            </a:r>
            <a:endParaRPr lang="en-GB" dirty="0"/>
          </a:p>
        </p:txBody>
      </p:sp>
      <p:sp>
        <p:nvSpPr>
          <p:cNvPr id="5" name="Footer Placeholder 4">
            <a:extLst>
              <a:ext uri="{FF2B5EF4-FFF2-40B4-BE49-F238E27FC236}">
                <a16:creationId xmlns:a16="http://schemas.microsoft.com/office/drawing/2014/main" id="{AAE8FF24-CE12-4565-9C9A-440B104DFC5C}"/>
              </a:ext>
            </a:extLst>
          </p:cNvPr>
          <p:cNvSpPr>
            <a:spLocks noGrp="1"/>
          </p:cNvSpPr>
          <p:nvPr>
            <p:ph type="ftr" sz="quarter" idx="11"/>
          </p:nvPr>
        </p:nvSpPr>
        <p:spPr/>
        <p:txBody>
          <a:bodyPr/>
          <a:lstStyle/>
          <a:p>
            <a:r>
              <a:rPr lang="en-US"/>
              <a:t>eSTEeM - Scholarship Methods 2 - Interviews and Focus Groups</a:t>
            </a:r>
            <a:endParaRPr lang="en-GB"/>
          </a:p>
        </p:txBody>
      </p:sp>
      <p:sp>
        <p:nvSpPr>
          <p:cNvPr id="6" name="Slide Number Placeholder 5">
            <a:extLst>
              <a:ext uri="{FF2B5EF4-FFF2-40B4-BE49-F238E27FC236}">
                <a16:creationId xmlns:a16="http://schemas.microsoft.com/office/drawing/2014/main" id="{A656A6DD-FFB4-4AAE-AAE9-B1FFFD7EAC02}"/>
              </a:ext>
            </a:extLst>
          </p:cNvPr>
          <p:cNvSpPr>
            <a:spLocks noGrp="1"/>
          </p:cNvSpPr>
          <p:nvPr>
            <p:ph type="sldNum" sz="quarter" idx="12"/>
          </p:nvPr>
        </p:nvSpPr>
        <p:spPr/>
        <p:txBody>
          <a:bodyPr/>
          <a:lstStyle/>
          <a:p>
            <a:fld id="{33B74FC3-86B5-4D0D-A090-E481881D980F}" type="slidenum">
              <a:rPr lang="en-GB" smtClean="0"/>
              <a:t>9</a:t>
            </a:fld>
            <a:endParaRPr lang="en-GB"/>
          </a:p>
        </p:txBody>
      </p:sp>
    </p:spTree>
    <p:extLst>
      <p:ext uri="{BB962C8B-B14F-4D97-AF65-F5344CB8AC3E}">
        <p14:creationId xmlns:p14="http://schemas.microsoft.com/office/powerpoint/2010/main" val="330974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PRESGUID" val="4562034f-9306-454b-855a-6bc130623ad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698</TotalTime>
  <Words>2693</Words>
  <Application>Microsoft Office PowerPoint</Application>
  <PresentationFormat>Widescreen</PresentationFormat>
  <Paragraphs>367</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Symbol</vt:lpstr>
      <vt:lpstr>Office Theme</vt:lpstr>
      <vt:lpstr>Scholarship Methods Part 2</vt:lpstr>
      <vt:lpstr>Overview: Interviews and focus groups</vt:lpstr>
      <vt:lpstr>Scholarship of Teaching and Learning</vt:lpstr>
      <vt:lpstr>Focusing a study</vt:lpstr>
      <vt:lpstr>Philosophical worldviews of research</vt:lpstr>
      <vt:lpstr>Research approaches</vt:lpstr>
      <vt:lpstr>Research designs</vt:lpstr>
      <vt:lpstr>Research methods</vt:lpstr>
      <vt:lpstr>Example research scenarios</vt:lpstr>
      <vt:lpstr>Interviews and focus groups</vt:lpstr>
      <vt:lpstr>Interview types</vt:lpstr>
      <vt:lpstr>Details to consider</vt:lpstr>
      <vt:lpstr>Data to collect</vt:lpstr>
      <vt:lpstr>Designing questions</vt:lpstr>
      <vt:lpstr>Types of questions</vt:lpstr>
      <vt:lpstr>Focus groups</vt:lpstr>
      <vt:lpstr>Focus group preparation</vt:lpstr>
      <vt:lpstr>Recruiting participants</vt:lpstr>
      <vt:lpstr>Logistics</vt:lpstr>
      <vt:lpstr>Moderator(s)</vt:lpstr>
      <vt:lpstr>Beginning</vt:lpstr>
      <vt:lpstr>During – the dos and don'ts </vt:lpstr>
      <vt:lpstr>Ending</vt:lpstr>
      <vt:lpstr>Overview: Interviews and focus groups</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Trevor.Collins</dc:creator>
  <cp:lastModifiedBy>Diane.Ford</cp:lastModifiedBy>
  <cp:revision>68</cp:revision>
  <cp:lastPrinted>2019-12-17T13:05:32Z</cp:lastPrinted>
  <dcterms:created xsi:type="dcterms:W3CDTF">2019-12-16T20:27:14Z</dcterms:created>
  <dcterms:modified xsi:type="dcterms:W3CDTF">2021-09-02T08:56:36Z</dcterms:modified>
</cp:coreProperties>
</file>