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1"/>
    <p:sldMasterId id="2147483687" r:id="rId2"/>
    <p:sldMasterId id="2147483735" r:id="rId3"/>
  </p:sldMasterIdLst>
  <p:notesMasterIdLst>
    <p:notesMasterId r:id="rId24"/>
  </p:notesMasterIdLst>
  <p:handoutMasterIdLst>
    <p:handoutMasterId r:id="rId25"/>
  </p:handoutMasterIdLst>
  <p:sldIdLst>
    <p:sldId id="274" r:id="rId4"/>
    <p:sldId id="316" r:id="rId5"/>
    <p:sldId id="321" r:id="rId6"/>
    <p:sldId id="302" r:id="rId7"/>
    <p:sldId id="304" r:id="rId8"/>
    <p:sldId id="305" r:id="rId9"/>
    <p:sldId id="306" r:id="rId10"/>
    <p:sldId id="308" r:id="rId11"/>
    <p:sldId id="309" r:id="rId12"/>
    <p:sldId id="310" r:id="rId13"/>
    <p:sldId id="313" r:id="rId14"/>
    <p:sldId id="323" r:id="rId15"/>
    <p:sldId id="314" r:id="rId16"/>
    <p:sldId id="315" r:id="rId17"/>
    <p:sldId id="322" r:id="rId18"/>
    <p:sldId id="317" r:id="rId19"/>
    <p:sldId id="318" r:id="rId20"/>
    <p:sldId id="319" r:id="rId21"/>
    <p:sldId id="320" r:id="rId22"/>
    <p:sldId id="29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B9B"/>
    <a:srgbClr val="ED2891"/>
    <a:srgbClr val="E5007D"/>
    <a:srgbClr val="C7E6E9"/>
    <a:srgbClr val="85CCD4"/>
    <a:srgbClr val="44BBC5"/>
    <a:srgbClr val="008496"/>
    <a:srgbClr val="00B7B2"/>
    <a:srgbClr val="F7C3DC"/>
    <a:srgbClr val="F3A1C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43B5F0-F0B7-05BF-6F2A-3C52DCC1C57A}" v="5" dt="2021-08-24T11:10:08.875"/>
    <p1510:client id="{CD69BC65-4321-C346-9FC0-ECFDC9A78D6F}" v="28" dt="2021-08-24T11:36:33.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20"/>
    <p:restoredTop sz="86397" autoAdjust="0"/>
  </p:normalViewPr>
  <p:slideViewPr>
    <p:cSldViewPr snapToGrid="0" snapToObjects="1">
      <p:cViewPr varScale="1">
        <p:scale>
          <a:sx n="72" d="100"/>
          <a:sy n="72" d="100"/>
        </p:scale>
        <p:origin x="9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4DCC80-CA36-F045-A58C-848932FB29C3}" type="datetimeFigureOut">
              <a:rPr lang="en-US" smtClean="0"/>
              <a:t>8/31/2021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D5D1C1-F34B-8540-9015-CDD822028F69}" type="slidenum">
              <a:rPr lang="en-US" smtClean="0"/>
              <a:t>‹#›</a:t>
            </a:fld>
            <a:endParaRPr lang="en-US"/>
          </a:p>
        </p:txBody>
      </p:sp>
    </p:spTree>
    <p:extLst>
      <p:ext uri="{BB962C8B-B14F-4D97-AF65-F5344CB8AC3E}">
        <p14:creationId xmlns:p14="http://schemas.microsoft.com/office/powerpoint/2010/main" val="7825922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95C204-7EB0-F245-AC16-FC44E91A7A65}" type="datetimeFigureOut">
              <a:rPr lang="en-US" smtClean="0"/>
              <a:t>8/31/2021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412BEB-C874-A74C-8D0A-39AA16E8DFB9}" type="slidenum">
              <a:rPr lang="en-US" smtClean="0"/>
              <a:t>‹#›</a:t>
            </a:fld>
            <a:endParaRPr lang="en-US"/>
          </a:p>
        </p:txBody>
      </p:sp>
    </p:spTree>
    <p:extLst>
      <p:ext uri="{BB962C8B-B14F-4D97-AF65-F5344CB8AC3E}">
        <p14:creationId xmlns:p14="http://schemas.microsoft.com/office/powerpoint/2010/main" val="238330104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8" name="Text Placeholder 9">
            <a:extLst>
              <a:ext uri="{FF2B5EF4-FFF2-40B4-BE49-F238E27FC236}">
                <a16:creationId xmlns:a16="http://schemas.microsoft.com/office/drawing/2014/main" id="{89E6F516-5A93-46CB-BD93-0AA757BC2E46}"/>
              </a:ext>
            </a:extLst>
          </p:cNvPr>
          <p:cNvSpPr>
            <a:spLocks noGrp="1"/>
          </p:cNvSpPr>
          <p:nvPr>
            <p:ph type="body" sz="quarter" idx="17" hasCustomPrompt="1"/>
          </p:nvPr>
        </p:nvSpPr>
        <p:spPr>
          <a:xfrm>
            <a:off x="1466490" y="3520773"/>
            <a:ext cx="5279367" cy="395619"/>
          </a:xfrm>
          <a:prstGeom prst="rect">
            <a:avLst/>
          </a:prstGeom>
        </p:spPr>
        <p:txBody>
          <a:bodyPr anchor="ctr"/>
          <a:lstStyle>
            <a:lvl1pPr marL="0" indent="0">
              <a:buNone/>
              <a:defRPr sz="2000" b="1">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Subtitle</a:t>
            </a:r>
          </a:p>
        </p:txBody>
      </p:sp>
      <p:sp>
        <p:nvSpPr>
          <p:cNvPr id="9" name="Text Placeholder 9">
            <a:extLst>
              <a:ext uri="{FF2B5EF4-FFF2-40B4-BE49-F238E27FC236}">
                <a16:creationId xmlns:a16="http://schemas.microsoft.com/office/drawing/2014/main" id="{8B4B5340-958A-450C-A8D9-EBE1007D2C86}"/>
              </a:ext>
            </a:extLst>
          </p:cNvPr>
          <p:cNvSpPr>
            <a:spLocks noGrp="1"/>
          </p:cNvSpPr>
          <p:nvPr>
            <p:ph type="body" sz="quarter" idx="18" hasCustomPrompt="1"/>
          </p:nvPr>
        </p:nvSpPr>
        <p:spPr>
          <a:xfrm>
            <a:off x="1466490" y="3916392"/>
            <a:ext cx="5279367" cy="67286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01/08/2018</a:t>
            </a:r>
          </a:p>
          <a:p>
            <a:pPr marL="342900" marR="0" lvl="0" indent="-342900" algn="l" defTabSz="457200" rtl="0" eaLnBrk="1" fontAlgn="auto" latinLnBrk="0" hangingPunct="1">
              <a:lnSpc>
                <a:spcPct val="100000"/>
              </a:lnSpc>
              <a:spcBef>
                <a:spcPct val="20000"/>
              </a:spcBef>
              <a:spcAft>
                <a:spcPts val="0"/>
              </a:spcAft>
              <a:buClrTx/>
              <a:buSzTx/>
              <a:tabLst/>
              <a:defRPr/>
            </a:pPr>
            <a:r>
              <a:rPr lang="en-US" dirty="0"/>
              <a:t>V1.2</a:t>
            </a:r>
          </a:p>
        </p:txBody>
      </p:sp>
      <p:sp>
        <p:nvSpPr>
          <p:cNvPr id="10" name="Text Placeholder 9">
            <a:extLst>
              <a:ext uri="{FF2B5EF4-FFF2-40B4-BE49-F238E27FC236}">
                <a16:creationId xmlns:a16="http://schemas.microsoft.com/office/drawing/2014/main" id="{E03EEA31-37FD-4C6A-A5B4-FAEB69A86C18}"/>
              </a:ext>
            </a:extLst>
          </p:cNvPr>
          <p:cNvSpPr>
            <a:spLocks noGrp="1"/>
          </p:cNvSpPr>
          <p:nvPr>
            <p:ph type="body" sz="quarter" idx="19" hasCustomPrompt="1"/>
          </p:nvPr>
        </p:nvSpPr>
        <p:spPr>
          <a:xfrm>
            <a:off x="1466489" y="4741653"/>
            <a:ext cx="5279367" cy="37381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1st August 2017</a:t>
            </a:r>
          </a:p>
        </p:txBody>
      </p:sp>
      <p:sp>
        <p:nvSpPr>
          <p:cNvPr id="19" name="Text Placeholder 2">
            <a:extLst>
              <a:ext uri="{FF2B5EF4-FFF2-40B4-BE49-F238E27FC236}">
                <a16:creationId xmlns:a16="http://schemas.microsoft.com/office/drawing/2014/main" id="{1898A98A-E192-4AAF-9C23-E1F9CFFAB16B}"/>
              </a:ext>
            </a:extLst>
          </p:cNvPr>
          <p:cNvSpPr>
            <a:spLocks noGrp="1"/>
          </p:cNvSpPr>
          <p:nvPr>
            <p:ph type="body" sz="quarter" idx="21" hasCustomPrompt="1"/>
          </p:nvPr>
        </p:nvSpPr>
        <p:spPr>
          <a:xfrm>
            <a:off x="1587259" y="1923512"/>
            <a:ext cx="5158595" cy="1127362"/>
          </a:xfrm>
          <a:prstGeom prst="rect">
            <a:avLst/>
          </a:prstGeom>
          <a:noFill/>
        </p:spPr>
        <p:txBody>
          <a:bodyPr lIns="36000" tIns="144000" rIns="18000" bIns="36000" anchor="ctr" anchorCtr="0"/>
          <a:lstStyle>
            <a:lvl1pPr marL="0" indent="0">
              <a:lnSpc>
                <a:spcPct val="85000"/>
              </a:lnSpc>
              <a:buNone/>
              <a:defRPr sz="4400" b="1" baseline="0">
                <a:solidFill>
                  <a:srgbClr val="1E4B9B"/>
                </a:solidFill>
                <a:latin typeface="Arial" panose="020B0604020202020204" pitchFamily="34" charset="0"/>
                <a:cs typeface="Arial" panose="020B0604020202020204" pitchFamily="34" charset="0"/>
              </a:defRPr>
            </a:lvl1pPr>
          </a:lstStyle>
          <a:p>
            <a:pPr lvl="0"/>
            <a:r>
              <a:rPr lang="en-US" dirty="0"/>
              <a:t>PRESENTATION TITLE</a:t>
            </a:r>
          </a:p>
        </p:txBody>
      </p:sp>
    </p:spTree>
    <p:extLst>
      <p:ext uri="{BB962C8B-B14F-4D97-AF65-F5344CB8AC3E}">
        <p14:creationId xmlns:p14="http://schemas.microsoft.com/office/powerpoint/2010/main" val="3615179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274319"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solidFill>
                <a:prstClr val="white"/>
              </a:solidFill>
            </a:endParaRPr>
          </a:p>
        </p:txBody>
      </p:sp>
      <p:pic>
        <p:nvPicPr>
          <p:cNvPr id="11" name="Picture 10">
            <a:extLst>
              <a:ext uri="{FF2B5EF4-FFF2-40B4-BE49-F238E27FC236}">
                <a16:creationId xmlns:a16="http://schemas.microsoft.com/office/drawing/2014/main" id="{EDC1F67E-6248-496F-8483-98A65C33F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107" y="5538158"/>
            <a:ext cx="1508916" cy="1032300"/>
          </a:xfrm>
          <a:prstGeom prst="rect">
            <a:avLst/>
          </a:prstGeom>
        </p:spPr>
      </p:pic>
    </p:spTree>
    <p:extLst>
      <p:ext uri="{BB962C8B-B14F-4D97-AF65-F5344CB8AC3E}">
        <p14:creationId xmlns:p14="http://schemas.microsoft.com/office/powerpoint/2010/main" val="25276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Title (Pink)">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406414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Title (Blue)">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386097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 Image &amp; Tex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F851B943-E6E1-48F6-B811-8D9A7977D85B}"/>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2" name="Text Placeholder 2">
            <a:extLst>
              <a:ext uri="{FF2B5EF4-FFF2-40B4-BE49-F238E27FC236}">
                <a16:creationId xmlns:a16="http://schemas.microsoft.com/office/drawing/2014/main" id="{C1B6DA54-71CA-48A5-B3CD-D2321285AC1A}"/>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
        <p:nvSpPr>
          <p:cNvPr id="18" name="Picture Placeholder 4">
            <a:extLst>
              <a:ext uri="{FF2B5EF4-FFF2-40B4-BE49-F238E27FC236}">
                <a16:creationId xmlns:a16="http://schemas.microsoft.com/office/drawing/2014/main" id="{4CE899DC-EEB7-4FE9-99EC-B6BA0FB34588}"/>
              </a:ext>
            </a:extLst>
          </p:cNvPr>
          <p:cNvSpPr>
            <a:spLocks noGrp="1"/>
          </p:cNvSpPr>
          <p:nvPr>
            <p:ph type="pic" sz="quarter" idx="23"/>
          </p:nvPr>
        </p:nvSpPr>
        <p:spPr>
          <a:xfrm>
            <a:off x="577850" y="2243138"/>
            <a:ext cx="3916363" cy="4027487"/>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9" name="Text Placeholder 12">
            <a:extLst>
              <a:ext uri="{FF2B5EF4-FFF2-40B4-BE49-F238E27FC236}">
                <a16:creationId xmlns:a16="http://schemas.microsoft.com/office/drawing/2014/main" id="{74507D58-4B62-42B4-946E-AC191B8C8E91}"/>
              </a:ext>
            </a:extLst>
          </p:cNvPr>
          <p:cNvSpPr>
            <a:spLocks noGrp="1"/>
          </p:cNvSpPr>
          <p:nvPr>
            <p:ph type="body" sz="quarter" idx="24" hasCustomPrompt="1"/>
          </p:nvPr>
        </p:nvSpPr>
        <p:spPr>
          <a:xfrm>
            <a:off x="4572000" y="2234782"/>
            <a:ext cx="3889375" cy="4027487"/>
          </a:xfrm>
          <a:prstGeom prst="rect">
            <a:avLst/>
          </a:prstGeom>
        </p:spPr>
        <p:txBody>
          <a:bodyPr/>
          <a:lstStyle>
            <a:lvl1pPr marL="0" indent="0">
              <a:buNone/>
              <a:defRPr sz="1200">
                <a:solidFill>
                  <a:srgbClr val="1E4B9B"/>
                </a:solidFill>
                <a:latin typeface="Arial" panose="020B0604020202020204" pitchFamily="34" charset="0"/>
                <a:cs typeface="Arial" panose="020B0604020202020204" pitchFamily="34" charset="0"/>
              </a:defRPr>
            </a:lvl1pPr>
            <a:lvl2pPr marL="457200" indent="0">
              <a:buNone/>
              <a:defRPr sz="1200">
                <a:latin typeface="Arial" panose="020B0604020202020204" pitchFamily="34" charset="0"/>
                <a:cs typeface="Arial" panose="020B0604020202020204" pitchFamily="34" charset="0"/>
              </a:defRPr>
            </a:lvl2pPr>
            <a:lvl3pPr marL="914400" indent="0">
              <a:buNone/>
              <a:defRPr sz="110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Click to add text</a:t>
            </a:r>
            <a:endParaRPr lang="en-GB" dirty="0"/>
          </a:p>
        </p:txBody>
      </p:sp>
      <p:sp>
        <p:nvSpPr>
          <p:cNvPr id="9" name="TextBox 8">
            <a:extLst>
              <a:ext uri="{FF2B5EF4-FFF2-40B4-BE49-F238E27FC236}">
                <a16:creationId xmlns:a16="http://schemas.microsoft.com/office/drawing/2014/main" id="{FD1548AB-1A41-4C06-B3F6-882FE01A82ED}"/>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43FD19CB-E5DD-4EB0-A648-B1B63B8A7EDD}"/>
              </a:ext>
            </a:extLst>
          </p:cNvPr>
          <p:cNvSpPr>
            <a:spLocks noGrp="1"/>
          </p:cNvSpPr>
          <p:nvPr>
            <p:ph sz="quarter" idx="27"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139442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Full Text">
    <p:spTree>
      <p:nvGrpSpPr>
        <p:cNvPr id="1" name=""/>
        <p:cNvGrpSpPr/>
        <p:nvPr/>
      </p:nvGrpSpPr>
      <p:grpSpPr>
        <a:xfrm>
          <a:off x="0" y="0"/>
          <a:ext cx="0" cy="0"/>
          <a:chOff x="0" y="0"/>
          <a:chExt cx="0" cy="0"/>
        </a:xfrm>
      </p:grpSpPr>
      <p:sp>
        <p:nvSpPr>
          <p:cNvPr id="6" name="Text Placeholder 12">
            <a:extLst>
              <a:ext uri="{FF2B5EF4-FFF2-40B4-BE49-F238E27FC236}">
                <a16:creationId xmlns:a16="http://schemas.microsoft.com/office/drawing/2014/main" id="{FE2B1EA2-8522-4C4B-B7A9-BEF931B2B47B}"/>
              </a:ext>
            </a:extLst>
          </p:cNvPr>
          <p:cNvSpPr>
            <a:spLocks noGrp="1"/>
          </p:cNvSpPr>
          <p:nvPr>
            <p:ph type="body" sz="quarter" idx="25" hasCustomPrompt="1"/>
          </p:nvPr>
        </p:nvSpPr>
        <p:spPr>
          <a:xfrm>
            <a:off x="577968" y="2243138"/>
            <a:ext cx="7883407" cy="4019131"/>
          </a:xfrm>
          <a:prstGeom prst="rect">
            <a:avLst/>
          </a:prstGeom>
        </p:spPr>
        <p:txBody>
          <a:bodyPr/>
          <a:lstStyle>
            <a:lvl1pPr marL="0" indent="0">
              <a:buNone/>
              <a:defRPr sz="1400">
                <a:solidFill>
                  <a:srgbClr val="323232"/>
                </a:solidFill>
                <a:latin typeface="Arial" panose="020B0604020202020204" pitchFamily="34"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100">
                <a:latin typeface="Arial" panose="020B0604020202020204" pitchFamily="34" charset="0"/>
                <a:cs typeface="Arial" panose="020B0604020202020204" pitchFamily="34" charset="0"/>
              </a:defRPr>
            </a:lvl3pPr>
            <a:lvl4pPr>
              <a:defRPr sz="105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add text</a:t>
            </a:r>
          </a:p>
        </p:txBody>
      </p:sp>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a16="http://schemas.microsoft.com/office/drawing/2014/main" id="{98251539-4EDC-4E36-A4D9-AF94C23958A5}"/>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E40F4C93-6DA7-4D8C-9677-1ABFD64DBB3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54F983CE-7E17-4509-ACDC-24E516927AC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05480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Text Bullet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0" name="Text Placeholder 4">
            <a:extLst>
              <a:ext uri="{FF2B5EF4-FFF2-40B4-BE49-F238E27FC236}">
                <a16:creationId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Box 13">
            <a:extLst>
              <a:ext uri="{FF2B5EF4-FFF2-40B4-BE49-F238E27FC236}">
                <a16:creationId xmlns:a16="http://schemas.microsoft.com/office/drawing/2014/main" id="{55207B26-BD01-450F-BCEB-6428971C5C2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11" name="Content Placeholder 2">
            <a:extLst>
              <a:ext uri="{FF2B5EF4-FFF2-40B4-BE49-F238E27FC236}">
                <a16:creationId xmlns:a16="http://schemas.microsoft.com/office/drawing/2014/main" id="{6CC9049D-4664-4545-860B-8C408BE6F1C1}"/>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8413C705-D39D-4C04-9CCC-4AFABA7FBC3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1863253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Chart">
    <p:spTree>
      <p:nvGrpSpPr>
        <p:cNvPr id="1" name=""/>
        <p:cNvGrpSpPr/>
        <p:nvPr/>
      </p:nvGrpSpPr>
      <p:grpSpPr>
        <a:xfrm>
          <a:off x="0" y="0"/>
          <a:ext cx="0" cy="0"/>
          <a:chOff x="0" y="0"/>
          <a:chExt cx="0" cy="0"/>
        </a:xfrm>
      </p:grpSpPr>
      <p:sp>
        <p:nvSpPr>
          <p:cNvPr id="7" name="Chart Placeholder 2">
            <a:extLst>
              <a:ext uri="{FF2B5EF4-FFF2-40B4-BE49-F238E27FC236}">
                <a16:creationId xmlns:a16="http://schemas.microsoft.com/office/drawing/2014/main" id="{28E83104-D853-412E-9A06-D4E39CA8791B}"/>
              </a:ext>
            </a:extLst>
          </p:cNvPr>
          <p:cNvSpPr>
            <a:spLocks noGrp="1"/>
          </p:cNvSpPr>
          <p:nvPr>
            <p:ph type="chart" sz="quarter" idx="26"/>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9" name="Text Placeholder 2">
            <a:extLst>
              <a:ext uri="{FF2B5EF4-FFF2-40B4-BE49-F238E27FC236}">
                <a16:creationId xmlns:a16="http://schemas.microsoft.com/office/drawing/2014/main" id="{DE277479-0CF8-4C04-B364-40BD0C0051E3}"/>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a16="http://schemas.microsoft.com/office/drawing/2014/main" id="{DBF8F6D2-1103-4D02-9B03-1CC825E2829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2BD85516-2513-49C5-A0AA-FD9268015009}"/>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37EFBFEF-F413-46E7-B616-D281BA0FC914}"/>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20754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Image">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A0F71322-76A3-413A-9064-BF459D5F6A59}"/>
              </a:ext>
            </a:extLst>
          </p:cNvPr>
          <p:cNvSpPr>
            <a:spLocks noGrp="1"/>
          </p:cNvSpPr>
          <p:nvPr>
            <p:ph type="pic" sz="quarter" idx="27"/>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0" name="Text Placeholder 2">
            <a:extLst>
              <a:ext uri="{FF2B5EF4-FFF2-40B4-BE49-F238E27FC236}">
                <a16:creationId xmlns:a16="http://schemas.microsoft.com/office/drawing/2014/main" id="{FBE17164-D1E9-448D-BC18-AEE6AA4A7D7F}"/>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8" name="TextBox 7">
            <a:extLst>
              <a:ext uri="{FF2B5EF4-FFF2-40B4-BE49-F238E27FC236}">
                <a16:creationId xmlns:a16="http://schemas.microsoft.com/office/drawing/2014/main" id="{5687A685-EBDC-431F-A3A3-25227F3094F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C676D3C7-DEA3-4E23-A018-40E404019302}"/>
              </a:ext>
            </a:extLst>
          </p:cNvPr>
          <p:cNvSpPr>
            <a:spLocks noGrp="1"/>
          </p:cNvSpPr>
          <p:nvPr>
            <p:ph sz="quarter" idx="28"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4" name="Text Placeholder 2">
            <a:extLst>
              <a:ext uri="{FF2B5EF4-FFF2-40B4-BE49-F238E27FC236}">
                <a16:creationId xmlns:a16="http://schemas.microsoft.com/office/drawing/2014/main" id="{D974519E-60F3-4D94-B4D4-2BC52D3350F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88317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 Bullet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AGENDA</a:t>
            </a:r>
          </a:p>
        </p:txBody>
      </p:sp>
      <p:sp>
        <p:nvSpPr>
          <p:cNvPr id="10" name="Text Placeholder 4">
            <a:extLst>
              <a:ext uri="{FF2B5EF4-FFF2-40B4-BE49-F238E27FC236}">
                <a16:creationId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6AFAC1F-8668-4411-BA45-03AE7F65EDF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31/08/2021</a:t>
            </a:fld>
            <a:endParaRPr lang="en-GB" sz="1050" dirty="0">
              <a:solidFill>
                <a:srgbClr val="1E4B9B"/>
              </a:solidFill>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23FACDC6-C223-4AE1-82EF-479CD3486E2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29212402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A8A660-749F-4743-A8E2-6368C3005208}"/>
              </a:ext>
            </a:extLst>
          </p:cNvPr>
          <p:cNvPicPr>
            <a:picLocks noChangeAspect="1"/>
          </p:cNvPicPr>
          <p:nvPr userDrawn="1"/>
        </p:nvPicPr>
        <p:blipFill>
          <a:blip r:embed="rId5"/>
          <a:stretch>
            <a:fillRect/>
          </a:stretch>
        </p:blipFill>
        <p:spPr>
          <a:xfrm>
            <a:off x="7591604" y="241540"/>
            <a:ext cx="1315048" cy="905773"/>
          </a:xfrm>
          <a:prstGeom prst="rect">
            <a:avLst/>
          </a:prstGeom>
        </p:spPr>
      </p:pic>
    </p:spTree>
    <p:extLst>
      <p:ext uri="{BB962C8B-B14F-4D97-AF65-F5344CB8AC3E}">
        <p14:creationId xmlns:p14="http://schemas.microsoft.com/office/powerpoint/2010/main" val="421659394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A8A660-749F-4743-A8E2-6368C3005208}"/>
              </a:ext>
            </a:extLst>
          </p:cNvPr>
          <p:cNvPicPr>
            <a:picLocks noChangeAspect="1"/>
          </p:cNvPicPr>
          <p:nvPr userDrawn="1"/>
        </p:nvPicPr>
        <p:blipFill>
          <a:blip r:embed="rId8"/>
          <a:stretch>
            <a:fillRect/>
          </a:stretch>
        </p:blipFill>
        <p:spPr>
          <a:xfrm>
            <a:off x="7591604" y="241540"/>
            <a:ext cx="1315048" cy="905773"/>
          </a:xfrm>
          <a:prstGeom prst="rect">
            <a:avLst/>
          </a:prstGeom>
        </p:spPr>
      </p:pic>
      <p:sp>
        <p:nvSpPr>
          <p:cNvPr id="5" name="Rectangle 4">
            <a:extLst>
              <a:ext uri="{FF2B5EF4-FFF2-40B4-BE49-F238E27FC236}">
                <a16:creationId xmlns:a16="http://schemas.microsoft.com/office/drawing/2014/main" id="{7A1CBB4E-7D7A-4F34-9192-75CFD9ED89EB}"/>
              </a:ext>
            </a:extLst>
          </p:cNvPr>
          <p:cNvSpPr/>
          <p:nvPr userDrawn="1"/>
        </p:nvSpPr>
        <p:spPr>
          <a:xfrm>
            <a:off x="0" y="6728603"/>
            <a:ext cx="9144000" cy="120770"/>
          </a:xfrm>
          <a:prstGeom prst="rect">
            <a:avLst/>
          </a:prstGeom>
          <a:solidFill>
            <a:srgbClr val="1E4B9B"/>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68656411"/>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9" r:id="rId3"/>
    <p:sldLayoutId id="2147483727" r:id="rId4"/>
    <p:sldLayoutId id="2147483728" r:id="rId5"/>
    <p:sldLayoutId id="2147483730" r:id="rId6"/>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404044"/>
      </p:ext>
    </p:extLst>
  </p:cSld>
  <p:clrMap bg1="lt1" tx1="dk1" bg2="lt2" tx2="dk2" accent1="accent1" accent2="accent2" accent3="accent3" accent4="accent4" accent5="accent5" accent6="accent6" hlink="hlink" folHlink="folHlink"/>
  <p:sldLayoutIdLst>
    <p:sldLayoutId id="214748373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openuniv.sharepoint.com/sites/mi/data-and-student-analytics/SitePages/SRPP.aspx" TargetMode="External"/><Relationship Id="rId2" Type="http://schemas.openxmlformats.org/officeDocument/2006/relationships/hyperlink" Target="http://www.open.ac.uk/research/governance/ethics/human/review-process" TargetMode="External"/><Relationship Id="rId1" Type="http://schemas.openxmlformats.org/officeDocument/2006/relationships/slideLayout" Target="../slideLayouts/slideLayout6.xml"/><Relationship Id="rId4" Type="http://schemas.openxmlformats.org/officeDocument/2006/relationships/hyperlink" Target="mailto:srpp@open.ac.uk"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www.onlinesurveys.ac.uk/" TargetMode="External"/><Relationship Id="rId2" Type="http://schemas.openxmlformats.org/officeDocument/2006/relationships/hyperlink" Target="https://www.qualtrics.com/" TargetMode="External"/><Relationship Id="rId1" Type="http://schemas.openxmlformats.org/officeDocument/2006/relationships/slideLayout" Target="../slideLayouts/slideLayout6.xml"/><Relationship Id="rId5" Type="http://schemas.openxmlformats.org/officeDocument/2006/relationships/hyperlink" Target="https://learn3.open.ac.uk/mod/oucontent/view.php?id=158592" TargetMode="External"/><Relationship Id="rId4" Type="http://schemas.openxmlformats.org/officeDocument/2006/relationships/hyperlink" Target="http://intranet6.open.ac.uk/mgt-info/iet-stats/survey-offic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openuniv.sharepoint.com/sites/mi/data-and-student-analytics/SitePages/Bespoke-Surveys.aspx" TargetMode="External"/><Relationship Id="rId2" Type="http://schemas.openxmlformats.org/officeDocument/2006/relationships/hyperlink" Target="https://admin.onlinesurveys.ac.uk/accounts/login/"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hyperlink" Target="https://padlet.com/esteem/ScholarshipMethods1"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8344E7-05B6-4E37-9A8D-0973A5026FC8}"/>
              </a:ext>
            </a:extLst>
          </p:cNvPr>
          <p:cNvSpPr>
            <a:spLocks noGrp="1"/>
          </p:cNvSpPr>
          <p:nvPr>
            <p:ph type="body" sz="quarter" idx="17"/>
          </p:nvPr>
        </p:nvSpPr>
        <p:spPr>
          <a:xfrm>
            <a:off x="565769" y="3657599"/>
            <a:ext cx="7080804" cy="931653"/>
          </a:xfrm>
        </p:spPr>
        <p:txBody>
          <a:bodyPr/>
          <a:lstStyle/>
          <a:p>
            <a:r>
              <a:rPr lang="en-GB" dirty="0"/>
              <a:t>Mark Jones, </a:t>
            </a:r>
            <a:r>
              <a:rPr lang="en-GB" dirty="0" err="1"/>
              <a:t>eSTEeM</a:t>
            </a:r>
            <a:r>
              <a:rPr lang="en-GB" dirty="0"/>
              <a:t> Deputy Director</a:t>
            </a:r>
          </a:p>
        </p:txBody>
      </p:sp>
      <p:sp>
        <p:nvSpPr>
          <p:cNvPr id="4" name="Text Placeholder 3">
            <a:extLst>
              <a:ext uri="{FF2B5EF4-FFF2-40B4-BE49-F238E27FC236}">
                <a16:creationId xmlns:a16="http://schemas.microsoft.com/office/drawing/2014/main" id="{21ADDB60-90FF-48E3-AA2A-32015FFCD751}"/>
              </a:ext>
            </a:extLst>
          </p:cNvPr>
          <p:cNvSpPr>
            <a:spLocks noGrp="1"/>
          </p:cNvSpPr>
          <p:nvPr>
            <p:ph type="body" sz="quarter" idx="19"/>
          </p:nvPr>
        </p:nvSpPr>
        <p:spPr>
          <a:xfrm>
            <a:off x="610316" y="4739028"/>
            <a:ext cx="5279367" cy="771576"/>
          </a:xfrm>
        </p:spPr>
        <p:txBody>
          <a:bodyPr lIns="91440" tIns="45720" rIns="91440" bIns="45720" anchor="t" anchorCtr="0"/>
          <a:lstStyle/>
          <a:p>
            <a:r>
              <a:rPr lang="en-GB" dirty="0">
                <a:latin typeface="Arial"/>
                <a:cs typeface="Arial"/>
              </a:rPr>
              <a:t>24 August 2021</a:t>
            </a:r>
            <a:endParaRPr lang="en-GB" dirty="0"/>
          </a:p>
          <a:p>
            <a:r>
              <a:rPr lang="en-GB" dirty="0"/>
              <a:t>14.00-15.30 via MS Teams</a:t>
            </a:r>
          </a:p>
        </p:txBody>
      </p:sp>
      <p:sp>
        <p:nvSpPr>
          <p:cNvPr id="5" name="Text Placeholder 4">
            <a:extLst>
              <a:ext uri="{FF2B5EF4-FFF2-40B4-BE49-F238E27FC236}">
                <a16:creationId xmlns:a16="http://schemas.microsoft.com/office/drawing/2014/main" id="{F232503C-CCE7-4477-8652-32D946A35FBF}"/>
              </a:ext>
            </a:extLst>
          </p:cNvPr>
          <p:cNvSpPr>
            <a:spLocks noGrp="1"/>
          </p:cNvSpPr>
          <p:nvPr>
            <p:ph type="body" sz="quarter" idx="21"/>
          </p:nvPr>
        </p:nvSpPr>
        <p:spPr>
          <a:xfrm>
            <a:off x="610316" y="1257300"/>
            <a:ext cx="6991711" cy="1793574"/>
          </a:xfrm>
        </p:spPr>
        <p:txBody>
          <a:bodyPr/>
          <a:lstStyle/>
          <a:p>
            <a:r>
              <a:rPr lang="en-GB" dirty="0"/>
              <a:t>Scholarship methods and survey design</a:t>
            </a:r>
          </a:p>
        </p:txBody>
      </p:sp>
      <p:pic>
        <p:nvPicPr>
          <p:cNvPr id="6" name="Picture 5" descr="Text&#10;&#10;Description automatically generated">
            <a:extLst>
              <a:ext uri="{FF2B5EF4-FFF2-40B4-BE49-F238E27FC236}">
                <a16:creationId xmlns:a16="http://schemas.microsoft.com/office/drawing/2014/main" id="{627EF378-185A-43D7-8986-8446BC3FB0E5}"/>
              </a:ext>
            </a:extLst>
          </p:cNvPr>
          <p:cNvPicPr>
            <a:picLocks noChangeAspect="1"/>
          </p:cNvPicPr>
          <p:nvPr/>
        </p:nvPicPr>
        <p:blipFill>
          <a:blip r:embed="rId2"/>
          <a:stretch>
            <a:fillRect/>
          </a:stretch>
        </p:blipFill>
        <p:spPr>
          <a:xfrm>
            <a:off x="6092077" y="4715073"/>
            <a:ext cx="2615072" cy="795531"/>
          </a:xfrm>
          <a:prstGeom prst="rect">
            <a:avLst/>
          </a:prstGeom>
        </p:spPr>
      </p:pic>
    </p:spTree>
    <p:extLst>
      <p:ext uri="{BB962C8B-B14F-4D97-AF65-F5344CB8AC3E}">
        <p14:creationId xmlns:p14="http://schemas.microsoft.com/office/powerpoint/2010/main" val="1680060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Mixed methods</a:t>
            </a:r>
          </a:p>
        </p:txBody>
      </p:sp>
      <p:sp>
        <p:nvSpPr>
          <p:cNvPr id="3" name="Text Placeholder 2"/>
          <p:cNvSpPr>
            <a:spLocks noGrp="1"/>
          </p:cNvSpPr>
          <p:nvPr>
            <p:ph type="body" sz="quarter" idx="16"/>
          </p:nvPr>
        </p:nvSpPr>
        <p:spPr>
          <a:xfrm>
            <a:off x="494078" y="2203419"/>
            <a:ext cx="7883407" cy="3433343"/>
          </a:xfrm>
        </p:spPr>
        <p:txBody>
          <a:bodyPr/>
          <a:lstStyle/>
          <a:p>
            <a:pPr marL="0" indent="0">
              <a:buNone/>
            </a:pPr>
            <a:r>
              <a:rPr lang="en-GB" sz="2000" dirty="0"/>
              <a:t>In reality most </a:t>
            </a:r>
            <a:r>
              <a:rPr lang="en-GB" sz="2000" dirty="0" err="1"/>
              <a:t>SoTL</a:t>
            </a:r>
            <a:r>
              <a:rPr lang="en-GB" sz="2000" dirty="0"/>
              <a:t> projects rely on a mixed methods approach which </a:t>
            </a:r>
          </a:p>
          <a:p>
            <a:r>
              <a:rPr lang="en-GB" sz="2000" dirty="0"/>
              <a:t>uses both quantitative and qualitative data collection and analysis in an effort to combine the advantages of both types of data.</a:t>
            </a:r>
          </a:p>
          <a:p>
            <a:r>
              <a:rPr lang="en-GB" sz="2000" dirty="0"/>
              <a:t>allows a triangulation of evidence and methods that provide a stronger logical case in drawing conclusions</a:t>
            </a:r>
            <a:endParaRPr lang="en-GB" sz="1600" dirty="0"/>
          </a:p>
          <a:p>
            <a:endParaRPr lang="en-GB" sz="1600" dirty="0"/>
          </a:p>
          <a:p>
            <a:endParaRPr lang="en-GB" sz="1600" dirty="0"/>
          </a:p>
        </p:txBody>
      </p:sp>
      <p:sp>
        <p:nvSpPr>
          <p:cNvPr id="4" name="Content Placeholder 3"/>
          <p:cNvSpPr>
            <a:spLocks noGrp="1"/>
          </p:cNvSpPr>
          <p:nvPr>
            <p:ph sz="quarter" idx="27"/>
          </p:nvPr>
        </p:nvSpPr>
        <p:spPr/>
        <p:txBody>
          <a:bodyPr/>
          <a:lstStyle/>
          <a:p>
            <a:endParaRPr lang="en-GB"/>
          </a:p>
        </p:txBody>
      </p:sp>
    </p:spTree>
    <p:extLst>
      <p:ext uri="{BB962C8B-B14F-4D97-AF65-F5344CB8AC3E}">
        <p14:creationId xmlns:p14="http://schemas.microsoft.com/office/powerpoint/2010/main" val="3742299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 </a:t>
            </a:r>
          </a:p>
          <a:p>
            <a:r>
              <a:rPr lang="en-GB" dirty="0"/>
              <a:t>responsible scholarship</a:t>
            </a:r>
          </a:p>
        </p:txBody>
      </p:sp>
      <p:sp>
        <p:nvSpPr>
          <p:cNvPr id="4" name="Content Placeholder 3"/>
          <p:cNvSpPr>
            <a:spLocks noGrp="1"/>
          </p:cNvSpPr>
          <p:nvPr>
            <p:ph sz="quarter" idx="27"/>
          </p:nvPr>
        </p:nvSpPr>
        <p:spPr/>
        <p:txBody>
          <a:bodyPr/>
          <a:lstStyle/>
          <a:p>
            <a:r>
              <a:rPr lang="en-GB" dirty="0"/>
              <a:t>Acknowledgement Dr Laura Hills </a:t>
            </a:r>
          </a:p>
        </p:txBody>
      </p:sp>
      <p:sp>
        <p:nvSpPr>
          <p:cNvPr id="11" name="Text Placeholder 10">
            <a:extLst>
              <a:ext uri="{FF2B5EF4-FFF2-40B4-BE49-F238E27FC236}">
                <a16:creationId xmlns:a16="http://schemas.microsoft.com/office/drawing/2014/main" id="{0A064643-7B6C-1F43-A047-12A21F402748}"/>
              </a:ext>
            </a:extLst>
          </p:cNvPr>
          <p:cNvSpPr>
            <a:spLocks noGrp="1"/>
          </p:cNvSpPr>
          <p:nvPr>
            <p:ph type="body" sz="quarter" idx="16"/>
          </p:nvPr>
        </p:nvSpPr>
        <p:spPr/>
        <p:txBody>
          <a:bodyPr/>
          <a:lstStyle/>
          <a:p>
            <a:pPr marL="0" indent="0">
              <a:buNone/>
            </a:pPr>
            <a:r>
              <a:rPr lang="en-US" sz="2000" dirty="0"/>
              <a:t>By “responsible scholarship”, we mean research that:</a:t>
            </a:r>
          </a:p>
          <a:p>
            <a:r>
              <a:rPr lang="en-US" sz="2000" dirty="0"/>
              <a:t>is ethical,</a:t>
            </a:r>
          </a:p>
          <a:p>
            <a:r>
              <a:rPr lang="en-US" sz="2000" dirty="0"/>
              <a:t>protects student data, and </a:t>
            </a:r>
          </a:p>
          <a:p>
            <a:r>
              <a:rPr lang="en-US" sz="2000"/>
              <a:t>considers its effect on the </a:t>
            </a:r>
            <a:r>
              <a:rPr lang="en-US" sz="2000" dirty="0"/>
              <a:t>student experience  </a:t>
            </a:r>
          </a:p>
          <a:p>
            <a:endParaRPr lang="en-US" sz="2000" dirty="0"/>
          </a:p>
          <a:p>
            <a:pPr marL="0" indent="0">
              <a:buNone/>
            </a:pPr>
            <a:r>
              <a:rPr lang="en-US" sz="2000" dirty="0"/>
              <a:t>Can we think of examples that might break these principles? </a:t>
            </a:r>
          </a:p>
          <a:p>
            <a:pPr marL="0" indent="0">
              <a:buNone/>
            </a:pPr>
            <a:endParaRPr lang="en-US" sz="2000" dirty="0"/>
          </a:p>
          <a:p>
            <a:pPr marL="0" indent="0">
              <a:buNone/>
            </a:pPr>
            <a:r>
              <a:rPr lang="en-US" sz="2000" dirty="0"/>
              <a:t>Why is is this approach important? </a:t>
            </a:r>
            <a:r>
              <a:rPr lang="en-US" dirty="0"/>
              <a:t> </a:t>
            </a:r>
          </a:p>
        </p:txBody>
      </p:sp>
    </p:spTree>
    <p:extLst>
      <p:ext uri="{BB962C8B-B14F-4D97-AF65-F5344CB8AC3E}">
        <p14:creationId xmlns:p14="http://schemas.microsoft.com/office/powerpoint/2010/main" val="398402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643063"/>
            <a:ext cx="7883407" cy="4619205"/>
          </a:xfrm>
        </p:spPr>
        <p:txBody>
          <a:bodyPr/>
          <a:lstStyle/>
          <a:p>
            <a:r>
              <a:rPr lang="en-GB" sz="1800" b="1" dirty="0"/>
              <a:t>SRPP Panel </a:t>
            </a:r>
            <a:r>
              <a:rPr lang="en-GB" sz="1800" dirty="0"/>
              <a:t>consists of representatives from the Faculties; Student Services; the Library; Marketing; Data Protection; and OUSA. </a:t>
            </a:r>
          </a:p>
          <a:p>
            <a:r>
              <a:rPr lang="en-GB" sz="1800" b="1" dirty="0"/>
              <a:t>SRPP Working Group</a:t>
            </a:r>
            <a:r>
              <a:rPr lang="en-GB" sz="1800" dirty="0"/>
              <a:t>. A subgroup of the main panel who meet once a fortnight to approve applications.</a:t>
            </a:r>
          </a:p>
          <a:p>
            <a:r>
              <a:rPr lang="en-GB" sz="1800" dirty="0"/>
              <a:t>The Student Research Project Panel (SRPP) was set up in order to ensure that Open University enquirers, students or alumni are not asked to participate in research that does not meet University guidelines. Where the guidelines refer to ‘students’, please take this to mean enquirers, current students and alumni.</a:t>
            </a:r>
          </a:p>
          <a:p>
            <a:r>
              <a:rPr lang="en-GB" sz="1800" dirty="0"/>
              <a:t>By reviewing applications and offering guidance to researchers, SRPP also fulfils an informal quality assurance function</a:t>
            </a:r>
          </a:p>
          <a:p>
            <a:r>
              <a:rPr lang="en-GB" sz="1800" dirty="0"/>
              <a:t>Anyone wishing to undertake research or scholarship with OU students (undergraduate and postgraduate) and alumni should apply to SRPP </a:t>
            </a:r>
          </a:p>
          <a:p>
            <a:pPr marL="747713" lvl="1" indent="-457200">
              <a:buFont typeface="Arial" panose="020B0604020202020204" pitchFamily="34" charset="0"/>
              <a:buChar char="•"/>
            </a:pPr>
            <a:endParaRPr lang="en-GB" sz="1800" dirty="0"/>
          </a:p>
          <a:p>
            <a:pPr marL="747713" lvl="1" indent="-457200">
              <a:buFont typeface="Arial" panose="020B0604020202020204" pitchFamily="34" charset="0"/>
              <a:buChar char="•"/>
            </a:pPr>
            <a:endParaRPr lang="en-GB" sz="1800" dirty="0"/>
          </a:p>
          <a:p>
            <a:endParaRPr lang="en-GB" dirty="0"/>
          </a:p>
        </p:txBody>
      </p:sp>
      <p:sp>
        <p:nvSpPr>
          <p:cNvPr id="4" name="Content Placeholder 3"/>
          <p:cNvSpPr>
            <a:spLocks noGrp="1"/>
          </p:cNvSpPr>
          <p:nvPr>
            <p:ph sz="quarter" idx="27"/>
          </p:nvPr>
        </p:nvSpPr>
        <p:spPr/>
        <p:txBody>
          <a:bodyPr/>
          <a:lstStyle/>
          <a:p>
            <a:r>
              <a:rPr lang="en-GB" dirty="0"/>
              <a:t>Acknowledgement Dr Laura Hills </a:t>
            </a:r>
          </a:p>
        </p:txBody>
      </p:sp>
      <p:sp>
        <p:nvSpPr>
          <p:cNvPr id="5" name="Text Placeholder 4"/>
          <p:cNvSpPr>
            <a:spLocks noGrp="1"/>
          </p:cNvSpPr>
          <p:nvPr>
            <p:ph type="body" sz="quarter" idx="22"/>
          </p:nvPr>
        </p:nvSpPr>
        <p:spPr>
          <a:xfrm>
            <a:off x="577968" y="1214438"/>
            <a:ext cx="5960855" cy="309472"/>
          </a:xfrm>
        </p:spPr>
        <p:txBody>
          <a:bodyPr/>
          <a:lstStyle/>
          <a:p>
            <a:r>
              <a:rPr lang="en-GB" dirty="0"/>
              <a:t>OU Process - Student Research Project Panel (SRPP)</a:t>
            </a:r>
          </a:p>
          <a:p>
            <a:endParaRPr lang="en-GB" dirty="0"/>
          </a:p>
        </p:txBody>
      </p:sp>
    </p:spTree>
    <p:extLst>
      <p:ext uri="{BB962C8B-B14F-4D97-AF65-F5344CB8AC3E}">
        <p14:creationId xmlns:p14="http://schemas.microsoft.com/office/powerpoint/2010/main" val="3805274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434517"/>
            <a:ext cx="7883407" cy="4827751"/>
          </a:xfrm>
        </p:spPr>
        <p:txBody>
          <a:bodyPr/>
          <a:lstStyle/>
          <a:p>
            <a:pPr marL="747713" lvl="1" indent="-457200">
              <a:buFont typeface="Arial" panose="020B0604020202020204" pitchFamily="34" charset="0"/>
              <a:buChar char="•"/>
            </a:pPr>
            <a:r>
              <a:rPr lang="en-GB" sz="2000" dirty="0"/>
              <a:t>Look at the guidance on the Human Research Ethics Site </a:t>
            </a:r>
            <a:r>
              <a:rPr lang="en-GB" sz="2000" dirty="0">
                <a:hlinkClick r:id="rId2"/>
              </a:rPr>
              <a:t>http://www.open.ac.uk/research/governance/ethics/human/review-process</a:t>
            </a:r>
            <a:endParaRPr lang="en-GB" sz="2000" dirty="0"/>
          </a:p>
          <a:p>
            <a:pPr marL="747713" lvl="1" indent="-457200">
              <a:buFont typeface="Arial" panose="020B0604020202020204" pitchFamily="34" charset="0"/>
              <a:buChar char="•"/>
            </a:pPr>
            <a:r>
              <a:rPr lang="en-GB" sz="2000" dirty="0"/>
              <a:t>Look at the guidance on the SRPP website: </a:t>
            </a:r>
            <a:r>
              <a:rPr lang="en-GB" sz="2000" dirty="0">
                <a:hlinkClick r:id="rId3"/>
              </a:rPr>
              <a:t>https://openuniv.sharepoint.com/sites/mi/data-and-student-analytics/SitePages/SRPP.aspx</a:t>
            </a:r>
            <a:endParaRPr lang="en-GB" sz="2000" dirty="0"/>
          </a:p>
          <a:p>
            <a:pPr marL="747713" lvl="1" indent="-457200">
              <a:buFont typeface="Arial" panose="020B0604020202020204" pitchFamily="34" charset="0"/>
              <a:buChar char="•"/>
            </a:pPr>
            <a:r>
              <a:rPr lang="en-GB" sz="2000" dirty="0"/>
              <a:t>Contact the SRPP team if you have any questions</a:t>
            </a:r>
          </a:p>
          <a:p>
            <a:pPr marL="747713" lvl="1" indent="-457200">
              <a:buFont typeface="Arial" panose="020B0604020202020204" pitchFamily="34" charset="0"/>
              <a:buChar char="•"/>
            </a:pPr>
            <a:r>
              <a:rPr lang="en-GB" sz="2000" dirty="0"/>
              <a:t>Send the completed forms plus documentation to </a:t>
            </a:r>
            <a:r>
              <a:rPr lang="en-GB" sz="2000" dirty="0">
                <a:hlinkClick r:id="rId4"/>
              </a:rPr>
              <a:t>srpp@open.ac.uk</a:t>
            </a:r>
            <a:r>
              <a:rPr lang="en-GB" sz="2000" dirty="0"/>
              <a:t> by 4pm on the Thursday before the meeting.</a:t>
            </a:r>
          </a:p>
          <a:p>
            <a:pPr marL="747713" lvl="1" indent="-457200">
              <a:buFont typeface="Arial" panose="020B0604020202020204" pitchFamily="34" charset="0"/>
              <a:buChar char="•"/>
            </a:pPr>
            <a:r>
              <a:rPr lang="en-GB" sz="2000" dirty="0"/>
              <a:t>SRPP deadlines are fortnightly with SRPP meetings the week after the submission date. </a:t>
            </a:r>
          </a:p>
          <a:p>
            <a:pPr marL="747713" lvl="1" indent="-457200">
              <a:buFont typeface="Arial" panose="020B0604020202020204" pitchFamily="34" charset="0"/>
              <a:buChar char="•"/>
            </a:pPr>
            <a:r>
              <a:rPr lang="en-GB" sz="2000" dirty="0"/>
              <a:t>Don’t forget to submit a Data Protection form at the same time as submitting the SRPP application. </a:t>
            </a:r>
          </a:p>
          <a:p>
            <a:endParaRPr lang="en-GB" sz="1800" dirty="0"/>
          </a:p>
        </p:txBody>
      </p:sp>
      <p:sp>
        <p:nvSpPr>
          <p:cNvPr id="4" name="Content Placeholder 3"/>
          <p:cNvSpPr>
            <a:spLocks noGrp="1"/>
          </p:cNvSpPr>
          <p:nvPr>
            <p:ph sz="quarter" idx="27"/>
          </p:nvPr>
        </p:nvSpPr>
        <p:spPr/>
        <p:txBody>
          <a:bodyPr/>
          <a:lstStyle/>
          <a:p>
            <a:endParaRPr lang="en-GB" dirty="0"/>
          </a:p>
        </p:txBody>
      </p:sp>
      <p:sp>
        <p:nvSpPr>
          <p:cNvPr id="5" name="Text Placeholder 4"/>
          <p:cNvSpPr>
            <a:spLocks noGrp="1"/>
          </p:cNvSpPr>
          <p:nvPr>
            <p:ph type="body" sz="quarter" idx="22"/>
          </p:nvPr>
        </p:nvSpPr>
        <p:spPr>
          <a:xfrm>
            <a:off x="577968" y="956346"/>
            <a:ext cx="5960855" cy="567564"/>
          </a:xfrm>
        </p:spPr>
        <p:txBody>
          <a:bodyPr/>
          <a:lstStyle/>
          <a:p>
            <a:r>
              <a:rPr lang="en-GB" dirty="0"/>
              <a:t>Submitting an application</a:t>
            </a:r>
          </a:p>
          <a:p>
            <a:endParaRPr lang="en-GB" dirty="0"/>
          </a:p>
        </p:txBody>
      </p:sp>
    </p:spTree>
    <p:extLst>
      <p:ext uri="{BB962C8B-B14F-4D97-AF65-F5344CB8AC3E}">
        <p14:creationId xmlns:p14="http://schemas.microsoft.com/office/powerpoint/2010/main" val="4005577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853347"/>
            <a:ext cx="7883407" cy="4587232"/>
          </a:xfrm>
        </p:spPr>
        <p:txBody>
          <a:bodyPr/>
          <a:lstStyle/>
          <a:p>
            <a:pPr marL="290513" lvl="1" indent="0">
              <a:buNone/>
            </a:pPr>
            <a:r>
              <a:rPr lang="en-GB" sz="2000" dirty="0"/>
              <a:t>The reviewing panel check the following</a:t>
            </a:r>
          </a:p>
          <a:p>
            <a:pPr marL="747713" lvl="1" indent="-457200">
              <a:buFont typeface="Arial" panose="020B0604020202020204" pitchFamily="34" charset="0"/>
              <a:buChar char="•"/>
            </a:pPr>
            <a:r>
              <a:rPr lang="en-GB" sz="2000" dirty="0"/>
              <a:t>The student sample request, including ‘clashes’ with existing or planned research</a:t>
            </a:r>
          </a:p>
          <a:p>
            <a:pPr marL="747713" lvl="1" indent="-457200">
              <a:buFont typeface="Arial" panose="020B0604020202020204" pitchFamily="34" charset="0"/>
              <a:buChar char="•"/>
            </a:pPr>
            <a:r>
              <a:rPr lang="en-GB" sz="2000" dirty="0"/>
              <a:t>Will the proposed research instruments deliver the answers to the stated research questions?</a:t>
            </a:r>
          </a:p>
          <a:p>
            <a:pPr marL="747713" lvl="1" indent="-457200">
              <a:buFont typeface="Arial" panose="020B0604020202020204" pitchFamily="34" charset="0"/>
              <a:buChar char="•"/>
            </a:pPr>
            <a:r>
              <a:rPr lang="en-GB" sz="2000" dirty="0"/>
              <a:t>Is the information provided to students written in an accessible and friendly way?</a:t>
            </a:r>
          </a:p>
          <a:p>
            <a:pPr marL="747713" lvl="1" indent="-457200">
              <a:buFont typeface="Arial" panose="020B0604020202020204" pitchFamily="34" charset="0"/>
              <a:buChar char="•"/>
            </a:pPr>
            <a:r>
              <a:rPr lang="en-GB" sz="2000" dirty="0"/>
              <a:t>Is it sufficient for them to give ‘informed consent’? </a:t>
            </a:r>
          </a:p>
          <a:p>
            <a:pPr marL="747713" lvl="1" indent="-457200">
              <a:buFont typeface="Arial" panose="020B0604020202020204" pitchFamily="34" charset="0"/>
              <a:buChar char="•"/>
            </a:pPr>
            <a:r>
              <a:rPr lang="en-GB" sz="2000" dirty="0"/>
              <a:t>Does the information make clear to the student the benefit of participating?</a:t>
            </a:r>
          </a:p>
          <a:p>
            <a:pPr marL="747713" lvl="1" indent="-457200">
              <a:buFont typeface="Arial" panose="020B0604020202020204" pitchFamily="34" charset="0"/>
              <a:buChar char="•"/>
            </a:pPr>
            <a:r>
              <a:rPr lang="en-GB" sz="2000" dirty="0"/>
              <a:t>Is there clear information about data protection?</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837852"/>
            <a:ext cx="5960855" cy="1015494"/>
          </a:xfrm>
        </p:spPr>
        <p:txBody>
          <a:bodyPr/>
          <a:lstStyle/>
          <a:p>
            <a:r>
              <a:rPr lang="en-GB" dirty="0"/>
              <a:t>What makes a good SRPP application? </a:t>
            </a:r>
          </a:p>
        </p:txBody>
      </p:sp>
    </p:spTree>
    <p:extLst>
      <p:ext uri="{BB962C8B-B14F-4D97-AF65-F5344CB8AC3E}">
        <p14:creationId xmlns:p14="http://schemas.microsoft.com/office/powerpoint/2010/main" val="4083732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853347"/>
            <a:ext cx="7883407" cy="4587232"/>
          </a:xfrm>
        </p:spPr>
        <p:txBody>
          <a:bodyPr/>
          <a:lstStyle/>
          <a:p>
            <a:pPr marL="290513" lvl="1" indent="0">
              <a:buNone/>
            </a:pPr>
            <a:endParaRPr lang="en-GB" sz="2000" dirty="0"/>
          </a:p>
          <a:p>
            <a:r>
              <a:rPr lang="en-GB" sz="2000" dirty="0"/>
              <a:t>SRPP facilitates good research – feedback is in the spirit of improving your work</a:t>
            </a:r>
          </a:p>
          <a:p>
            <a:r>
              <a:rPr lang="en-GB" sz="2000" dirty="0"/>
              <a:t>Plan ahead for your SRPP application (often oversubscribed) based on when you want to survey students (allow contingency) and time needed to develop your survey</a:t>
            </a:r>
          </a:p>
          <a:p>
            <a:r>
              <a:rPr lang="en-GB" sz="2000" dirty="0"/>
              <a:t>Your survey instrument needs to go to SRPP – build in time to check and refine your questions before your application</a:t>
            </a:r>
          </a:p>
          <a:p>
            <a:r>
              <a:rPr lang="en-GB" sz="2000" dirty="0"/>
              <a:t>If seeking further students (e.g. for follow-up interviews) make sure that that this is part of your survey and not a separate SRPP application</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837852"/>
            <a:ext cx="5960855" cy="1015494"/>
          </a:xfrm>
        </p:spPr>
        <p:txBody>
          <a:bodyPr/>
          <a:lstStyle/>
          <a:p>
            <a:r>
              <a:rPr lang="en-GB" dirty="0"/>
              <a:t>Navigating the SRPP process   </a:t>
            </a:r>
          </a:p>
        </p:txBody>
      </p:sp>
    </p:spTree>
    <p:extLst>
      <p:ext uri="{BB962C8B-B14F-4D97-AF65-F5344CB8AC3E}">
        <p14:creationId xmlns:p14="http://schemas.microsoft.com/office/powerpoint/2010/main" val="3541296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910033"/>
            <a:ext cx="7883407" cy="4352236"/>
          </a:xfrm>
        </p:spPr>
        <p:txBody>
          <a:bodyPr/>
          <a:lstStyle/>
          <a:p>
            <a:r>
              <a:rPr lang="en-GB" sz="1800" dirty="0"/>
              <a:t>The surveys team can either set up and administer your survey themselves using </a:t>
            </a:r>
            <a:r>
              <a:rPr lang="en-GB" sz="1800" dirty="0">
                <a:hlinkClick r:id="rId2"/>
              </a:rPr>
              <a:t>Qualtrics</a:t>
            </a:r>
            <a:r>
              <a:rPr lang="en-GB" sz="1800" dirty="0"/>
              <a:t> </a:t>
            </a:r>
          </a:p>
          <a:p>
            <a:r>
              <a:rPr lang="en-GB" sz="1800" dirty="0"/>
              <a:t>Or give you access to a user account on the </a:t>
            </a:r>
            <a:r>
              <a:rPr lang="en-GB" sz="1800" dirty="0" err="1"/>
              <a:t>Jisc</a:t>
            </a:r>
            <a:r>
              <a:rPr lang="en-GB" sz="1800" dirty="0"/>
              <a:t> (previously BOS) </a:t>
            </a:r>
            <a:r>
              <a:rPr lang="en-GB" sz="1800" dirty="0">
                <a:hlinkClick r:id="rId3"/>
              </a:rPr>
              <a:t>Online Surveys</a:t>
            </a:r>
            <a:r>
              <a:rPr lang="en-GB" sz="1800" dirty="0"/>
              <a:t> system</a:t>
            </a:r>
          </a:p>
          <a:p>
            <a:r>
              <a:rPr lang="en-GB" sz="1800" dirty="0"/>
              <a:t>The </a:t>
            </a:r>
            <a:r>
              <a:rPr lang="en-GB" sz="1800" dirty="0">
                <a:hlinkClick r:id="rId4"/>
              </a:rPr>
              <a:t>Surveys team </a:t>
            </a:r>
            <a:r>
              <a:rPr lang="en-GB" sz="1800" dirty="0"/>
              <a:t>will give you advice on the student sample you have asked for but you may find that there are fewer students available in your target groups  to be surveyed than you hoped – you may need a contingency for this.</a:t>
            </a:r>
          </a:p>
          <a:p>
            <a:pPr marL="0" indent="0">
              <a:buNone/>
            </a:pPr>
            <a:r>
              <a:rPr lang="en-GB" sz="1800" dirty="0"/>
              <a:t>Alternatively you may which to survey students via your module website using </a:t>
            </a:r>
            <a:r>
              <a:rPr lang="en-GB" sz="1800" dirty="0">
                <a:hlinkClick r:id="rId5"/>
              </a:rPr>
              <a:t>Real-Time Student Feedback</a:t>
            </a:r>
            <a:endParaRPr lang="en-GB" sz="1800" dirty="0"/>
          </a:p>
          <a:p>
            <a:pPr marL="0" indent="0">
              <a:buNone/>
            </a:pPr>
            <a:r>
              <a:rPr lang="en-GB" sz="1800" dirty="0"/>
              <a:t>What ever system is used requires you to design a ‘good ‘ survey i.e. one which works for users on all levels and addresses your research questions</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28700"/>
            <a:ext cx="5960855" cy="495209"/>
          </a:xfrm>
        </p:spPr>
        <p:txBody>
          <a:bodyPr/>
          <a:lstStyle/>
          <a:p>
            <a:r>
              <a:rPr lang="en-GB" dirty="0"/>
              <a:t>Designing and running a survey –tips and hints</a:t>
            </a:r>
          </a:p>
        </p:txBody>
      </p:sp>
    </p:spTree>
    <p:extLst>
      <p:ext uri="{BB962C8B-B14F-4D97-AF65-F5344CB8AC3E}">
        <p14:creationId xmlns:p14="http://schemas.microsoft.com/office/powerpoint/2010/main" val="760901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577968" y="200025"/>
            <a:ext cx="5960855" cy="1145574"/>
          </a:xfrm>
        </p:spPr>
        <p:txBody>
          <a:bodyPr/>
          <a:lstStyle/>
          <a:p>
            <a:r>
              <a:rPr lang="en-GB" dirty="0"/>
              <a:t>Surveys</a:t>
            </a:r>
          </a:p>
        </p:txBody>
      </p:sp>
      <p:sp>
        <p:nvSpPr>
          <p:cNvPr id="3" name="Text Placeholder 2"/>
          <p:cNvSpPr>
            <a:spLocks noGrp="1"/>
          </p:cNvSpPr>
          <p:nvPr>
            <p:ph type="body" sz="quarter" idx="16"/>
          </p:nvPr>
        </p:nvSpPr>
        <p:spPr>
          <a:xfrm>
            <a:off x="363656" y="1609634"/>
            <a:ext cx="7883407" cy="4652633"/>
          </a:xfrm>
        </p:spPr>
        <p:txBody>
          <a:bodyPr/>
          <a:lstStyle/>
          <a:p>
            <a:pPr marL="0" indent="0">
              <a:buNone/>
            </a:pPr>
            <a:r>
              <a:rPr lang="en-GB" sz="1600" b="1" dirty="0"/>
              <a:t>Think about</a:t>
            </a:r>
          </a:p>
          <a:p>
            <a:r>
              <a:rPr lang="en-GB" sz="1600" dirty="0"/>
              <a:t>Invitations and reminders</a:t>
            </a:r>
          </a:p>
          <a:p>
            <a:r>
              <a:rPr lang="en-GB" sz="1600" dirty="0"/>
              <a:t>How long your survey will be open for</a:t>
            </a:r>
          </a:p>
          <a:p>
            <a:r>
              <a:rPr lang="en-GB" sz="1600" dirty="0"/>
              <a:t>Timing your survey around module activities</a:t>
            </a:r>
          </a:p>
          <a:p>
            <a:r>
              <a:rPr lang="en-GB" sz="1600" dirty="0"/>
              <a:t>Student demographics – sample selection and integrating demographic data </a:t>
            </a:r>
          </a:p>
          <a:p>
            <a:r>
              <a:rPr lang="en-GB" sz="1600" dirty="0"/>
              <a:t>Length of survey – number of questions</a:t>
            </a:r>
          </a:p>
          <a:p>
            <a:r>
              <a:rPr lang="en-GB" sz="1600" dirty="0"/>
              <a:t>Conditionality of routing through your questions </a:t>
            </a:r>
          </a:p>
          <a:p>
            <a:r>
              <a:rPr lang="en-GB" sz="1600" dirty="0"/>
              <a:t>Balance of question types – closed and open</a:t>
            </a:r>
          </a:p>
          <a:p>
            <a:r>
              <a:rPr lang="en-GB" sz="1600" dirty="0"/>
              <a:t>Types of closed question  - variety while still retaining clarity!</a:t>
            </a:r>
          </a:p>
          <a:p>
            <a:r>
              <a:rPr lang="en-GB" sz="1600" dirty="0"/>
              <a:t>If you want to follow up respondents for interviews/focus groups ask for consent and email addresses in your survey</a:t>
            </a:r>
          </a:p>
          <a:p>
            <a:r>
              <a:rPr lang="en-GB" sz="1600" dirty="0"/>
              <a:t>Getting your survey checked before it is released</a:t>
            </a:r>
          </a:p>
          <a:p>
            <a:endParaRPr lang="en-GB" sz="1800" dirty="0"/>
          </a:p>
          <a:p>
            <a:endParaRPr lang="en-GB" sz="1800" dirty="0"/>
          </a:p>
          <a:p>
            <a:endParaRPr lang="en-GB" sz="1800" dirty="0"/>
          </a:p>
          <a:p>
            <a:endParaRPr lang="en-GB" sz="1800" dirty="0"/>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00126"/>
            <a:ext cx="5960855" cy="523784"/>
          </a:xfrm>
        </p:spPr>
        <p:txBody>
          <a:bodyPr/>
          <a:lstStyle/>
          <a:p>
            <a:r>
              <a:rPr lang="en-GB" dirty="0"/>
              <a:t>Designing and running a survey –tips and hints (cont.)</a:t>
            </a:r>
          </a:p>
          <a:p>
            <a:endParaRPr lang="en-GB" dirty="0"/>
          </a:p>
        </p:txBody>
      </p:sp>
    </p:spTree>
    <p:extLst>
      <p:ext uri="{BB962C8B-B14F-4D97-AF65-F5344CB8AC3E}">
        <p14:creationId xmlns:p14="http://schemas.microsoft.com/office/powerpoint/2010/main" val="3686361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JISC Survey tool</a:t>
            </a:r>
          </a:p>
        </p:txBody>
      </p:sp>
      <p:sp>
        <p:nvSpPr>
          <p:cNvPr id="3" name="Text Placeholder 2"/>
          <p:cNvSpPr>
            <a:spLocks noGrp="1"/>
          </p:cNvSpPr>
          <p:nvPr>
            <p:ph type="body" sz="quarter" idx="16"/>
          </p:nvPr>
        </p:nvSpPr>
        <p:spPr/>
        <p:txBody>
          <a:bodyPr/>
          <a:lstStyle/>
          <a:p>
            <a:pPr marL="0" indent="0">
              <a:buNone/>
            </a:pPr>
            <a:r>
              <a:rPr lang="en-GB" sz="2400" dirty="0"/>
              <a:t>A quick look at JISC Online Surveys</a:t>
            </a:r>
          </a:p>
          <a:p>
            <a:pPr marL="0" indent="0">
              <a:buNone/>
            </a:pPr>
            <a:r>
              <a:rPr lang="en-GB" sz="2400" dirty="0">
                <a:hlinkClick r:id="rId2"/>
              </a:rPr>
              <a:t>https://admin.onlinesurveys.ac.uk/accounts/login/</a:t>
            </a:r>
            <a:r>
              <a:rPr lang="en-GB" sz="2400" dirty="0"/>
              <a:t> </a:t>
            </a:r>
          </a:p>
          <a:p>
            <a:pPr marL="0" indent="0">
              <a:buNone/>
            </a:pPr>
            <a:endParaRPr lang="en-GB" sz="2400" dirty="0"/>
          </a:p>
          <a:p>
            <a:pPr marL="0" indent="0">
              <a:buNone/>
            </a:pPr>
            <a:r>
              <a:rPr lang="en-GB" sz="2400" dirty="0"/>
              <a:t>OU training videos (bottom of page)</a:t>
            </a:r>
          </a:p>
          <a:p>
            <a:pPr marL="0" indent="0">
              <a:buNone/>
            </a:pPr>
            <a:r>
              <a:rPr lang="en-GB" sz="2400" dirty="0">
                <a:hlinkClick r:id="rId3"/>
              </a:rPr>
              <a:t>https://openuniv.sharepoint.com/sites/mi/data-and-student-analytics/SitePages/Bespoke-Surveys.aspx</a:t>
            </a:r>
            <a:r>
              <a:rPr lang="en-GB" sz="2400" dirty="0"/>
              <a:t> </a:t>
            </a:r>
          </a:p>
          <a:p>
            <a:pPr marL="0" indent="0">
              <a:buNone/>
            </a:pPr>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Demonstration and training resources</a:t>
            </a:r>
          </a:p>
        </p:txBody>
      </p:sp>
    </p:spTree>
    <p:extLst>
      <p:ext uri="{BB962C8B-B14F-4D97-AF65-F5344CB8AC3E}">
        <p14:creationId xmlns:p14="http://schemas.microsoft.com/office/powerpoint/2010/main" val="4073390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Starting writing</a:t>
            </a:r>
          </a:p>
        </p:txBody>
      </p:sp>
      <p:sp>
        <p:nvSpPr>
          <p:cNvPr id="3" name="Text Placeholder 2"/>
          <p:cNvSpPr>
            <a:spLocks noGrp="1"/>
          </p:cNvSpPr>
          <p:nvPr>
            <p:ph type="body" sz="quarter" idx="16"/>
          </p:nvPr>
        </p:nvSpPr>
        <p:spPr/>
        <p:txBody>
          <a:bodyPr/>
          <a:lstStyle/>
          <a:p>
            <a:pPr marL="0" indent="0">
              <a:buNone/>
            </a:pPr>
            <a:endParaRPr lang="en-GB" dirty="0"/>
          </a:p>
          <a:p>
            <a:r>
              <a:rPr lang="en-GB" sz="2000" dirty="0"/>
              <a:t>Map out your survey –make a general plan/flow chart with the order in which you will address your topics/areas of interest</a:t>
            </a:r>
          </a:p>
          <a:p>
            <a:r>
              <a:rPr lang="en-GB" sz="2000" dirty="0"/>
              <a:t>Draft some of your questions</a:t>
            </a:r>
          </a:p>
          <a:p>
            <a:r>
              <a:rPr lang="en-GB" sz="2000" dirty="0"/>
              <a:t>Decide what information you would like to put into your email invitation and your intro page</a:t>
            </a:r>
          </a:p>
          <a:p>
            <a:pPr marL="0" indent="0">
              <a:buNone/>
            </a:pPr>
            <a:endParaRPr lang="en-GB" sz="2000" dirty="0"/>
          </a:p>
          <a:p>
            <a:endParaRPr lang="en-GB" sz="2000" dirty="0"/>
          </a:p>
          <a:p>
            <a:endParaRPr lang="en-GB" sz="20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Activity</a:t>
            </a:r>
          </a:p>
        </p:txBody>
      </p:sp>
    </p:spTree>
    <p:extLst>
      <p:ext uri="{BB962C8B-B14F-4D97-AF65-F5344CB8AC3E}">
        <p14:creationId xmlns:p14="http://schemas.microsoft.com/office/powerpoint/2010/main" val="1257131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Aims of session</a:t>
            </a:r>
          </a:p>
        </p:txBody>
      </p:sp>
      <p:sp>
        <p:nvSpPr>
          <p:cNvPr id="3" name="Text Placeholder 2"/>
          <p:cNvSpPr>
            <a:spLocks noGrp="1"/>
          </p:cNvSpPr>
          <p:nvPr>
            <p:ph type="body" sz="quarter" idx="16"/>
          </p:nvPr>
        </p:nvSpPr>
        <p:spPr/>
        <p:txBody>
          <a:bodyPr/>
          <a:lstStyle/>
          <a:p>
            <a:pPr marL="0" indent="0">
              <a:buNone/>
            </a:pPr>
            <a:r>
              <a:rPr lang="en-GB" sz="2000" dirty="0"/>
              <a:t>1. Thinking about quantitative and qualitative data</a:t>
            </a:r>
          </a:p>
          <a:p>
            <a:pPr marL="0" indent="0">
              <a:buNone/>
            </a:pPr>
            <a:r>
              <a:rPr lang="en-GB" sz="2000" dirty="0"/>
              <a:t>2. Responsible scholarship</a:t>
            </a:r>
          </a:p>
          <a:p>
            <a:pPr marL="0" indent="0">
              <a:buNone/>
            </a:pPr>
            <a:r>
              <a:rPr lang="en-GB" sz="2000" dirty="0"/>
              <a:t>3. Surveys</a:t>
            </a:r>
          </a:p>
          <a:p>
            <a:pPr marL="0" indent="0">
              <a:buNone/>
            </a:pPr>
            <a:endParaRPr lang="en-GB" dirty="0"/>
          </a:p>
          <a:p>
            <a:pPr marL="0" indent="0">
              <a:buNone/>
            </a:pPr>
            <a:endParaRPr lang="en-GB" dirty="0"/>
          </a:p>
        </p:txBody>
      </p:sp>
      <p:sp>
        <p:nvSpPr>
          <p:cNvPr id="4" name="Content Placeholder 3"/>
          <p:cNvSpPr>
            <a:spLocks noGrp="1"/>
          </p:cNvSpPr>
          <p:nvPr>
            <p:ph sz="quarter" idx="27"/>
          </p:nvPr>
        </p:nvSpPr>
        <p:spPr>
          <a:xfrm>
            <a:off x="577968" y="5815013"/>
            <a:ext cx="7246761" cy="910237"/>
          </a:xfrm>
        </p:spPr>
        <p:txBody>
          <a:bodyPr/>
          <a:lstStyle/>
          <a:p>
            <a:pPr algn="l"/>
            <a:r>
              <a:rPr lang="en-GB" dirty="0"/>
              <a:t>Thanks to </a:t>
            </a:r>
            <a:r>
              <a:rPr lang="en-GB" dirty="0" err="1"/>
              <a:t>Chrysoula</a:t>
            </a:r>
            <a:r>
              <a:rPr lang="en-GB" dirty="0"/>
              <a:t> </a:t>
            </a:r>
            <a:r>
              <a:rPr lang="en-GB" dirty="0" err="1"/>
              <a:t>Mangafa</a:t>
            </a:r>
            <a:r>
              <a:rPr lang="en-GB" dirty="0"/>
              <a:t>,</a:t>
            </a:r>
            <a:r>
              <a:rPr lang="en-US" b="1" dirty="0">
                <a:latin typeface="Century Gothic" charset="0"/>
                <a:ea typeface="Century Gothic" charset="0"/>
                <a:cs typeface="Century Gothic" charset="0"/>
              </a:rPr>
              <a:t> </a:t>
            </a:r>
            <a:r>
              <a:rPr lang="en-US" dirty="0" err="1">
                <a:latin typeface="+mn-lt"/>
                <a:ea typeface="Century Gothic" charset="0"/>
                <a:cs typeface="Century Gothic" charset="0"/>
              </a:rPr>
              <a:t>Duygu</a:t>
            </a:r>
            <a:r>
              <a:rPr lang="en-US" dirty="0">
                <a:latin typeface="+mn-lt"/>
                <a:ea typeface="Century Gothic" charset="0"/>
                <a:cs typeface="Century Gothic" charset="0"/>
              </a:rPr>
              <a:t> </a:t>
            </a:r>
            <a:r>
              <a:rPr lang="en-US" dirty="0" err="1">
                <a:latin typeface="+mn-lt"/>
                <a:ea typeface="Century Gothic" charset="0"/>
                <a:cs typeface="Century Gothic" charset="0"/>
              </a:rPr>
              <a:t>Bektik</a:t>
            </a:r>
            <a:r>
              <a:rPr lang="en-US" dirty="0">
                <a:latin typeface="+mn-lt"/>
                <a:ea typeface="Century Gothic" charset="0"/>
                <a:cs typeface="Century Gothic" charset="0"/>
              </a:rPr>
              <a:t>,</a:t>
            </a:r>
            <a:r>
              <a:rPr lang="en-GB" dirty="0">
                <a:latin typeface="+mn-lt"/>
              </a:rPr>
              <a:t> </a:t>
            </a:r>
            <a:r>
              <a:rPr lang="en-GB" dirty="0"/>
              <a:t>Laura Hills, Diane Butler </a:t>
            </a:r>
          </a:p>
        </p:txBody>
      </p:sp>
      <p:sp>
        <p:nvSpPr>
          <p:cNvPr id="5" name="Text Placeholder 4"/>
          <p:cNvSpPr>
            <a:spLocks noGrp="1"/>
          </p:cNvSpPr>
          <p:nvPr>
            <p:ph type="body" sz="quarter" idx="22"/>
          </p:nvPr>
        </p:nvSpPr>
        <p:spPr/>
        <p:txBody>
          <a:bodyPr/>
          <a:lstStyle/>
          <a:p>
            <a:r>
              <a:rPr lang="en-GB" dirty="0"/>
              <a:t>Overview</a:t>
            </a:r>
          </a:p>
          <a:p>
            <a:endParaRPr lang="en-GB" dirty="0"/>
          </a:p>
        </p:txBody>
      </p:sp>
    </p:spTree>
    <p:extLst>
      <p:ext uri="{BB962C8B-B14F-4D97-AF65-F5344CB8AC3E}">
        <p14:creationId xmlns:p14="http://schemas.microsoft.com/office/powerpoint/2010/main" val="290598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8A04-935C-4320-8757-9C02B0901F56}"/>
              </a:ext>
            </a:extLst>
          </p:cNvPr>
          <p:cNvSpPr>
            <a:spLocks noGrp="1"/>
          </p:cNvSpPr>
          <p:nvPr>
            <p:ph type="ctrTitle"/>
          </p:nvPr>
        </p:nvSpPr>
        <p:spPr>
          <a:xfrm>
            <a:off x="515861" y="3179701"/>
            <a:ext cx="7920773" cy="498598"/>
          </a:xfrm>
        </p:spPr>
        <p:txBody>
          <a:bodyPr/>
          <a:lstStyle/>
          <a:p>
            <a:pPr algn="ctr"/>
            <a:r>
              <a:rPr lang="en-GB" dirty="0"/>
              <a:t>THANK YOU FOR ATTENDING</a:t>
            </a:r>
          </a:p>
        </p:txBody>
      </p:sp>
    </p:spTree>
    <p:extLst>
      <p:ext uri="{BB962C8B-B14F-4D97-AF65-F5344CB8AC3E}">
        <p14:creationId xmlns:p14="http://schemas.microsoft.com/office/powerpoint/2010/main" val="3458728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436B2-0D3E-45C6-8EA5-8DD1661E0208}"/>
              </a:ext>
            </a:extLst>
          </p:cNvPr>
          <p:cNvSpPr>
            <a:spLocks noGrp="1"/>
          </p:cNvSpPr>
          <p:nvPr>
            <p:ph type="body" sz="quarter" idx="21"/>
          </p:nvPr>
        </p:nvSpPr>
        <p:spPr/>
        <p:txBody>
          <a:bodyPr/>
          <a:lstStyle/>
          <a:p>
            <a:r>
              <a:rPr lang="en-GB" dirty="0"/>
              <a:t>A bit about you…</a:t>
            </a:r>
          </a:p>
        </p:txBody>
      </p:sp>
      <p:sp>
        <p:nvSpPr>
          <p:cNvPr id="3" name="Text Placeholder 2">
            <a:extLst>
              <a:ext uri="{FF2B5EF4-FFF2-40B4-BE49-F238E27FC236}">
                <a16:creationId xmlns:a16="http://schemas.microsoft.com/office/drawing/2014/main" id="{81257EF2-33EC-47D6-9DF0-C4FBE7CB7CC4}"/>
              </a:ext>
            </a:extLst>
          </p:cNvPr>
          <p:cNvSpPr>
            <a:spLocks noGrp="1"/>
          </p:cNvSpPr>
          <p:nvPr>
            <p:ph type="body" sz="quarter" idx="16"/>
          </p:nvPr>
        </p:nvSpPr>
        <p:spPr/>
        <p:txBody>
          <a:bodyPr/>
          <a:lstStyle/>
          <a:p>
            <a:pPr marL="0" indent="0">
              <a:buNone/>
            </a:pPr>
            <a:r>
              <a:rPr lang="en-GB" sz="2400" dirty="0"/>
              <a:t>Briefly – </a:t>
            </a:r>
          </a:p>
          <a:p>
            <a:r>
              <a:rPr lang="en-GB" sz="2400" dirty="0"/>
              <a:t>Your background</a:t>
            </a:r>
          </a:p>
          <a:p>
            <a:r>
              <a:rPr lang="en-GB" sz="2400" dirty="0"/>
              <a:t>Your interest in using surveys</a:t>
            </a:r>
          </a:p>
        </p:txBody>
      </p:sp>
      <p:sp>
        <p:nvSpPr>
          <p:cNvPr id="4" name="Content Placeholder 3">
            <a:extLst>
              <a:ext uri="{FF2B5EF4-FFF2-40B4-BE49-F238E27FC236}">
                <a16:creationId xmlns:a16="http://schemas.microsoft.com/office/drawing/2014/main" id="{06D860A4-76E8-4E2A-8739-D0B0378A71EA}"/>
              </a:ext>
            </a:extLst>
          </p:cNvPr>
          <p:cNvSpPr>
            <a:spLocks noGrp="1"/>
          </p:cNvSpPr>
          <p:nvPr>
            <p:ph sz="quarter" idx="27"/>
          </p:nvPr>
        </p:nvSpPr>
        <p:spPr/>
        <p:txBody>
          <a:bodyPr/>
          <a:lstStyle/>
          <a:p>
            <a:endParaRPr lang="en-GB"/>
          </a:p>
        </p:txBody>
      </p:sp>
      <p:sp>
        <p:nvSpPr>
          <p:cNvPr id="5" name="Text Placeholder 4">
            <a:extLst>
              <a:ext uri="{FF2B5EF4-FFF2-40B4-BE49-F238E27FC236}">
                <a16:creationId xmlns:a16="http://schemas.microsoft.com/office/drawing/2014/main" id="{CB314C82-570E-497E-82BA-CE921D1018E6}"/>
              </a:ext>
            </a:extLst>
          </p:cNvPr>
          <p:cNvSpPr>
            <a:spLocks noGrp="1"/>
          </p:cNvSpPr>
          <p:nvPr>
            <p:ph type="body" sz="quarter" idx="22"/>
          </p:nvPr>
        </p:nvSpPr>
        <p:spPr>
          <a:xfrm>
            <a:off x="577968" y="1458819"/>
            <a:ext cx="7246761" cy="784317"/>
          </a:xfrm>
        </p:spPr>
        <p:txBody>
          <a:bodyPr/>
          <a:lstStyle/>
          <a:p>
            <a:r>
              <a:rPr lang="en-GB" dirty="0"/>
              <a:t>On the </a:t>
            </a:r>
            <a:r>
              <a:rPr lang="en-GB" dirty="0" err="1"/>
              <a:t>padlet</a:t>
            </a:r>
            <a:r>
              <a:rPr lang="en-GB" dirty="0"/>
              <a:t> </a:t>
            </a:r>
            <a:r>
              <a:rPr lang="en-GB" dirty="0">
                <a:hlinkClick r:id="rId2"/>
              </a:rPr>
              <a:t>https://padlet.com/esteem/ScholarshipMethods1</a:t>
            </a:r>
            <a:r>
              <a:rPr lang="en-GB" dirty="0"/>
              <a:t> </a:t>
            </a:r>
          </a:p>
        </p:txBody>
      </p:sp>
    </p:spTree>
    <p:extLst>
      <p:ext uri="{BB962C8B-B14F-4D97-AF65-F5344CB8AC3E}">
        <p14:creationId xmlns:p14="http://schemas.microsoft.com/office/powerpoint/2010/main" val="253158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5"/>
          </p:nvPr>
        </p:nvSpPr>
        <p:spPr/>
        <p:txBody>
          <a:bodyPr/>
          <a:lstStyle/>
          <a:p>
            <a:r>
              <a:rPr lang="en-US" sz="2400" dirty="0">
                <a:latin typeface="+mn-lt"/>
              </a:rPr>
              <a:t>Research methods are split broadly into </a:t>
            </a:r>
            <a:r>
              <a:rPr lang="en-US" sz="2400" b="1" dirty="0">
                <a:latin typeface="+mn-lt"/>
              </a:rPr>
              <a:t>quantitative</a:t>
            </a:r>
            <a:r>
              <a:rPr lang="en-US" sz="2400" dirty="0">
                <a:latin typeface="+mn-lt"/>
              </a:rPr>
              <a:t> and </a:t>
            </a:r>
            <a:r>
              <a:rPr lang="en-US" sz="2400" b="1" dirty="0">
                <a:latin typeface="+mn-lt"/>
              </a:rPr>
              <a:t>qualitative</a:t>
            </a:r>
            <a:r>
              <a:rPr lang="en-US" sz="2400" dirty="0">
                <a:latin typeface="+mn-lt"/>
              </a:rPr>
              <a:t> methods</a:t>
            </a:r>
            <a:br>
              <a:rPr lang="en-US" sz="2400" dirty="0">
                <a:latin typeface="+mn-lt"/>
              </a:rPr>
            </a:br>
            <a:endParaRPr lang="en-US" sz="2400" dirty="0">
              <a:latin typeface="+mn-lt"/>
            </a:endParaRPr>
          </a:p>
          <a:p>
            <a:r>
              <a:rPr lang="en-US" sz="2400" dirty="0">
                <a:latin typeface="+mn-lt"/>
              </a:rPr>
              <a:t>Which you choose will mostly depend on </a:t>
            </a:r>
            <a:br>
              <a:rPr lang="en-US" sz="2400" dirty="0">
                <a:latin typeface="+mn-lt"/>
              </a:rPr>
            </a:br>
            <a:r>
              <a:rPr lang="en-US" sz="2400" dirty="0">
                <a:latin typeface="+mn-lt"/>
              </a:rPr>
              <a:t>your</a:t>
            </a:r>
            <a:r>
              <a:rPr lang="en-US" sz="2400" b="1" dirty="0">
                <a:latin typeface="+mn-lt"/>
              </a:rPr>
              <a:t> research questions</a:t>
            </a:r>
          </a:p>
          <a:p>
            <a:br>
              <a:rPr lang="en-US" sz="2400" dirty="0">
                <a:latin typeface="+mn-lt"/>
              </a:rPr>
            </a:br>
            <a:r>
              <a:rPr lang="en-US" sz="2400" dirty="0">
                <a:latin typeface="+mn-lt"/>
              </a:rPr>
              <a:t>Plus:</a:t>
            </a:r>
          </a:p>
          <a:p>
            <a:pPr lvl="1"/>
            <a:r>
              <a:rPr lang="en-US" sz="2400" dirty="0">
                <a:latin typeface="+mn-lt"/>
              </a:rPr>
              <a:t>your preferences and skills</a:t>
            </a:r>
          </a:p>
          <a:p>
            <a:pPr lvl="1"/>
            <a:r>
              <a:rPr lang="en-US" sz="2400" dirty="0">
                <a:latin typeface="+mn-lt"/>
              </a:rPr>
              <a:t>your underlying philosophy of research</a:t>
            </a:r>
          </a:p>
          <a:p>
            <a:pPr marL="285750" indent="-285750">
              <a:buFont typeface="Arial" panose="020B0604020202020204" pitchFamily="34" charset="0"/>
              <a:buChar char="•"/>
            </a:pPr>
            <a:endParaRPr lang="en-GB" sz="2000" dirty="0"/>
          </a:p>
        </p:txBody>
      </p:sp>
      <p:sp>
        <p:nvSpPr>
          <p:cNvPr id="3" name="Text Placeholder 2"/>
          <p:cNvSpPr>
            <a:spLocks noGrp="1"/>
          </p:cNvSpPr>
          <p:nvPr>
            <p:ph type="body" sz="quarter" idx="21"/>
          </p:nvPr>
        </p:nvSpPr>
        <p:spPr/>
        <p:txBody>
          <a:bodyPr/>
          <a:lstStyle/>
          <a:p>
            <a:r>
              <a:rPr lang="en-GB" dirty="0"/>
              <a:t>Principles of research design</a:t>
            </a:r>
          </a:p>
        </p:txBody>
      </p:sp>
      <p:sp>
        <p:nvSpPr>
          <p:cNvPr id="4" name="Content Placeholder 3"/>
          <p:cNvSpPr>
            <a:spLocks noGrp="1"/>
          </p:cNvSpPr>
          <p:nvPr>
            <p:ph sz="quarter" idx="27"/>
          </p:nvPr>
        </p:nvSpPr>
        <p:spPr/>
        <p:txBody>
          <a:bodyPr/>
          <a:lstStyle/>
          <a:p>
            <a:r>
              <a:rPr lang="en-GB" dirty="0"/>
              <a:t>Acknowledgement  Dr </a:t>
            </a:r>
            <a:r>
              <a:rPr lang="en-GB" dirty="0" err="1"/>
              <a:t>Chrysoula</a:t>
            </a:r>
            <a:r>
              <a:rPr lang="en-GB" dirty="0"/>
              <a:t> (Chrissy) </a:t>
            </a:r>
            <a:r>
              <a:rPr lang="en-GB" dirty="0" err="1"/>
              <a:t>Mangafa</a:t>
            </a:r>
            <a:r>
              <a:rPr lang="en-GB" dirty="0"/>
              <a:t> </a:t>
            </a:r>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3798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&amp; Qualitative research  </a:t>
            </a:r>
          </a:p>
        </p:txBody>
      </p:sp>
      <p:sp>
        <p:nvSpPr>
          <p:cNvPr id="3" name="Text Placeholder 2"/>
          <p:cNvSpPr>
            <a:spLocks noGrp="1"/>
          </p:cNvSpPr>
          <p:nvPr>
            <p:ph type="body" sz="quarter" idx="16"/>
          </p:nvPr>
        </p:nvSpPr>
        <p:spPr/>
        <p:txBody>
          <a:bodyPr/>
          <a:lstStyle/>
          <a:p>
            <a:r>
              <a:rPr lang="en-US" sz="2400" i="1" dirty="0"/>
              <a:t>Quantitative research </a:t>
            </a:r>
            <a:r>
              <a:rPr lang="en-US" sz="2400" dirty="0"/>
              <a:t>aims to test hypotheses, look at cause and effect, and make predictions  - answers questions such as </a:t>
            </a:r>
          </a:p>
          <a:p>
            <a:pPr marL="0" indent="0">
              <a:buNone/>
            </a:pPr>
            <a:r>
              <a:rPr lang="en-US" sz="2400" dirty="0"/>
              <a:t>	How many? What? When?</a:t>
            </a:r>
          </a:p>
          <a:p>
            <a:r>
              <a:rPr lang="en-US" sz="2400" i="1" dirty="0"/>
              <a:t>Qualitative research </a:t>
            </a:r>
            <a:r>
              <a:rPr lang="en-US" sz="2400" dirty="0"/>
              <a:t>aims to understand and interpret social phenomena and interactions - answers questions such as </a:t>
            </a:r>
          </a:p>
          <a:p>
            <a:pPr marL="457200" lvl="1" indent="0">
              <a:buNone/>
            </a:pPr>
            <a:r>
              <a:rPr lang="en-US" sz="2400" dirty="0"/>
              <a:t>	Why? How?</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871389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approaches</a:t>
            </a:r>
          </a:p>
        </p:txBody>
      </p:sp>
      <p:sp>
        <p:nvSpPr>
          <p:cNvPr id="3" name="Text Placeholder 2"/>
          <p:cNvSpPr>
            <a:spLocks noGrp="1"/>
          </p:cNvSpPr>
          <p:nvPr>
            <p:ph type="body" sz="quarter" idx="16"/>
          </p:nvPr>
        </p:nvSpPr>
        <p:spPr/>
        <p:txBody>
          <a:bodyPr/>
          <a:lstStyle/>
          <a:p>
            <a:pPr>
              <a:spcBef>
                <a:spcPts val="0"/>
              </a:spcBef>
              <a:spcAft>
                <a:spcPts val="200"/>
              </a:spcAft>
            </a:pPr>
            <a:r>
              <a:rPr lang="en-GB" sz="2000" dirty="0"/>
              <a:t>Attempt to explain phenomena by developing hypotheses and collecting numerical data</a:t>
            </a:r>
          </a:p>
          <a:p>
            <a:pPr>
              <a:spcBef>
                <a:spcPts val="0"/>
              </a:spcBef>
              <a:spcAft>
                <a:spcPts val="200"/>
              </a:spcAft>
            </a:pPr>
            <a:r>
              <a:rPr lang="en-GB" sz="2000" dirty="0"/>
              <a:t>Can be descriptive but usually analysed through statistical methods  </a:t>
            </a:r>
          </a:p>
          <a:p>
            <a:pPr>
              <a:spcBef>
                <a:spcPts val="0"/>
              </a:spcBef>
              <a:spcAft>
                <a:spcPts val="200"/>
              </a:spcAft>
            </a:pPr>
            <a:r>
              <a:rPr lang="en-GB" sz="2000" dirty="0"/>
              <a:t>Tells you if there is a “difference” e.g. between conditions or groups</a:t>
            </a:r>
          </a:p>
          <a:p>
            <a:pPr>
              <a:spcBef>
                <a:spcPts val="0"/>
              </a:spcBef>
              <a:spcAft>
                <a:spcPts val="200"/>
              </a:spcAft>
            </a:pPr>
            <a:r>
              <a:rPr lang="en-GB" sz="2000" dirty="0"/>
              <a:t>More ‘objective’: where variables are controlled as much as possible to eliminate interference and measure the effect of any change</a:t>
            </a:r>
          </a:p>
          <a:p>
            <a:pPr>
              <a:spcBef>
                <a:spcPts val="0"/>
              </a:spcBef>
              <a:spcAft>
                <a:spcPts val="200"/>
              </a:spcAft>
            </a:pPr>
            <a:r>
              <a:rPr lang="en-GB" sz="2000" dirty="0"/>
              <a:t>Deductive reasoning: everything is known before conclusions can be drawn</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3082394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quantitative data</a:t>
            </a:r>
          </a:p>
        </p:txBody>
      </p:sp>
      <p:sp>
        <p:nvSpPr>
          <p:cNvPr id="3" name="Text Placeholder 2"/>
          <p:cNvSpPr>
            <a:spLocks noGrp="1"/>
          </p:cNvSpPr>
          <p:nvPr>
            <p:ph type="body" sz="quarter" idx="16"/>
          </p:nvPr>
        </p:nvSpPr>
        <p:spPr>
          <a:xfrm>
            <a:off x="577968" y="1728789"/>
            <a:ext cx="7883407" cy="4533480"/>
          </a:xfrm>
        </p:spPr>
        <p:txBody>
          <a:bodyPr/>
          <a:lstStyle/>
          <a:p>
            <a:pPr marL="0" indent="0">
              <a:buNone/>
            </a:pPr>
            <a:r>
              <a:rPr lang="en-GB" sz="2400" dirty="0"/>
              <a:t>Data sources include</a:t>
            </a:r>
          </a:p>
          <a:p>
            <a:pPr lvl="1"/>
            <a:r>
              <a:rPr lang="en-GB" sz="2400" dirty="0"/>
              <a:t>Surveys where there are a large number of respondents and where you have asked closed questions (e.g. use of a Likert scale, multiple choice, select answers from lists) </a:t>
            </a:r>
          </a:p>
          <a:p>
            <a:pPr lvl="1"/>
            <a:r>
              <a:rPr lang="en-GB" sz="2400" dirty="0"/>
              <a:t>Observations (counts of numbers and/or coding data into numbers)</a:t>
            </a:r>
          </a:p>
          <a:p>
            <a:pPr lvl="1"/>
            <a:r>
              <a:rPr lang="en-GB" sz="2400" dirty="0"/>
              <a:t>Analytics (number of views; task time etc.)</a:t>
            </a:r>
          </a:p>
          <a:p>
            <a:pPr lvl="1"/>
            <a:r>
              <a:rPr lang="en-GB" sz="2400" dirty="0"/>
              <a:t>Secondary data (institutional data; internal reports etc.)</a:t>
            </a:r>
          </a:p>
        </p:txBody>
      </p:sp>
      <p:sp>
        <p:nvSpPr>
          <p:cNvPr id="4" name="Content Placeholder 3"/>
          <p:cNvSpPr>
            <a:spLocks noGrp="1"/>
          </p:cNvSpPr>
          <p:nvPr>
            <p:ph sz="quarter" idx="27"/>
          </p:nvPr>
        </p:nvSpPr>
        <p:spPr/>
        <p:txBody>
          <a:bodyPr/>
          <a:lstStyle/>
          <a:p>
            <a:endParaRPr lang="en-GB"/>
          </a:p>
        </p:txBody>
      </p:sp>
    </p:spTree>
    <p:extLst>
      <p:ext uri="{BB962C8B-B14F-4D97-AF65-F5344CB8AC3E}">
        <p14:creationId xmlns:p14="http://schemas.microsoft.com/office/powerpoint/2010/main" val="143069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qualitative data</a:t>
            </a:r>
          </a:p>
        </p:txBody>
      </p:sp>
      <p:sp>
        <p:nvSpPr>
          <p:cNvPr id="3" name="Text Placeholder 2"/>
          <p:cNvSpPr>
            <a:spLocks noGrp="1"/>
          </p:cNvSpPr>
          <p:nvPr>
            <p:ph type="body" sz="quarter" idx="16"/>
          </p:nvPr>
        </p:nvSpPr>
        <p:spPr/>
        <p:txBody>
          <a:bodyPr/>
          <a:lstStyle/>
          <a:p>
            <a:r>
              <a:rPr lang="en-GB" sz="2400" dirty="0"/>
              <a:t>Free text responses in surveys</a:t>
            </a:r>
          </a:p>
          <a:p>
            <a:r>
              <a:rPr lang="en-GB" sz="2400" dirty="0"/>
              <a:t>Interviews and focus groups (structured, semi-structured or unstructured)</a:t>
            </a:r>
          </a:p>
          <a:p>
            <a:r>
              <a:rPr lang="en-GB" sz="2400" dirty="0"/>
              <a:t>Diary studies</a:t>
            </a:r>
          </a:p>
          <a:p>
            <a:r>
              <a:rPr lang="en-GB" sz="2400" dirty="0"/>
              <a:t>Direct observations (face to face or online) – may also be recorded (video/audio)</a:t>
            </a:r>
          </a:p>
          <a:p>
            <a:r>
              <a:rPr lang="en-GB" sz="2400" dirty="0"/>
              <a:t>Secondary data – archive data and institutional reports</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4644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sz="2800" dirty="0"/>
              <a:t>Main differences between qual. and quant. research</a:t>
            </a:r>
          </a:p>
        </p:txBody>
      </p:sp>
      <p:graphicFrame>
        <p:nvGraphicFramePr>
          <p:cNvPr id="6" name="Content Placeholder 5"/>
          <p:cNvGraphicFramePr>
            <a:graphicFrameLocks noGrp="1"/>
          </p:cNvGraphicFramePr>
          <p:nvPr>
            <p:ph sz="quarter" idx="27"/>
            <p:extLst>
              <p:ext uri="{D42A27DB-BD31-4B8C-83A1-F6EECF244321}">
                <p14:modId xmlns:p14="http://schemas.microsoft.com/office/powerpoint/2010/main" val="2573669664"/>
              </p:ext>
            </p:extLst>
          </p:nvPr>
        </p:nvGraphicFramePr>
        <p:xfrm>
          <a:off x="577850" y="1243012"/>
          <a:ext cx="7246938" cy="5098099"/>
        </p:xfrm>
        <a:graphic>
          <a:graphicData uri="http://schemas.openxmlformats.org/drawingml/2006/table">
            <a:tbl>
              <a:tblPr firstRow="1" bandRow="1">
                <a:tableStyleId>{5C22544A-7EE6-4342-B048-85BDC9FD1C3A}</a:tableStyleId>
              </a:tblPr>
              <a:tblGrid>
                <a:gridCol w="3879850">
                  <a:extLst>
                    <a:ext uri="{9D8B030D-6E8A-4147-A177-3AD203B41FA5}">
                      <a16:colId xmlns:a16="http://schemas.microsoft.com/office/drawing/2014/main" val="20000"/>
                    </a:ext>
                  </a:extLst>
                </a:gridCol>
                <a:gridCol w="3367088">
                  <a:extLst>
                    <a:ext uri="{9D8B030D-6E8A-4147-A177-3AD203B41FA5}">
                      <a16:colId xmlns:a16="http://schemas.microsoft.com/office/drawing/2014/main" val="20001"/>
                    </a:ext>
                  </a:extLst>
                </a:gridCol>
              </a:tblGrid>
              <a:tr h="333068">
                <a:tc>
                  <a:txBody>
                    <a:bodyPr/>
                    <a:lstStyle/>
                    <a:p>
                      <a:r>
                        <a:rPr lang="en-GB" dirty="0"/>
                        <a:t>Quantitative</a:t>
                      </a:r>
                    </a:p>
                  </a:txBody>
                  <a:tcPr/>
                </a:tc>
                <a:tc>
                  <a:txBody>
                    <a:bodyPr/>
                    <a:lstStyle/>
                    <a:p>
                      <a:r>
                        <a:rPr lang="en-GB" dirty="0"/>
                        <a:t>Qualitative</a:t>
                      </a:r>
                    </a:p>
                  </a:txBody>
                  <a:tcPr/>
                </a:tc>
                <a:extLst>
                  <a:ext uri="{0D108BD9-81ED-4DB2-BD59-A6C34878D82A}">
                    <a16:rowId xmlns:a16="http://schemas.microsoft.com/office/drawing/2014/main" val="10000"/>
                  </a:ext>
                </a:extLst>
              </a:tr>
              <a:tr h="582868">
                <a:tc>
                  <a:txBody>
                    <a:bodyPr/>
                    <a:lstStyle/>
                    <a:p>
                      <a:r>
                        <a:rPr lang="en-GB" sz="1400" dirty="0"/>
                        <a:t>numerical,</a:t>
                      </a:r>
                      <a:r>
                        <a:rPr lang="en-GB" sz="1400" baseline="0" dirty="0"/>
                        <a:t> measurable data</a:t>
                      </a:r>
                      <a:endParaRPr lang="en-GB" sz="1400" dirty="0"/>
                    </a:p>
                  </a:txBody>
                  <a:tcPr/>
                </a:tc>
                <a:tc>
                  <a:txBody>
                    <a:bodyPr/>
                    <a:lstStyle/>
                    <a:p>
                      <a:r>
                        <a:rPr lang="en-GB" sz="1400" dirty="0"/>
                        <a:t>generally non-numerical data (words/images)</a:t>
                      </a:r>
                    </a:p>
                  </a:txBody>
                  <a:tcPr/>
                </a:tc>
                <a:extLst>
                  <a:ext uri="{0D108BD9-81ED-4DB2-BD59-A6C34878D82A}">
                    <a16:rowId xmlns:a16="http://schemas.microsoft.com/office/drawing/2014/main" val="10001"/>
                  </a:ext>
                </a:extLst>
              </a:tr>
              <a:tr h="674504">
                <a:tc>
                  <a:txBody>
                    <a:bodyPr/>
                    <a:lstStyle/>
                    <a:p>
                      <a:r>
                        <a:rPr lang="en-GB" sz="1400" dirty="0"/>
                        <a:t>clearly</a:t>
                      </a:r>
                      <a:r>
                        <a:rPr lang="en-GB" sz="1400" baseline="0" dirty="0"/>
                        <a:t> stated questions, extraneous variable controls</a:t>
                      </a:r>
                      <a:endParaRPr lang="en-GB" sz="1400" dirty="0"/>
                    </a:p>
                  </a:txBody>
                  <a:tcPr/>
                </a:tc>
                <a:tc>
                  <a:txBody>
                    <a:bodyPr/>
                    <a:lstStyle/>
                    <a:p>
                      <a:r>
                        <a:rPr lang="en-GB" sz="1400" dirty="0"/>
                        <a:t>exploratory</a:t>
                      </a:r>
                      <a:r>
                        <a:rPr lang="en-GB" sz="1400" baseline="0" dirty="0"/>
                        <a:t> questions</a:t>
                      </a:r>
                      <a:r>
                        <a:rPr lang="en-GB" sz="1400" dirty="0"/>
                        <a:t>, extraneous variables not controlled, </a:t>
                      </a:r>
                    </a:p>
                  </a:txBody>
                  <a:tcPr/>
                </a:tc>
                <a:extLst>
                  <a:ext uri="{0D108BD9-81ED-4DB2-BD59-A6C34878D82A}">
                    <a16:rowId xmlns:a16="http://schemas.microsoft.com/office/drawing/2014/main" val="10002"/>
                  </a:ext>
                </a:extLst>
              </a:tr>
              <a:tr h="282880">
                <a:tc>
                  <a:txBody>
                    <a:bodyPr/>
                    <a:lstStyle/>
                    <a:p>
                      <a:r>
                        <a:rPr lang="en-GB" sz="1400" dirty="0"/>
                        <a:t>large samples </a:t>
                      </a:r>
                    </a:p>
                  </a:txBody>
                  <a:tcPr/>
                </a:tc>
                <a:tc>
                  <a:txBody>
                    <a:bodyPr/>
                    <a:lstStyle/>
                    <a:p>
                      <a:r>
                        <a:rPr lang="en-GB" sz="1400" dirty="0"/>
                        <a:t>small sample</a:t>
                      </a:r>
                      <a:r>
                        <a:rPr lang="en-GB" sz="1400" baseline="0" dirty="0"/>
                        <a:t> size</a:t>
                      </a:r>
                      <a:endParaRPr lang="en-GB" sz="1400" dirty="0"/>
                    </a:p>
                  </a:txBody>
                  <a:tcPr/>
                </a:tc>
                <a:extLst>
                  <a:ext uri="{0D108BD9-81ED-4DB2-BD59-A6C34878D82A}">
                    <a16:rowId xmlns:a16="http://schemas.microsoft.com/office/drawing/2014/main" val="10003"/>
                  </a:ext>
                </a:extLst>
              </a:tr>
              <a:tr h="472152">
                <a:tc>
                  <a:txBody>
                    <a:bodyPr/>
                    <a:lstStyle/>
                    <a:p>
                      <a:r>
                        <a:rPr lang="en-GB" sz="1400" dirty="0"/>
                        <a:t>generalisability</a:t>
                      </a:r>
                      <a:r>
                        <a:rPr lang="en-GB" sz="1400" baseline="0" dirty="0"/>
                        <a:t> </a:t>
                      </a:r>
                      <a:endParaRPr lang="en-GB" sz="1400" dirty="0"/>
                    </a:p>
                  </a:txBody>
                  <a:tcPr/>
                </a:tc>
                <a:tc>
                  <a:txBody>
                    <a:bodyPr/>
                    <a:lstStyle/>
                    <a:p>
                      <a:r>
                        <a:rPr lang="en-GB" sz="1400" dirty="0"/>
                        <a:t>difficult to replicate or generalise</a:t>
                      </a:r>
                    </a:p>
                  </a:txBody>
                  <a:tcPr/>
                </a:tc>
                <a:extLst>
                  <a:ext uri="{0D108BD9-81ED-4DB2-BD59-A6C34878D82A}">
                    <a16:rowId xmlns:a16="http://schemas.microsoft.com/office/drawing/2014/main" val="10004"/>
                  </a:ext>
                </a:extLst>
              </a:tr>
              <a:tr h="674504">
                <a:tc>
                  <a:txBody>
                    <a:bodyPr/>
                    <a:lstStyle/>
                    <a:p>
                      <a:r>
                        <a:rPr lang="en-GB" sz="1400" baseline="0" dirty="0"/>
                        <a:t>experiments, RCTs, large surveys, measurements/instruments, questionnaires</a:t>
                      </a:r>
                    </a:p>
                  </a:txBody>
                  <a:tcPr/>
                </a:tc>
                <a:tc>
                  <a:txBody>
                    <a:bodyPr/>
                    <a:lstStyle/>
                    <a:p>
                      <a:r>
                        <a:rPr lang="en-GB" sz="1400" dirty="0"/>
                        <a:t>interviews, observations, focus groups, field notes, workshops</a:t>
                      </a:r>
                    </a:p>
                  </a:txBody>
                  <a:tcPr/>
                </a:tc>
                <a:extLst>
                  <a:ext uri="{0D108BD9-81ED-4DB2-BD59-A6C34878D82A}">
                    <a16:rowId xmlns:a16="http://schemas.microsoft.com/office/drawing/2014/main" val="10005"/>
                  </a:ext>
                </a:extLst>
              </a:tr>
              <a:tr h="674504">
                <a:tc>
                  <a:txBody>
                    <a:bodyPr/>
                    <a:lstStyle/>
                    <a:p>
                      <a:r>
                        <a:rPr lang="en-GB" sz="1400" baseline="0" dirty="0"/>
                        <a:t>role of researcher: detached, non-biased</a:t>
                      </a:r>
                    </a:p>
                  </a:txBody>
                  <a:tcPr/>
                </a:tc>
                <a:tc>
                  <a:txBody>
                    <a:bodyPr/>
                    <a:lstStyle/>
                    <a:p>
                      <a:r>
                        <a:rPr lang="en-GB" sz="1400" dirty="0"/>
                        <a:t>role of researcher: involved,</a:t>
                      </a:r>
                      <a:r>
                        <a:rPr lang="en-GB" sz="1400" baseline="0" dirty="0"/>
                        <a:t> personal beliefs influence the research</a:t>
                      </a:r>
                      <a:endParaRPr lang="en-GB" sz="1400" dirty="0"/>
                    </a:p>
                  </a:txBody>
                  <a:tcPr/>
                </a:tc>
                <a:extLst>
                  <a:ext uri="{0D108BD9-81ED-4DB2-BD59-A6C34878D82A}">
                    <a16:rowId xmlns:a16="http://schemas.microsoft.com/office/drawing/2014/main" val="10006"/>
                  </a:ext>
                </a:extLst>
              </a:tr>
              <a:tr h="472152">
                <a:tc>
                  <a:txBody>
                    <a:bodyPr/>
                    <a:lstStyle/>
                    <a:p>
                      <a:r>
                        <a:rPr lang="en-GB" sz="1400" dirty="0"/>
                        <a:t>statistical analysis</a:t>
                      </a:r>
                    </a:p>
                  </a:txBody>
                  <a:tcPr/>
                </a:tc>
                <a:tc>
                  <a:txBody>
                    <a:bodyPr/>
                    <a:lstStyle/>
                    <a:p>
                      <a:r>
                        <a:rPr lang="en-GB" sz="1400" dirty="0"/>
                        <a:t>interpretive</a:t>
                      </a:r>
                      <a:r>
                        <a:rPr lang="en-GB" sz="1400" baseline="0" dirty="0"/>
                        <a:t> and descriptive analysis</a:t>
                      </a:r>
                      <a:endParaRPr lang="en-GB" sz="1400" dirty="0"/>
                    </a:p>
                  </a:txBody>
                  <a:tcPr/>
                </a:tc>
                <a:extLst>
                  <a:ext uri="{0D108BD9-81ED-4DB2-BD59-A6C34878D82A}">
                    <a16:rowId xmlns:a16="http://schemas.microsoft.com/office/drawing/2014/main" val="10007"/>
                  </a:ext>
                </a:extLst>
              </a:tr>
              <a:tr h="876855">
                <a:tc>
                  <a:txBody>
                    <a:bodyPr/>
                    <a:lstStyle/>
                    <a:p>
                      <a:r>
                        <a:rPr lang="en-GB" sz="1400" dirty="0"/>
                        <a:t>final report: comparisons</a:t>
                      </a:r>
                      <a:r>
                        <a:rPr lang="en-GB" sz="1400" baseline="0" dirty="0"/>
                        <a:t> of means and statistical significance of findings</a:t>
                      </a:r>
                      <a:endParaRPr lang="en-GB" sz="1400" dirty="0"/>
                    </a:p>
                  </a:txBody>
                  <a:tcPr/>
                </a:tc>
                <a:tc>
                  <a:txBody>
                    <a:bodyPr/>
                    <a:lstStyle/>
                    <a:p>
                      <a:r>
                        <a:rPr lang="en-GB" sz="1400" dirty="0"/>
                        <a:t>final report: narrative report with contextual</a:t>
                      </a:r>
                      <a:r>
                        <a:rPr lang="en-GB" sz="1400" baseline="0" dirty="0"/>
                        <a:t> description &amp;direct quotes from participants</a:t>
                      </a:r>
                      <a:endParaRPr lang="en-GB" sz="1400"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849964662"/>
      </p:ext>
    </p:extLst>
  </p:cSld>
  <p:clrMapOvr>
    <a:masterClrMapping/>
  </p:clrMapOvr>
</p:sld>
</file>

<file path=ppt/theme/theme1.xml><?xml version="1.0" encoding="utf-8"?>
<a:theme xmlns:a="http://schemas.openxmlformats.org/drawingml/2006/main" name="TITLE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a:themeElements>
    <a:clrScheme name="OU Colours">
      <a:dk1>
        <a:sysClr val="windowText" lastClr="000000"/>
      </a:dk1>
      <a:lt1>
        <a:sysClr val="window" lastClr="FFFFFF"/>
      </a:lt1>
      <a:dk2>
        <a:srgbClr val="44546A"/>
      </a:dk2>
      <a:lt2>
        <a:srgbClr val="E7E6E6"/>
      </a:lt2>
      <a:accent1>
        <a:srgbClr val="1E4B9B"/>
      </a:accent1>
      <a:accent2>
        <a:srgbClr val="E5007D"/>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U Title">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Presentation_Template_CLASSIC_UK.pptx" id="{9562D522-EB00-4448-BC42-7CB7B985618B}" vid="{49F4B1CE-738F-4650-BFBC-09418E76F44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5758</TotalTime>
  <Words>1399</Words>
  <Application>Microsoft Office PowerPoint</Application>
  <PresentationFormat>On-screen Show (4:3)</PresentationFormat>
  <Paragraphs>150</Paragraphs>
  <Slides>20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20</vt:i4>
      </vt:variant>
    </vt:vector>
  </HeadingPairs>
  <TitlesOfParts>
    <vt:vector size="26" baseType="lpstr">
      <vt:lpstr>Arial</vt:lpstr>
      <vt:lpstr>Calibri</vt:lpstr>
      <vt:lpstr>Century Gothic</vt:lpstr>
      <vt:lpstr>TITLES</vt:lpstr>
      <vt:lpstr>CONTENT</vt:lpstr>
      <vt:lpstr>OU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ATTENDING</vt:lpstr>
    </vt:vector>
  </TitlesOfParts>
  <Company>SMCD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M</dc:creator>
  <cp:lastModifiedBy>Diane.Ford</cp:lastModifiedBy>
  <cp:revision>280</cp:revision>
  <dcterms:created xsi:type="dcterms:W3CDTF">2016-08-10T11:35:26Z</dcterms:created>
  <dcterms:modified xsi:type="dcterms:W3CDTF">2021-08-31T14:08:08Z</dcterms:modified>
</cp:coreProperties>
</file>