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0" r:id="rId4"/>
    <p:sldId id="257" r:id="rId5"/>
    <p:sldId id="271" r:id="rId6"/>
    <p:sldId id="269" r:id="rId7"/>
    <p:sldId id="259" r:id="rId8"/>
    <p:sldId id="268" r:id="rId9"/>
    <p:sldId id="272" r:id="rId10"/>
    <p:sldId id="275" r:id="rId11"/>
    <p:sldId id="274" r:id="rId12"/>
    <p:sldId id="276" r:id="rId13"/>
    <p:sldId id="277" r:id="rId14"/>
    <p:sldId id="273" r:id="rId15"/>
    <p:sldId id="278" r:id="rId16"/>
    <p:sldId id="284" r:id="rId17"/>
    <p:sldId id="283" r:id="rId18"/>
    <p:sldId id="285" r:id="rId19"/>
  </p:sldIdLst>
  <p:sldSz cx="12192000" cy="6858000"/>
  <p:notesSz cx="6797675" cy="9926638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289F6A-C126-403C-9FDE-45F45527E5BF}" v="563" dt="2021-05-27T10:25:05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C96A8-6ED5-4539-87D6-AFCB6A9AD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501CA9-6E9A-4637-835A-572E070E7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63" y="2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31E61-F304-4060-A71B-12EF89F2AB62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7BD09-F700-4294-844B-B16BB42D45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274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03D2-9D32-4973-B2F2-CBB43172B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63" y="9428274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62D12-9E5E-493C-BE47-C6A094F24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103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1C1C4-A2CA-4E67-A1F5-602634E2BCF5}" type="datetimeFigureOut">
              <a:rPr lang="en-GB" smtClean="0"/>
              <a:t>01/06/2021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5DF9-41A9-4B2A-8603-E47104E21A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9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eSTEeM APD: Qualitative analysis for scholarship projects</a:t>
            </a:r>
          </a:p>
          <a:p>
            <a:endParaRPr lang="en-GB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 – Trevor Collins and Mark Jones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introductory session we will explain the basics of qualitative methods to inform scholarship of teaching and learning.  It will cover research design; different methodological approaches and their relative benefits and disadvantages; and also ask attendees to consider how to choose the most appropriate method(s) to use in their scholarship activities.  The session will contain a mix of presentation and discussion.  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objectives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the underlying principles of qualitative research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some of the methods of qualitative analysis 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principles A5, K5, K6, V3</a:t>
            </a:r>
          </a:p>
          <a:p>
            <a:endParaRPr lang="en-GB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9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eSTEeM APD: Qualitative analysis for scholarship projects</a:t>
            </a:r>
          </a:p>
          <a:p>
            <a:endParaRPr lang="en-GB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Facilitators – Trevor Collins and Mark Jones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Overview: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introductory session we will explain the basics of qualitative methods to inform scholarship of teaching and learning.  It will cover research design; different methodological approaches and their relative benefits and disadvantages; and also ask attendees to consider how to choose the most appropriate method(s) to use in their scholarship activities.  The session will contain a mix of presentation and discussion.  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objectives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the underlying principles of qualitative research</a:t>
            </a:r>
          </a:p>
          <a:p>
            <a:pPr lvl="0"/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To understand some of the methods of qualitative analysis </a:t>
            </a:r>
          </a:p>
          <a:p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UKPSF/Applaud principles A5, K5, K6, V3</a:t>
            </a:r>
          </a:p>
          <a:p>
            <a:endParaRPr lang="en-GB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4B6-0948-4E4D-A335-78A713E694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5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5024934-070C-DA4D-AC21-0DC55BDEFAC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6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4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/>
              <a:t>Wednesday, 25th May 2021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9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2414B7-E694-DD45-8C62-70FE79ADDF1F}"/>
              </a:ext>
            </a:extLst>
          </p:cNvPr>
          <p:cNvSpPr/>
          <p:nvPr userDrawn="1"/>
        </p:nvSpPr>
        <p:spPr>
          <a:xfrm>
            <a:off x="10087429" y="319314"/>
            <a:ext cx="1266371" cy="928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8107"/>
            <a:ext cx="5181600" cy="4808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5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3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4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8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1280"/>
            <a:ext cx="10515600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4F6A-8D54-49B9-8B0E-EEA58E4D334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Image result for open university logo">
            <a:extLst>
              <a:ext uri="{FF2B5EF4-FFF2-40B4-BE49-F238E27FC236}">
                <a16:creationId xmlns:a16="http://schemas.microsoft.com/office/drawing/2014/main" id="{73F5A3A6-890C-3C44-8E85-866FAD5E9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712" y="361703"/>
            <a:ext cx="1234088" cy="8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2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4B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8000"/>
        </a:lnSpc>
        <a:spcBef>
          <a:spcPts val="1000"/>
        </a:spcBef>
        <a:buClr>
          <a:srgbClr val="1E4B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─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Calibri" panose="020F0502020204030204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1E4B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4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esteem@open.ac.uk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http://bit.ly/esteem-2021-qualitative-analysi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pen.ac.uk/about/teaching-and-learning/esteem/projects/themes/supporting-students/investigating-factors-which-affect-active-student-participatio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hyperlink" Target="https://bit.ly/butler-cook-and-haley-mirnar-20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thods-sagepub-com.libezproxy.open.ac.uk/book/analyzing-qualitative-data-2e" TargetMode="External"/><Relationship Id="rId2" Type="http://schemas.openxmlformats.org/officeDocument/2006/relationships/hyperlink" Target="https://methods-sagepub-com.libezproxy.open.ac.uk/Book/managing-quality-in-qualitative-research-2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butler-cook-and-haley-mirnar-201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esteem@open.ac.uk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ou_esteem" TargetMode="External"/><Relationship Id="rId5" Type="http://schemas.openxmlformats.org/officeDocument/2006/relationships/hyperlink" Target="http://www.open.ac.uk/esteem" TargetMode="External"/><Relationship Id="rId4" Type="http://schemas.openxmlformats.org/officeDocument/2006/relationships/hyperlink" Target="http://bit.ly/esteem-2021-qualitative-analysi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ribbr.com/research-process/research-question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844C-282A-4CD8-92B8-5C343A2A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47" y="1007768"/>
            <a:ext cx="6419753" cy="1430724"/>
          </a:xfrm>
        </p:spPr>
        <p:txBody>
          <a:bodyPr>
            <a:noAutofit/>
          </a:bodyPr>
          <a:lstStyle/>
          <a:p>
            <a:pPr algn="l"/>
            <a:r>
              <a:rPr lang="en-US" sz="4800"/>
              <a:t>Qualitative analysis for scholarship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2221A-963F-4884-8BD4-539A4ABC3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47" y="2773470"/>
            <a:ext cx="5791283" cy="1311059"/>
          </a:xfrm>
        </p:spPr>
        <p:txBody>
          <a:bodyPr>
            <a:noAutofit/>
          </a:bodyPr>
          <a:lstStyle/>
          <a:p>
            <a:pPr algn="l"/>
            <a:r>
              <a:rPr lang="en-GB" sz="3200" i="1"/>
              <a:t>Trevor Collins and Mark Jones</a:t>
            </a:r>
          </a:p>
          <a:p>
            <a:pPr algn="l"/>
            <a:r>
              <a:rPr lang="en-GB" sz="3200"/>
              <a:t>eSTEeM Management Team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3285A-BB41-4F0E-8A40-F027B141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799" y="982418"/>
            <a:ext cx="2077198" cy="1430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4759E-EA37-4F2B-8C84-986AB9770129}"/>
              </a:ext>
            </a:extLst>
          </p:cNvPr>
          <p:cNvSpPr txBox="1"/>
          <p:nvPr/>
        </p:nvSpPr>
        <p:spPr>
          <a:xfrm>
            <a:off x="895447" y="4419507"/>
            <a:ext cx="100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Slides: </a:t>
            </a:r>
            <a:r>
              <a:rPr lang="en-GB" sz="2800">
                <a:hlinkClick r:id="rId4"/>
              </a:rPr>
              <a:t>http://bit.ly/esteem-2021-qualitative-analysis</a:t>
            </a:r>
            <a:r>
              <a:rPr lang="en-GB" sz="28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1A08-DF0F-4CFF-B496-D867BDE46B0D}"/>
              </a:ext>
            </a:extLst>
          </p:cNvPr>
          <p:cNvSpPr txBox="1"/>
          <p:nvPr/>
        </p:nvSpPr>
        <p:spPr>
          <a:xfrm>
            <a:off x="7039275" y="5277705"/>
            <a:ext cx="411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5"/>
              </a:rPr>
              <a:t>http://www.open.ac.uk/esteem</a:t>
            </a:r>
            <a:r>
              <a:rPr lang="en-GB" sz="24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54EE2-F286-423E-B898-96666F6EC924}"/>
              </a:ext>
            </a:extLst>
          </p:cNvPr>
          <p:cNvSpPr txBox="1"/>
          <p:nvPr/>
        </p:nvSpPr>
        <p:spPr>
          <a:xfrm>
            <a:off x="4346782" y="5277705"/>
            <a:ext cx="201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6"/>
              </a:rPr>
              <a:t>@</a:t>
            </a:r>
            <a:r>
              <a:rPr lang="en-GB" sz="2400" err="1">
                <a:hlinkClick r:id="rId6"/>
              </a:rPr>
              <a:t>OU_eSTEeM</a:t>
            </a:r>
            <a:r>
              <a:rPr lang="en-GB" sz="2400"/>
              <a:t>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B704E1-20B6-4A38-B88D-44015C88E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83" y="2773470"/>
            <a:ext cx="4309713" cy="131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4D3879-DD6E-4235-96AE-9EA1709713D5}"/>
              </a:ext>
            </a:extLst>
          </p:cNvPr>
          <p:cNvSpPr txBox="1"/>
          <p:nvPr/>
        </p:nvSpPr>
        <p:spPr>
          <a:xfrm>
            <a:off x="895447" y="5277705"/>
            <a:ext cx="277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8"/>
              </a:rPr>
              <a:t>esteem@open.ac.uk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342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7059-481A-453F-9A07-1C6443B1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Qualitative analysis: Sequential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AF2F-64CD-40E8-A01A-BF851D591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i="1"/>
              <a:t>Organise and prepare your data for analysis</a:t>
            </a:r>
            <a:r>
              <a:rPr lang="en-GB"/>
              <a:t>: Transcribe, type up notes, catalogue visual material, sort and arrange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/>
              <a:t>Read and look at all the data</a:t>
            </a:r>
            <a:r>
              <a:rPr lang="en-GB"/>
              <a:t>: Get a sense of what is being said; what is the tone, depth, credibility, etc. Make notes and sketches 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/>
              <a:t>Start by coding all of the data</a:t>
            </a:r>
            <a:r>
              <a:rPr lang="en-GB"/>
              <a:t>: Coding organises the data into chunks and gives them category labels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/>
              <a:t>Generate a description and themes</a:t>
            </a:r>
            <a:r>
              <a:rPr lang="en-GB"/>
              <a:t>: Describe the setting or people as well as the categories or themes for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/>
              <a:t>Representing the description and themes</a:t>
            </a:r>
            <a:r>
              <a:rPr lang="en-GB"/>
              <a:t>: Visuals, figures, tables, narrative discussion of themes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19ACB-EAEF-4BF3-941B-432A1AB02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D4E4-35B0-4896-B58A-72A4ED81E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6023-82B4-4840-8437-92EFEC8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6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65F37-F0A8-47FC-8CA8-6960F176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Qualitative analysis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036C8-8D2A-4D0C-8112-0FCE6293E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Coding: three common categories</a:t>
            </a:r>
          </a:p>
          <a:p>
            <a:pPr lvl="1"/>
            <a:r>
              <a:rPr lang="en-GB"/>
              <a:t>Expected codes: from the literature or common sense</a:t>
            </a:r>
          </a:p>
          <a:p>
            <a:pPr lvl="1"/>
            <a:r>
              <a:rPr lang="en-GB"/>
              <a:t>Surprising codes: findings not anticipated before the study</a:t>
            </a:r>
          </a:p>
          <a:p>
            <a:pPr lvl="1"/>
            <a:r>
              <a:rPr lang="en-GB"/>
              <a:t>Codes of unusual or conceptual interest: unusual or interesting ideas</a:t>
            </a:r>
          </a:p>
          <a:p>
            <a:r>
              <a:rPr lang="en-GB"/>
              <a:t>Simultaneous procedures</a:t>
            </a:r>
          </a:p>
          <a:p>
            <a:pPr lvl="1"/>
            <a:r>
              <a:rPr lang="en-GB"/>
              <a:t>Iteration: Cycles of data collection, analysis and reporting</a:t>
            </a:r>
          </a:p>
          <a:p>
            <a:pPr lvl="1"/>
            <a:r>
              <a:rPr lang="en-GB"/>
              <a:t>Saturation: Stop collecting data when the themes are saturated </a:t>
            </a:r>
            <a:br>
              <a:rPr lang="en-GB"/>
            </a:br>
            <a:r>
              <a:rPr lang="en-GB"/>
              <a:t>(comes from grounded theory)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A2CD-2C49-49F3-ABDB-B30DEAF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0EFE-5230-4906-90D8-E69ADD7C4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FC8EA-8BE4-429A-AEEA-D84539F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1376-D8E5-41D5-BD83-BC363B46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Qualitative analysis and interpretation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BC8624-FDCF-4D1A-B9C8-A39D1D64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Interpretation</a:t>
            </a:r>
          </a:p>
          <a:p>
            <a:pPr lvl="1"/>
            <a:r>
              <a:rPr lang="en-US" err="1"/>
              <a:t>Summarising</a:t>
            </a:r>
            <a:r>
              <a:rPr lang="en-US"/>
              <a:t> the overall findings</a:t>
            </a:r>
          </a:p>
          <a:p>
            <a:pPr lvl="1"/>
            <a:r>
              <a:rPr lang="en-US"/>
              <a:t>Comparing the findings to the literature</a:t>
            </a:r>
          </a:p>
          <a:p>
            <a:pPr lvl="1"/>
            <a:r>
              <a:rPr lang="en-US"/>
              <a:t>Discussing a personal view of the findings</a:t>
            </a:r>
          </a:p>
          <a:p>
            <a:pPr lvl="1"/>
            <a:r>
              <a:rPr lang="en-US"/>
              <a:t>Stating limitations and future research</a:t>
            </a:r>
          </a:p>
          <a:p>
            <a:r>
              <a:rPr lang="en-US"/>
              <a:t>Validity and reliability: Checks made for accuracy and credibility</a:t>
            </a:r>
          </a:p>
          <a:p>
            <a:pPr lvl="1"/>
            <a:r>
              <a:rPr lang="en-US"/>
              <a:t>Qualitative validity checks for accuracy of the findings (triangulation, member checking, rich and thick descriptions, clarify biases, present negatives, auditor)</a:t>
            </a:r>
          </a:p>
          <a:p>
            <a:pPr lvl="1"/>
            <a:r>
              <a:rPr lang="en-US"/>
              <a:t>Qualitative reliability indicates consistency of approach across researchers and projects (check transcripts, check drift in definition of codes, coder communication, cross-check codes)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1B0B6-81FA-44A4-9BAA-54AE23E9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F58D5-B57F-43B4-8C66-458AC3C5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5EC17-C6B4-439F-B812-6D3ADCC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66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E432-5BD5-42DD-BFDC-B62387582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Reporting qualitative findings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E8536A-FA29-41CA-9A7E-1D01AA04E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Develop descriptions and themes from the data</a:t>
            </a:r>
          </a:p>
          <a:p>
            <a:pPr lvl="1"/>
            <a:r>
              <a:rPr lang="en-US"/>
              <a:t>Convey multiple perspectives of participants and detailed description of the setting or individuals</a:t>
            </a:r>
          </a:p>
          <a:p>
            <a:r>
              <a:rPr lang="en-US"/>
              <a:t>Qualitative strategies of inquiry</a:t>
            </a:r>
          </a:p>
          <a:p>
            <a:pPr lvl="1"/>
            <a:r>
              <a:rPr lang="en-US"/>
              <a:t>A chronological narrative of an individual’s life (narrative research)</a:t>
            </a:r>
          </a:p>
          <a:p>
            <a:pPr lvl="1"/>
            <a:r>
              <a:rPr lang="en-US"/>
              <a:t>A detailed description of their experiences (phenomenology)</a:t>
            </a:r>
          </a:p>
          <a:p>
            <a:pPr lvl="1"/>
            <a:r>
              <a:rPr lang="en-US"/>
              <a:t>A theory generated from the data (grounded theory)</a:t>
            </a:r>
          </a:p>
          <a:p>
            <a:pPr lvl="1"/>
            <a:r>
              <a:rPr lang="en-US"/>
              <a:t>Detailed portrait of the culture within a group (ethnography)</a:t>
            </a:r>
          </a:p>
          <a:p>
            <a:pPr lvl="1"/>
            <a:r>
              <a:rPr lang="en-US"/>
              <a:t>In depth analysis of one or more cases (case study)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BC241-AA8C-434B-A6A6-A5BFB799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EC30E-832B-4D09-BFD4-D672BDC3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EBE8-6CC8-4AE3-B7B1-EAECC97C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CDD-F619-43E1-BEAA-A50C4B6B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D201A-D486-4287-BF96-587A1C81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A0D8-DF77-4C5C-8680-26D4C721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ED51E-5B02-4276-B05D-C1F1BCDD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FCD4CE7-AF56-470A-A741-BBFF66CA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56" y="1355444"/>
            <a:ext cx="4951436" cy="4147111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CFFF6B-1583-46BC-B330-454F89005522}"/>
              </a:ext>
            </a:extLst>
          </p:cNvPr>
          <p:cNvSpPr txBox="1"/>
          <p:nvPr/>
        </p:nvSpPr>
        <p:spPr>
          <a:xfrm>
            <a:off x="838200" y="5744786"/>
            <a:ext cx="535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hlinkClick r:id="rId4"/>
              </a:rPr>
              <a:t>https://bit.ly/butler-cook-and-haley-mirnar-2018</a:t>
            </a:r>
            <a:r>
              <a:rPr lang="en-GB" sz="2000"/>
              <a:t>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A8016C2-57CE-4577-9632-E10357C2D3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96145" y="1368425"/>
            <a:ext cx="3733709" cy="4808538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55C1675-DCBD-4E40-9316-2B7E1A215C95}"/>
              </a:ext>
            </a:extLst>
          </p:cNvPr>
          <p:cNvSpPr/>
          <p:nvPr/>
        </p:nvSpPr>
        <p:spPr>
          <a:xfrm>
            <a:off x="6400018" y="1355443"/>
            <a:ext cx="115082" cy="482151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45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F57DA-5725-48FD-AF0F-D10F06D8C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Uwe Flick (2018). </a:t>
            </a:r>
            <a:r>
              <a:rPr lang="en-GB">
                <a:hlinkClick r:id="rId2"/>
              </a:rPr>
              <a:t>Managing Quality in Qualitative Research</a:t>
            </a:r>
            <a:r>
              <a:rPr lang="en-GB"/>
              <a:t>. Sage.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BF588CC-014E-4FFF-AAB5-0EDA4BF65C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Graham Gibbs (2018). </a:t>
            </a:r>
            <a:r>
              <a:rPr lang="en-GB">
                <a:hlinkClick r:id="rId3"/>
              </a:rPr>
              <a:t>Analysing Qualitative Data</a:t>
            </a:r>
            <a:r>
              <a:rPr lang="en-GB"/>
              <a:t>. Sage.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6BB84-5ABD-457B-91AB-E0CE2DBC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Further info (SAGE research methods site)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E5D9E-AC81-4307-8E90-FCE7D100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214B6-40AB-4165-AC9A-45BB0444A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101A3-89DB-4147-95AC-E1ED4B64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4F6A-8D54-49B9-8B0E-EEA58E4D334B}" type="slidenum">
              <a:rPr lang="en-GB" smtClean="0"/>
              <a:t>15</a:t>
            </a:fld>
            <a:endParaRPr lang="en-GB"/>
          </a:p>
        </p:txBody>
      </p:sp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92AAB43-F1E3-4C03-A9E2-751AEBA50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62" y="2472843"/>
            <a:ext cx="4622876" cy="3394419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8087BE94-57D2-4DB2-BF62-C9D637417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589" y="2493441"/>
            <a:ext cx="4594822" cy="3373821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792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021CE-FDED-4089-8758-2A1EE329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EF6AE5C-B1A2-43FF-B126-ABE33A23A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Butler, D., Cook, L. and Haley-</a:t>
            </a:r>
            <a:r>
              <a:rPr lang="en-GB" sz="2400" err="1"/>
              <a:t>Mirnar</a:t>
            </a:r>
            <a:r>
              <a:rPr lang="en-GB" sz="2400"/>
              <a:t>, V. (2018) Achieving student centred facilitation in online synchronous tutorials. eSTEeM Final Report. Available online at: </a:t>
            </a:r>
            <a:r>
              <a:rPr lang="en-GB" sz="2400">
                <a:hlinkClick r:id="rId2"/>
              </a:rPr>
              <a:t>https://bit.ly/butler-cook-and-haley-mirnar-2018</a:t>
            </a:r>
            <a:r>
              <a:rPr lang="en-GB" sz="2400"/>
              <a:t> (last accessed 25th May 2021).</a:t>
            </a:r>
          </a:p>
          <a:p>
            <a:r>
              <a:rPr lang="en-GB" sz="2400"/>
              <a:t>Creswell, J.W. and Creswell, J.D. (2018). Research Design: Qualitative, Quantitative, and Mixed Methods Approaches. 5</a:t>
            </a:r>
            <a:r>
              <a:rPr lang="en-GB" sz="2400" baseline="30000"/>
              <a:t>th</a:t>
            </a:r>
            <a:r>
              <a:rPr lang="en-GB" sz="2400"/>
              <a:t> Edition. Sage Publishing ISBN: 978-1-5063-8676-8</a:t>
            </a:r>
          </a:p>
          <a:p>
            <a:r>
              <a:rPr lang="en-GB" sz="2400"/>
              <a:t>Creswell, J.W. and </a:t>
            </a:r>
            <a:r>
              <a:rPr lang="en-GB" sz="2400" err="1"/>
              <a:t>Poth</a:t>
            </a:r>
            <a:r>
              <a:rPr lang="en-GB" sz="2400"/>
              <a:t>, C.N. (2018). Qualitative Inquiry and Research Design (International Student Edition). 4</a:t>
            </a:r>
            <a:r>
              <a:rPr lang="en-GB" sz="2400" baseline="30000"/>
              <a:t>th</a:t>
            </a:r>
            <a:r>
              <a:rPr lang="en-GB" sz="2400"/>
              <a:t> Edition (14 May 2017). Sage Publishing ISBN: 978-1-5063-6117-8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7423A-C361-4103-A299-9BCE46DA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93D1C-D892-4095-9AF4-0C6C0F64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1447-BA84-4D6A-96C2-DFC64C68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5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844C-282A-4CD8-92B8-5C343A2A5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47" y="1007768"/>
            <a:ext cx="6419753" cy="1430724"/>
          </a:xfrm>
        </p:spPr>
        <p:txBody>
          <a:bodyPr>
            <a:noAutofit/>
          </a:bodyPr>
          <a:lstStyle/>
          <a:p>
            <a:pPr algn="l"/>
            <a:r>
              <a:rPr lang="en-US" sz="4800"/>
              <a:t>Qualitative analysis for scholarship projects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2221A-963F-4884-8BD4-539A4ABC3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47" y="2773470"/>
            <a:ext cx="5791283" cy="1311059"/>
          </a:xfrm>
        </p:spPr>
        <p:txBody>
          <a:bodyPr>
            <a:noAutofit/>
          </a:bodyPr>
          <a:lstStyle/>
          <a:p>
            <a:pPr algn="l"/>
            <a:r>
              <a:rPr lang="en-GB" sz="3200" i="1"/>
              <a:t>Trevor Collins and Mark Jones</a:t>
            </a:r>
          </a:p>
          <a:p>
            <a:pPr algn="l"/>
            <a:r>
              <a:rPr lang="en-GB" sz="3200" err="1"/>
              <a:t>eSTEeM</a:t>
            </a:r>
            <a:r>
              <a:rPr lang="en-GB" sz="3200"/>
              <a:t> Management Team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3285A-BB41-4F0E-8A40-F027B141B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799" y="982418"/>
            <a:ext cx="2077198" cy="1430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4759E-EA37-4F2B-8C84-986AB9770129}"/>
              </a:ext>
            </a:extLst>
          </p:cNvPr>
          <p:cNvSpPr txBox="1"/>
          <p:nvPr/>
        </p:nvSpPr>
        <p:spPr>
          <a:xfrm>
            <a:off x="895447" y="4419507"/>
            <a:ext cx="100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Slides: </a:t>
            </a:r>
            <a:r>
              <a:rPr lang="en-GB" sz="2800">
                <a:hlinkClick r:id="rId4"/>
              </a:rPr>
              <a:t>http://bit.ly/esteem-2021-qualitative-analysis</a:t>
            </a:r>
            <a:r>
              <a:rPr lang="en-GB" sz="28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A1A08-DF0F-4CFF-B496-D867BDE46B0D}"/>
              </a:ext>
            </a:extLst>
          </p:cNvPr>
          <p:cNvSpPr txBox="1"/>
          <p:nvPr/>
        </p:nvSpPr>
        <p:spPr>
          <a:xfrm>
            <a:off x="7039275" y="5277705"/>
            <a:ext cx="4119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5"/>
              </a:rPr>
              <a:t>http://www.open.ac.uk/esteem</a:t>
            </a:r>
            <a:r>
              <a:rPr lang="en-GB" sz="24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54EE2-F286-423E-B898-96666F6EC924}"/>
              </a:ext>
            </a:extLst>
          </p:cNvPr>
          <p:cNvSpPr txBox="1"/>
          <p:nvPr/>
        </p:nvSpPr>
        <p:spPr>
          <a:xfrm>
            <a:off x="4346782" y="5277705"/>
            <a:ext cx="201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6"/>
              </a:rPr>
              <a:t>@</a:t>
            </a:r>
            <a:r>
              <a:rPr lang="en-GB" sz="2400" err="1">
                <a:hlinkClick r:id="rId6"/>
              </a:rPr>
              <a:t>OU_eSTEeM</a:t>
            </a:r>
            <a:r>
              <a:rPr lang="en-GB" sz="2400"/>
              <a:t> 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B704E1-20B6-4A38-B88D-44015C88ED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83" y="2773470"/>
            <a:ext cx="4309713" cy="131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4D3879-DD6E-4235-96AE-9EA1709713D5}"/>
              </a:ext>
            </a:extLst>
          </p:cNvPr>
          <p:cNvSpPr txBox="1"/>
          <p:nvPr/>
        </p:nvSpPr>
        <p:spPr>
          <a:xfrm>
            <a:off x="895447" y="5277705"/>
            <a:ext cx="277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hlinkClick r:id="rId8"/>
              </a:rPr>
              <a:t>esteem@open.ac.uk</a:t>
            </a:r>
            <a:r>
              <a:rPr lang="en-GB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58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typo3.org/uploads/RTEmagicC_lego-team.jpg.jpg">
            <a:extLst>
              <a:ext uri="{FF2B5EF4-FFF2-40B4-BE49-F238E27FC236}">
                <a16:creationId xmlns:a16="http://schemas.microsoft.com/office/drawing/2014/main" id="{658AD4FC-42A6-4C6F-B67A-F3CB071AD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153"/>
            <a:ext cx="6762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9AF13-8D06-4E66-A359-CD8E476C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E05E3-4DD7-40CF-BF9A-E4098324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1280"/>
            <a:ext cx="6762749" cy="1029313"/>
          </a:xfrm>
        </p:spPr>
        <p:txBody>
          <a:bodyPr/>
          <a:lstStyle/>
          <a:p>
            <a:r>
              <a:rPr lang="en-GB"/>
              <a:t>Introduce yourself, your scholarship interests and what you would like to get from this session…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049BF-0909-403C-BDBF-5A4D87E35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97099-B1E6-486E-A08A-7356D08A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6FC46-959D-4E41-B09F-4601A95E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6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0605-A5DE-4437-A387-EA76FBAF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8FF215-78E1-45C9-8A55-B4C150799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Research aims and research questions</a:t>
            </a:r>
          </a:p>
          <a:p>
            <a:r>
              <a:rPr lang="en-US"/>
              <a:t>Research approaches, designs and methods</a:t>
            </a:r>
          </a:p>
          <a:p>
            <a:pPr lvl="1"/>
            <a:r>
              <a:rPr lang="en-US"/>
              <a:t>Quantitative (representative and </a:t>
            </a:r>
            <a:r>
              <a:rPr lang="en-US" err="1"/>
              <a:t>generalisable</a:t>
            </a:r>
            <a:r>
              <a:rPr lang="en-US"/>
              <a:t>)</a:t>
            </a:r>
          </a:p>
          <a:p>
            <a:pPr lvl="1"/>
            <a:r>
              <a:rPr lang="en-US"/>
              <a:t>Qualitative (valid and reliable) </a:t>
            </a:r>
          </a:p>
          <a:p>
            <a:pPr lvl="1"/>
            <a:r>
              <a:rPr lang="en-US"/>
              <a:t>Mixed Methods</a:t>
            </a:r>
          </a:p>
          <a:p>
            <a:r>
              <a:rPr lang="en-US"/>
              <a:t>Qualitative analysis and interpretation</a:t>
            </a:r>
          </a:p>
          <a:p>
            <a:pPr lvl="1"/>
            <a:r>
              <a:rPr lang="en-US"/>
              <a:t>Data collection types</a:t>
            </a:r>
          </a:p>
          <a:p>
            <a:pPr lvl="1"/>
            <a:r>
              <a:rPr lang="en-US"/>
              <a:t>Sequential steps of analysis</a:t>
            </a:r>
          </a:p>
          <a:p>
            <a:pPr lvl="1"/>
            <a:r>
              <a:rPr lang="en-US"/>
              <a:t>Coding, interpretation, validity and reliability</a:t>
            </a:r>
          </a:p>
          <a:p>
            <a:r>
              <a:rPr lang="en-US"/>
              <a:t>Reporting qualitative findings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0EC6-F30A-4A43-B9F5-F13B81B7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BFEC-B2D0-42C2-A3FF-ABCBDB03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616A-BFDD-4B10-9E7A-8B7A8E5A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4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5FCAA-746A-49F0-838B-DA1FF98C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aims and research questions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D41C618-EE30-446C-BA21-82E6FCB096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070559"/>
              </p:ext>
            </p:extLst>
          </p:nvPr>
        </p:nvGraphicFramePr>
        <p:xfrm>
          <a:off x="5406737" y="1393103"/>
          <a:ext cx="594706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281">
                  <a:extLst>
                    <a:ext uri="{9D8B030D-6E8A-4147-A177-3AD203B41FA5}">
                      <a16:colId xmlns:a16="http://schemas.microsoft.com/office/drawing/2014/main" val="2619733754"/>
                    </a:ext>
                  </a:extLst>
                </a:gridCol>
                <a:gridCol w="4592782">
                  <a:extLst>
                    <a:ext uri="{9D8B030D-6E8A-4147-A177-3AD203B41FA5}">
                      <a16:colId xmlns:a16="http://schemas.microsoft.com/office/drawing/2014/main" val="187195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>
                          <a:effectLst/>
                        </a:rPr>
                        <a:t>Research 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>
                          <a:effectLst/>
                        </a:rPr>
                        <a:t>Research question formulations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1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1600">
                          <a:effectLst/>
                        </a:rPr>
                        <a:t>Describing and exploring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characteristics of X?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has X changed over time?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main factors in X?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X experience Y?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has X dealt with 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0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1600">
                          <a:effectLst/>
                        </a:rPr>
                        <a:t>Explaining and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relationship between X and Y?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role of X in Y?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impact of X on Y?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does X influence Y?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causes of X?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5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GB" sz="1600">
                          <a:effectLst/>
                        </a:rPr>
                        <a:t>Evaluating and 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advantages and disadvantages of X?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effective is X?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X be achieved?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most effective strategies to improve X?</a:t>
                      </a:r>
                    </a:p>
                    <a:p>
                      <a:r>
                        <a:rPr lang="en-GB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X be used in Y?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6611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F6FA7-F944-4A1F-8FE3-BA494F399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301A-94D7-48AE-9B38-7EA7F3F4A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0D70A-CF45-4AC2-BFEA-FB5FFBF8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4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163E6-E976-428A-821A-C64E5463E402}"/>
              </a:ext>
            </a:extLst>
          </p:cNvPr>
          <p:cNvSpPr txBox="1"/>
          <p:nvPr/>
        </p:nvSpPr>
        <p:spPr>
          <a:xfrm>
            <a:off x="838200" y="4698630"/>
            <a:ext cx="41403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hlinkClick r:id="rId2"/>
              </a:rPr>
              <a:t>https://www.scribbr.com/</a:t>
            </a:r>
            <a:br>
              <a:rPr lang="en-GB" sz="2000">
                <a:hlinkClick r:id="rId2"/>
              </a:rPr>
            </a:br>
            <a:r>
              <a:rPr lang="en-GB" sz="2000">
                <a:hlinkClick r:id="rId2"/>
              </a:rPr>
              <a:t>research-process/research-questions/</a:t>
            </a:r>
            <a:endParaRPr lang="en-GB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E6618-0548-431B-ADC7-C7FA348E5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93103"/>
            <a:ext cx="4226745" cy="3101144"/>
          </a:xfrm>
          <a:prstGeom prst="rect">
            <a:avLst/>
          </a:prstGeom>
          <a:ln w="6350">
            <a:solidFill>
              <a:schemeClr val="bg2">
                <a:lumMod val="50000"/>
              </a:schemeClr>
            </a:solidFill>
          </a:ln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28D39CEF-A93B-4FFD-B59E-26BA3A556336}"/>
              </a:ext>
            </a:extLst>
          </p:cNvPr>
          <p:cNvSpPr/>
          <p:nvPr/>
        </p:nvSpPr>
        <p:spPr>
          <a:xfrm>
            <a:off x="5190784" y="1393103"/>
            <a:ext cx="86381" cy="4572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43FD-7E12-4EE4-BFAF-11F8D5C7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7BAC-F65D-49CC-9C0A-2B81DF2D1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1280"/>
            <a:ext cx="10954407" cy="4846320"/>
          </a:xfrm>
        </p:spPr>
        <p:txBody>
          <a:bodyPr>
            <a:noAutofit/>
          </a:bodyPr>
          <a:lstStyle/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/>
              <a:t>Quantitative: “An approach for testing objective theories by examining the relationships between variables. … building in protections against bias, controlling for alternative or counterfactual explanations, and being able to generalize and replicate the findings.” </a:t>
            </a:r>
            <a:r>
              <a:rPr lang="en-GB" sz="2400" i="1"/>
              <a:t>(representative and generalisable)</a:t>
            </a:r>
          </a:p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/>
              <a:t>Qualitative: “An approach for exploring and understanding the meaning individuals and groups ascribe to a social or human problem. … focus on individual meaning and the importance of reporting the complexity of the situation.” </a:t>
            </a:r>
            <a:r>
              <a:rPr lang="en-GB" sz="2400" i="1"/>
              <a:t>(valid and reliable)</a:t>
            </a:r>
          </a:p>
          <a:p>
            <a:pPr>
              <a:lnSpc>
                <a:spcPct val="108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2400"/>
              <a:t>Mixed methods: “An approach to inquiry involving collecting both quantitative and qualitative data, integrating the two forms of data … the integration of qualitative and quantitative data yields additional insight beyond the information provided by either the quantitative or qualitative data alone.”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65BD-5D87-41AD-8D9E-1C41DFEAF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2FE23-769D-4BDB-85A0-94A842C7F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1F26F-5C81-46E0-9E65-CA228331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F7F07-044E-4A81-8361-D77C8FF3C24E}"/>
              </a:ext>
            </a:extLst>
          </p:cNvPr>
          <p:cNvSpPr txBox="1"/>
          <p:nvPr/>
        </p:nvSpPr>
        <p:spPr>
          <a:xfrm>
            <a:off x="8379487" y="5551269"/>
            <a:ext cx="2974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Quotations taken from 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203243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F4DA-3D60-4B3F-AA11-9EE91208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</a:t>
            </a:r>
            <a:r>
              <a:rPr lang="en-GB" baseline="0"/>
              <a:t> designs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0A407-E246-4512-BC14-78CFEEE04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continuum of research approaches from quantitative (numbers) to qualitative (words) with mixed methods combining the two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DBC6-988D-4646-AAE1-7581FD84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19034-9D23-40D1-9BAE-10914152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7A7A-15C5-4D58-A9F4-C7C2CAC0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B95C7212-0FAE-4105-B870-71AEF495F3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831585"/>
              </p:ext>
            </p:extLst>
          </p:nvPr>
        </p:nvGraphicFramePr>
        <p:xfrm>
          <a:off x="994541" y="2508158"/>
          <a:ext cx="1051559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887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4414344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3359366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Qualitative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Experimental designs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Nonexperimental designs, such as surveys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Longitudinal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Narrative research (humanities)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Phenomenology (philosophy and psychology)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Grounded theory (sociology)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Ethnographies (anthropology and sociology)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Case study (many disciplines)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Convergent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Explanatory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Exploratory sequential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Complex designs with embedded core designs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71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4874-F17B-4869-B9BB-227A2ACD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Research methods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1C3C3E-E8C3-406F-BBA4-854292C62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specific forms of data collection, analysis and interpretation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26A53-68F2-4C7C-8A6A-2051BB84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93403-BB8D-4449-AADC-3A07A20F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545D7-993C-4B6B-82A1-CCD6D6E5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74FC3-86B5-4D0D-A090-E481881D980F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677663-697B-46D5-8726-D6C109799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274344"/>
              </p:ext>
            </p:extLst>
          </p:nvPr>
        </p:nvGraphicFramePr>
        <p:xfrm>
          <a:off x="838200" y="2096313"/>
          <a:ext cx="1051559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710">
                  <a:extLst>
                    <a:ext uri="{9D8B030D-6E8A-4147-A177-3AD203B41FA5}">
                      <a16:colId xmlns:a16="http://schemas.microsoft.com/office/drawing/2014/main" val="3110235068"/>
                    </a:ext>
                  </a:extLst>
                </a:gridCol>
                <a:gridCol w="3026980">
                  <a:extLst>
                    <a:ext uri="{9D8B030D-6E8A-4147-A177-3AD203B41FA5}">
                      <a16:colId xmlns:a16="http://schemas.microsoft.com/office/drawing/2014/main" val="1499117826"/>
                    </a:ext>
                  </a:extLst>
                </a:gridCol>
                <a:gridCol w="4353907">
                  <a:extLst>
                    <a:ext uri="{9D8B030D-6E8A-4147-A177-3AD203B41FA5}">
                      <a16:colId xmlns:a16="http://schemas.microsoft.com/office/drawing/2014/main" val="3828527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/>
                        <a:t>Mixed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557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Pre-determined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Open-ended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Both open- and closed-ended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360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Performance data, attitude data, observational data, and census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Interview data, observation data, document data, and audio-visual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Multiple forms of data drawing on all possibilities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Statistical, text and image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Statistical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/>
                        <a:t>Across databases 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743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97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7CBA-2799-4559-B949-233AAAB4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Qualitative analysis and interpretation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9AA138-4A02-4D32-9E2E-1084CD4DC2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69077"/>
              </p:ext>
            </p:extLst>
          </p:nvPr>
        </p:nvGraphicFramePr>
        <p:xfrm>
          <a:off x="838200" y="1350963"/>
          <a:ext cx="10515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11">
                  <a:extLst>
                    <a:ext uri="{9D8B030D-6E8A-4147-A177-3AD203B41FA5}">
                      <a16:colId xmlns:a16="http://schemas.microsoft.com/office/drawing/2014/main" val="2891418465"/>
                    </a:ext>
                  </a:extLst>
                </a:gridCol>
                <a:gridCol w="2708031">
                  <a:extLst>
                    <a:ext uri="{9D8B030D-6E8A-4147-A177-3AD203B41FA5}">
                      <a16:colId xmlns:a16="http://schemas.microsoft.com/office/drawing/2014/main" val="796325126"/>
                    </a:ext>
                  </a:extLst>
                </a:gridCol>
                <a:gridCol w="3084844">
                  <a:extLst>
                    <a:ext uri="{9D8B030D-6E8A-4147-A177-3AD203B41FA5}">
                      <a16:colId xmlns:a16="http://schemas.microsoft.com/office/drawing/2014/main" val="238223205"/>
                    </a:ext>
                  </a:extLst>
                </a:gridCol>
                <a:gridCol w="3189514">
                  <a:extLst>
                    <a:ext uri="{9D8B030D-6E8A-4147-A177-3AD203B41FA5}">
                      <a16:colId xmlns:a16="http://schemas.microsoft.com/office/drawing/2014/main" val="511424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Data collection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Options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Complete participant, observer as participant, participant as observer, complete observer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Researcher has first hand experience with participant, record info as it occurs, explore topics that are uncomfortable to discuss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Researcher may be seen as obtrusive, requires attention and observation skills, some private information may not be reported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05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Face-to-face one-to-one, telephone/online one-to-one, focus group, email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Useful when participants cannot be observed, participants can provide historical info, researcher controls questioning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Indirect info filtered by interviewees, researcher may bias responses, relies on people being articulate and perceptive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60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Public documents (meeting minutes, newspapers), private documents (diaries, letters)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Language and words of participants, unobtrusive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Requires discovery, may be incomplete, may not be authentic or accurate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17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/>
                        <a:t>Audio visual digital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Photos, videos, art objects, computer messages, sounds,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May be unobtrusive, participants directly share their reality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May be difficult to interpret, researcher’s presence may be disruptive and affect responses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30776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4F2F-6827-41FA-B660-75E28AE1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EF8AC-4120-4439-A6EA-F44BA7ED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4FF92-705A-457D-BBE7-0220601D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8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A4BA6A-865F-4263-A005-D765FEBC917F}"/>
              </a:ext>
            </a:extLst>
          </p:cNvPr>
          <p:cNvSpPr txBox="1"/>
          <p:nvPr/>
        </p:nvSpPr>
        <p:spPr>
          <a:xfrm>
            <a:off x="8379487" y="5871846"/>
            <a:ext cx="2974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/>
              <a:t>(Creswell and Creswell, 2018)</a:t>
            </a:r>
          </a:p>
        </p:txBody>
      </p:sp>
    </p:spTree>
    <p:extLst>
      <p:ext uri="{BB962C8B-B14F-4D97-AF65-F5344CB8AC3E}">
        <p14:creationId xmlns:p14="http://schemas.microsoft.com/office/powerpoint/2010/main" val="31010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AE9A-F112-478D-95E6-FD319AA51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Qualitative analysis and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444A-3113-4A4E-B8F4-5EA0695E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Simultaneous procedures: Data analysis in qualitative research happens at the same time as data collection and writing-up the findings (iterate until saturated)</a:t>
            </a:r>
          </a:p>
          <a:p>
            <a:r>
              <a:rPr lang="en-GB"/>
              <a:t>Winnowing the data: Focusing in on some of the data and disregarding other parts; aggregate the data into themes (typically five to seven themes)</a:t>
            </a:r>
          </a:p>
          <a:p>
            <a:r>
              <a:rPr lang="en-GB"/>
              <a:t>Qualitative Data Analysis Software: Hand coding is laborious and time consuming, computer tools can help (e.g. NVivo)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E763-DD19-4F58-8821-4D1941455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25th 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9623C-D9FB-4DF3-AC9A-588335D6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eSTEeM APD - Qualitative analysis for scholarship projects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07007-D094-4BF0-B8E1-EA13BDF5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4F878-2822-480E-BC96-DDE2020467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9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PRESENTATIONINFO" val="{&quot;DocumentId&quot;:&quot;29ad3a3ebe5e404357d4ecaf534720f0&quot;,&quot;LanguageCode&quot;:&quot;en-US&quot;,&quot;SlideGuids&quot;:[&quot;c9357629-6185-4467-a39f-3b7c432b5c10&quot;,&quot;a4878e81-4d15-4d43-9531-39680c84ecfd&quot;,&quot;f5b398ea-cf7c-4b3e-8177-824a4a8ab1cf&quot;,&quot;c49b6e99-fa39-4211-a779-fc7790e6eed6&quot;,&quot;dd196faf-b12c-483b-aa38-b2c4502e2f6b&quot;,&quot;18aba1ed-efdf-4f22-8d7a-ad6c440525cb&quot;,&quot;7158b587-1b31-406f-8257-87dc7fa3f787&quot;,&quot;05797c85-1add-41f0-b160-1fadf135e4cf&quot;,&quot;adaa4fae-b221-436f-8dba-057a16a6d2e7&quot;,&quot;e72066f0-097a-49a3-a904-6929ad9723e8&quot;,&quot;34c97da7-b5dc-453c-a409-7a366c37ccaf&quot;,&quot;6cc20db3-ea89-47d1-a321-ca87e78ad727&quot;,&quot;6538ee61-a74c-46f4-87b8-1761415f06fa&quot;],&quot;TimeStamp&quot;:&quot;2018-10-04T22:54:38.6356615+01:00&quot;}"/>
  <p:tag name="PRESGUID" val="55446830-bf90-415b-82b5-7f6ce37428c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Widescreen</PresentationFormat>
  <Paragraphs>227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OU Title</vt:lpstr>
      <vt:lpstr>Qualitative analysis for scholarship projects</vt:lpstr>
      <vt:lpstr>Welcome and introductions</vt:lpstr>
      <vt:lpstr>Overview</vt:lpstr>
      <vt:lpstr>Research aims and research questions</vt:lpstr>
      <vt:lpstr>Research approaches</vt:lpstr>
      <vt:lpstr>Research designs</vt:lpstr>
      <vt:lpstr>Research methods</vt:lpstr>
      <vt:lpstr>Qualitative analysis and interpretation</vt:lpstr>
      <vt:lpstr>Qualitative analysis and interpretation</vt:lpstr>
      <vt:lpstr>Qualitative analysis: Sequential steps…</vt:lpstr>
      <vt:lpstr>Qualitative analysis and interpretation</vt:lpstr>
      <vt:lpstr>Qualitative analysis and interpretation</vt:lpstr>
      <vt:lpstr>Reporting qualitative findings</vt:lpstr>
      <vt:lpstr>Practical example</vt:lpstr>
      <vt:lpstr>Further info (SAGE research methods site)</vt:lpstr>
      <vt:lpstr>References</vt:lpstr>
      <vt:lpstr>Qualitative analysis for scholarship projects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Embedding and sustaining inclusive STEM practices</dc:title>
  <dc:creator>Trevor Collins</dc:creator>
  <cp:lastModifiedBy>Diane.Ford</cp:lastModifiedBy>
  <cp:revision>2</cp:revision>
  <cp:lastPrinted>2021-05-26T08:43:04Z</cp:lastPrinted>
  <dcterms:created xsi:type="dcterms:W3CDTF">2017-05-06T04:58:44Z</dcterms:created>
  <dcterms:modified xsi:type="dcterms:W3CDTF">2021-06-01T07:59:02Z</dcterms:modified>
</cp:coreProperties>
</file>