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8"/>
  </p:notesMasterIdLst>
  <p:sldIdLst>
    <p:sldId id="256" r:id="rId2"/>
    <p:sldId id="270" r:id="rId3"/>
    <p:sldId id="257" r:id="rId4"/>
    <p:sldId id="262" r:id="rId5"/>
    <p:sldId id="269" r:id="rId6"/>
    <p:sldId id="263" r:id="rId7"/>
    <p:sldId id="258" r:id="rId8"/>
    <p:sldId id="259" r:id="rId9"/>
    <p:sldId id="268" r:id="rId10"/>
    <p:sldId id="261" r:id="rId11"/>
    <p:sldId id="264" r:id="rId12"/>
    <p:sldId id="265" r:id="rId13"/>
    <p:sldId id="271" r:id="rId14"/>
    <p:sldId id="272" r:id="rId15"/>
    <p:sldId id="273" r:id="rId16"/>
    <p:sldId id="275" r:id="rId17"/>
    <p:sldId id="266" r:id="rId18"/>
    <p:sldId id="267" r:id="rId19"/>
    <p:sldId id="276" r:id="rId20"/>
    <p:sldId id="277" r:id="rId21"/>
    <p:sldId id="278" r:id="rId22"/>
    <p:sldId id="281" r:id="rId23"/>
    <p:sldId id="282" r:id="rId24"/>
    <p:sldId id="279" r:id="rId25"/>
    <p:sldId id="284" r:id="rId26"/>
    <p:sldId id="283" r:id="rId27"/>
  </p:sldIdLst>
  <p:sldSz cx="12192000" cy="6858000"/>
  <p:notesSz cx="6797675" cy="9926638"/>
  <p:custDataLst>
    <p:tags r:id="rId2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4B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 autoAdjust="0"/>
    <p:restoredTop sz="86410" autoAdjust="0"/>
  </p:normalViewPr>
  <p:slideViewPr>
    <p:cSldViewPr snapToGrid="0">
      <p:cViewPr varScale="1">
        <p:scale>
          <a:sx n="62" d="100"/>
          <a:sy n="62" d="100"/>
        </p:scale>
        <p:origin x="258" y="72"/>
      </p:cViewPr>
      <p:guideLst/>
    </p:cSldViewPr>
  </p:slideViewPr>
  <p:outlineViewPr>
    <p:cViewPr>
      <p:scale>
        <a:sx n="33" d="100"/>
        <a:sy n="33" d="100"/>
      </p:scale>
      <p:origin x="0" y="-2843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05F0F3-30E2-4088-905E-FED6FEF52B4E}" type="doc">
      <dgm:prSet loTypeId="urn:microsoft.com/office/officeart/2005/8/layout/pyramid3" loCatId="pyramid" qsTypeId="urn:microsoft.com/office/officeart/2005/8/quickstyle/simple3" qsCatId="simple" csTypeId="urn:microsoft.com/office/officeart/2005/8/colors/accent1_2" csCatId="accent1" phldr="1"/>
      <dgm:spPr/>
    </dgm:pt>
    <dgm:pt modelId="{3F81AD8C-8657-41F8-9F93-9C36CBD043AA}">
      <dgm:prSet phldrT="[Text]"/>
      <dgm:spPr/>
      <dgm:t>
        <a:bodyPr/>
        <a:lstStyle/>
        <a:p>
          <a:r>
            <a:rPr lang="en-GB" b="1" dirty="0"/>
            <a:t>Research Problem Statement</a:t>
          </a:r>
        </a:p>
        <a:p>
          <a:r>
            <a:rPr lang="en-GB" dirty="0"/>
            <a:t>Identify a particular issue in need of investigation</a:t>
          </a:r>
        </a:p>
      </dgm:t>
    </dgm:pt>
    <dgm:pt modelId="{E60636FF-C271-4B58-ACCD-641F7D8D6422}" type="parTrans" cxnId="{FE449631-24B4-48AF-B2F1-F54D0AB88ED6}">
      <dgm:prSet/>
      <dgm:spPr/>
      <dgm:t>
        <a:bodyPr/>
        <a:lstStyle/>
        <a:p>
          <a:endParaRPr lang="en-GB"/>
        </a:p>
      </dgm:t>
    </dgm:pt>
    <dgm:pt modelId="{F7B3F170-524A-4D82-AF93-A3BD46B5EF17}" type="sibTrans" cxnId="{FE449631-24B4-48AF-B2F1-F54D0AB88ED6}">
      <dgm:prSet/>
      <dgm:spPr/>
      <dgm:t>
        <a:bodyPr/>
        <a:lstStyle/>
        <a:p>
          <a:endParaRPr lang="en-GB"/>
        </a:p>
      </dgm:t>
    </dgm:pt>
    <dgm:pt modelId="{93865A76-23C6-475C-9A18-F5F4A5750B5F}">
      <dgm:prSet phldrT="[Text]"/>
      <dgm:spPr/>
      <dgm:t>
        <a:bodyPr/>
        <a:lstStyle/>
        <a:p>
          <a:r>
            <a:rPr lang="en-GB" b="1" dirty="0"/>
            <a:t>Research Purpose Statement</a:t>
          </a:r>
          <a:endParaRPr lang="en-GB" b="0" dirty="0"/>
        </a:p>
        <a:p>
          <a:r>
            <a:rPr lang="en-GB" b="0" dirty="0"/>
            <a:t>Advance the major objective for beginning the study</a:t>
          </a:r>
          <a:endParaRPr lang="en-GB" b="1" dirty="0"/>
        </a:p>
      </dgm:t>
    </dgm:pt>
    <dgm:pt modelId="{3240C453-6152-4F1A-ACAF-AB8F1C27277D}" type="parTrans" cxnId="{FF7083AE-8B47-4C4C-B958-27BC2BFB9897}">
      <dgm:prSet/>
      <dgm:spPr/>
      <dgm:t>
        <a:bodyPr/>
        <a:lstStyle/>
        <a:p>
          <a:endParaRPr lang="en-GB"/>
        </a:p>
      </dgm:t>
    </dgm:pt>
    <dgm:pt modelId="{299C306D-DC34-4A78-81FA-F0DFDE43850F}" type="sibTrans" cxnId="{FF7083AE-8B47-4C4C-B958-27BC2BFB9897}">
      <dgm:prSet/>
      <dgm:spPr/>
      <dgm:t>
        <a:bodyPr/>
        <a:lstStyle/>
        <a:p>
          <a:endParaRPr lang="en-GB"/>
        </a:p>
      </dgm:t>
    </dgm:pt>
    <dgm:pt modelId="{C56F6419-85E7-4631-BA70-F2467733B7B2}">
      <dgm:prSet phldrT="[Text]"/>
      <dgm:spPr/>
      <dgm:t>
        <a:bodyPr/>
        <a:lstStyle/>
        <a:p>
          <a:r>
            <a:rPr lang="en-GB" b="1" dirty="0"/>
            <a:t>Research Questions</a:t>
          </a:r>
          <a:endParaRPr lang="en-GB" b="0" dirty="0"/>
        </a:p>
        <a:p>
          <a:r>
            <a:rPr lang="en-GB" b="0" dirty="0"/>
            <a:t>Specify the guiding query for narrowing the study</a:t>
          </a:r>
          <a:endParaRPr lang="en-GB" b="1" dirty="0"/>
        </a:p>
      </dgm:t>
    </dgm:pt>
    <dgm:pt modelId="{D419A5F4-742C-40D8-83A3-3C38534A0096}" type="parTrans" cxnId="{D36E9568-CE34-4C99-AA5C-00BBFC5190AA}">
      <dgm:prSet/>
      <dgm:spPr/>
      <dgm:t>
        <a:bodyPr/>
        <a:lstStyle/>
        <a:p>
          <a:endParaRPr lang="en-GB"/>
        </a:p>
      </dgm:t>
    </dgm:pt>
    <dgm:pt modelId="{31E09243-FC76-469C-ADAB-D365B03F9AF0}" type="sibTrans" cxnId="{D36E9568-CE34-4C99-AA5C-00BBFC5190AA}">
      <dgm:prSet/>
      <dgm:spPr/>
      <dgm:t>
        <a:bodyPr/>
        <a:lstStyle/>
        <a:p>
          <a:endParaRPr lang="en-GB"/>
        </a:p>
      </dgm:t>
    </dgm:pt>
    <dgm:pt modelId="{2781DC02-8837-4CC3-97B6-AB3EDF2CA568}" type="pres">
      <dgm:prSet presAssocID="{1805F0F3-30E2-4088-905E-FED6FEF52B4E}" presName="Name0" presStyleCnt="0">
        <dgm:presLayoutVars>
          <dgm:dir/>
          <dgm:animLvl val="lvl"/>
          <dgm:resizeHandles val="exact"/>
        </dgm:presLayoutVars>
      </dgm:prSet>
      <dgm:spPr/>
    </dgm:pt>
    <dgm:pt modelId="{BD3F98A9-D0FB-4084-8C06-E5C85C4EA0CE}" type="pres">
      <dgm:prSet presAssocID="{3F81AD8C-8657-41F8-9F93-9C36CBD043AA}" presName="Name8" presStyleCnt="0"/>
      <dgm:spPr/>
    </dgm:pt>
    <dgm:pt modelId="{262B66FD-1BF5-4E74-9ABA-1D4BEBB551B7}" type="pres">
      <dgm:prSet presAssocID="{3F81AD8C-8657-41F8-9F93-9C36CBD043AA}" presName="level" presStyleLbl="node1" presStyleIdx="0" presStyleCnt="3">
        <dgm:presLayoutVars>
          <dgm:chMax val="1"/>
          <dgm:bulletEnabled val="1"/>
        </dgm:presLayoutVars>
      </dgm:prSet>
      <dgm:spPr/>
    </dgm:pt>
    <dgm:pt modelId="{2CE09F1A-2938-428B-B39C-77F6E3B95060}" type="pres">
      <dgm:prSet presAssocID="{3F81AD8C-8657-41F8-9F93-9C36CBD043AA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8762DD3C-9E6C-42E7-AAF8-7B972CA3E27A}" type="pres">
      <dgm:prSet presAssocID="{93865A76-23C6-475C-9A18-F5F4A5750B5F}" presName="Name8" presStyleCnt="0"/>
      <dgm:spPr/>
    </dgm:pt>
    <dgm:pt modelId="{5DC32C69-A269-4CF3-B409-4EAA7AD9D800}" type="pres">
      <dgm:prSet presAssocID="{93865A76-23C6-475C-9A18-F5F4A5750B5F}" presName="level" presStyleLbl="node1" presStyleIdx="1" presStyleCnt="3">
        <dgm:presLayoutVars>
          <dgm:chMax val="1"/>
          <dgm:bulletEnabled val="1"/>
        </dgm:presLayoutVars>
      </dgm:prSet>
      <dgm:spPr/>
    </dgm:pt>
    <dgm:pt modelId="{A21A00F9-48CF-4C68-8BAC-D9CB91BBE7BC}" type="pres">
      <dgm:prSet presAssocID="{93865A76-23C6-475C-9A18-F5F4A5750B5F}" presName="levelTx" presStyleLbl="revTx" presStyleIdx="0" presStyleCnt="0">
        <dgm:presLayoutVars>
          <dgm:chMax val="1"/>
          <dgm:bulletEnabled val="1"/>
        </dgm:presLayoutVars>
      </dgm:prSet>
      <dgm:spPr/>
    </dgm:pt>
    <dgm:pt modelId="{B4BDA3F7-54A6-4DDC-9CDC-92FA9A877316}" type="pres">
      <dgm:prSet presAssocID="{C56F6419-85E7-4631-BA70-F2467733B7B2}" presName="Name8" presStyleCnt="0"/>
      <dgm:spPr/>
    </dgm:pt>
    <dgm:pt modelId="{FE2474A8-BC67-4C74-ACCA-70FB534580A1}" type="pres">
      <dgm:prSet presAssocID="{C56F6419-85E7-4631-BA70-F2467733B7B2}" presName="level" presStyleLbl="node1" presStyleIdx="2" presStyleCnt="3">
        <dgm:presLayoutVars>
          <dgm:chMax val="1"/>
          <dgm:bulletEnabled val="1"/>
        </dgm:presLayoutVars>
      </dgm:prSet>
      <dgm:spPr/>
    </dgm:pt>
    <dgm:pt modelId="{5E36DC01-5E22-4271-9BF7-2BAAAF52A351}" type="pres">
      <dgm:prSet presAssocID="{C56F6419-85E7-4631-BA70-F2467733B7B2}" presName="levelTx" presStyleLbl="revTx" presStyleIdx="0" presStyleCnt="0">
        <dgm:presLayoutVars>
          <dgm:chMax val="1"/>
          <dgm:bulletEnabled val="1"/>
        </dgm:presLayoutVars>
      </dgm:prSet>
      <dgm:spPr/>
    </dgm:pt>
  </dgm:ptLst>
  <dgm:cxnLst>
    <dgm:cxn modelId="{0EECEC0F-B880-4C31-90F3-708EF449EBA1}" type="presOf" srcId="{93865A76-23C6-475C-9A18-F5F4A5750B5F}" destId="{5DC32C69-A269-4CF3-B409-4EAA7AD9D800}" srcOrd="0" destOrd="0" presId="urn:microsoft.com/office/officeart/2005/8/layout/pyramid3"/>
    <dgm:cxn modelId="{F9C35F1B-E306-42AF-B08E-B7DA29860E43}" type="presOf" srcId="{C56F6419-85E7-4631-BA70-F2467733B7B2}" destId="{FE2474A8-BC67-4C74-ACCA-70FB534580A1}" srcOrd="0" destOrd="0" presId="urn:microsoft.com/office/officeart/2005/8/layout/pyramid3"/>
    <dgm:cxn modelId="{FE449631-24B4-48AF-B2F1-F54D0AB88ED6}" srcId="{1805F0F3-30E2-4088-905E-FED6FEF52B4E}" destId="{3F81AD8C-8657-41F8-9F93-9C36CBD043AA}" srcOrd="0" destOrd="0" parTransId="{E60636FF-C271-4B58-ACCD-641F7D8D6422}" sibTransId="{F7B3F170-524A-4D82-AF93-A3BD46B5EF17}"/>
    <dgm:cxn modelId="{9619A337-CFA0-41C7-B1D9-19C6CBBC2A89}" type="presOf" srcId="{93865A76-23C6-475C-9A18-F5F4A5750B5F}" destId="{A21A00F9-48CF-4C68-8BAC-D9CB91BBE7BC}" srcOrd="1" destOrd="0" presId="urn:microsoft.com/office/officeart/2005/8/layout/pyramid3"/>
    <dgm:cxn modelId="{D36E9568-CE34-4C99-AA5C-00BBFC5190AA}" srcId="{1805F0F3-30E2-4088-905E-FED6FEF52B4E}" destId="{C56F6419-85E7-4631-BA70-F2467733B7B2}" srcOrd="2" destOrd="0" parTransId="{D419A5F4-742C-40D8-83A3-3C38534A0096}" sibTransId="{31E09243-FC76-469C-ADAB-D365B03F9AF0}"/>
    <dgm:cxn modelId="{E15DA992-8A3B-4CC1-B744-0C71F5E67535}" type="presOf" srcId="{3F81AD8C-8657-41F8-9F93-9C36CBD043AA}" destId="{2CE09F1A-2938-428B-B39C-77F6E3B95060}" srcOrd="1" destOrd="0" presId="urn:microsoft.com/office/officeart/2005/8/layout/pyramid3"/>
    <dgm:cxn modelId="{D7C1C099-9B5D-479D-9B40-72ADE3866AC4}" type="presOf" srcId="{3F81AD8C-8657-41F8-9F93-9C36CBD043AA}" destId="{262B66FD-1BF5-4E74-9ABA-1D4BEBB551B7}" srcOrd="0" destOrd="0" presId="urn:microsoft.com/office/officeart/2005/8/layout/pyramid3"/>
    <dgm:cxn modelId="{FF7083AE-8B47-4C4C-B958-27BC2BFB9897}" srcId="{1805F0F3-30E2-4088-905E-FED6FEF52B4E}" destId="{93865A76-23C6-475C-9A18-F5F4A5750B5F}" srcOrd="1" destOrd="0" parTransId="{3240C453-6152-4F1A-ACAF-AB8F1C27277D}" sibTransId="{299C306D-DC34-4A78-81FA-F0DFDE43850F}"/>
    <dgm:cxn modelId="{B06735B8-5455-44E9-94DE-79D9C3EB2351}" type="presOf" srcId="{1805F0F3-30E2-4088-905E-FED6FEF52B4E}" destId="{2781DC02-8837-4CC3-97B6-AB3EDF2CA568}" srcOrd="0" destOrd="0" presId="urn:microsoft.com/office/officeart/2005/8/layout/pyramid3"/>
    <dgm:cxn modelId="{151E89D3-4538-4949-8476-883125F32E6D}" type="presOf" srcId="{C56F6419-85E7-4631-BA70-F2467733B7B2}" destId="{5E36DC01-5E22-4271-9BF7-2BAAAF52A351}" srcOrd="1" destOrd="0" presId="urn:microsoft.com/office/officeart/2005/8/layout/pyramid3"/>
    <dgm:cxn modelId="{646EBDDB-926A-4C02-994E-4252A4EE07A4}" type="presParOf" srcId="{2781DC02-8837-4CC3-97B6-AB3EDF2CA568}" destId="{BD3F98A9-D0FB-4084-8C06-E5C85C4EA0CE}" srcOrd="0" destOrd="0" presId="urn:microsoft.com/office/officeart/2005/8/layout/pyramid3"/>
    <dgm:cxn modelId="{C60A059F-9E80-4289-899D-F3B9E987FEEC}" type="presParOf" srcId="{BD3F98A9-D0FB-4084-8C06-E5C85C4EA0CE}" destId="{262B66FD-1BF5-4E74-9ABA-1D4BEBB551B7}" srcOrd="0" destOrd="0" presId="urn:microsoft.com/office/officeart/2005/8/layout/pyramid3"/>
    <dgm:cxn modelId="{B803D071-D94C-440D-9614-C8C5311E56A0}" type="presParOf" srcId="{BD3F98A9-D0FB-4084-8C06-E5C85C4EA0CE}" destId="{2CE09F1A-2938-428B-B39C-77F6E3B95060}" srcOrd="1" destOrd="0" presId="urn:microsoft.com/office/officeart/2005/8/layout/pyramid3"/>
    <dgm:cxn modelId="{B16E0D90-95FF-4058-A1D9-6CFC5655D774}" type="presParOf" srcId="{2781DC02-8837-4CC3-97B6-AB3EDF2CA568}" destId="{8762DD3C-9E6C-42E7-AAF8-7B972CA3E27A}" srcOrd="1" destOrd="0" presId="urn:microsoft.com/office/officeart/2005/8/layout/pyramid3"/>
    <dgm:cxn modelId="{40D8C26F-02D1-4DC0-92DA-71E66AA98FFB}" type="presParOf" srcId="{8762DD3C-9E6C-42E7-AAF8-7B972CA3E27A}" destId="{5DC32C69-A269-4CF3-B409-4EAA7AD9D800}" srcOrd="0" destOrd="0" presId="urn:microsoft.com/office/officeart/2005/8/layout/pyramid3"/>
    <dgm:cxn modelId="{A5716F2B-A875-4B74-9D76-409DF639EF72}" type="presParOf" srcId="{8762DD3C-9E6C-42E7-AAF8-7B972CA3E27A}" destId="{A21A00F9-48CF-4C68-8BAC-D9CB91BBE7BC}" srcOrd="1" destOrd="0" presId="urn:microsoft.com/office/officeart/2005/8/layout/pyramid3"/>
    <dgm:cxn modelId="{AB61456F-636B-47E1-A7A7-377B5FC25203}" type="presParOf" srcId="{2781DC02-8837-4CC3-97B6-AB3EDF2CA568}" destId="{B4BDA3F7-54A6-4DDC-9CDC-92FA9A877316}" srcOrd="2" destOrd="0" presId="urn:microsoft.com/office/officeart/2005/8/layout/pyramid3"/>
    <dgm:cxn modelId="{AFE83653-906C-4556-B657-08DCE0555CF7}" type="presParOf" srcId="{B4BDA3F7-54A6-4DDC-9CDC-92FA9A877316}" destId="{FE2474A8-BC67-4C74-ACCA-70FB534580A1}" srcOrd="0" destOrd="0" presId="urn:microsoft.com/office/officeart/2005/8/layout/pyramid3"/>
    <dgm:cxn modelId="{D3318A4D-EA37-4803-BDCA-3BB6E7CF05AC}" type="presParOf" srcId="{B4BDA3F7-54A6-4DDC-9CDC-92FA9A877316}" destId="{5E36DC01-5E22-4271-9BF7-2BAAAF52A351}" srcOrd="1" destOrd="0" presId="urn:microsoft.com/office/officeart/2005/8/layout/pyramid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2B66FD-1BF5-4E74-9ABA-1D4BEBB551B7}">
      <dsp:nvSpPr>
        <dsp:cNvPr id="0" name=""/>
        <dsp:cNvSpPr/>
      </dsp:nvSpPr>
      <dsp:spPr>
        <a:xfrm rot="10800000">
          <a:off x="0" y="0"/>
          <a:ext cx="5181600" cy="1559983"/>
        </a:xfrm>
        <a:prstGeom prst="trapezoid">
          <a:avLst>
            <a:gd name="adj" fmla="val 5536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Research Problem Statement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 dirty="0"/>
            <a:t>Identify a particular issue in need of investigation</a:t>
          </a:r>
        </a:p>
      </dsp:txBody>
      <dsp:txXfrm rot="-10800000">
        <a:off x="906779" y="0"/>
        <a:ext cx="3368040" cy="1559983"/>
      </dsp:txXfrm>
    </dsp:sp>
    <dsp:sp modelId="{5DC32C69-A269-4CF3-B409-4EAA7AD9D800}">
      <dsp:nvSpPr>
        <dsp:cNvPr id="0" name=""/>
        <dsp:cNvSpPr/>
      </dsp:nvSpPr>
      <dsp:spPr>
        <a:xfrm rot="10800000">
          <a:off x="863600" y="1559983"/>
          <a:ext cx="3454400" cy="1559983"/>
        </a:xfrm>
        <a:prstGeom prst="trapezoid">
          <a:avLst>
            <a:gd name="adj" fmla="val 5536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Research Purpose Statement</a:t>
          </a:r>
          <a:endParaRPr lang="en-GB" sz="1700" b="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kern="1200" dirty="0"/>
            <a:t>Advance the major objective for beginning the study</a:t>
          </a:r>
          <a:endParaRPr lang="en-GB" sz="1700" b="1" kern="1200" dirty="0"/>
        </a:p>
      </dsp:txBody>
      <dsp:txXfrm rot="-10800000">
        <a:off x="1468119" y="1559983"/>
        <a:ext cx="2245360" cy="1559983"/>
      </dsp:txXfrm>
    </dsp:sp>
    <dsp:sp modelId="{FE2474A8-BC67-4C74-ACCA-70FB534580A1}">
      <dsp:nvSpPr>
        <dsp:cNvPr id="0" name=""/>
        <dsp:cNvSpPr/>
      </dsp:nvSpPr>
      <dsp:spPr>
        <a:xfrm rot="10800000">
          <a:off x="1727200" y="3119966"/>
          <a:ext cx="1727200" cy="1559983"/>
        </a:xfrm>
        <a:prstGeom prst="trapezoid">
          <a:avLst>
            <a:gd name="adj" fmla="val 5536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1" kern="1200" dirty="0"/>
            <a:t>Research Questions</a:t>
          </a:r>
          <a:endParaRPr lang="en-GB" sz="1700" b="0" kern="1200" dirty="0"/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b="0" kern="1200" dirty="0"/>
            <a:t>Specify the guiding query for narrowing the study</a:t>
          </a:r>
          <a:endParaRPr lang="en-GB" sz="1700" b="1" kern="1200" dirty="0"/>
        </a:p>
      </dsp:txBody>
      <dsp:txXfrm rot="-10800000">
        <a:off x="1727200" y="3119966"/>
        <a:ext cx="1727200" cy="155998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3">
  <dgm:title val=""/>
  <dgm:desc val=""/>
  <dgm:catLst>
    <dgm:cat type="pyramid" pri="2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T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T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rev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t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63036-C088-4D15-8471-DE3A22000D88}" type="datetimeFigureOut">
              <a:rPr lang="en-GB" smtClean="0"/>
              <a:t>20/10/2020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9DB3AA-4712-470F-B5B0-32CD5D4FAF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053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FBA68-0AC8-462D-BC62-1CA4CAEFA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74D943-9E1D-4CC5-A405-87A6624F84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ED37A-8828-4184-9C9B-D3E4528559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6FCA82-1B38-4010-8903-9DE6D6BFE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0B46B-CD6D-4D88-A45C-7D0EFE061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8203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A819C-5D60-44DC-B8B2-5CEAE07EC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B3ED8F-90A0-4F4D-9D50-0D6DED02F01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17D118-A63E-4443-8562-A5819DD6E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B01A61-74CA-4EC6-9A34-4CD8A3536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22652-778C-48B5-83F9-0FB1E17C4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3517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D3C2F3-690C-4515-8A7C-E2AAA4C76B4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711A15-B904-4950-91B3-5A4307CEDE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3512A6-ACDA-4B2D-9AD6-95EEF5564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32E931-319C-4E84-810D-42B3CAD9E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7D3EB-9A29-425B-8BDF-5024E23A8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7583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6C033-0A8B-4FD3-BCCA-0890CE5D0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E3F72E-AE58-45E4-A33F-6D066C5D5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D7B1EF-D5A2-427D-BC61-4932951BCA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F04B67-37E3-4024-A901-E9E16E214A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167110-A59C-4B87-95F1-039479357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1946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350FD-3E88-473C-A273-ACA15D432A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36125-B6A3-4FCB-83E5-858757E430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D4422-BE47-4196-AD4C-0931FDE08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7F7857-722C-497B-9A9F-F5813C29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190F99-4245-4377-9E15-EA1A4EF53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05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827CF-3098-4D30-B00F-471C239831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D87538-089D-4B96-A856-AA7B2144FC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96817"/>
            <a:ext cx="5181600" cy="468014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A00C64-51D1-44E1-8B74-578B5542E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96817"/>
            <a:ext cx="5181600" cy="468014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2FA0A0-E032-48FD-A324-8517108BAE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BA68B9-1CB7-41B4-B5AD-84ECE2455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D384360-0068-4021-AC76-E434E3CB21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6034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E20042-C8FB-45B5-8366-82EBE32FB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2F680F-C206-46EE-A267-B27FAF18A5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473BA4-16A5-4C17-B409-854AF43319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A9DCD7F-61EC-4F0D-9327-35116E63CD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A9E42D2-A13F-4B86-BA28-11F5CECB415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65E0044-0132-4482-851A-AC185823B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B9A6B8F-A2E0-4AC0-94C6-5E2163314C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B76C8D8-006A-479D-A850-EC3ABD31A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1940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6A9483-1846-43A9-814D-FF1FEC5136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23CBBE-7AB9-4BAC-98DB-D9C96F05C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11B368-81E0-4D47-9B9C-23C89EB16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CCAAC9-DB52-45BF-9D0B-F3AB35789F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0239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56EBA1A-1BC4-4FE5-AD10-B23B4E8C96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06D3A4-A80F-4E3F-ABA1-46C1C5B54B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8FA9D2-EBE4-4AB7-9BF2-C09EE42F72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85566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9BDEA2-3B34-455E-A545-D25240AA7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925396-BAF8-44B2-8863-A39334F939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D131FAA-8AF9-4C1D-BED9-290E05D8D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B40CE4-FA41-4AA7-BB31-6CCA96F98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15D1ED-58D8-465E-8717-D5F9A55AA3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E5C6A9-9E1D-4397-B927-E448B70E80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96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8350EA-C861-4E97-B3A6-D4B437A85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F17D75-844A-44A6-AEC3-CC70E443BA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F41B50-A06A-460D-ABA6-D61E8E1B64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E62C86-4826-4EEE-AC00-E3A23F679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47C371-CB77-49B8-8326-5D070CAC7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EE360B-A936-4FF6-ADD6-7FE0B19F36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192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4683FE-35AD-47B6-9865-7E45FE2CA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23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F602BF-A37B-4221-9FA8-FFEE1B04D7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495109"/>
            <a:ext cx="10515600" cy="46818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70A4DB-CABE-409E-A1C7-03806D637C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Tuesday, 17th December 2019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4E164-A0E8-4881-95B0-A387137D74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A496A9-1A14-4959-B939-D8B82C3FDC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74FC3-86B5-4D0D-A090-E481881D980F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2" descr="Image result for open university logo">
            <a:extLst>
              <a:ext uri="{FF2B5EF4-FFF2-40B4-BE49-F238E27FC236}">
                <a16:creationId xmlns:a16="http://schemas.microsoft.com/office/drawing/2014/main" id="{BC1BD9F8-573E-41D2-A77E-5D8C2AD8C90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058" y="365127"/>
            <a:ext cx="1403741" cy="9572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88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E4B9B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1E4B9B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E4B9B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E4B9B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E4B9B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1E4B9B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xjHZsEcSqwo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s://richardakrueger.com/focus-group-interviewing/" TargetMode="External"/><Relationship Id="rId2" Type="http://schemas.openxmlformats.org/officeDocument/2006/relationships/hyperlink" Target="https://doi.org/10.1177/1049732306287599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oi.org/10.1146/annurev.soc.22.1.129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329B3-A5D9-46EA-B37B-184B24A830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6223128" cy="729412"/>
          </a:xfrm>
        </p:spPr>
        <p:txBody>
          <a:bodyPr anchor="t">
            <a:normAutofit/>
          </a:bodyPr>
          <a:lstStyle/>
          <a:p>
            <a:pPr algn="l"/>
            <a:r>
              <a:rPr lang="en-GB" sz="4400" dirty="0"/>
              <a:t>Scholarship Methods</a:t>
            </a:r>
            <a:endParaRPr lang="en-GB" sz="4400" i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CCD1D4-CCCC-4863-921F-665BDD23C6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0952" y="3602013"/>
            <a:ext cx="4987332" cy="1020204"/>
          </a:xfrm>
        </p:spPr>
        <p:txBody>
          <a:bodyPr/>
          <a:lstStyle/>
          <a:p>
            <a:pPr algn="l"/>
            <a:r>
              <a:rPr lang="en-GB" sz="3200" dirty="0"/>
              <a:t>Trevor Collins</a:t>
            </a:r>
          </a:p>
          <a:p>
            <a:pPr algn="l"/>
            <a:r>
              <a:rPr lang="en-GB" sz="3200" dirty="0" err="1"/>
              <a:t>eSTEeM</a:t>
            </a:r>
            <a:r>
              <a:rPr lang="en-GB" sz="3200" dirty="0"/>
              <a:t> Deputy Director</a:t>
            </a:r>
          </a:p>
        </p:txBody>
      </p:sp>
      <p:pic>
        <p:nvPicPr>
          <p:cNvPr id="5" name="Picture 2" descr="Image result for open university logo">
            <a:extLst>
              <a:ext uri="{FF2B5EF4-FFF2-40B4-BE49-F238E27FC236}">
                <a16:creationId xmlns:a16="http://schemas.microsoft.com/office/drawing/2014/main" id="{AC0D35FE-A37C-4BFC-89B7-E16C20FEA0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3236" y="1184056"/>
            <a:ext cx="1814764" cy="1237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ubtitle 2">
            <a:extLst>
              <a:ext uri="{FF2B5EF4-FFF2-40B4-BE49-F238E27FC236}">
                <a16:creationId xmlns:a16="http://schemas.microsoft.com/office/drawing/2014/main" id="{10945DD0-0F1B-4135-B3BE-7A244E850AD4}"/>
              </a:ext>
            </a:extLst>
          </p:cNvPr>
          <p:cNvSpPr txBox="1">
            <a:spLocks/>
          </p:cNvSpPr>
          <p:nvPr/>
        </p:nvSpPr>
        <p:spPr>
          <a:xfrm>
            <a:off x="1524000" y="5053589"/>
            <a:ext cx="4499987" cy="9540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GB" dirty="0"/>
              <a:t>Wednesday 21</a:t>
            </a:r>
            <a:r>
              <a:rPr lang="en-GB" baseline="30000" dirty="0"/>
              <a:t>st</a:t>
            </a:r>
            <a:r>
              <a:rPr lang="en-GB" dirty="0"/>
              <a:t> October 2020</a:t>
            </a:r>
          </a:p>
          <a:p>
            <a:pPr algn="l"/>
            <a:r>
              <a:rPr lang="en-GB" dirty="0"/>
              <a:t>Via Microsoft Teams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968CF6-5A81-4E42-8FE5-8B19451DCCB4}"/>
              </a:ext>
            </a:extLst>
          </p:cNvPr>
          <p:cNvSpPr txBox="1"/>
          <p:nvPr/>
        </p:nvSpPr>
        <p:spPr>
          <a:xfrm>
            <a:off x="1520952" y="1970312"/>
            <a:ext cx="63640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i="1" dirty="0"/>
              <a:t>Part 2 – Conducting interviews and running focus groups</a:t>
            </a:r>
            <a:endParaRPr lang="en-GB" sz="3600" dirty="0"/>
          </a:p>
        </p:txBody>
      </p:sp>
      <p:pic>
        <p:nvPicPr>
          <p:cNvPr id="9" name="Picture 8" descr="A picture containing drawing&#10;&#10;Description automatically generated">
            <a:extLst>
              <a:ext uri="{FF2B5EF4-FFF2-40B4-BE49-F238E27FC236}">
                <a16:creationId xmlns:a16="http://schemas.microsoft.com/office/drawing/2014/main" id="{EA84E789-5C69-4968-B1FE-901E8E2FB3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4383" y="3687360"/>
            <a:ext cx="3353617" cy="10202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93687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65C4E9-8A73-4704-8D3C-25D3D2AA6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Example research scenarios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7806F-55A9-4B60-BF5B-5DAE55D73E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199" y="1496817"/>
            <a:ext cx="5479941" cy="4680146"/>
          </a:xfrm>
        </p:spPr>
        <p:txBody>
          <a:bodyPr>
            <a:noAutofit/>
          </a:bodyPr>
          <a:lstStyle/>
          <a:p>
            <a:r>
              <a:rPr lang="en-GB" dirty="0"/>
              <a:t>Quantitative approach</a:t>
            </a:r>
          </a:p>
          <a:p>
            <a:pPr lvl="1"/>
            <a:r>
              <a:rPr lang="en-GB" dirty="0"/>
              <a:t>Postpositivist worldview, experimental design, and pre-test and post-test measures of attitudes (tests a theory by specifying a hypothesis and collecting data to support or refute it) </a:t>
            </a:r>
          </a:p>
          <a:p>
            <a:r>
              <a:rPr lang="en-GB" dirty="0"/>
              <a:t>Qualitative approach</a:t>
            </a:r>
          </a:p>
          <a:p>
            <a:pPr lvl="1"/>
            <a:r>
              <a:rPr lang="en-GB" dirty="0"/>
              <a:t>Constructivist worldview, ethnographic design, and observation of behaviour (establish the meaning of a phenomenon from the views of the participants)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C75D1A4-20D9-4232-9711-47CC76345A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18141" y="1496817"/>
            <a:ext cx="5267607" cy="4680146"/>
          </a:xfrm>
        </p:spPr>
        <p:txBody>
          <a:bodyPr>
            <a:noAutofit/>
          </a:bodyPr>
          <a:lstStyle/>
          <a:p>
            <a:r>
              <a:rPr lang="en-GB" dirty="0"/>
              <a:t>Qualitative approach</a:t>
            </a:r>
          </a:p>
          <a:p>
            <a:pPr lvl="1"/>
            <a:r>
              <a:rPr lang="en-GB" dirty="0"/>
              <a:t>Transformative worldview, narrative design, and open-ended interviewing (examine an issue related to oppression of individuals – individuals interviewed to determine their experiences)</a:t>
            </a:r>
          </a:p>
          <a:p>
            <a:r>
              <a:rPr lang="en-GB" dirty="0"/>
              <a:t>Mixed methods approach</a:t>
            </a:r>
          </a:p>
          <a:p>
            <a:pPr lvl="1"/>
            <a:r>
              <a:rPr lang="en-GB" dirty="0"/>
              <a:t>Pragmatic worldview, collection of quantitative and qualitative data sequentially (survey followed by open-ended interviews)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BBA8E0-9CE2-4B02-82D3-CAB459EE2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E8FF24-CE12-4565-9C9A-440B104DF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56A6DD-FFB4-4AAE-AAE9-B1FFFD7E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974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ACCB0-3C97-4EBC-8734-A384CA1ABE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Interviews and focus groups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10138A8-D779-4CF6-804F-72EF18B260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96817"/>
            <a:ext cx="4062721" cy="468014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Interviews</a:t>
            </a:r>
          </a:p>
          <a:p>
            <a:pPr lvl="1"/>
            <a:r>
              <a:rPr lang="en-US" dirty="0"/>
              <a:t>Allow for in-depth discussion with an individual </a:t>
            </a:r>
          </a:p>
          <a:p>
            <a:pPr lvl="1"/>
            <a:r>
              <a:rPr lang="en-US" dirty="0"/>
              <a:t>Easy to schedule</a:t>
            </a:r>
          </a:p>
          <a:p>
            <a:pPr lvl="1"/>
            <a:r>
              <a:rPr lang="en-US" dirty="0"/>
              <a:t>More suitable for sensitive topics</a:t>
            </a:r>
          </a:p>
          <a:p>
            <a:pPr lvl="1"/>
            <a:r>
              <a:rPr lang="en-US" dirty="0"/>
              <a:t>More time consuming than focus groups</a:t>
            </a:r>
          </a:p>
          <a:p>
            <a:pPr lvl="1"/>
            <a:r>
              <a:rPr lang="en-US" dirty="0"/>
              <a:t>Reactive effects (influence of the interviewer)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E42B6BC-7EFB-44D2-BC16-5E492A6E15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71118" y="1496817"/>
            <a:ext cx="4062721" cy="468014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Focus groups</a:t>
            </a:r>
          </a:p>
          <a:p>
            <a:pPr lvl="1"/>
            <a:r>
              <a:rPr lang="en-US" dirty="0"/>
              <a:t>Allows for group discussion, interaction</a:t>
            </a:r>
          </a:p>
          <a:p>
            <a:pPr lvl="1"/>
            <a:r>
              <a:rPr lang="en-US" dirty="0"/>
              <a:t>Need to coordinate and manage multiple participants </a:t>
            </a:r>
          </a:p>
          <a:p>
            <a:pPr lvl="1"/>
            <a:r>
              <a:rPr lang="en-US" dirty="0"/>
              <a:t>More efficient than interviews (collect data from multiple people) </a:t>
            </a:r>
          </a:p>
          <a:p>
            <a:pPr lvl="1"/>
            <a:r>
              <a:rPr lang="en-US" dirty="0"/>
              <a:t>Subject to group dynamics (group effect)</a:t>
            </a:r>
          </a:p>
          <a:p>
            <a:pPr lvl="1"/>
            <a:r>
              <a:rPr lang="en-US" dirty="0"/>
              <a:t>Less anonymous (sensitive topics)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7B215E-C520-412F-A140-282639538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6F3DEF-8A2B-4C3A-A49E-2D33DEBB0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2913D6-AD7E-4C31-B5E6-CB3ADB0E6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11</a:t>
            </a:fld>
            <a:endParaRPr lang="en-GB"/>
          </a:p>
        </p:txBody>
      </p:sp>
      <p:pic>
        <p:nvPicPr>
          <p:cNvPr id="12" name="Picture 11" descr="A picture containing shirt&#10;&#10;Description automatically generated">
            <a:extLst>
              <a:ext uri="{FF2B5EF4-FFF2-40B4-BE49-F238E27FC236}">
                <a16:creationId xmlns:a16="http://schemas.microsoft.com/office/drawing/2014/main" id="{379B1D77-2A37-4D95-A453-8EBE2EBD76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00921" y="1317430"/>
            <a:ext cx="2277482" cy="4554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76015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8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C4B98-F2E0-41A8-A034-650E5DDE59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Interview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007BB1-9F8C-4986-B712-BBF1535ECB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495109"/>
            <a:ext cx="10515600" cy="4681854"/>
          </a:xfrm>
        </p:spPr>
        <p:txBody>
          <a:bodyPr/>
          <a:lstStyle/>
          <a:p>
            <a:r>
              <a:rPr lang="en-GB" dirty="0"/>
              <a:t>Face-to-face</a:t>
            </a:r>
          </a:p>
          <a:p>
            <a:pPr lvl="1"/>
            <a:r>
              <a:rPr lang="en-GB" dirty="0"/>
              <a:t>Same time and place </a:t>
            </a:r>
          </a:p>
          <a:p>
            <a:pPr lvl="1"/>
            <a:r>
              <a:rPr lang="en-GB" dirty="0"/>
              <a:t>Pick up on non-verbal cues </a:t>
            </a:r>
          </a:p>
          <a:p>
            <a:r>
              <a:rPr lang="en-GB" dirty="0"/>
              <a:t>Phone, Skype, Teams, text-chat</a:t>
            </a:r>
          </a:p>
          <a:p>
            <a:pPr lvl="1"/>
            <a:r>
              <a:rPr lang="en-GB" dirty="0"/>
              <a:t>Same time, different place </a:t>
            </a:r>
          </a:p>
          <a:p>
            <a:pPr lvl="1"/>
            <a:r>
              <a:rPr lang="en-GB" dirty="0"/>
              <a:t>Wider reach in terms of recruiting participants </a:t>
            </a:r>
          </a:p>
          <a:p>
            <a:r>
              <a:rPr lang="en-GB" dirty="0"/>
              <a:t>Email</a:t>
            </a:r>
          </a:p>
          <a:p>
            <a:pPr lvl="1"/>
            <a:r>
              <a:rPr lang="en-GB" dirty="0"/>
              <a:t>Different time, different place </a:t>
            </a:r>
          </a:p>
          <a:p>
            <a:pPr lvl="1"/>
            <a:r>
              <a:rPr lang="en-GB" dirty="0"/>
              <a:t>Allows participants to consider their answers before responding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8678AC-053C-47E3-A97F-1E9687F1C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6152E9-8465-4094-A845-054AB86D8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BECF1E-51E6-4013-8119-DCB737E7C7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28323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BF4A5-6026-4E7A-AB7E-9F52E0DF29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Details to consider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9422F4-3032-4BC1-AF92-18FE24EE6E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9"/>
            <a:ext cx="6765235" cy="4681854"/>
          </a:xfrm>
        </p:spPr>
        <p:txBody>
          <a:bodyPr/>
          <a:lstStyle/>
          <a:p>
            <a:r>
              <a:rPr lang="en-US" dirty="0"/>
              <a:t>Length of session </a:t>
            </a:r>
          </a:p>
          <a:p>
            <a:pPr lvl="1"/>
            <a:r>
              <a:rPr lang="en-US" dirty="0"/>
              <a:t>Interviews: 30 mins to 1 hour </a:t>
            </a:r>
          </a:p>
          <a:p>
            <a:pPr lvl="1"/>
            <a:r>
              <a:rPr lang="en-US" dirty="0"/>
              <a:t>Focus groups: 1 to 2 hours </a:t>
            </a:r>
          </a:p>
          <a:p>
            <a:r>
              <a:rPr lang="en-US" dirty="0"/>
              <a:t>Number of participants</a:t>
            </a:r>
          </a:p>
          <a:p>
            <a:pPr lvl="1"/>
            <a:r>
              <a:rPr lang="en-US" dirty="0"/>
              <a:t>Concept of ‘saturation’: where additional numbers don’t provide any additional insights</a:t>
            </a:r>
          </a:p>
          <a:p>
            <a:pPr lvl="1"/>
            <a:r>
              <a:rPr lang="en-US" dirty="0"/>
              <a:t>Rough estimate (for homogenous groups)</a:t>
            </a:r>
          </a:p>
          <a:p>
            <a:pPr lvl="2"/>
            <a:r>
              <a:rPr lang="en-US" dirty="0"/>
              <a:t>Interviews: 10 to 15 participants </a:t>
            </a:r>
          </a:p>
          <a:p>
            <a:pPr lvl="2"/>
            <a:r>
              <a:rPr lang="en-US" dirty="0"/>
              <a:t>Focus groups (f-t-f): 6 to 10 participants</a:t>
            </a:r>
          </a:p>
          <a:p>
            <a:pPr lvl="2"/>
            <a:r>
              <a:rPr lang="en-US" dirty="0"/>
              <a:t>Focus groups (online): 4 to 8 participants</a:t>
            </a:r>
          </a:p>
          <a:p>
            <a:pPr lvl="1"/>
            <a:r>
              <a:rPr lang="en-US" dirty="0"/>
              <a:t>Participants will drop out at the last minute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017C6E-BA4A-467D-BFB9-881ACF699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BC3BAC-D202-4F9B-9C83-E728743BE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FA82BF-BDF8-41EC-BDFE-9FB0B81B6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13</a:t>
            </a:fld>
            <a:endParaRPr lang="en-GB"/>
          </a:p>
        </p:txBody>
      </p:sp>
      <p:pic>
        <p:nvPicPr>
          <p:cNvPr id="8" name="Picture 7" descr="A close up of a logo&#10;&#10;Description automatically generated">
            <a:extLst>
              <a:ext uri="{FF2B5EF4-FFF2-40B4-BE49-F238E27FC236}">
                <a16:creationId xmlns:a16="http://schemas.microsoft.com/office/drawing/2014/main" id="{89C84825-A3CA-412C-874B-E8C9014EFA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03435" y="1806072"/>
            <a:ext cx="3752434" cy="3245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0120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Icon&#10;&#10;Description automatically generated">
            <a:extLst>
              <a:ext uri="{FF2B5EF4-FFF2-40B4-BE49-F238E27FC236}">
                <a16:creationId xmlns:a16="http://schemas.microsoft.com/office/drawing/2014/main" id="{CA596B50-6826-470B-BBAB-5F7F7826F2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0" y="1495109"/>
            <a:ext cx="4495800" cy="430655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E6FE68C-7517-4A32-BB81-EF506823A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to collect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1084C0-C587-471A-8462-6E6671B0FC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9"/>
            <a:ext cx="6734175" cy="4681854"/>
          </a:xfrm>
        </p:spPr>
        <p:txBody>
          <a:bodyPr/>
          <a:lstStyle/>
          <a:p>
            <a:r>
              <a:rPr lang="en-US" dirty="0"/>
              <a:t>Note taking </a:t>
            </a:r>
          </a:p>
          <a:p>
            <a:pPr lvl="1"/>
            <a:r>
              <a:rPr lang="en-US" dirty="0"/>
              <a:t>Can be difficult to write notes and listen</a:t>
            </a:r>
          </a:p>
          <a:p>
            <a:pPr lvl="1"/>
            <a:r>
              <a:rPr lang="en-US" dirty="0"/>
              <a:t>Useful to have an assigned note-taker in a focus group </a:t>
            </a:r>
          </a:p>
          <a:p>
            <a:r>
              <a:rPr lang="en-US" dirty="0"/>
              <a:t>Recordings </a:t>
            </a:r>
          </a:p>
          <a:p>
            <a:pPr lvl="1"/>
            <a:r>
              <a:rPr lang="en-US" dirty="0"/>
              <a:t>Audio recorders </a:t>
            </a:r>
          </a:p>
          <a:p>
            <a:pPr lvl="1"/>
            <a:r>
              <a:rPr lang="en-US" dirty="0"/>
              <a:t>Video cameras </a:t>
            </a:r>
          </a:p>
          <a:p>
            <a:pPr lvl="1"/>
            <a:r>
              <a:rPr lang="en-US" dirty="0"/>
              <a:t>In-built function (Skype or Adobe Connect)</a:t>
            </a:r>
          </a:p>
          <a:p>
            <a:pPr lvl="1"/>
            <a:r>
              <a:rPr lang="en-US" dirty="0"/>
              <a:t>Will require transcription (10 mins recording takes 30 mins to transcribe)</a:t>
            </a:r>
          </a:p>
          <a:p>
            <a:r>
              <a:rPr lang="en-US" dirty="0"/>
              <a:t>Chat logs and emails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266304-49A0-4B79-9863-CEAA05289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12674C-42A8-474A-B694-A1F4F04C2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F57984-D539-42D9-86DA-C1E51408F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7440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DA1CC-8362-434B-B0F4-16322FDFE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Designing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A82608-5207-4446-8466-E298E592B5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06417"/>
            <a:ext cx="5010013" cy="4170546"/>
          </a:xfrm>
        </p:spPr>
        <p:txBody>
          <a:bodyPr>
            <a:normAutofit lnSpcReduction="10000"/>
          </a:bodyPr>
          <a:lstStyle/>
          <a:p>
            <a:r>
              <a:rPr lang="en-GB" dirty="0"/>
              <a:t>General advice</a:t>
            </a:r>
          </a:p>
          <a:p>
            <a:pPr lvl="1"/>
            <a:r>
              <a:rPr lang="en-US" dirty="0"/>
              <a:t>Questions should relate to the project’s aim </a:t>
            </a:r>
          </a:p>
          <a:p>
            <a:pPr lvl="1"/>
            <a:r>
              <a:rPr lang="en-US" dirty="0"/>
              <a:t>Keep them simple and short </a:t>
            </a:r>
          </a:p>
          <a:p>
            <a:pPr lvl="1"/>
            <a:r>
              <a:rPr lang="en-US" dirty="0"/>
              <a:t>Avoid the use of jargon (e.g. unfamiliar acronyms, specialist terminology) </a:t>
            </a:r>
          </a:p>
          <a:p>
            <a:pPr lvl="1"/>
            <a:r>
              <a:rPr lang="en-US" dirty="0"/>
              <a:t>Don’t have too many questions (keep in mind how long the session will be)</a:t>
            </a:r>
          </a:p>
          <a:p>
            <a:pPr lvl="1"/>
            <a:r>
              <a:rPr lang="en-US" dirty="0"/>
              <a:t>Pilot and refine your questions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FEAAF6BD-EBFF-4732-BDFE-EBD03AFC9E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848213" y="2006417"/>
            <a:ext cx="5973203" cy="4170545"/>
          </a:xfrm>
        </p:spPr>
        <p:txBody>
          <a:bodyPr>
            <a:normAutofit lnSpcReduction="10000"/>
          </a:bodyPr>
          <a:lstStyle/>
          <a:p>
            <a:r>
              <a:rPr lang="en-US" dirty="0"/>
              <a:t>Things to avoid</a:t>
            </a:r>
          </a:p>
          <a:p>
            <a:pPr lvl="1"/>
            <a:r>
              <a:rPr lang="en-US" dirty="0"/>
              <a:t>Multiple questions (e.g. ‘How did you allocate the students to role play partners, prepare them for the exercise and ensure all students understood what was required of them?’)</a:t>
            </a:r>
          </a:p>
          <a:p>
            <a:pPr lvl="1"/>
            <a:r>
              <a:rPr lang="en-US" dirty="0"/>
              <a:t>Leading questions (e.g. ‘Please explain the value of the role play exercise in helping the students to develop their patient care skills’ </a:t>
            </a:r>
          </a:p>
          <a:p>
            <a:pPr lvl="1"/>
            <a:r>
              <a:rPr lang="en-US" dirty="0"/>
              <a:t>Yes or no questions e.g. ‘Did you talk to your students about the exercise?’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ECA3A7-22C8-47D5-8250-C16A83BC7F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537F5A-88AE-4030-BDBD-1D04318D7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3FCAC4-6E5D-4062-A6C7-7F9DCF8C28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15</a:t>
            </a:fld>
            <a:endParaRPr lang="en-GB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630EF162-9FF5-4182-A4E9-7FC34C01371F}"/>
              </a:ext>
            </a:extLst>
          </p:cNvPr>
          <p:cNvSpPr txBox="1">
            <a:spLocks/>
          </p:cNvSpPr>
          <p:nvPr/>
        </p:nvSpPr>
        <p:spPr>
          <a:xfrm>
            <a:off x="838200" y="1496817"/>
            <a:ext cx="10515600" cy="5556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/>
              <a:t>Structured, semi-structured and unstructured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9138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900C1-8B3A-489C-9915-ED5150F8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Types of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7792663-659D-429E-B40D-1ECE64BDA6E0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Pre-determined questions</a:t>
            </a:r>
          </a:p>
          <a:p>
            <a:pPr lvl="1"/>
            <a:r>
              <a:rPr lang="en-US" dirty="0"/>
              <a:t>Identify potential questions in advance</a:t>
            </a:r>
          </a:p>
          <a:p>
            <a:r>
              <a:rPr lang="en-US" dirty="0"/>
              <a:t>Open-ended questions </a:t>
            </a:r>
          </a:p>
          <a:p>
            <a:pPr lvl="1"/>
            <a:r>
              <a:rPr lang="en-US" dirty="0"/>
              <a:t>What did you think of the …? </a:t>
            </a:r>
          </a:p>
          <a:p>
            <a:pPr lvl="1"/>
            <a:r>
              <a:rPr lang="en-US" dirty="0"/>
              <a:t>How did you feel about the …? </a:t>
            </a:r>
          </a:p>
          <a:p>
            <a:pPr lvl="1"/>
            <a:r>
              <a:rPr lang="en-US" dirty="0"/>
              <a:t>What do you like best about …? </a:t>
            </a:r>
          </a:p>
          <a:p>
            <a:r>
              <a:rPr lang="en-US" dirty="0"/>
              <a:t>‘Think back’ questions </a:t>
            </a:r>
          </a:p>
          <a:p>
            <a:pPr lvl="1"/>
            <a:r>
              <a:rPr lang="en-US" dirty="0"/>
              <a:t>Take people back to an experience and not forward to the future 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0ADE7132-CB6A-402C-93FF-3C28D65051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96817"/>
            <a:ext cx="5267668" cy="4680146"/>
          </a:xfrm>
        </p:spPr>
        <p:txBody>
          <a:bodyPr/>
          <a:lstStyle/>
          <a:p>
            <a:r>
              <a:rPr lang="en-GB" dirty="0"/>
              <a:t>Activity</a:t>
            </a:r>
          </a:p>
          <a:p>
            <a:pPr lvl="1"/>
            <a:r>
              <a:rPr lang="en-US" dirty="0"/>
              <a:t>Consider a scholarship project you are working on (or plan to work on) </a:t>
            </a:r>
          </a:p>
          <a:p>
            <a:pPr lvl="1"/>
            <a:r>
              <a:rPr lang="en-US" dirty="0"/>
              <a:t>Create a few main questions or topics that you could ask about</a:t>
            </a:r>
          </a:p>
          <a:p>
            <a:pPr lvl="1"/>
            <a:r>
              <a:rPr lang="en-US" dirty="0"/>
              <a:t>Try creating some pre-determined, open-ended and ‘think back’ questions (including prompts and follow-up questions)</a:t>
            </a:r>
          </a:p>
          <a:p>
            <a:pPr lvl="1"/>
            <a:r>
              <a:rPr lang="en-US" dirty="0"/>
              <a:t>What would you expect them to say? What would these answers tell you?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3CD519-ECE9-452B-BEAF-F9E476EAE2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E328C-1A17-43D6-A150-1D1D234BC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428439-858D-4A2B-BAB0-0220BD0F3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89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uiExpand="1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B8D26-CC2C-4C2A-9F8D-156A33D411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</a:t>
            </a:r>
            <a:r>
              <a:rPr lang="en-GB" baseline="0" dirty="0"/>
              <a:t> groups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CCB4B7-EE1B-4357-B230-1EC1653591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Before the focus group</a:t>
            </a:r>
          </a:p>
          <a:p>
            <a:pPr lvl="1"/>
            <a:r>
              <a:rPr lang="en-US" dirty="0"/>
              <a:t>Design, recruitment, logistics</a:t>
            </a:r>
          </a:p>
          <a:p>
            <a:r>
              <a:rPr lang="en-US" dirty="0"/>
              <a:t>During the focus group</a:t>
            </a:r>
          </a:p>
          <a:p>
            <a:pPr lvl="1"/>
            <a:r>
              <a:rPr lang="en-US" dirty="0"/>
              <a:t>Structure, being a skillful moderator</a:t>
            </a:r>
          </a:p>
          <a:p>
            <a:r>
              <a:rPr lang="en-US" dirty="0"/>
              <a:t>After the focus group</a:t>
            </a:r>
          </a:p>
          <a:p>
            <a:pPr lvl="1"/>
            <a:r>
              <a:rPr lang="en-US" dirty="0"/>
              <a:t>Transcription, analysis, reporting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23E27C-448C-432C-A465-FA4401432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36FC14-8DC3-4F92-89D3-0C51BB3F1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66884-A3D4-4137-8B5B-947E1E732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758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47429-D086-48A3-9019-FD979ECE2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 group preparation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F07B63F-8BCE-4845-9ACA-4272487CF47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/>
              <a:t>Before the session</a:t>
            </a:r>
          </a:p>
          <a:p>
            <a:pPr lvl="1"/>
            <a:r>
              <a:rPr lang="en-US" dirty="0"/>
              <a:t>Online versus face-to-face</a:t>
            </a:r>
          </a:p>
          <a:p>
            <a:pPr lvl="1"/>
            <a:r>
              <a:rPr lang="en-US" dirty="0"/>
              <a:t>How many sessions will be conducted?</a:t>
            </a:r>
          </a:p>
          <a:p>
            <a:pPr lvl="1"/>
            <a:r>
              <a:rPr lang="en-US" dirty="0"/>
              <a:t>How many participants should be recruited?</a:t>
            </a:r>
          </a:p>
          <a:p>
            <a:pPr lvl="1"/>
            <a:r>
              <a:rPr lang="en-US" dirty="0"/>
              <a:t>Logistics: arranging the location, room, equipment, drinks/snacks?</a:t>
            </a:r>
          </a:p>
          <a:p>
            <a:pPr lvl="1"/>
            <a:r>
              <a:rPr lang="en-US" dirty="0"/>
              <a:t>How to prepare yourself skillfully as a moderator?</a:t>
            </a:r>
          </a:p>
          <a:p>
            <a:pPr lvl="1"/>
            <a:r>
              <a:rPr lang="en-US" dirty="0"/>
              <a:t>What will you ask? Prepare the questions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3120F784-FF57-4E7F-A812-3AD364FDA9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0" y="1496817"/>
            <a:ext cx="5622902" cy="4680146"/>
          </a:xfrm>
        </p:spPr>
        <p:txBody>
          <a:bodyPr/>
          <a:lstStyle/>
          <a:p>
            <a:r>
              <a:rPr lang="en-US" dirty="0"/>
              <a:t>How many participants?</a:t>
            </a:r>
          </a:p>
          <a:p>
            <a:pPr lvl="1"/>
            <a:r>
              <a:rPr lang="en-US" dirty="0"/>
              <a:t>Preferred number of carefully selected similar types of focus group participants is 6 to 8 (Krueger, 2002)</a:t>
            </a:r>
          </a:p>
          <a:p>
            <a:pPr lvl="1"/>
            <a:r>
              <a:rPr lang="en-US" dirty="0"/>
              <a:t>Max. 10 people is suggested per session (Morgan, 1996; Krueger, 2002)</a:t>
            </a:r>
          </a:p>
          <a:p>
            <a:pPr lvl="1"/>
            <a:r>
              <a:rPr lang="en-US" dirty="0"/>
              <a:t>If online have less: 4 to 6</a:t>
            </a:r>
          </a:p>
          <a:p>
            <a:r>
              <a:rPr lang="en-US" dirty="0"/>
              <a:t>How many focus groups? </a:t>
            </a:r>
          </a:p>
          <a:p>
            <a:pPr lvl="1"/>
            <a:r>
              <a:rPr lang="en-US" dirty="0"/>
              <a:t>Preferably more than one</a:t>
            </a:r>
          </a:p>
          <a:p>
            <a:pPr lvl="1"/>
            <a:r>
              <a:rPr lang="en-US" dirty="0"/>
              <a:t>Rule of thumb is 4 to 6 focus groups (Morgan, 1996)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2E6496-F08C-405F-A606-4682F34B2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F6A8D-2B8D-4595-889A-DD32A6382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878F82-602C-4531-B287-3F7082722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8535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5C3C5-0344-489D-98A7-B9D8E6EE35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Recruiting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7B2A6B-E7A5-4328-BA7C-0607477B5D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2011343"/>
            <a:ext cx="6292804" cy="4165620"/>
          </a:xfrm>
        </p:spPr>
        <p:txBody>
          <a:bodyPr/>
          <a:lstStyle/>
          <a:p>
            <a:r>
              <a:rPr lang="en-US" dirty="0"/>
              <a:t>Participants could be as homogeneous as possible by age, sex, marital status, socioeconomic status, location, etc.</a:t>
            </a:r>
          </a:p>
          <a:p>
            <a:r>
              <a:rPr lang="en-US" dirty="0"/>
              <a:t>Homogeneous groups tend to be more willing to share their feelings (e.g. women only groups)</a:t>
            </a:r>
          </a:p>
          <a:p>
            <a:r>
              <a:rPr lang="en-US" dirty="0"/>
              <a:t>Could have multiple focus groups with different set of homogenous groups (ideal if focus groups is the only method)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8593E753-7355-435C-9134-610107385D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374406" y="2011343"/>
            <a:ext cx="4361490" cy="4165619"/>
          </a:xfrm>
        </p:spPr>
        <p:txBody>
          <a:bodyPr/>
          <a:lstStyle/>
          <a:p>
            <a:r>
              <a:rPr lang="en-US" dirty="0"/>
              <a:t>Heterogeneous groups may be ideal if you don’t plan to have several focus groups and use it in combination with other methods</a:t>
            </a:r>
          </a:p>
          <a:p>
            <a:r>
              <a:rPr lang="en-US" dirty="0"/>
              <a:t>Heterogeneous groups may spark more ideas, and you would collect different points of views in one go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D97C3-1A0D-4209-9AB0-2A98D553E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5A7EDD-36BE-4588-A3D8-6832A2AE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B47989-47D7-49A9-BCE2-96BF87614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19</a:t>
            </a:fld>
            <a:endParaRPr lang="en-GB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BE4B997-71AA-4A21-88B7-1BDEE0374829}"/>
              </a:ext>
            </a:extLst>
          </p:cNvPr>
          <p:cNvSpPr txBox="1">
            <a:spLocks/>
          </p:cNvSpPr>
          <p:nvPr/>
        </p:nvSpPr>
        <p:spPr>
          <a:xfrm>
            <a:off x="838200" y="1495109"/>
            <a:ext cx="10515600" cy="516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1E4B9B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Homogenous (same) or heterogeneous (different) groups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7038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C9AF13-8D06-4E66-A359-CD8E476C6B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Welcome and introductions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FE05E3-4DD7-40CF-BF9A-E4098324F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Welcome</a:t>
            </a:r>
          </a:p>
          <a:p>
            <a:r>
              <a:rPr lang="en-GB" dirty="0"/>
              <a:t>House keeping</a:t>
            </a:r>
          </a:p>
          <a:p>
            <a:pPr lvl="1"/>
            <a:r>
              <a:rPr lang="en-GB" dirty="0"/>
              <a:t>Toilets</a:t>
            </a:r>
          </a:p>
          <a:p>
            <a:pPr lvl="1"/>
            <a:r>
              <a:rPr lang="en-GB" dirty="0"/>
              <a:t>Fire alarms</a:t>
            </a:r>
          </a:p>
          <a:p>
            <a:r>
              <a:rPr lang="en-GB" dirty="0"/>
              <a:t>Introductions</a:t>
            </a:r>
          </a:p>
          <a:p>
            <a:pPr lvl="1"/>
            <a:r>
              <a:rPr lang="en-GB" dirty="0"/>
              <a:t>You, your scholarship interests and what you want from this session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C049BF-0909-403C-BDBF-5A4D87E35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F97099-B1E6-486E-A08A-7356D08AD5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6FC46-959D-4E41-B09F-4601A95E7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</a:t>
            </a:fld>
            <a:endParaRPr lang="en-GB"/>
          </a:p>
        </p:txBody>
      </p:sp>
      <p:pic>
        <p:nvPicPr>
          <p:cNvPr id="7" name="Picture 2" descr="https://typo3.org/uploads/RTEmagicC_lego-team.jpg.jpg">
            <a:extLst>
              <a:ext uri="{FF2B5EF4-FFF2-40B4-BE49-F238E27FC236}">
                <a16:creationId xmlns:a16="http://schemas.microsoft.com/office/drawing/2014/main" id="{658AD4FC-42A6-4C6F-B67A-F3CB071ADA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1159" y="1669047"/>
            <a:ext cx="6762750" cy="2095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260617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1414185E-EAD9-4D88-9F16-16A0F68AEB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Logistics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C65E98D5-A673-4C37-8F94-940B58D828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Location of the focus group session should be comfortable</a:t>
            </a:r>
          </a:p>
          <a:p>
            <a:pPr lvl="1"/>
            <a:r>
              <a:rPr lang="en-US" dirty="0"/>
              <a:t>Face-to-face: Need to arrange a large enough room with participants preferably seated in a circle to encourage interaction</a:t>
            </a:r>
          </a:p>
          <a:p>
            <a:r>
              <a:rPr lang="en-US" dirty="0"/>
              <a:t>Online (e.g. Skype, Teams or Adobe Connect)</a:t>
            </a:r>
          </a:p>
          <a:p>
            <a:pPr lvl="1"/>
            <a:r>
              <a:rPr lang="en-US" dirty="0"/>
              <a:t>Wider recruitment reach (no need for traveling)</a:t>
            </a:r>
          </a:p>
          <a:p>
            <a:r>
              <a:rPr lang="en-US" dirty="0"/>
              <a:t>Quality playback, equipment for recording</a:t>
            </a:r>
          </a:p>
          <a:p>
            <a:r>
              <a:rPr lang="en-US" dirty="0"/>
              <a:t>Drinks, snacks and comfort breaks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8CF24C-9244-40F6-9020-6F3D214E47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4F3528-95A5-41E2-B462-4BD122ED6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F7D888-A04F-46A3-B696-CA8547AE0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44281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16B7B-02BC-4697-BC7C-DD06DA7755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Moderator(s)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66051E-5455-48B9-9E95-399B3F927E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Lead and assistant moderator(s) – sessions are moderated by </a:t>
            </a:r>
          </a:p>
          <a:p>
            <a:pPr lvl="1"/>
            <a:r>
              <a:rPr lang="en-US" dirty="0"/>
              <a:t>the researcher who runs the discussions, and </a:t>
            </a:r>
          </a:p>
          <a:p>
            <a:pPr lvl="1"/>
            <a:r>
              <a:rPr lang="en-US" dirty="0"/>
              <a:t>an assistant moderator who will not participate in the discussion but arrange logistics such as helping with the equipment, refreshments, arranging the room, recording the session, etc. (Krueger, 2002).</a:t>
            </a:r>
          </a:p>
          <a:p>
            <a:r>
              <a:rPr lang="en-US" dirty="0"/>
              <a:t>Most importantly – the assistant moderator can take notes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5DDE75-C4C0-411A-B707-A2365384A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D0B8C2-EF1C-4906-B9C8-68F93D2C5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CCDDA1-05BD-4B8F-94DD-AB7B0625B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7372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7CFEA-E3B0-42CD-897D-C48FD5FA6C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Beginning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68C1A-85EA-4AC4-811F-B5E886A235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Welcome</a:t>
            </a:r>
          </a:p>
          <a:p>
            <a:pPr lvl="1"/>
            <a:r>
              <a:rPr lang="en-US" dirty="0"/>
              <a:t>Introduce yourselves</a:t>
            </a:r>
          </a:p>
          <a:p>
            <a:r>
              <a:rPr lang="en-US" dirty="0"/>
              <a:t>Overview</a:t>
            </a:r>
          </a:p>
          <a:p>
            <a:pPr lvl="1"/>
            <a:r>
              <a:rPr lang="en-US" dirty="0"/>
              <a:t>Topic is …</a:t>
            </a:r>
          </a:p>
          <a:p>
            <a:pPr lvl="1"/>
            <a:r>
              <a:rPr lang="en-US" dirty="0"/>
              <a:t>Will be used to inform …</a:t>
            </a:r>
          </a:p>
          <a:p>
            <a:pPr lvl="1"/>
            <a:r>
              <a:rPr lang="en-US" dirty="0"/>
              <a:t>You were selected because …</a:t>
            </a:r>
          </a:p>
          <a:p>
            <a:r>
              <a:rPr lang="en-US" dirty="0"/>
              <a:t>Ground rules </a:t>
            </a:r>
          </a:p>
          <a:p>
            <a:pPr lvl="1"/>
            <a:r>
              <a:rPr lang="en-US" dirty="0"/>
              <a:t>No wrong answers, just different views</a:t>
            </a:r>
          </a:p>
          <a:p>
            <a:pPr lvl="1"/>
            <a:r>
              <a:rPr lang="en-US" dirty="0"/>
              <a:t>No need to agree with others, etc.</a:t>
            </a:r>
          </a:p>
          <a:p>
            <a:pPr lvl="1"/>
            <a:r>
              <a:rPr lang="en-US" dirty="0"/>
              <a:t>Tape/video recording</a:t>
            </a:r>
          </a:p>
          <a:p>
            <a:r>
              <a:rPr lang="en-US" dirty="0"/>
              <a:t>Opening question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6171FB-4786-4C93-AA03-090338DB64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D3A0AC-7F76-4B7E-BB05-4919DD6A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C00887-A151-4A1E-AC1B-49BA8355C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22</a:t>
            </a:fld>
            <a:endParaRPr lang="en-GB"/>
          </a:p>
        </p:txBody>
      </p:sp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F9CA5EA8-8A74-495D-BFF0-11C641EC40B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54940" y="1767345"/>
            <a:ext cx="5098860" cy="38241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685594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18FEC-C93C-4A30-B86D-878FE51649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During – the dos and don'ts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B5CF92-714C-45D6-B3F1-47415C1CB2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9"/>
            <a:ext cx="10515600" cy="455009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Do listen for inconsistent, vague and cryptic comments and probe for understanding</a:t>
            </a:r>
          </a:p>
          <a:p>
            <a:pPr lvl="1"/>
            <a:r>
              <a:rPr lang="en-US" dirty="0"/>
              <a:t>“Would you explain further?”</a:t>
            </a:r>
          </a:p>
          <a:p>
            <a:pPr lvl="1"/>
            <a:r>
              <a:rPr lang="en-US" dirty="0"/>
              <a:t>“Would you give an example?” </a:t>
            </a:r>
          </a:p>
          <a:p>
            <a:pPr lvl="1"/>
            <a:r>
              <a:rPr lang="en-US" dirty="0"/>
              <a:t>“I don't understand.”</a:t>
            </a:r>
          </a:p>
          <a:p>
            <a:r>
              <a:rPr lang="en-US" dirty="0"/>
              <a:t>Control your reactions to participants and avoid head nodding, affirmative </a:t>
            </a:r>
            <a:r>
              <a:rPr lang="en-US" dirty="0" err="1"/>
              <a:t>hmms</a:t>
            </a:r>
            <a:r>
              <a:rPr lang="en-US" dirty="0"/>
              <a:t>, short verbal responses: “that's good”, “excellent”</a:t>
            </a:r>
          </a:p>
          <a:p>
            <a:r>
              <a:rPr lang="en-US" dirty="0"/>
              <a:t>Don’t lead the participants or impose your thoughts (and lose the participants who might not agree with you)</a:t>
            </a:r>
          </a:p>
          <a:p>
            <a:r>
              <a:rPr lang="en-US" dirty="0"/>
              <a:t>Ensure everyone has chance to participate – manage dominant talkers and encourage shy participants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0CC80A-864A-4105-8AA6-14CD80C9F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B50386-7B50-4362-9DEC-81E2E0AEFA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4F9628-5436-443F-92C2-78A6DE93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522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ACCCA-8610-4F6E-AE08-182A5DA8A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Ending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AAEEEF-F5F9-47C8-8C1B-CFA1FABF75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Consider asking each participant a final preference question</a:t>
            </a:r>
          </a:p>
          <a:p>
            <a:r>
              <a:rPr lang="en-US" dirty="0"/>
              <a:t>Offer a summary and seek confirmation</a:t>
            </a:r>
          </a:p>
          <a:p>
            <a:r>
              <a:rPr lang="en-US" dirty="0"/>
              <a:t>Three Step Conclusion:</a:t>
            </a:r>
          </a:p>
          <a:p>
            <a:pPr lvl="1"/>
            <a:r>
              <a:rPr lang="en-US" dirty="0"/>
              <a:t>Summarise with confirmation</a:t>
            </a:r>
          </a:p>
          <a:p>
            <a:pPr lvl="1"/>
            <a:r>
              <a:rPr lang="en-US" dirty="0"/>
              <a:t>Review purpose and ask if anything has been missed</a:t>
            </a:r>
          </a:p>
          <a:p>
            <a:pPr lvl="1"/>
            <a:r>
              <a:rPr lang="en-US" dirty="0"/>
              <a:t>Thanks and dismissal</a:t>
            </a:r>
          </a:p>
          <a:p>
            <a:r>
              <a:rPr lang="en-US" dirty="0"/>
              <a:t>Follow-up activity – Richard Krueger’s video tutorial</a:t>
            </a:r>
          </a:p>
          <a:p>
            <a:pPr lvl="1"/>
            <a:r>
              <a:rPr lang="en-US" dirty="0">
                <a:hlinkClick r:id="rId2"/>
              </a:rPr>
              <a:t>https://youtu.be/xjHZsEcSqwo</a:t>
            </a:r>
            <a:r>
              <a:rPr lang="en-US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3296F-7A44-4C5A-B625-BE5684A23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FB0FC9-27CE-4B28-8154-5082F98262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A5DEEB-9DEA-4336-A89B-4BF2022A5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55536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1C90A-EB02-4219-B382-08C7ED1DF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Overview: Interviews and focus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93DB1-8317-45E8-BC37-93C021F3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9"/>
            <a:ext cx="7984152" cy="4681854"/>
          </a:xfrm>
        </p:spPr>
        <p:txBody>
          <a:bodyPr/>
          <a:lstStyle/>
          <a:p>
            <a:r>
              <a:rPr lang="en-GB" dirty="0"/>
              <a:t>Introductions: You and your interests</a:t>
            </a:r>
          </a:p>
          <a:p>
            <a:r>
              <a:rPr lang="en-GB" dirty="0"/>
              <a:t>Context: Scholarship of Teaching and Learning</a:t>
            </a:r>
          </a:p>
          <a:p>
            <a:r>
              <a:rPr lang="en-GB" dirty="0"/>
              <a:t>Background: Research approaches</a:t>
            </a:r>
          </a:p>
          <a:p>
            <a:r>
              <a:rPr lang="en-GB" dirty="0"/>
              <a:t>Methods: Interviews and focus groups</a:t>
            </a:r>
          </a:p>
          <a:p>
            <a:pPr lvl="1"/>
            <a:r>
              <a:rPr lang="en-GB" dirty="0"/>
              <a:t>Interview types</a:t>
            </a:r>
          </a:p>
          <a:p>
            <a:pPr lvl="1"/>
            <a:r>
              <a:rPr lang="en-GB" dirty="0"/>
              <a:t>Planning details and data</a:t>
            </a:r>
          </a:p>
          <a:p>
            <a:pPr lvl="1"/>
            <a:r>
              <a:rPr lang="en-GB" dirty="0"/>
              <a:t>Designing questions</a:t>
            </a:r>
          </a:p>
          <a:p>
            <a:pPr lvl="1"/>
            <a:r>
              <a:rPr lang="en-GB" dirty="0"/>
              <a:t>Focus group preparation</a:t>
            </a:r>
          </a:p>
          <a:p>
            <a:pPr lvl="1"/>
            <a:r>
              <a:rPr lang="en-GB" dirty="0"/>
              <a:t>Recruitment and logistics</a:t>
            </a:r>
          </a:p>
          <a:p>
            <a:pPr lvl="1"/>
            <a:r>
              <a:rPr lang="en-GB" dirty="0"/>
              <a:t>Moderators roles: beginning, during and ending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CFF90-A258-4E76-A1BF-F510823C9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F8492-0983-4FF9-B487-7BD8B36E4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BF453-271B-4CFB-82AA-DC076728C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628446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021CE-FDED-4089-8758-2A1EE329FA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Bibliography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E7C8A0-EFEA-415C-8A5D-DFAECB9F2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8"/>
            <a:ext cx="11074052" cy="4997765"/>
          </a:xfrm>
        </p:spPr>
        <p:txBody>
          <a:bodyPr>
            <a:noAutofit/>
          </a:bodyPr>
          <a:lstStyle/>
          <a:p>
            <a:r>
              <a:rPr lang="en-GB" sz="2000" dirty="0"/>
              <a:t>Creswell, J.W. and Creswell, J.D. (2018). Research Design: Qualitative, Quantitative, and Mixed Methods Approaches. 5</a:t>
            </a:r>
            <a:r>
              <a:rPr lang="en-GB" sz="2000" baseline="30000" dirty="0"/>
              <a:t>th</a:t>
            </a:r>
            <a:r>
              <a:rPr lang="en-GB" sz="2000" dirty="0"/>
              <a:t> Edition. Sage Publishing ISBN: 978-1-5063-8676-8</a:t>
            </a:r>
          </a:p>
          <a:p>
            <a:r>
              <a:rPr lang="en-GB" sz="2000" dirty="0"/>
              <a:t>Creswell, J.W. and </a:t>
            </a:r>
            <a:r>
              <a:rPr lang="en-GB" sz="2000" dirty="0" err="1"/>
              <a:t>Poth</a:t>
            </a:r>
            <a:r>
              <a:rPr lang="en-GB" sz="2000" dirty="0"/>
              <a:t>, C.N. (2018). Qualitative Inquiry and Research Design (International Student Edition). 4</a:t>
            </a:r>
            <a:r>
              <a:rPr lang="en-GB" sz="2000" baseline="30000" dirty="0"/>
              <a:t>th</a:t>
            </a:r>
            <a:r>
              <a:rPr lang="en-GB" sz="2000" dirty="0"/>
              <a:t> Edition (14 May 2017). Sage Publishing ISBN: 978-1-5063-6117-8</a:t>
            </a:r>
          </a:p>
          <a:p>
            <a:r>
              <a:rPr lang="en-US" sz="2000" dirty="0"/>
              <a:t>Hamilton, R. J., &amp; Bowers, B. J. (2006). Internet Recruitment and E-Mail Interviews in Qualitative Studies. </a:t>
            </a:r>
            <a:r>
              <a:rPr lang="en-US" sz="2000" i="1" dirty="0"/>
              <a:t>Qualitative Health Research, 16(6)</a:t>
            </a:r>
            <a:r>
              <a:rPr lang="en-US" sz="2000" dirty="0"/>
              <a:t>, 821-835. </a:t>
            </a:r>
            <a:r>
              <a:rPr lang="en-US" sz="2000" dirty="0">
                <a:hlinkClick r:id="rId2"/>
              </a:rPr>
              <a:t>https://doi.org/10.1177/1049732306287599</a:t>
            </a:r>
            <a:r>
              <a:rPr lang="en-US" sz="2000" dirty="0"/>
              <a:t> </a:t>
            </a:r>
          </a:p>
          <a:p>
            <a:r>
              <a:rPr lang="en-GB" sz="2000" dirty="0"/>
              <a:t>Richard A. Krueger, R.A. and Mary Anne Casey, M.A. (2015). Focus Group: A Practical Guide for Applied Research. 5th Edition. Sage Publishing ISBN: 978-1-4833-6524-4 </a:t>
            </a:r>
            <a:r>
              <a:rPr lang="en-GB" sz="2000" dirty="0">
                <a:hlinkClick r:id="rId3"/>
              </a:rPr>
              <a:t>https://richardakrueger.com/focus-group-interviewing/</a:t>
            </a:r>
            <a:endParaRPr lang="en-GB" sz="2000" dirty="0"/>
          </a:p>
          <a:p>
            <a:r>
              <a:rPr lang="en-US" sz="2000" dirty="0"/>
              <a:t>Morgan, D.L. (1996). Focus Groups. </a:t>
            </a:r>
            <a:r>
              <a:rPr lang="en-US" sz="2000" i="1" dirty="0"/>
              <a:t>Annual Review of Sociology, 22(1)</a:t>
            </a:r>
            <a:r>
              <a:rPr lang="en-US" sz="2000" dirty="0"/>
              <a:t>, 129-152. </a:t>
            </a:r>
            <a:r>
              <a:rPr lang="en-GB" sz="2000" dirty="0">
                <a:hlinkClick r:id="rId4"/>
              </a:rPr>
              <a:t>https://doi.org/10.1146/annurev.soc.22.1.129</a:t>
            </a:r>
            <a:r>
              <a:rPr lang="en-GB" sz="2000" dirty="0"/>
              <a:t> 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07423A-C361-4103-A299-9BCE46DAB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593D1C-D892-4095-9AF4-0C6C0F64D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7C1447-BA84-4D6A-96C2-DFC64C689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26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158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01C90A-EB02-4219-B382-08C7ED1DF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Overview: Interviews and focus groups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93DB1-8317-45E8-BC37-93C021F3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9"/>
            <a:ext cx="7984152" cy="4681854"/>
          </a:xfrm>
        </p:spPr>
        <p:txBody>
          <a:bodyPr/>
          <a:lstStyle/>
          <a:p>
            <a:r>
              <a:rPr lang="en-GB" dirty="0"/>
              <a:t>Introductions: You and your interests</a:t>
            </a:r>
          </a:p>
          <a:p>
            <a:r>
              <a:rPr lang="en-GB" dirty="0"/>
              <a:t>Context: Scholarship of Teaching and Learning</a:t>
            </a:r>
          </a:p>
          <a:p>
            <a:r>
              <a:rPr lang="en-GB" dirty="0"/>
              <a:t>Background: Research approaches</a:t>
            </a:r>
          </a:p>
          <a:p>
            <a:r>
              <a:rPr lang="en-GB" dirty="0"/>
              <a:t>Interviews and focus groups</a:t>
            </a:r>
          </a:p>
          <a:p>
            <a:pPr lvl="1"/>
            <a:r>
              <a:rPr lang="en-GB" dirty="0"/>
              <a:t>Interview types</a:t>
            </a:r>
          </a:p>
          <a:p>
            <a:pPr lvl="1"/>
            <a:r>
              <a:rPr lang="en-GB" dirty="0"/>
              <a:t>Planning details and data</a:t>
            </a:r>
          </a:p>
          <a:p>
            <a:pPr lvl="1"/>
            <a:r>
              <a:rPr lang="en-GB" dirty="0"/>
              <a:t>Designing questions</a:t>
            </a:r>
          </a:p>
          <a:p>
            <a:pPr lvl="1"/>
            <a:r>
              <a:rPr lang="en-GB" dirty="0"/>
              <a:t>Focus group preparation</a:t>
            </a:r>
          </a:p>
          <a:p>
            <a:pPr lvl="1"/>
            <a:r>
              <a:rPr lang="en-GB" dirty="0"/>
              <a:t>Recruitment and logistics</a:t>
            </a:r>
          </a:p>
          <a:p>
            <a:pPr lvl="1"/>
            <a:r>
              <a:rPr lang="en-GB" dirty="0"/>
              <a:t>Moderators roles: beginning, during and ending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2CFF90-A258-4E76-A1BF-F510823C94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FF8492-0983-4FF9-B487-7BD8B36E4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BF453-271B-4CFB-82AA-DC076728C6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4597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5B13BD-45ED-4C66-8042-E438A6821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Scholarship</a:t>
            </a:r>
            <a:r>
              <a:rPr lang="en-GB" baseline="0" dirty="0"/>
              <a:t> of Teaching and Learning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634D1B-76E1-4D54-BC8D-0EAE4A9A67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Scholarship refers to a set of activities which lead to evidence-informed innovation that will enhance teaching and learning for the benefit of students.</a:t>
            </a:r>
          </a:p>
          <a:p>
            <a:r>
              <a:rPr lang="en-US" dirty="0"/>
              <a:t>Scholarship of Teaching and Learning (</a:t>
            </a:r>
            <a:r>
              <a:rPr lang="en-US" dirty="0" err="1"/>
              <a:t>SoTL</a:t>
            </a:r>
            <a:r>
              <a:rPr lang="en-US" dirty="0"/>
              <a:t>) is important in three respects:</a:t>
            </a:r>
          </a:p>
          <a:p>
            <a:pPr lvl="1"/>
            <a:r>
              <a:rPr lang="en-US" i="1" dirty="0"/>
              <a:t>For students </a:t>
            </a:r>
            <a:r>
              <a:rPr lang="en-US" dirty="0"/>
              <a:t>allowing us to systematically evaluate our teaching to improve the quality of student learning.</a:t>
            </a:r>
          </a:p>
          <a:p>
            <a:pPr lvl="1"/>
            <a:r>
              <a:rPr lang="en-US" i="1" dirty="0"/>
              <a:t>For academic disciplines and institutions </a:t>
            </a:r>
            <a:r>
              <a:rPr lang="en-US" dirty="0"/>
              <a:t>ensuring that we base innovation and future development on robust evaluation enabling our teaching and learning to be </a:t>
            </a:r>
            <a:r>
              <a:rPr lang="en-US" dirty="0" err="1"/>
              <a:t>recognised</a:t>
            </a:r>
            <a:r>
              <a:rPr lang="en-US" dirty="0"/>
              <a:t> externally for its excellence and impact.</a:t>
            </a:r>
          </a:p>
          <a:p>
            <a:pPr lvl="1"/>
            <a:r>
              <a:rPr lang="en-US" i="1" dirty="0"/>
              <a:t>For practitioners </a:t>
            </a:r>
            <a:r>
              <a:rPr lang="en-US" dirty="0"/>
              <a:t>allowing staff to develop their professional practice in the field of teaching and learning. 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628581-1606-44F0-8D6A-04C280A36B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A6CFC3-9D1D-4C4F-983C-B9DDC5F35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4</a:t>
            </a:fld>
            <a:endParaRPr lang="en-GB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7ABC1AD1-A266-4725-A5AE-7EAAE866F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8862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E43FD-7E12-4EE4-BFAF-11F8D5C729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Background: Research approaches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07BAC-F65D-49CC-9C0A-2B81DF2D17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9"/>
            <a:ext cx="10515600" cy="4681854"/>
          </a:xfrm>
        </p:spPr>
        <p:txBody>
          <a:bodyPr>
            <a:noAutofit/>
          </a:bodyPr>
          <a:lstStyle/>
          <a:p>
            <a:r>
              <a:rPr lang="en-GB" sz="2400" dirty="0"/>
              <a:t>Quantitative research: “An approach for testing objective theories by examining the relationships between variables. … building in protections against bias, controlling for alternative or counterfactual explanations, and being able to generalize and replicate the findings.”</a:t>
            </a:r>
          </a:p>
          <a:p>
            <a:r>
              <a:rPr lang="en-GB" sz="2400" dirty="0"/>
              <a:t>Qualitative research: “An approach for exploring and understanding the meaning individuals and groups ascribe to a social or human problem. … focus on individual meaning and the importance of reporting the complexity of the situation.”</a:t>
            </a:r>
          </a:p>
          <a:p>
            <a:r>
              <a:rPr lang="en-GB" sz="2400" dirty="0"/>
              <a:t>Mixed methods research: “An approach to inquiry involving collecting both quantitative and qualitative data, integrating the two forms of data … the integration of qualitative and quantitative data yields additional insight beyond the information provided by either the quantitative or qualitative data alone.”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AB65BD-5D87-41AD-8D9E-1C41DFEAF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E2FE23-769D-4BDB-85A0-94A842C7F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11F26F-5C81-46E0-9E65-CA2283318C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5</a:t>
            </a:fld>
            <a:endParaRPr lang="en-GB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A2F7F07-044E-4A81-8361-D77C8FF3C24E}"/>
              </a:ext>
            </a:extLst>
          </p:cNvPr>
          <p:cNvSpPr txBox="1"/>
          <p:nvPr/>
        </p:nvSpPr>
        <p:spPr>
          <a:xfrm>
            <a:off x="6285129" y="5897325"/>
            <a:ext cx="516269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Quotations taken from (Creswell and Creswell, 2018)</a:t>
            </a:r>
          </a:p>
        </p:txBody>
      </p:sp>
    </p:spTree>
    <p:extLst>
      <p:ext uri="{BB962C8B-B14F-4D97-AF65-F5344CB8AC3E}">
        <p14:creationId xmlns:p14="http://schemas.microsoft.com/office/powerpoint/2010/main" val="2032431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611E8-E7EC-4ACB-BD4A-89FBB88C9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Focusing a study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579DC2F2-2DC3-4FE7-AAB6-262B42D2C713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97415013"/>
              </p:ext>
            </p:extLst>
          </p:nvPr>
        </p:nvGraphicFramePr>
        <p:xfrm>
          <a:off x="838200" y="1497013"/>
          <a:ext cx="5181600" cy="46799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C2473-17B9-4F85-928D-3C7586E6EE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496817"/>
            <a:ext cx="5181600" cy="2101148"/>
          </a:xfrm>
        </p:spPr>
        <p:txBody>
          <a:bodyPr/>
          <a:lstStyle/>
          <a:p>
            <a:r>
              <a:rPr lang="en-GB" dirty="0"/>
              <a:t>Your choice of methods are determined by your…</a:t>
            </a:r>
          </a:p>
          <a:p>
            <a:pPr lvl="1"/>
            <a:r>
              <a:rPr lang="en-GB" dirty="0"/>
              <a:t>Research questions</a:t>
            </a:r>
          </a:p>
          <a:p>
            <a:pPr lvl="1"/>
            <a:r>
              <a:rPr lang="en-GB" dirty="0"/>
              <a:t>Preferences and skills</a:t>
            </a:r>
          </a:p>
          <a:p>
            <a:pPr lvl="1"/>
            <a:r>
              <a:rPr lang="en-GB" dirty="0"/>
              <a:t>Underlying philosophy of research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9A8979-42D8-4E25-95BA-C918C05E1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1FFA9-B88F-42E9-9B08-B0E707F21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/>
              <a:t>eSTEeM</a:t>
            </a:r>
            <a:r>
              <a:rPr lang="en-US" dirty="0"/>
              <a:t> - Scholarship Methods 2 - Interviews and Focus Groups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CD2611-EFDC-44AE-BFC9-9FBEB0823B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6</a:t>
            </a:fld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1697C1B-9A7C-49D5-B305-8258EFFB57FE}"/>
              </a:ext>
            </a:extLst>
          </p:cNvPr>
          <p:cNvSpPr txBox="1"/>
          <p:nvPr/>
        </p:nvSpPr>
        <p:spPr>
          <a:xfrm>
            <a:off x="7084089" y="5807631"/>
            <a:ext cx="4350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Figure taken from (Creswell and </a:t>
            </a:r>
            <a:r>
              <a:rPr lang="en-GB" dirty="0" err="1"/>
              <a:t>Poth</a:t>
            </a:r>
            <a:r>
              <a:rPr lang="en-GB" dirty="0"/>
              <a:t>, 2018)</a:t>
            </a:r>
          </a:p>
        </p:txBody>
      </p:sp>
    </p:spTree>
    <p:extLst>
      <p:ext uri="{BB962C8B-B14F-4D97-AF65-F5344CB8AC3E}">
        <p14:creationId xmlns:p14="http://schemas.microsoft.com/office/powerpoint/2010/main" val="1908361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B63EB-5B8E-412F-8380-37741849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Philosophical worldviews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6AC7569E-154D-4C50-BFFB-549E466093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5109"/>
            <a:ext cx="10817888" cy="2573654"/>
          </a:xfrm>
        </p:spPr>
        <p:txBody>
          <a:bodyPr/>
          <a:lstStyle/>
          <a:p>
            <a:r>
              <a:rPr lang="en-GB" dirty="0" err="1"/>
              <a:t>Postpositivism</a:t>
            </a:r>
            <a:r>
              <a:rPr lang="en-GB" dirty="0"/>
              <a:t>: causes (probably) determine effects or outcomes</a:t>
            </a:r>
          </a:p>
          <a:p>
            <a:r>
              <a:rPr lang="en-GB" dirty="0"/>
              <a:t>Constructivism: individuals develop subjective meaning of their experiences – meanings are varied and multiple (complexity of views)</a:t>
            </a:r>
          </a:p>
          <a:p>
            <a:r>
              <a:rPr lang="en-GB" dirty="0"/>
              <a:t>Transformative: research intertwined with politics and political change </a:t>
            </a:r>
          </a:p>
          <a:p>
            <a:r>
              <a:rPr lang="en-GB" dirty="0"/>
              <a:t>Pragmatism: a concern with applications and solutions to problems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2AC16F-65AD-4E9B-A26C-D9BF2D4F7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359F36-925E-438A-992F-AD58C294C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0137F5-747F-4262-8FE1-77E0653938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7</a:t>
            </a:fld>
            <a:endParaRPr lang="en-GB"/>
          </a:p>
        </p:txBody>
      </p:sp>
      <p:graphicFrame>
        <p:nvGraphicFramePr>
          <p:cNvPr id="14" name="Table 11">
            <a:extLst>
              <a:ext uri="{FF2B5EF4-FFF2-40B4-BE49-F238E27FC236}">
                <a16:creationId xmlns:a16="http://schemas.microsoft.com/office/drawing/2014/main" id="{42E63C55-6494-4FDA-8124-DD7C89FF2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56334555"/>
              </p:ext>
            </p:extLst>
          </p:nvPr>
        </p:nvGraphicFramePr>
        <p:xfrm>
          <a:off x="838200" y="4068763"/>
          <a:ext cx="105156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147315663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4292589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786801888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192130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err="1"/>
                        <a:t>Postpositivism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Constructivism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Transformative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Pragmatism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46771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Determination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Reductionism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Empirical observation and measurement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Theory verification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Understanding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Multiple participant meanings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Social and historical construction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Theory generation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Political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Power and justice oriented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Collaborative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Change-oriented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Consequence of actions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Problem-centred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Pluralistic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Real-world practice oriented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681776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8040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F4DA-3D60-4B3F-AA11-9EE91208C4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</a:t>
            </a:r>
            <a:r>
              <a:rPr lang="en-GB" baseline="0" dirty="0"/>
              <a:t> designs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3ADBC6-988D-4646-AAE1-7581FD84B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719034-9D23-40D1-9BAE-109141520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617A7A-15C5-4D58-A9F4-C7C2CAC0E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8</a:t>
            </a:fld>
            <a:endParaRPr lang="en-GB"/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740D4E51-97E0-4692-A1FC-4EF5B91965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A continuum of research approaches from quantitative (numbers) to qualitative (words) with mixed methods (numbers and words) in the middle  </a:t>
            </a:r>
          </a:p>
        </p:txBody>
      </p:sp>
      <p:graphicFrame>
        <p:nvGraphicFramePr>
          <p:cNvPr id="11" name="Table 7">
            <a:extLst>
              <a:ext uri="{FF2B5EF4-FFF2-40B4-BE49-F238E27FC236}">
                <a16:creationId xmlns:a16="http://schemas.microsoft.com/office/drawing/2014/main" id="{B95C7212-0FAE-4105-B870-71AEF495F3A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52582505"/>
              </p:ext>
            </p:extLst>
          </p:nvPr>
        </p:nvGraphicFramePr>
        <p:xfrm>
          <a:off x="838200" y="2832615"/>
          <a:ext cx="10515597" cy="238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11023506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49911782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828527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Quantitative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Qualitative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Mixed 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55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Experimental designs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Nonexperimental designs, such as surveys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Longitudinal designs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Narrative research (humanities)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Phenomenology (philosophy and psychology)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Grounded theory (sociology)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Ethnographies (anthropology and sociology)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Case study (many disciplines)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Convergent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Explanatory sequential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Exploratory sequential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en-GB" dirty="0"/>
                        <a:t>Complex designs with embedded core designs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3923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747165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6C4874-F17B-4869-B9BB-227A2ACD26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Research methods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74B29-0895-4052-AC38-E114C92EF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specific forms of data collection, analysis and interpretation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26A53-68F2-4C7C-8A6A-2051BB844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Wednesday 21</a:t>
            </a:r>
            <a:r>
              <a:rPr lang="en-US" baseline="30000" dirty="0"/>
              <a:t>st</a:t>
            </a:r>
            <a:r>
              <a:rPr lang="en-US" dirty="0"/>
              <a:t> October 2020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393403-BB8D-4449-AADC-3A07A20F6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eSTEeM - Scholarship Methods 2 - Interviews and Focus Groups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545D7-993C-4B6B-82A1-CCD6D6E5A2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B74FC3-86B5-4D0D-A090-E481881D980F}" type="slidenum">
              <a:rPr lang="en-GB" smtClean="0"/>
              <a:t>9</a:t>
            </a:fld>
            <a:endParaRPr lang="en-GB"/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09677663-697B-46D5-8726-D6C109799CD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90297648"/>
              </p:ext>
            </p:extLst>
          </p:nvPr>
        </p:nvGraphicFramePr>
        <p:xfrm>
          <a:off x="838200" y="2159375"/>
          <a:ext cx="10515597" cy="3307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05199">
                  <a:extLst>
                    <a:ext uri="{9D8B030D-6E8A-4147-A177-3AD203B41FA5}">
                      <a16:colId xmlns:a16="http://schemas.microsoft.com/office/drawing/2014/main" val="3110235068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1499117826"/>
                    </a:ext>
                  </a:extLst>
                </a:gridCol>
                <a:gridCol w="3505199">
                  <a:extLst>
                    <a:ext uri="{9D8B030D-6E8A-4147-A177-3AD203B41FA5}">
                      <a16:colId xmlns:a16="http://schemas.microsoft.com/office/drawing/2014/main" val="38285274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Quantitative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Qualitative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Mixed 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0557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Pre-determined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Emerging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Both predetermined and emerging methods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39392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Instrument based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Open-ended 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Both open- and closed-ended questions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33602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Performance data, attitude data, observational data, and census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Interview data, observation data, document data, and audio-visual data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Multiple forms of data drawing on all possibilities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43885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Statistical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Text and image analysis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Statistical and text analysis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5555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Statistical interpretation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Themes, patterns interpretation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dirty="0"/>
                        <a:t>Across databases interpretation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974356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9797000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GUID" val="529f3c6d-fb43-45fb-9b17-6d6c68a060dc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2485</Words>
  <Application>Microsoft Office PowerPoint</Application>
  <PresentationFormat>Widescreen</PresentationFormat>
  <Paragraphs>350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Calibri Light</vt:lpstr>
      <vt:lpstr>Office Theme</vt:lpstr>
      <vt:lpstr>Scholarship Methods</vt:lpstr>
      <vt:lpstr>Welcome and introductions</vt:lpstr>
      <vt:lpstr>Overview: Interviews and focus groups</vt:lpstr>
      <vt:lpstr>Scholarship of Teaching and Learning</vt:lpstr>
      <vt:lpstr>Background: Research approaches</vt:lpstr>
      <vt:lpstr>Focusing a study</vt:lpstr>
      <vt:lpstr>Philosophical worldviews</vt:lpstr>
      <vt:lpstr>Research designs</vt:lpstr>
      <vt:lpstr>Research methods</vt:lpstr>
      <vt:lpstr>Example research scenarios</vt:lpstr>
      <vt:lpstr>Interviews and focus groups</vt:lpstr>
      <vt:lpstr>Interview types</vt:lpstr>
      <vt:lpstr>Details to consider</vt:lpstr>
      <vt:lpstr>Data to collect</vt:lpstr>
      <vt:lpstr>Designing questions</vt:lpstr>
      <vt:lpstr>Types of questions</vt:lpstr>
      <vt:lpstr>Focus groups</vt:lpstr>
      <vt:lpstr>Focus group preparation</vt:lpstr>
      <vt:lpstr>Recruiting participants</vt:lpstr>
      <vt:lpstr>Logistics</vt:lpstr>
      <vt:lpstr>Moderator(s)</vt:lpstr>
      <vt:lpstr>Beginning</vt:lpstr>
      <vt:lpstr>During – the dos and don'ts </vt:lpstr>
      <vt:lpstr>Ending</vt:lpstr>
      <vt:lpstr>Overview: Interviews and focus groups</vt:lpstr>
      <vt:lpstr>Bibliography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Trevor.Collins</dc:creator>
  <cp:lastModifiedBy>Diane.Ford</cp:lastModifiedBy>
  <cp:revision>66</cp:revision>
  <cp:lastPrinted>2019-12-17T13:05:32Z</cp:lastPrinted>
  <dcterms:created xsi:type="dcterms:W3CDTF">2019-12-16T20:27:14Z</dcterms:created>
  <dcterms:modified xsi:type="dcterms:W3CDTF">2020-10-20T14:22:46Z</dcterms:modified>
</cp:coreProperties>
</file>