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98" r:id="rId2"/>
    <p:sldId id="305" r:id="rId3"/>
    <p:sldId id="257" r:id="rId4"/>
    <p:sldId id="304" r:id="rId5"/>
    <p:sldId id="299" r:id="rId6"/>
    <p:sldId id="303" r:id="rId7"/>
    <p:sldId id="302" r:id="rId8"/>
    <p:sldId id="300" r:id="rId9"/>
    <p:sldId id="306" r:id="rId10"/>
  </p:sldIdLst>
  <p:sldSz cx="12192000" cy="6858000"/>
  <p:notesSz cx="7010400" cy="92964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>
      <p:cViewPr varScale="1">
        <p:scale>
          <a:sx n="74" d="100"/>
          <a:sy n="74" d="100"/>
        </p:scale>
        <p:origin x="65" y="2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1826"/>
    </p:cViewPr>
  </p:sorterViewPr>
  <p:notesViewPr>
    <p:cSldViewPr snapToGrid="0">
      <p:cViewPr varScale="1">
        <p:scale>
          <a:sx n="64" d="100"/>
          <a:sy n="64" d="100"/>
        </p:scale>
        <p:origin x="3149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8CC96A8-6ED5-4539-87D6-AFCB6A9ADD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501CA9-6E9A-4637-835A-572E070E7FD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9" y="1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31E61-F304-4060-A71B-12EF89F2AB62}" type="datetimeFigureOut">
              <a:rPr lang="en-GB" smtClean="0"/>
              <a:t>24/07/2020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A7BD09-F700-4294-844B-B16BB42D45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BD03D2-9D32-4973-B2F2-CBB43172B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9" y="8829676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62D12-9E5E-493C-BE47-C6A094F24C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103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1C1C4-A2CA-4E67-A1F5-602634E2BCF5}" type="datetimeFigureOut">
              <a:rPr lang="en-GB" smtClean="0"/>
              <a:t>24/07/2020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55DF9-41A9-4B2A-8603-E47104E21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099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.ac.uk/research/governance/ethics/human/review-process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.ac.uk/research/governance/ethics/human/review-process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univ.sharepoint.com/sites/mi/data-and-student-analytics/SitePages/SRPP.aspx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univ.sharepoint.com/sites/intranet-people-services/Pages/staff-surveys.aspx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55DF9-41A9-4B2A-8603-E47104E21A8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586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Introductions [Trevor]</a:t>
            </a:r>
          </a:p>
          <a:p>
            <a:pPr lvl="1"/>
            <a:r>
              <a:rPr lang="en-GB" dirty="0"/>
              <a:t>Introduce: You, your role and your project</a:t>
            </a:r>
          </a:p>
          <a:p>
            <a:r>
              <a:rPr lang="en-GB" dirty="0"/>
              <a:t>Approvals</a:t>
            </a:r>
          </a:p>
          <a:p>
            <a:pPr lvl="1"/>
            <a:r>
              <a:rPr lang="en-GB" dirty="0"/>
              <a:t>HREC [Trevor]</a:t>
            </a:r>
          </a:p>
          <a:p>
            <a:pPr lvl="1"/>
            <a:r>
              <a:rPr lang="en-GB" dirty="0"/>
              <a:t>SSRP [Diane]</a:t>
            </a:r>
          </a:p>
          <a:p>
            <a:pPr lvl="1"/>
            <a:r>
              <a:rPr lang="en-GB" dirty="0"/>
              <a:t>Data protection [Trevor]</a:t>
            </a:r>
          </a:p>
          <a:p>
            <a:pPr lvl="1"/>
            <a:r>
              <a:rPr lang="en-GB" dirty="0"/>
              <a:t>SSPP [Diane]</a:t>
            </a:r>
          </a:p>
          <a:p>
            <a:r>
              <a:rPr lang="en-GB" dirty="0"/>
              <a:t>Questions and next steps [Diane]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55DF9-41A9-4B2A-8603-E47104E21A8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065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http://www.open.ac.uk/research/governance/ethics/human/review-process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55DF9-41A9-4B2A-8603-E47104E21A8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634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hlinkClick r:id="rId3"/>
              </a:rPr>
              <a:t>http://www.open.ac.uk/research/governance/ethics/human/review-process</a:t>
            </a:r>
            <a:r>
              <a:rPr lang="en-GB" sz="1200" dirty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55DF9-41A9-4B2A-8603-E47104E21A8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944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https://openuniv.sharepoint.com/sites/mi/data-and-student-analytics/SitePages/SRPP.aspx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55DF9-41A9-4B2A-8603-E47104E21A8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632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pairs or</a:t>
            </a:r>
            <a:r>
              <a:rPr lang="en-GB" baseline="0" dirty="0"/>
              <a:t> threes: discuss and </a:t>
            </a:r>
            <a:r>
              <a:rPr lang="en-GB" dirty="0"/>
              <a:t>critique this (random) example</a:t>
            </a:r>
            <a:r>
              <a:rPr lang="en-GB" baseline="0" dirty="0"/>
              <a:t> ~ 15 minutes</a:t>
            </a:r>
          </a:p>
          <a:p>
            <a:r>
              <a:rPr lang="en-GB" dirty="0"/>
              <a:t>Plenary feedback:</a:t>
            </a:r>
            <a:r>
              <a:rPr lang="en-GB" baseline="0" dirty="0"/>
              <a:t> discuss critiques ~ 15 minutes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55DF9-41A9-4B2A-8603-E47104E21A8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241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https://openuniv.sharepoint.com/sites/intranet-people-services/Pages/staff-surveys.aspx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55DF9-41A9-4B2A-8603-E47104E21A8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978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5024934-070C-DA4D-AC21-0DC55BDEFACF}"/>
              </a:ext>
            </a:extLst>
          </p:cNvPr>
          <p:cNvSpPr/>
          <p:nvPr userDrawn="1"/>
        </p:nvSpPr>
        <p:spPr>
          <a:xfrm>
            <a:off x="10087429" y="319314"/>
            <a:ext cx="1266371" cy="928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28th July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APD eSTEeM - Gaining approvals for your scholarship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869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28th July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APD eSTEeM - Gaining approvals for your scholarship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544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28th July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APD eSTEeM - Gaining approvals for your scholarship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705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28th July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APD eSTEeM - Gaining approvals for your scholarship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747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28th July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APD eSTEeM - Gaining approvals for your scholarship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2414B7-E694-DD45-8C62-70FE79ADDF1F}"/>
              </a:ext>
            </a:extLst>
          </p:cNvPr>
          <p:cNvSpPr/>
          <p:nvPr userDrawn="1"/>
        </p:nvSpPr>
        <p:spPr>
          <a:xfrm>
            <a:off x="10087429" y="319314"/>
            <a:ext cx="1266371" cy="928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58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68107"/>
            <a:ext cx="5181600" cy="48088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68107"/>
            <a:ext cx="5181600" cy="4808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28th July 2020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APD eSTEeM - Gaining approvals for your scholarship project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80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28th July 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APD eSTEeM - Gaining approvals for your scholarship project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158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28th July 2020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APD eSTEeM - Gaining approvals for your scholarship project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539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28th July 2020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APD eSTEeM - Gaining approvals for your scholarship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443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28th July 2020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APD eSTEeM - Gaining approvals for your scholarship project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989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28th July 2020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APD eSTEeM - Gaining approvals for your scholarship project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764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3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51280"/>
            <a:ext cx="10515600" cy="4846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Tuesday, 28th July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APD eSTEeM - Gaining approvals for your scholarship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 descr="Image result for open university logo">
            <a:extLst>
              <a:ext uri="{FF2B5EF4-FFF2-40B4-BE49-F238E27FC236}">
                <a16:creationId xmlns:a16="http://schemas.microsoft.com/office/drawing/2014/main" id="{73F5A3A6-890C-3C44-8E85-866FAD5E91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712" y="361703"/>
            <a:ext cx="1234088" cy="84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027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eg"/><Relationship Id="rId7" Type="http://schemas.openxmlformats.org/officeDocument/2006/relationships/hyperlink" Target="http://www.open.ac.uk/research/governance/ethics/human/data-protectio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openuniv.sharepoint.com/sites/mi/data-and-student-analytics/SitePages/SRPP.aspx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hyperlink" Target="https://openuniv.sharepoint.com/sites/intranet-people-services/Pages/staff-surveys.asp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.ac.uk/research/sites/www.open.ac.uk.research/files/files/hrec-project-registration-and-risk-checklist.doc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hyperlink" Target="http://www.open.ac.uk/research/governance/ethics/human/review-process" TargetMode="External"/><Relationship Id="rId4" Type="http://schemas.openxmlformats.org/officeDocument/2006/relationships/hyperlink" Target="http://www.open.ac.uk/research/sites/www.open.ac.uk.research/files/files/hrec-application-form.doc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.ac.uk/research/governance/ethics/human/review-proces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univ.sharepoint.com/sites/mi/data-and-student-analytics/SitePages/SRPP-Example.asp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hyperlink" Target="https://openuniv.sharepoint.com/sites/mi/data-and-student-analytics/SitePages/SRPP.asp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univ.sharepoint.com/sites/intranet-information-rights/Pages/ou-data-protection-procedures.aspx" TargetMode="External"/><Relationship Id="rId2" Type="http://schemas.openxmlformats.org/officeDocument/2006/relationships/hyperlink" Target="http://www.open.ac.uk/research/governance/ethics/human/data-protection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univ.sharepoint.com/:b:/r/sites/hr/doc-store/Shared%20Documents/SSP%20Guidelines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hyperlink" Target="https://openuniv.sharepoint.com/sites/intranet-people-services/Pages/staff-surveys.aspx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52651" y="759396"/>
            <a:ext cx="8374969" cy="1839941"/>
          </a:xfrm>
        </p:spPr>
        <p:txBody>
          <a:bodyPr anchor="t" anchorCtr="0">
            <a:noAutofit/>
          </a:bodyPr>
          <a:lstStyle/>
          <a:p>
            <a:pPr algn="l">
              <a:lnSpc>
                <a:spcPct val="108000"/>
              </a:lnSpc>
            </a:pPr>
            <a:r>
              <a:rPr lang="en-GB" sz="5400" dirty="0"/>
              <a:t>Gaining approvals for your scholarship project</a:t>
            </a:r>
          </a:p>
        </p:txBody>
      </p:sp>
      <p:pic>
        <p:nvPicPr>
          <p:cNvPr id="1026" name="Picture 2" descr="Image result for open university logo">
            <a:extLst>
              <a:ext uri="{FF2B5EF4-FFF2-40B4-BE49-F238E27FC236}">
                <a16:creationId xmlns:a16="http://schemas.microsoft.com/office/drawing/2014/main" id="{FE157760-991E-404C-91D0-67DB92F49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599" y="964133"/>
            <a:ext cx="2097750" cy="143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BC9E42-CF55-F942-9572-3ACDE7694071}"/>
              </a:ext>
            </a:extLst>
          </p:cNvPr>
          <p:cNvSpPr txBox="1"/>
          <p:nvPr/>
        </p:nvSpPr>
        <p:spPr>
          <a:xfrm>
            <a:off x="5285678" y="66461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52CA50C2-3D63-4741-A65C-B25EDFAF93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2651" y="3188678"/>
            <a:ext cx="7361796" cy="2385403"/>
          </a:xfrm>
        </p:spPr>
        <p:txBody>
          <a:bodyPr>
            <a:noAutofit/>
          </a:bodyPr>
          <a:lstStyle/>
          <a:p>
            <a:pPr algn="l"/>
            <a:r>
              <a:rPr lang="en-GB" sz="3200" dirty="0"/>
              <a:t>Diane Butler and Trevor Collins</a:t>
            </a:r>
          </a:p>
          <a:p>
            <a:pPr algn="l"/>
            <a:r>
              <a:rPr lang="en-GB" sz="3200" dirty="0" err="1"/>
              <a:t>eSTEeM</a:t>
            </a:r>
            <a:r>
              <a:rPr lang="en-GB" sz="3200" dirty="0"/>
              <a:t> Centre for STEM Pedagogy</a:t>
            </a:r>
          </a:p>
          <a:p>
            <a:pPr algn="l"/>
            <a:r>
              <a:rPr lang="en-GB" sz="3200" dirty="0"/>
              <a:t>Academic Professional Development</a:t>
            </a:r>
          </a:p>
          <a:p>
            <a:pPr algn="l"/>
            <a:r>
              <a:rPr lang="en-GB" sz="3200" dirty="0"/>
              <a:t>Tuesday, 28</a:t>
            </a:r>
            <a:r>
              <a:rPr lang="en-GB" sz="3200" baseline="30000" dirty="0"/>
              <a:t>th</a:t>
            </a:r>
            <a:r>
              <a:rPr lang="en-GB" sz="3200" dirty="0"/>
              <a:t> July 2020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08D666A-4734-456B-AB00-9451478E4C8A}"/>
              </a:ext>
            </a:extLst>
          </p:cNvPr>
          <p:cNvGrpSpPr/>
          <p:nvPr/>
        </p:nvGrpSpPr>
        <p:grpSpPr>
          <a:xfrm>
            <a:off x="9027620" y="3657600"/>
            <a:ext cx="2635485" cy="707886"/>
            <a:chOff x="8529890" y="3130081"/>
            <a:chExt cx="2635485" cy="707886"/>
          </a:xfrm>
        </p:grpSpPr>
        <p:pic>
          <p:nvPicPr>
            <p:cNvPr id="6" name="Picture 5" descr="A picture containing honeycomb&#10;&#10;Description automatically generated">
              <a:extLst>
                <a:ext uri="{FF2B5EF4-FFF2-40B4-BE49-F238E27FC236}">
                  <a16:creationId xmlns:a16="http://schemas.microsoft.com/office/drawing/2014/main" id="{B325461A-8117-4AC3-92B6-D2D61828E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9890" y="3136222"/>
              <a:ext cx="695605" cy="69560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8D1D183-F53C-4B26-9E4E-E944BDAFA16E}"/>
                </a:ext>
              </a:extLst>
            </p:cNvPr>
            <p:cNvSpPr txBox="1"/>
            <p:nvPr/>
          </p:nvSpPr>
          <p:spPr>
            <a:xfrm>
              <a:off x="9297820" y="3130081"/>
              <a:ext cx="18675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 err="1">
                  <a:solidFill>
                    <a:srgbClr val="00B7B2"/>
                  </a:solidFill>
                </a:rPr>
                <a:t>eSTEeM</a:t>
              </a:r>
              <a:endParaRPr lang="en-GB" sz="4000" dirty="0">
                <a:solidFill>
                  <a:srgbClr val="00B7B2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59623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typo3.org/uploads/RTEmagicC_lego-team.jpg.jpg">
            <a:extLst>
              <a:ext uri="{FF2B5EF4-FFF2-40B4-BE49-F238E27FC236}">
                <a16:creationId xmlns:a16="http://schemas.microsoft.com/office/drawing/2014/main" id="{262C3F58-A9AF-4DE8-A508-3FB5CBB69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695" y="1593745"/>
            <a:ext cx="4509156" cy="1397204"/>
          </a:xfrm>
          <a:prstGeom prst="rect">
            <a:avLst/>
          </a:prstGeom>
          <a:noFill/>
          <a:ln w="31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863A94-CB49-4E8B-B546-82077F711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C2546-10E1-4F1E-BFB0-46A88BAE9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351280"/>
            <a:ext cx="5437609" cy="4846320"/>
          </a:xfrm>
        </p:spPr>
        <p:txBody>
          <a:bodyPr/>
          <a:lstStyle/>
          <a:p>
            <a:r>
              <a:rPr lang="en-GB" dirty="0"/>
              <a:t>Introductions</a:t>
            </a:r>
          </a:p>
          <a:p>
            <a:pPr lvl="1"/>
            <a:r>
              <a:rPr lang="en-GB" dirty="0"/>
              <a:t>Introduce yourself, your role and your project</a:t>
            </a:r>
          </a:p>
          <a:p>
            <a:r>
              <a:rPr lang="en-GB" dirty="0"/>
              <a:t>Gaining approvals for your project</a:t>
            </a:r>
          </a:p>
          <a:p>
            <a:pPr lvl="1"/>
            <a:r>
              <a:rPr lang="en-GB" dirty="0"/>
              <a:t>Human Research Ethics Committee</a:t>
            </a:r>
          </a:p>
          <a:p>
            <a:pPr lvl="1"/>
            <a:r>
              <a:rPr lang="en-GB" dirty="0"/>
              <a:t>Student Research Project Panel </a:t>
            </a:r>
          </a:p>
          <a:p>
            <a:pPr lvl="1"/>
            <a:r>
              <a:rPr lang="en-GB" dirty="0"/>
              <a:t>Data Protection and Research</a:t>
            </a:r>
          </a:p>
          <a:p>
            <a:pPr lvl="1"/>
            <a:r>
              <a:rPr lang="en-GB" dirty="0"/>
              <a:t>Staff Survey Project Panel</a:t>
            </a:r>
          </a:p>
          <a:p>
            <a:r>
              <a:rPr lang="en-GB" dirty="0"/>
              <a:t>Questions and next steps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00F5C-2A17-4E75-99C2-4D5B65BEF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28th July 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24B07-5744-42D0-9948-B440F49B1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APD eSTEeM - Gaining approvals for your scholarship project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EDB6B-F996-4CCD-AB50-553B18638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2</a:t>
            </a:fld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5BEF2B4-7941-4683-B0F1-38FE90BAC5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3734" y="1468961"/>
            <a:ext cx="5000065" cy="3310678"/>
          </a:xfrm>
          <a:prstGeom prst="rect">
            <a:avLst/>
          </a:prstGeom>
        </p:spPr>
      </p:pic>
      <p:pic>
        <p:nvPicPr>
          <p:cNvPr id="17" name="Picture 16">
            <a:hlinkClick r:id="rId5"/>
            <a:extLst>
              <a:ext uri="{FF2B5EF4-FFF2-40B4-BE49-F238E27FC236}">
                <a16:creationId xmlns:a16="http://schemas.microsoft.com/office/drawing/2014/main" id="{47BD6614-D56F-4271-B908-D2FAB90D90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3735" y="1468961"/>
            <a:ext cx="5000064" cy="3310678"/>
          </a:xfrm>
          <a:prstGeom prst="rect">
            <a:avLst/>
          </a:prstGeom>
        </p:spPr>
      </p:pic>
      <p:pic>
        <p:nvPicPr>
          <p:cNvPr id="18" name="Picture 17">
            <a:hlinkClick r:id="rId7"/>
            <a:extLst>
              <a:ext uri="{FF2B5EF4-FFF2-40B4-BE49-F238E27FC236}">
                <a16:creationId xmlns:a16="http://schemas.microsoft.com/office/drawing/2014/main" id="{A9AE6697-17DF-46F4-83AF-7204DFD520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3733" y="1468961"/>
            <a:ext cx="5000066" cy="3310679"/>
          </a:xfrm>
          <a:prstGeom prst="rect">
            <a:avLst/>
          </a:prstGeom>
        </p:spPr>
      </p:pic>
      <p:pic>
        <p:nvPicPr>
          <p:cNvPr id="19" name="Picture 18">
            <a:hlinkClick r:id="rId9"/>
            <a:extLst>
              <a:ext uri="{FF2B5EF4-FFF2-40B4-BE49-F238E27FC236}">
                <a16:creationId xmlns:a16="http://schemas.microsoft.com/office/drawing/2014/main" id="{3EE36DBF-3868-400E-A379-3BFF7596829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53735" y="1468962"/>
            <a:ext cx="5000064" cy="331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2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D9BB5-D06C-411D-B609-5033E6E96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aseline="0" dirty="0"/>
              <a:t>Human Research Ethics </a:t>
            </a:r>
            <a:r>
              <a:rPr lang="en-GB" dirty="0"/>
              <a:t>Committee (HREC)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29825EA-923C-4627-BD73-7F9CDA702F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68107"/>
            <a:ext cx="5515535" cy="4808856"/>
          </a:xfrm>
        </p:spPr>
        <p:txBody>
          <a:bodyPr/>
          <a:lstStyle/>
          <a:p>
            <a:r>
              <a:rPr lang="en-GB" dirty="0"/>
              <a:t>Any research involving data collection from human participants requires ethics review by HREC</a:t>
            </a:r>
          </a:p>
          <a:p>
            <a:r>
              <a:rPr lang="en-GB" dirty="0"/>
              <a:t>1. Complete the ‘</a:t>
            </a:r>
            <a:r>
              <a:rPr lang="en-GB" dirty="0">
                <a:hlinkClick r:id="rId3"/>
              </a:rPr>
              <a:t>HREC Project Registration and Risk Checklist</a:t>
            </a:r>
            <a:r>
              <a:rPr lang="en-GB" dirty="0"/>
              <a:t>’ plus documentation related to your project (e.g. consent form, participant information sheet, or questionnaire; response 7 days)</a:t>
            </a:r>
          </a:p>
          <a:p>
            <a:r>
              <a:rPr lang="en-GB" dirty="0"/>
              <a:t>2. If required complete ‘</a:t>
            </a:r>
            <a:r>
              <a:rPr lang="en-GB" dirty="0">
                <a:hlinkClick r:id="rId4"/>
              </a:rPr>
              <a:t>HREC application form</a:t>
            </a:r>
            <a:r>
              <a:rPr lang="en-GB" dirty="0"/>
              <a:t>’ plus docs (response up to 3 weeks)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E4BAD-1CAF-4DF7-9070-5130F0AF8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28th July 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68DE3-0BCD-47C4-918E-15AFFF3E8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APD eSTEeM - Gaining approvals for your scholarship project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2E669-9305-42A4-B894-E62DED355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3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F07909-A353-4F6C-B111-BDE5AA5AFEF4}"/>
              </a:ext>
            </a:extLst>
          </p:cNvPr>
          <p:cNvSpPr txBox="1"/>
          <p:nvPr/>
        </p:nvSpPr>
        <p:spPr>
          <a:xfrm>
            <a:off x="6418282" y="4978371"/>
            <a:ext cx="49355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000" dirty="0">
                <a:hlinkClick r:id="rId5"/>
              </a:rPr>
              <a:t>http://www.open.ac.uk/research/governance</a:t>
            </a:r>
            <a:br>
              <a:rPr lang="en-GB" sz="2000" dirty="0">
                <a:hlinkClick r:id="rId5"/>
              </a:rPr>
            </a:br>
            <a:r>
              <a:rPr lang="en-GB" sz="2000" dirty="0">
                <a:hlinkClick r:id="rId5"/>
              </a:rPr>
              <a:t>/ethics/human/review-process</a:t>
            </a:r>
            <a:endParaRPr lang="en-GB" sz="20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FB06290-9FA8-45F1-86D2-A4A96DAC22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68107"/>
            <a:ext cx="5181600" cy="3430877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1" name="Picture 10">
            <a:hlinkClick r:id="rId5"/>
            <a:extLst>
              <a:ext uri="{FF2B5EF4-FFF2-40B4-BE49-F238E27FC236}">
                <a16:creationId xmlns:a16="http://schemas.microsoft.com/office/drawing/2014/main" id="{9B852D8C-B026-47BF-A252-005DEBD12E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3774" y="1368107"/>
            <a:ext cx="4920025" cy="325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423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496F6-5899-47CD-8D0D-54AD290B7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Activity – Check the ethics for your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2D352-44CF-4BB3-BE8C-DF2CC3527C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Checklist activity</a:t>
            </a:r>
          </a:p>
          <a:p>
            <a:pPr lvl="1"/>
            <a:r>
              <a:rPr lang="en-GB" dirty="0"/>
              <a:t>For your project (or future project)</a:t>
            </a:r>
          </a:p>
          <a:p>
            <a:pPr lvl="1"/>
            <a:r>
              <a:rPr lang="en-GB" dirty="0"/>
              <a:t>Review and answer the Higher Risk, Lower Risk and Health Research Authority questions</a:t>
            </a:r>
          </a:p>
          <a:p>
            <a:pPr lvl="1"/>
            <a:r>
              <a:rPr lang="en-GB" dirty="0"/>
              <a:t>Any questions / comments</a:t>
            </a:r>
          </a:p>
          <a:p>
            <a:r>
              <a:rPr lang="en-GB" dirty="0"/>
              <a:t>Walkthrough the HREC form</a:t>
            </a:r>
          </a:p>
          <a:p>
            <a:pPr lvl="1"/>
            <a:r>
              <a:rPr lang="en-GB" dirty="0"/>
              <a:t>Abstract (max 200 words)</a:t>
            </a:r>
          </a:p>
          <a:p>
            <a:pPr lvl="1"/>
            <a:r>
              <a:rPr lang="en-GB" dirty="0"/>
              <a:t>Methodology</a:t>
            </a:r>
          </a:p>
          <a:p>
            <a:pPr lvl="1"/>
            <a:r>
              <a:rPr lang="en-GB" dirty="0"/>
              <a:t>Recruitment procedures</a:t>
            </a:r>
          </a:p>
          <a:p>
            <a:pPr lvl="1"/>
            <a:r>
              <a:rPr lang="en-GB" dirty="0"/>
              <a:t>Risk of harm</a:t>
            </a:r>
          </a:p>
          <a:p>
            <a:pPr lvl="1"/>
            <a:r>
              <a:rPr lang="en-GB" dirty="0"/>
              <a:t>Benefits and knowledge transfer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DF9D28-49AC-4756-9FDC-9FB45BB19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28th July 2020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A7A6A-854C-4DF3-9067-3B25A22DE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APD eSTEeM - Gaining approvals for your scholarship project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D4716F-37C9-48E6-A015-FD8BC9CD4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4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86E2D7-64B3-44B3-9CED-913FAC8B656A}"/>
              </a:ext>
            </a:extLst>
          </p:cNvPr>
          <p:cNvSpPr txBox="1"/>
          <p:nvPr/>
        </p:nvSpPr>
        <p:spPr>
          <a:xfrm>
            <a:off x="6418282" y="5242863"/>
            <a:ext cx="49355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000" dirty="0">
                <a:hlinkClick r:id="rId3"/>
              </a:rPr>
              <a:t>http://www.open.ac.uk/research/governance</a:t>
            </a:r>
            <a:br>
              <a:rPr lang="en-GB" sz="2000" dirty="0">
                <a:hlinkClick r:id="rId3"/>
              </a:rPr>
            </a:br>
            <a:r>
              <a:rPr lang="en-GB" sz="2000" dirty="0">
                <a:hlinkClick r:id="rId3"/>
              </a:rPr>
              <a:t>/ethics/human/review-process</a:t>
            </a:r>
            <a:endParaRPr lang="en-GB" sz="2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D144EF-01BC-461A-BB0D-538F157E6C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9836" y="1368107"/>
            <a:ext cx="4192945" cy="3553517"/>
          </a:xfrm>
          <a:prstGeom prst="rect">
            <a:avLst/>
          </a:prstGeom>
          <a:ln w="3175">
            <a:solidFill>
              <a:schemeClr val="bg2">
                <a:lumMod val="90000"/>
              </a:schemeClr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15CF1E8-60AA-4DDB-9006-84041EDB71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9572" y="1366617"/>
            <a:ext cx="4283210" cy="3549679"/>
          </a:xfrm>
          <a:prstGeom prst="rect">
            <a:avLst/>
          </a:prstGeom>
          <a:ln w="3175">
            <a:solidFill>
              <a:schemeClr val="bg2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2934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5C9AD-AC57-4759-809B-063A572C1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Student Research Project Panel (SRPP)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BBF52A0-2EF8-4A87-95E4-1B8AD827142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Any research which involves making contact with current students, alumni or enquirers needs to be approved by SRPP</a:t>
            </a:r>
          </a:p>
          <a:p>
            <a:r>
              <a:rPr lang="en-GB" dirty="0"/>
              <a:t>Check out the </a:t>
            </a:r>
            <a:r>
              <a:rPr lang="en-GB" dirty="0">
                <a:hlinkClick r:id="rId3"/>
              </a:rPr>
              <a:t>examples</a:t>
            </a:r>
            <a:r>
              <a:rPr lang="en-GB" dirty="0"/>
              <a:t> when drafting your application</a:t>
            </a:r>
          </a:p>
          <a:p>
            <a:r>
              <a:rPr lang="en-GB" dirty="0"/>
              <a:t>SRPP review applications fortnightly (allow three weeks for a response)</a:t>
            </a:r>
          </a:p>
          <a:p>
            <a:pPr lvl="1"/>
            <a:r>
              <a:rPr lang="en-GB" dirty="0"/>
              <a:t>4pm 5</a:t>
            </a:r>
            <a:r>
              <a:rPr lang="en-GB" baseline="30000" dirty="0"/>
              <a:t>th</a:t>
            </a:r>
            <a:r>
              <a:rPr lang="en-GB" dirty="0"/>
              <a:t> Aug (decision 13</a:t>
            </a:r>
            <a:r>
              <a:rPr lang="en-GB" baseline="30000" dirty="0"/>
              <a:t>th</a:t>
            </a:r>
            <a:r>
              <a:rPr lang="en-GB" dirty="0"/>
              <a:t> Aug)</a:t>
            </a:r>
          </a:p>
          <a:p>
            <a:pPr lvl="1"/>
            <a:r>
              <a:rPr lang="en-GB" dirty="0"/>
              <a:t>4pm 19</a:t>
            </a:r>
            <a:r>
              <a:rPr lang="en-GB" baseline="30000" dirty="0"/>
              <a:t>th</a:t>
            </a:r>
            <a:r>
              <a:rPr lang="en-GB" dirty="0"/>
              <a:t> Aug (decision 27</a:t>
            </a:r>
            <a:r>
              <a:rPr lang="en-GB" baseline="30000" dirty="0"/>
              <a:t>th</a:t>
            </a:r>
            <a:r>
              <a:rPr lang="en-GB" dirty="0"/>
              <a:t> Aug)</a:t>
            </a:r>
          </a:p>
          <a:p>
            <a:pPr lvl="1"/>
            <a:r>
              <a:rPr lang="en-GB" dirty="0"/>
              <a:t>4pm 2</a:t>
            </a:r>
            <a:r>
              <a:rPr lang="en-GB" baseline="30000" dirty="0"/>
              <a:t>nd</a:t>
            </a:r>
            <a:r>
              <a:rPr lang="en-GB" dirty="0"/>
              <a:t> Sep (decision 10</a:t>
            </a:r>
            <a:r>
              <a:rPr lang="en-GB" baseline="30000" dirty="0"/>
              <a:t>th</a:t>
            </a:r>
            <a:r>
              <a:rPr lang="en-GB" dirty="0"/>
              <a:t> Sep)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6FA1E-A471-4061-83F1-BC125BE52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28th July 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385C9-61DD-4293-8026-73E956FF4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APD eSTEeM - Gaining approvals for your scholarship project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276D8-B426-429C-8884-D119DE241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ADA743-1336-4ECE-9F9B-6378A2A79EFC}"/>
              </a:ext>
            </a:extLst>
          </p:cNvPr>
          <p:cNvSpPr txBox="1"/>
          <p:nvPr/>
        </p:nvSpPr>
        <p:spPr>
          <a:xfrm>
            <a:off x="6156543" y="4976494"/>
            <a:ext cx="51972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000" dirty="0">
                <a:hlinkClick r:id="rId4"/>
              </a:rPr>
              <a:t>https://openuniv.sharepoint.com/sites/mi/</a:t>
            </a:r>
            <a:br>
              <a:rPr lang="en-GB" sz="2000" dirty="0">
                <a:hlinkClick r:id="rId4"/>
              </a:rPr>
            </a:br>
            <a:r>
              <a:rPr lang="en-GB" sz="2000" dirty="0">
                <a:hlinkClick r:id="rId4"/>
              </a:rPr>
              <a:t>data-and-student-analytics/SitePages/SRPP.aspx</a:t>
            </a:r>
            <a:endParaRPr lang="en-GB" sz="20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C0F2945-2AF6-4502-A682-A13C73182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68107"/>
            <a:ext cx="5181600" cy="34290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1" name="Picture 10">
            <a:hlinkClick r:id="rId4"/>
            <a:extLst>
              <a:ext uri="{FF2B5EF4-FFF2-40B4-BE49-F238E27FC236}">
                <a16:creationId xmlns:a16="http://schemas.microsoft.com/office/drawing/2014/main" id="{D14C24B6-49DD-444E-91F5-F607E89B96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5036" y="1368107"/>
            <a:ext cx="517876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097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3A3851C4-0FE9-4CDC-9975-97C054422A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1E06EDF-D172-4DD7-BD50-002AD2796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Activity – Critiquing an example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FCDA32-2ECD-4928-B445-44ACC8F16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28th July 2020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38672F-CAE7-4A3F-99F6-EDAF286BB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APD eSTEeM - Gaining approvals for your scholarship project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7FB81-A487-4567-91F9-0B6E36500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6</a:t>
            </a:fld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F439C01-EE29-4AF5-A0CB-038BB467D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1368107"/>
            <a:ext cx="5181600" cy="4294213"/>
          </a:xfrm>
          <a:prstGeom prst="rect">
            <a:avLst/>
          </a:prstGeom>
        </p:spPr>
      </p:pic>
      <p:graphicFrame>
        <p:nvGraphicFramePr>
          <p:cNvPr id="20" name="Table 13">
            <a:extLst>
              <a:ext uri="{FF2B5EF4-FFF2-40B4-BE49-F238E27FC236}">
                <a16:creationId xmlns:a16="http://schemas.microsoft.com/office/drawing/2014/main" id="{26C659D3-DA51-44CF-965A-C801DFC1373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98660396"/>
              </p:ext>
            </p:extLst>
          </p:nvPr>
        </p:nvGraphicFramePr>
        <p:xfrm>
          <a:off x="6172200" y="1368425"/>
          <a:ext cx="5590010" cy="4824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5058">
                  <a:extLst>
                    <a:ext uri="{9D8B030D-6E8A-4147-A177-3AD203B41FA5}">
                      <a16:colId xmlns:a16="http://schemas.microsoft.com/office/drawing/2014/main" val="2729238602"/>
                    </a:ext>
                  </a:extLst>
                </a:gridCol>
                <a:gridCol w="3854952">
                  <a:extLst>
                    <a:ext uri="{9D8B030D-6E8A-4147-A177-3AD203B41FA5}">
                      <a16:colId xmlns:a16="http://schemas.microsoft.com/office/drawing/2014/main" val="41300854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1" i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CRITERIA</a:t>
                      </a:r>
                      <a:endParaRPr lang="en-US" sz="1600" b="0" i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5029" marR="85029" marT="42514" marB="42514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1" i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EVALUATION</a:t>
                      </a:r>
                      <a:endParaRPr lang="en-US" sz="1600" b="0" i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5029" marR="85029" marT="42514" marB="42514"/>
                </a:tc>
                <a:extLst>
                  <a:ext uri="{0D108BD9-81ED-4DB2-BD59-A6C34878D82A}">
                    <a16:rowId xmlns:a16="http://schemas.microsoft.com/office/drawing/2014/main" val="3066335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1" i="0">
                          <a:effectLst/>
                          <a:latin typeface="+mn-lt"/>
                        </a:rPr>
                        <a:t>Working group member</a:t>
                      </a:r>
                      <a:r>
                        <a:rPr lang="en-US" sz="1600" b="0" i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5029" marR="85029" marT="42514" marB="42514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1" dirty="0">
                          <a:effectLst/>
                          <a:latin typeface="+mn-lt"/>
                        </a:rPr>
                        <a:t>A.N. Commenter</a:t>
                      </a:r>
                      <a:r>
                        <a:rPr lang="en-US" sz="1600" b="0" i="0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5029" marR="85029" marT="42514" marB="42514"/>
                </a:tc>
                <a:extLst>
                  <a:ext uri="{0D108BD9-81ED-4DB2-BD59-A6C34878D82A}">
                    <a16:rowId xmlns:a16="http://schemas.microsoft.com/office/drawing/2014/main" val="3520409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1" i="0">
                          <a:effectLst/>
                          <a:latin typeface="+mn-lt"/>
                        </a:rPr>
                        <a:t>Rationale and approach</a:t>
                      </a:r>
                      <a:r>
                        <a:rPr lang="en-US" sz="1600" b="0" i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5029" marR="85029" marT="42514" marB="42514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1" dirty="0">
                          <a:effectLst/>
                          <a:latin typeface="+mn-lt"/>
                        </a:rPr>
                        <a:t>Clear link from objectives to research questions, of strategic benefit to the university</a:t>
                      </a:r>
                      <a:r>
                        <a:rPr lang="en-US" sz="1600" b="0" i="0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5029" marR="85029" marT="42514" marB="42514"/>
                </a:tc>
                <a:extLst>
                  <a:ext uri="{0D108BD9-81ED-4DB2-BD59-A6C34878D82A}">
                    <a16:rowId xmlns:a16="http://schemas.microsoft.com/office/drawing/2014/main" val="3064305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1" i="0">
                          <a:effectLst/>
                          <a:latin typeface="+mn-lt"/>
                        </a:rPr>
                        <a:t>Questionnaire / interview schedule</a:t>
                      </a:r>
                      <a:r>
                        <a:rPr lang="en-US" sz="1600" b="0" i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5029" marR="85029" marT="42514" marB="42514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1" dirty="0">
                          <a:effectLst/>
                          <a:latin typeface="+mn-lt"/>
                        </a:rPr>
                        <a:t>Generally fine – but could this be shorter?</a:t>
                      </a:r>
                      <a:r>
                        <a:rPr lang="en-US" sz="1600" b="0" i="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en-US" sz="1600" b="0" i="1" dirty="0">
                          <a:effectLst/>
                          <a:latin typeface="+mn-lt"/>
                        </a:rPr>
                        <a:t>Q11: Typo in ‘agree’</a:t>
                      </a:r>
                      <a:r>
                        <a:rPr lang="en-US" sz="1600" b="0" i="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en-US" sz="1600" b="0" i="1" dirty="0">
                          <a:effectLst/>
                          <a:latin typeface="+mn-lt"/>
                        </a:rPr>
                        <a:t>Q12: Use standard ‘very / fairly / not very / not at all’ scale</a:t>
                      </a:r>
                      <a:r>
                        <a:rPr lang="en-US" sz="1600" b="0" i="0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5029" marR="85029" marT="42514" marB="42514"/>
                </a:tc>
                <a:extLst>
                  <a:ext uri="{0D108BD9-81ED-4DB2-BD59-A6C34878D82A}">
                    <a16:rowId xmlns:a16="http://schemas.microsoft.com/office/drawing/2014/main" val="3441135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1" i="0">
                          <a:effectLst/>
                          <a:latin typeface="+mn-lt"/>
                        </a:rPr>
                        <a:t>Invitation</a:t>
                      </a:r>
                      <a:r>
                        <a:rPr lang="en-US" sz="1600" b="0" i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5029" marR="85029" marT="42514" marB="42514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1" dirty="0">
                          <a:effectLst/>
                          <a:latin typeface="+mn-lt"/>
                        </a:rPr>
                        <a:t>Re-order to give background details about researcher before information about confidentiality. Add standard data protection wording.</a:t>
                      </a:r>
                      <a:r>
                        <a:rPr lang="en-US" sz="1600" b="0" i="0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5029" marR="85029" marT="42514" marB="42514"/>
                </a:tc>
                <a:extLst>
                  <a:ext uri="{0D108BD9-81ED-4DB2-BD59-A6C34878D82A}">
                    <a16:rowId xmlns:a16="http://schemas.microsoft.com/office/drawing/2014/main" val="750869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1" i="0">
                          <a:effectLst/>
                          <a:latin typeface="+mn-lt"/>
                        </a:rPr>
                        <a:t>Sample / demographics</a:t>
                      </a:r>
                      <a:r>
                        <a:rPr lang="en-US" sz="1600" b="0" i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5029" marR="85029" marT="42514" marB="42514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1">
                          <a:effectLst/>
                          <a:latin typeface="+mn-lt"/>
                        </a:rPr>
                        <a:t>Perhaps add ethnicity to demographics?</a:t>
                      </a:r>
                      <a:r>
                        <a:rPr lang="en-US" sz="1600" b="0" i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5029" marR="85029" marT="42514" marB="42514"/>
                </a:tc>
                <a:extLst>
                  <a:ext uri="{0D108BD9-81ED-4DB2-BD59-A6C34878D82A}">
                    <a16:rowId xmlns:a16="http://schemas.microsoft.com/office/drawing/2014/main" val="882249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1" i="0">
                          <a:effectLst/>
                          <a:latin typeface="+mn-lt"/>
                        </a:rPr>
                        <a:t>Approve / Reject</a:t>
                      </a:r>
                      <a:r>
                        <a:rPr lang="en-US" sz="1600" b="0" i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5029" marR="85029" marT="42514" marB="42514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1" dirty="0">
                          <a:effectLst/>
                          <a:latin typeface="+mn-lt"/>
                        </a:rPr>
                        <a:t>Approve</a:t>
                      </a:r>
                      <a:r>
                        <a:rPr lang="en-US" sz="1600" b="0" i="0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5029" marR="85029" marT="42514" marB="42514"/>
                </a:tc>
                <a:extLst>
                  <a:ext uri="{0D108BD9-81ED-4DB2-BD59-A6C34878D82A}">
                    <a16:rowId xmlns:a16="http://schemas.microsoft.com/office/drawing/2014/main" val="3471576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5460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25299-E9B8-4826-9B70-620AC39A7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Protection and Research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0DB80E3-F8D1-4C7C-9178-B57B7277FAC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22F4E47-0EFF-49EB-8891-793A649EFC1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EEB469-91CA-4A35-8AA4-DC410BBF2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28th July 2020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928464-D28D-4FC9-9AC1-01CCCD009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APD eSTEeM - Gaining approvals for your scholarship project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9B6D04-99F3-46E7-8FC3-FCFEF21C7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7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8DF130-E87F-45B1-B3E4-B6A5FC0CE4A8}"/>
              </a:ext>
            </a:extLst>
          </p:cNvPr>
          <p:cNvSpPr txBox="1"/>
          <p:nvPr/>
        </p:nvSpPr>
        <p:spPr>
          <a:xfrm>
            <a:off x="984896" y="4978372"/>
            <a:ext cx="50349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000" dirty="0">
                <a:hlinkClick r:id="rId2"/>
              </a:rPr>
              <a:t>http://www.open.ac.uk/research/governance/</a:t>
            </a:r>
            <a:br>
              <a:rPr lang="en-GB" sz="2000" dirty="0">
                <a:hlinkClick r:id="rId2"/>
              </a:rPr>
            </a:br>
            <a:r>
              <a:rPr lang="en-GB" sz="2000" dirty="0">
                <a:hlinkClick r:id="rId2"/>
              </a:rPr>
              <a:t>ethics/human/data-protection</a:t>
            </a:r>
            <a:endParaRPr lang="en-GB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E94FF2-5796-4B2C-916A-2E1AC1E174C5}"/>
              </a:ext>
            </a:extLst>
          </p:cNvPr>
          <p:cNvSpPr txBox="1"/>
          <p:nvPr/>
        </p:nvSpPr>
        <p:spPr>
          <a:xfrm>
            <a:off x="7051147" y="4982061"/>
            <a:ext cx="43026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000" dirty="0">
                <a:hlinkClick r:id="rId3"/>
              </a:rPr>
              <a:t>https://openuniv.sharepoint.com/sites/</a:t>
            </a:r>
          </a:p>
          <a:p>
            <a:pPr algn="r"/>
            <a:r>
              <a:rPr lang="en-GB" sz="2000" dirty="0">
                <a:hlinkClick r:id="rId3"/>
              </a:rPr>
              <a:t>intranet-information-rights/Pages/</a:t>
            </a:r>
          </a:p>
          <a:p>
            <a:pPr algn="r"/>
            <a:r>
              <a:rPr lang="en-GB" sz="2000" dirty="0">
                <a:hlinkClick r:id="rId3"/>
              </a:rPr>
              <a:t>ou-data-protection-procedures.aspx</a:t>
            </a:r>
            <a:endParaRPr lang="en-GB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AAF17E-BDF4-4E47-846E-B412CE691B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1368107"/>
            <a:ext cx="5178764" cy="3429000"/>
          </a:xfrm>
          <a:prstGeom prst="rect">
            <a:avLst/>
          </a:prstGeom>
        </p:spPr>
      </p:pic>
      <p:pic>
        <p:nvPicPr>
          <p:cNvPr id="14" name="Picture 13">
            <a:hlinkClick r:id="rId2"/>
            <a:extLst>
              <a:ext uri="{FF2B5EF4-FFF2-40B4-BE49-F238E27FC236}">
                <a16:creationId xmlns:a16="http://schemas.microsoft.com/office/drawing/2014/main" id="{9358034C-B9A4-409C-955E-4219558822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364" y="1368107"/>
            <a:ext cx="5181600" cy="343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800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CFF48-8574-4939-ADCF-972506F93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aseline="0" dirty="0"/>
              <a:t>Staff Survey Project </a:t>
            </a:r>
            <a:r>
              <a:rPr lang="en-GB" dirty="0"/>
              <a:t>Panel (SSPP)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5275CE8-FEDF-420B-9CB9-9D90883EC3F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Who needs to apply?</a:t>
            </a:r>
          </a:p>
          <a:p>
            <a:r>
              <a:rPr lang="en-GB" dirty="0"/>
              <a:t>“Small-scale surveys that require less than 30 responses from staff do not need approval from the SSPP” (</a:t>
            </a:r>
            <a:r>
              <a:rPr lang="en-GB" dirty="0">
                <a:hlinkClick r:id="rId3"/>
              </a:rPr>
              <a:t>SSPP guidelines</a:t>
            </a:r>
            <a:r>
              <a:rPr lang="en-GB" dirty="0"/>
              <a:t>)</a:t>
            </a:r>
          </a:p>
          <a:p>
            <a:r>
              <a:rPr lang="en-GB" dirty="0"/>
              <a:t>For example: Surveying 30 or more associate lecturers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19100-BB98-4CF3-AC7B-E7C6D5F71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28th July 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4CD1B-6081-47AF-ADAF-B86FF0888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APD eSTEeM - Gaining approvals for your scholarship project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A01EEC-3871-4DD4-B546-C579320EB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D89FF3-EB0C-4B8D-8D7D-90296DAE799A}"/>
              </a:ext>
            </a:extLst>
          </p:cNvPr>
          <p:cNvSpPr txBox="1"/>
          <p:nvPr/>
        </p:nvSpPr>
        <p:spPr>
          <a:xfrm>
            <a:off x="6032506" y="5069835"/>
            <a:ext cx="54266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000" dirty="0">
                <a:hlinkClick r:id="rId4"/>
              </a:rPr>
              <a:t>https://openuniv.sharepoint.com/sites/</a:t>
            </a:r>
            <a:br>
              <a:rPr lang="en-GB" sz="2000" dirty="0">
                <a:hlinkClick r:id="rId4"/>
              </a:rPr>
            </a:br>
            <a:r>
              <a:rPr lang="en-GB" sz="2000" dirty="0">
                <a:hlinkClick r:id="rId4"/>
              </a:rPr>
              <a:t>intranet-people-services/Pages/staff-surveys.aspx</a:t>
            </a:r>
            <a:endParaRPr lang="en-GB" sz="20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2C08592-A2A7-4FC5-AA61-5834E9017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68107"/>
            <a:ext cx="5181600" cy="3634199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1" name="Picture 10">
            <a:hlinkClick r:id="rId4"/>
            <a:extLst>
              <a:ext uri="{FF2B5EF4-FFF2-40B4-BE49-F238E27FC236}">
                <a16:creationId xmlns:a16="http://schemas.microsoft.com/office/drawing/2014/main" id="{91E60E64-0D5E-4885-A871-AB96119410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9494" y="1368107"/>
            <a:ext cx="5191470" cy="343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618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3EAB4-811A-4636-809B-64389EFEE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 and next steps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5FBA2-153D-4B65-9A17-E5A47A99B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28th July 2020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44817D-CD98-46B8-AAB3-ECEB85FBF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APD eSTEeM - Gaining approvals for your scholarship project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1B7926-588C-462F-B840-02AB05409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9</a:t>
            </a:fld>
            <a:endParaRPr lang="en-GB"/>
          </a:p>
        </p:txBody>
      </p:sp>
      <p:pic>
        <p:nvPicPr>
          <p:cNvPr id="9" name="Picture 2" descr="https://typo3.org/uploads/RTEmagicC_lego-team.jpg.jpg">
            <a:extLst>
              <a:ext uri="{FF2B5EF4-FFF2-40B4-BE49-F238E27FC236}">
                <a16:creationId xmlns:a16="http://schemas.microsoft.com/office/drawing/2014/main" id="{045CA45F-C2CF-4611-AB2A-7AC1AD428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2032000"/>
            <a:ext cx="9017000" cy="27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0463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PRESENTATIONINFO" val="{&quot;DocumentId&quot;:&quot;29ad3a3ebe5e404357d4ecaf534720f0&quot;,&quot;LanguageCode&quot;:&quot;en-US&quot;,&quot;SlideGuids&quot;:[&quot;c9357629-6185-4467-a39f-3b7c432b5c10&quot;,&quot;a4878e81-4d15-4d43-9531-39680c84ecfd&quot;,&quot;f5b398ea-cf7c-4b3e-8177-824a4a8ab1cf&quot;,&quot;c49b6e99-fa39-4211-a779-fc7790e6eed6&quot;,&quot;dd196faf-b12c-483b-aa38-b2c4502e2f6b&quot;,&quot;18aba1ed-efdf-4f22-8d7a-ad6c440525cb&quot;,&quot;7158b587-1b31-406f-8257-87dc7fa3f787&quot;,&quot;05797c85-1add-41f0-b160-1fadf135e4cf&quot;,&quot;adaa4fae-b221-436f-8dba-057a16a6d2e7&quot;,&quot;e72066f0-097a-49a3-a904-6929ad9723e8&quot;,&quot;34c97da7-b5dc-453c-a409-7a366c37ccaf&quot;,&quot;6cc20db3-ea89-47d1-a321-ca87e78ad727&quot;,&quot;6538ee61-a74c-46f4-87b8-1761415f06fa&quot;],&quot;TimeStamp&quot;:&quot;2018-10-04T22:54:38.6356615+01:00&quot;}"/>
  <p:tag name="PRESGUID" val="aa077867-015c-4211-8d28-d81c2b3c6be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c9357629-6185-4467-a39f-3b7c432b5c10&quot;,&quot;TimeStamp&quot;:&quot;2018-10-04T22:54:38.5658229+01:00&quot;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3133</TotalTime>
  <Words>793</Words>
  <Application>Microsoft Office PowerPoint</Application>
  <PresentationFormat>Widescreen</PresentationFormat>
  <Paragraphs>113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Gaining approvals for your scholarship project</vt:lpstr>
      <vt:lpstr>Overview</vt:lpstr>
      <vt:lpstr>Human Research Ethics Committee (HREC)</vt:lpstr>
      <vt:lpstr>Activity – Check the ethics for your project</vt:lpstr>
      <vt:lpstr>Student Research Project Panel (SRPP)</vt:lpstr>
      <vt:lpstr>Activity – Critiquing an example</vt:lpstr>
      <vt:lpstr>Data Protection and Research</vt:lpstr>
      <vt:lpstr>Staff Survey Project Panel (SSPP)</vt:lpstr>
      <vt:lpstr>Questions and next steps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Embedding and sustaining inclusive STEM practices</dc:title>
  <dc:creator>Trevor Collins</dc:creator>
  <cp:lastModifiedBy>Trevor</cp:lastModifiedBy>
  <cp:revision>422</cp:revision>
  <cp:lastPrinted>2018-10-16T09:27:54Z</cp:lastPrinted>
  <dcterms:created xsi:type="dcterms:W3CDTF">2017-05-06T04:58:44Z</dcterms:created>
  <dcterms:modified xsi:type="dcterms:W3CDTF">2020-07-24T13:57:10Z</dcterms:modified>
</cp:coreProperties>
</file>