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305" r:id="rId3"/>
    <p:sldId id="257" r:id="rId4"/>
    <p:sldId id="304" r:id="rId5"/>
    <p:sldId id="299" r:id="rId6"/>
    <p:sldId id="303" r:id="rId7"/>
    <p:sldId id="302" r:id="rId8"/>
    <p:sldId id="300" r:id="rId9"/>
    <p:sldId id="306" r:id="rId10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>
        <p:scale>
          <a:sx n="58" d="100"/>
          <a:sy n="58" d="100"/>
        </p:scale>
        <p:origin x="734" y="3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826"/>
    </p:cViewPr>
  </p:sorterViewPr>
  <p:notesViewPr>
    <p:cSldViewPr snapToGrid="0">
      <p:cViewPr varScale="1">
        <p:scale>
          <a:sx n="64" d="100"/>
          <a:sy n="64" d="100"/>
        </p:scale>
        <p:origin x="314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.aspx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6.open.ac.uk/human-resources/staff-survey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8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Introductions [Trevor]</a:t>
            </a:r>
          </a:p>
          <a:p>
            <a:pPr lvl="1"/>
            <a:r>
              <a:rPr lang="en-GB" dirty="0"/>
              <a:t>Introduce: You, your role and your project</a:t>
            </a:r>
          </a:p>
          <a:p>
            <a:r>
              <a:rPr lang="en-GB" dirty="0"/>
              <a:t>Approvals</a:t>
            </a:r>
          </a:p>
          <a:p>
            <a:pPr lvl="1"/>
            <a:r>
              <a:rPr lang="en-GB" dirty="0"/>
              <a:t>HREC [Trevor]</a:t>
            </a:r>
          </a:p>
          <a:p>
            <a:pPr lvl="1"/>
            <a:r>
              <a:rPr lang="en-GB" dirty="0"/>
              <a:t>SSRP [Diane]</a:t>
            </a:r>
          </a:p>
          <a:p>
            <a:pPr lvl="1"/>
            <a:r>
              <a:rPr lang="en-GB" dirty="0"/>
              <a:t>Data protection [Trevor]</a:t>
            </a:r>
          </a:p>
          <a:p>
            <a:pPr lvl="1"/>
            <a:r>
              <a:rPr lang="en-GB" dirty="0"/>
              <a:t>SSPP [Diane]</a:t>
            </a:r>
          </a:p>
          <a:p>
            <a:r>
              <a:rPr lang="en-GB" dirty="0"/>
              <a:t>Questions and next steps [Diane]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6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http://www.open.ac.uk/research/governance/ethics/human/review-process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3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http://www.open.ac.uk/research/governance/ethics/human/review-process</a:t>
            </a:r>
            <a:r>
              <a:rPr lang="en-GB" sz="12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https://openuniv.sharepoint.com/sites/mi/data-and-student-analytics/SitePages/SRPP.aspx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3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pairs or</a:t>
            </a:r>
            <a:r>
              <a:rPr lang="en-GB" baseline="0" dirty="0"/>
              <a:t> threes: discuss and </a:t>
            </a:r>
            <a:r>
              <a:rPr lang="en-GB" dirty="0"/>
              <a:t>critique this (random) example</a:t>
            </a:r>
            <a:r>
              <a:rPr lang="en-GB" baseline="0" dirty="0"/>
              <a:t> ~ 15 minutes</a:t>
            </a:r>
          </a:p>
          <a:p>
            <a:r>
              <a:rPr lang="en-GB" dirty="0"/>
              <a:t>Plenary feedback:</a:t>
            </a:r>
            <a:r>
              <a:rPr lang="en-GB" baseline="0" dirty="0"/>
              <a:t> discuss critiques ~ 15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4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http://intranet6.open.ac.uk/human-resources/staff-surveys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5DF9-41A9-4B2A-8603-E47104E21A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9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.ac.uk/research/governance/ethics/human/data-protection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univ.sharepoint.com/sites/mi/data-and-student-analytics/SitePages/SRPP.aspx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://intranet6.open.ac.uk/human-resources/staff-surveys" TargetMode="External"/><Relationship Id="rId4" Type="http://schemas.openxmlformats.org/officeDocument/2006/relationships/hyperlink" Target="http://www.open.ac.uk/research/governance/ethics/human/review-process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sites/www.open.ac.uk.research/files/files/hrec-project-registration-and-risk-checklist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open.ac.uk/research/governance/ethics/human/review-process" TargetMode="External"/><Relationship Id="rId4" Type="http://schemas.openxmlformats.org/officeDocument/2006/relationships/hyperlink" Target="http://www.open.ac.uk/research/sites/www.open.ac.uk.research/files/files/hrec-application-form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research/governance/ethics/human/review-proces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univ.sharepoint.com/sites/mi/data-and-student-analytics/SitePages/SRPP-Example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penuniv.sharepoint.com/sites/mi/data-and-student-analytics/SitePages/SRPP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pen.ac.uk/research/governance/ethics/human/data-protec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://intranet6.open.ac.uk/governance/data-protection/ou-data-protection-procedur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6.open.ac.uk/human-resources/sites/intranet6.open.ac.uk.human-resources/files/files/SSPP-Guideline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intranet6.open.ac.uk/human-resources/staff-survey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2651" y="759396"/>
            <a:ext cx="8374969" cy="1839941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08000"/>
              </a:lnSpc>
            </a:pPr>
            <a:r>
              <a:rPr lang="en-GB" sz="5400" dirty="0"/>
              <a:t>Gaining approvals for your scholarship project</a:t>
            </a:r>
          </a:p>
        </p:txBody>
      </p:sp>
      <p:pic>
        <p:nvPicPr>
          <p:cNvPr id="1026" name="Picture 2" descr="Image result for open university logo">
            <a:extLst>
              <a:ext uri="{FF2B5EF4-FFF2-40B4-BE49-F238E27FC236}">
                <a16:creationId xmlns:a16="http://schemas.microsoft.com/office/drawing/2014/main" id="{FE157760-991E-404C-91D0-67DB92F4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99" y="964133"/>
            <a:ext cx="2097750" cy="14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BC9E42-CF55-F942-9572-3ACDE7694071}"/>
              </a:ext>
            </a:extLst>
          </p:cNvPr>
          <p:cNvSpPr txBox="1"/>
          <p:nvPr/>
        </p:nvSpPr>
        <p:spPr>
          <a:xfrm>
            <a:off x="5285678" y="6646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2CA50C2-3D63-4741-A65C-B25EDFAF9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651" y="3188678"/>
            <a:ext cx="6512237" cy="2385403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Diane Butler and Trevor Collins</a:t>
            </a:r>
          </a:p>
          <a:p>
            <a:pPr algn="l"/>
            <a:r>
              <a:rPr lang="en-GB" sz="3200" dirty="0" err="1"/>
              <a:t>eSTEeM</a:t>
            </a:r>
            <a:r>
              <a:rPr lang="en-GB" sz="3200" dirty="0"/>
              <a:t> Scholarship Centre</a:t>
            </a:r>
          </a:p>
          <a:p>
            <a:pPr algn="l"/>
            <a:r>
              <a:rPr lang="en-GB" sz="3200" dirty="0"/>
              <a:t>Academic Professional Development</a:t>
            </a:r>
          </a:p>
          <a:p>
            <a:pPr algn="l"/>
            <a:r>
              <a:rPr lang="en-GB" sz="3200" dirty="0"/>
              <a:t>Tuesday, 5</a:t>
            </a:r>
            <a:r>
              <a:rPr lang="en-GB" sz="3200" baseline="30000" dirty="0"/>
              <a:t>th</a:t>
            </a:r>
            <a:r>
              <a:rPr lang="en-GB" sz="3200" dirty="0"/>
              <a:t> November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62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ypo3.org/uploads/RTEmagicC_lego-team.jpg.jpg">
            <a:extLst>
              <a:ext uri="{FF2B5EF4-FFF2-40B4-BE49-F238E27FC236}">
                <a16:creationId xmlns:a16="http://schemas.microsoft.com/office/drawing/2014/main" id="{262C3F58-A9AF-4DE8-A508-3FB5CBB6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95" y="1593745"/>
            <a:ext cx="4509156" cy="1397204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63A94-CB49-4E8B-B546-82077F71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2546-10E1-4F1E-BFB0-46A88BAE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1280"/>
            <a:ext cx="5437609" cy="4846320"/>
          </a:xfrm>
        </p:spPr>
        <p:txBody>
          <a:bodyPr/>
          <a:lstStyle/>
          <a:p>
            <a:r>
              <a:rPr lang="en-GB" dirty="0"/>
              <a:t>Introductions</a:t>
            </a:r>
          </a:p>
          <a:p>
            <a:pPr lvl="1"/>
            <a:r>
              <a:rPr lang="en-GB" dirty="0"/>
              <a:t>Introduce yourself, your role and your project</a:t>
            </a:r>
          </a:p>
          <a:p>
            <a:r>
              <a:rPr lang="en-GB" dirty="0"/>
              <a:t>Gaining approvals for your project</a:t>
            </a:r>
          </a:p>
          <a:p>
            <a:pPr lvl="1"/>
            <a:r>
              <a:rPr lang="en-GB" dirty="0"/>
              <a:t>Human Research Ethics Committee</a:t>
            </a:r>
          </a:p>
          <a:p>
            <a:pPr lvl="1"/>
            <a:r>
              <a:rPr lang="en-GB" dirty="0"/>
              <a:t>Student Research Project Panel </a:t>
            </a:r>
          </a:p>
          <a:p>
            <a:pPr lvl="1"/>
            <a:r>
              <a:rPr lang="en-GB" dirty="0"/>
              <a:t>Data Protection and Research</a:t>
            </a:r>
          </a:p>
          <a:p>
            <a:pPr lvl="1"/>
            <a:r>
              <a:rPr lang="en-GB" dirty="0"/>
              <a:t>Staff Survey Project Panel</a:t>
            </a:r>
          </a:p>
          <a:p>
            <a:r>
              <a:rPr lang="en-GB" dirty="0"/>
              <a:t>Questions and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00F5C-2A17-4E75-99C2-4D5B65BE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24B07-5744-42D0-9948-B440F49B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EDB6B-F996-4CCD-AB50-553B1863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</a:t>
            </a:fld>
            <a:endParaRPr lang="en-GB"/>
          </a:p>
        </p:txBody>
      </p:sp>
      <p:pic>
        <p:nvPicPr>
          <p:cNvPr id="8" name="Content Placeholder 9">
            <a:hlinkClick r:id="rId4"/>
            <a:extLst>
              <a:ext uri="{FF2B5EF4-FFF2-40B4-BE49-F238E27FC236}">
                <a16:creationId xmlns:a16="http://schemas.microsoft.com/office/drawing/2014/main" id="{9092B8DE-74AA-4509-9EBC-AED4567FC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513" y="1594292"/>
            <a:ext cx="4935520" cy="3519872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9" name="Content Placeholder 9">
            <a:hlinkClick r:id="rId6"/>
            <a:extLst>
              <a:ext uri="{FF2B5EF4-FFF2-40B4-BE49-F238E27FC236}">
                <a16:creationId xmlns:a16="http://schemas.microsoft.com/office/drawing/2014/main" id="{A9F0F069-A622-4788-9FEE-1E9208D84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512" y="1594292"/>
            <a:ext cx="4935522" cy="3519873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Content Placeholder 11">
            <a:hlinkClick r:id="rId8"/>
            <a:extLst>
              <a:ext uri="{FF2B5EF4-FFF2-40B4-BE49-F238E27FC236}">
                <a16:creationId xmlns:a16="http://schemas.microsoft.com/office/drawing/2014/main" id="{ABCE174C-A4F1-4E5C-A5A7-03286A337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748" y="1593747"/>
            <a:ext cx="4937050" cy="3520963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Content Placeholder 9">
            <a:hlinkClick r:id="rId10"/>
            <a:extLst>
              <a:ext uri="{FF2B5EF4-FFF2-40B4-BE49-F238E27FC236}">
                <a16:creationId xmlns:a16="http://schemas.microsoft.com/office/drawing/2014/main" id="{9C0E796A-6FDB-4285-B61A-05A1071367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6748" y="1593746"/>
            <a:ext cx="4937051" cy="3520964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99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9BB5-D06C-411D-B609-5033E6E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Human Research Ethics </a:t>
            </a:r>
            <a:r>
              <a:rPr lang="en-GB" dirty="0"/>
              <a:t>Committee (HREC)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825EA-923C-4627-BD73-7F9CDA702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580082" cy="4808856"/>
          </a:xfrm>
        </p:spPr>
        <p:txBody>
          <a:bodyPr/>
          <a:lstStyle/>
          <a:p>
            <a:r>
              <a:rPr lang="en-GB" dirty="0"/>
              <a:t>Any research involving data collection from human participants requires ethics review by HREC</a:t>
            </a:r>
          </a:p>
          <a:p>
            <a:r>
              <a:rPr lang="en-GB" dirty="0"/>
              <a:t>1. Complete the ‘</a:t>
            </a:r>
            <a:r>
              <a:rPr lang="en-GB" dirty="0">
                <a:hlinkClick r:id="rId3"/>
              </a:rPr>
              <a:t>HREC Project Registration and Risk Checklist</a:t>
            </a:r>
            <a:r>
              <a:rPr lang="en-GB" dirty="0"/>
              <a:t>’ plus documentation related to your project (e.g. consent form, participant information sheet, or questionnaire; response 7 days)</a:t>
            </a:r>
          </a:p>
          <a:p>
            <a:r>
              <a:rPr lang="en-GB" dirty="0"/>
              <a:t>2. If required complete ‘</a:t>
            </a:r>
            <a:r>
              <a:rPr lang="en-GB" dirty="0">
                <a:hlinkClick r:id="rId4"/>
              </a:rPr>
              <a:t>HREC application form</a:t>
            </a:r>
            <a:r>
              <a:rPr lang="en-GB" dirty="0"/>
              <a:t>’ plus docs (response up to 3 weeks)</a:t>
            </a:r>
          </a:p>
        </p:txBody>
      </p:sp>
      <p:pic>
        <p:nvPicPr>
          <p:cNvPr id="10" name="Content Placeholder 9">
            <a:hlinkClick r:id="rId5"/>
            <a:extLst>
              <a:ext uri="{FF2B5EF4-FFF2-40B4-BE49-F238E27FC236}">
                <a16:creationId xmlns:a16="http://schemas.microsoft.com/office/drawing/2014/main" id="{2EFC130A-9775-4C83-B63C-D86A34B76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418282" y="1368108"/>
            <a:ext cx="4935520" cy="3519872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4BAD-1CAF-4DF7-9070-5130F0AF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8DE3-0BCD-47C4-918E-15AFFF3E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E669-9305-42A4-B894-E62DED35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07909-A353-4F6C-B111-BDE5AA5AFEF4}"/>
              </a:ext>
            </a:extLst>
          </p:cNvPr>
          <p:cNvSpPr txBox="1"/>
          <p:nvPr/>
        </p:nvSpPr>
        <p:spPr>
          <a:xfrm>
            <a:off x="6418282" y="5242863"/>
            <a:ext cx="4935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5"/>
              </a:rPr>
              <a:t>http://www.open.ac.uk/research/governance</a:t>
            </a:r>
            <a:br>
              <a:rPr lang="en-GB" sz="2000" dirty="0">
                <a:hlinkClick r:id="rId5"/>
              </a:rPr>
            </a:br>
            <a:r>
              <a:rPr lang="en-GB" sz="2000" dirty="0">
                <a:hlinkClick r:id="rId5"/>
              </a:rPr>
              <a:t>/ethics/human/review-process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342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96F6-5899-47CD-8D0D-54AD290B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Check the ethics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D352-44CF-4BB3-BE8C-DF2CC3527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Checklist activity</a:t>
            </a:r>
          </a:p>
          <a:p>
            <a:pPr lvl="1"/>
            <a:r>
              <a:rPr lang="en-GB" dirty="0"/>
              <a:t>For your project (or future project)</a:t>
            </a:r>
          </a:p>
          <a:p>
            <a:pPr lvl="1"/>
            <a:r>
              <a:rPr lang="en-GB" dirty="0"/>
              <a:t>Review and answer the Higher Risk, lower Risk and Health Research Authority questions</a:t>
            </a:r>
          </a:p>
          <a:p>
            <a:pPr lvl="1"/>
            <a:r>
              <a:rPr lang="en-GB" dirty="0"/>
              <a:t>Any questions / comments</a:t>
            </a:r>
          </a:p>
          <a:p>
            <a:r>
              <a:rPr lang="en-GB" dirty="0"/>
              <a:t>Walkthrough the HREC form</a:t>
            </a:r>
          </a:p>
          <a:p>
            <a:pPr lvl="1"/>
            <a:r>
              <a:rPr lang="en-GB" dirty="0"/>
              <a:t>Abstract (max 200 words)</a:t>
            </a:r>
          </a:p>
          <a:p>
            <a:pPr lvl="1"/>
            <a:r>
              <a:rPr lang="en-GB" dirty="0"/>
              <a:t>Methodology</a:t>
            </a:r>
          </a:p>
          <a:p>
            <a:pPr lvl="1"/>
            <a:r>
              <a:rPr lang="en-GB" dirty="0"/>
              <a:t>Recruitment procedures</a:t>
            </a:r>
          </a:p>
          <a:p>
            <a:pPr lvl="1"/>
            <a:r>
              <a:rPr lang="en-GB" dirty="0"/>
              <a:t>Risk of harm</a:t>
            </a:r>
          </a:p>
          <a:p>
            <a:pPr lvl="1"/>
            <a:r>
              <a:rPr lang="en-GB" dirty="0"/>
              <a:t>Benefits and knowledge transfer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F9D28-49AC-4756-9FDC-9FB45BB1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A7A6A-854C-4DF3-9067-3B25A22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4716F-37C9-48E6-A015-FD8BC9CD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6E2D7-64B3-44B3-9CED-913FAC8B656A}"/>
              </a:ext>
            </a:extLst>
          </p:cNvPr>
          <p:cNvSpPr txBox="1"/>
          <p:nvPr/>
        </p:nvSpPr>
        <p:spPr>
          <a:xfrm>
            <a:off x="6418282" y="5242863"/>
            <a:ext cx="4935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3"/>
              </a:rPr>
              <a:t>http://www.open.ac.uk/research/governance</a:t>
            </a:r>
            <a:br>
              <a:rPr lang="en-GB" sz="2000" dirty="0">
                <a:hlinkClick r:id="rId3"/>
              </a:rPr>
            </a:br>
            <a:r>
              <a:rPr lang="en-GB" sz="2000" dirty="0">
                <a:hlinkClick r:id="rId3"/>
              </a:rPr>
              <a:t>/ethics/human/review-process</a:t>
            </a:r>
            <a:endParaRPr lang="en-GB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D144EF-01BC-461A-BB0D-538F157E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534" y="1368107"/>
            <a:ext cx="4153247" cy="3519873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5CF1E8-60AA-4DDB-9006-84041EDB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34" y="1368106"/>
            <a:ext cx="4247245" cy="3519873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93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C9AD-AC57-4759-809B-063A572C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Research Project Panel (SRPP)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F52A0-2EF8-4A87-95E4-1B8AD82714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Any research which involves making contact with current students, alumni or enquirers needs to be approved by SRPP</a:t>
            </a:r>
          </a:p>
          <a:p>
            <a:r>
              <a:rPr lang="en-GB" dirty="0"/>
              <a:t>Check out the </a:t>
            </a:r>
            <a:r>
              <a:rPr lang="en-GB" dirty="0">
                <a:hlinkClick r:id="rId3"/>
              </a:rPr>
              <a:t>examples</a:t>
            </a:r>
            <a:r>
              <a:rPr lang="en-GB" dirty="0"/>
              <a:t> when drafting your application</a:t>
            </a:r>
          </a:p>
          <a:p>
            <a:r>
              <a:rPr lang="en-GB" dirty="0"/>
              <a:t>SRPP review applications fortnightly (allow three weeks for a response)</a:t>
            </a:r>
          </a:p>
          <a:p>
            <a:pPr lvl="1"/>
            <a:r>
              <a:rPr lang="en-GB" dirty="0"/>
              <a:t>4pm 13</a:t>
            </a:r>
            <a:r>
              <a:rPr lang="en-GB" baseline="30000" dirty="0"/>
              <a:t>th</a:t>
            </a:r>
            <a:r>
              <a:rPr lang="en-GB" dirty="0"/>
              <a:t> Nov (decision 21</a:t>
            </a:r>
            <a:r>
              <a:rPr lang="en-GB" baseline="30000" dirty="0"/>
              <a:t>st</a:t>
            </a:r>
            <a:r>
              <a:rPr lang="en-GB" dirty="0"/>
              <a:t> Nov)</a:t>
            </a:r>
          </a:p>
          <a:p>
            <a:pPr lvl="1"/>
            <a:r>
              <a:rPr lang="en-GB" dirty="0"/>
              <a:t>4pm 27</a:t>
            </a:r>
            <a:r>
              <a:rPr lang="en-GB" baseline="30000" dirty="0"/>
              <a:t>th</a:t>
            </a:r>
            <a:r>
              <a:rPr lang="en-GB" dirty="0"/>
              <a:t> Nov (decision 5</a:t>
            </a:r>
            <a:r>
              <a:rPr lang="en-GB" baseline="30000" dirty="0"/>
              <a:t>th</a:t>
            </a:r>
            <a:r>
              <a:rPr lang="en-GB" dirty="0"/>
              <a:t> Dec)</a:t>
            </a:r>
          </a:p>
          <a:p>
            <a:pPr lvl="1"/>
            <a:r>
              <a:rPr lang="en-GB" dirty="0"/>
              <a:t>4pm 11</a:t>
            </a:r>
            <a:r>
              <a:rPr lang="en-GB" baseline="30000" dirty="0"/>
              <a:t>th</a:t>
            </a:r>
            <a:r>
              <a:rPr lang="en-GB" dirty="0"/>
              <a:t> Dec (decision 19</a:t>
            </a:r>
            <a:r>
              <a:rPr lang="en-GB" baseline="30000" dirty="0"/>
              <a:t>th</a:t>
            </a:r>
            <a:r>
              <a:rPr lang="en-GB" dirty="0"/>
              <a:t> Dec)</a:t>
            </a:r>
          </a:p>
        </p:txBody>
      </p:sp>
      <p:pic>
        <p:nvPicPr>
          <p:cNvPr id="10" name="Content Placeholder 9">
            <a:hlinkClick r:id="rId4"/>
            <a:extLst>
              <a:ext uri="{FF2B5EF4-FFF2-40B4-BE49-F238E27FC236}">
                <a16:creationId xmlns:a16="http://schemas.microsoft.com/office/drawing/2014/main" id="{AADE869F-4DC7-4A59-AA87-2B25A7D08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93077" y="1368107"/>
            <a:ext cx="5181600" cy="3695369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FA1E-A471-4061-83F1-BC125BE5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385C9-61DD-4293-8026-73E956FF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276D8-B426-429C-8884-D119DE24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DA743-1336-4ECE-9F9B-6378A2A79EFC}"/>
              </a:ext>
            </a:extLst>
          </p:cNvPr>
          <p:cNvSpPr txBox="1"/>
          <p:nvPr/>
        </p:nvSpPr>
        <p:spPr>
          <a:xfrm>
            <a:off x="6156543" y="5386747"/>
            <a:ext cx="519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https://openuniv.sharepoint.com/sites/mi/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data-and-student-analytics/SitePages/SRPP.aspx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309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A3851C4-0FE9-4CDC-9975-97C054422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1E06EDF-D172-4DD7-BD50-002AD279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Critiquing an example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CDA32-2ECD-4928-B445-44ACC8F1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8672F-CAE7-4A3F-99F6-EDAF286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7FB81-A487-4567-91F9-0B6E3650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6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439C01-EE29-4AF5-A0CB-038BB467D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368107"/>
            <a:ext cx="5181600" cy="4294213"/>
          </a:xfrm>
          <a:prstGeom prst="rect">
            <a:avLst/>
          </a:prstGeom>
        </p:spPr>
      </p:pic>
      <p:graphicFrame>
        <p:nvGraphicFramePr>
          <p:cNvPr id="20" name="Table 13">
            <a:extLst>
              <a:ext uri="{FF2B5EF4-FFF2-40B4-BE49-F238E27FC236}">
                <a16:creationId xmlns:a16="http://schemas.microsoft.com/office/drawing/2014/main" id="{26C659D3-DA51-44CF-965A-C801DFC137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8660396"/>
              </p:ext>
            </p:extLst>
          </p:nvPr>
        </p:nvGraphicFramePr>
        <p:xfrm>
          <a:off x="6172200" y="1368425"/>
          <a:ext cx="5590010" cy="482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058">
                  <a:extLst>
                    <a:ext uri="{9D8B030D-6E8A-4147-A177-3AD203B41FA5}">
                      <a16:colId xmlns:a16="http://schemas.microsoft.com/office/drawing/2014/main" val="2729238602"/>
                    </a:ext>
                  </a:extLst>
                </a:gridCol>
                <a:gridCol w="3854952">
                  <a:extLst>
                    <a:ext uri="{9D8B030D-6E8A-4147-A177-3AD203B41FA5}">
                      <a16:colId xmlns:a16="http://schemas.microsoft.com/office/drawing/2014/main" val="4130085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CRITERIA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EVALUATION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06633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Working group member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A.N. Commenter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52040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Rationale and approach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Clear link from objectives to research questions, of strategic benefit to the university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06430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Questionnaire / interview schedule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Generally fine – but could this be shorter?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Q11: Typo in ‘agree’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Q12: Use standard ‘very / fairly / not very / not at all’ scale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44113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Invitation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Re-order to give background details about researcher before information about confidentiality. Add standard data protection wording.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75086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Sample / demographics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>
                          <a:effectLst/>
                          <a:latin typeface="+mn-lt"/>
                        </a:rPr>
                        <a:t>Perhaps add ethnicity to demographics?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8822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+mn-lt"/>
                        </a:rPr>
                        <a:t>Approve / Reject</a:t>
                      </a:r>
                      <a:r>
                        <a:rPr lang="en-US" sz="1600" b="0" i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1" dirty="0">
                          <a:effectLst/>
                          <a:latin typeface="+mn-lt"/>
                        </a:rPr>
                        <a:t>Approve</a:t>
                      </a:r>
                      <a:r>
                        <a:rPr lang="en-US" sz="16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5029" marR="85029" marT="42514" marB="42514"/>
                </a:tc>
                <a:extLst>
                  <a:ext uri="{0D108BD9-81ED-4DB2-BD59-A6C34878D82A}">
                    <a16:rowId xmlns:a16="http://schemas.microsoft.com/office/drawing/2014/main" val="3471576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46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5299-E9B8-4826-9B70-620AC39A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Protection and Research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B469-91CA-4A35-8AA4-DC410BBF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28464-D28D-4FC9-9AC1-01CCCD00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B6D04-99F3-46E7-8FC3-FCFEF21C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11">
            <a:hlinkClick r:id="rId2"/>
            <a:extLst>
              <a:ext uri="{FF2B5EF4-FFF2-40B4-BE49-F238E27FC236}">
                <a16:creationId xmlns:a16="http://schemas.microsoft.com/office/drawing/2014/main" id="{FF63889A-BE98-4061-B26E-8876A26C9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8107"/>
            <a:ext cx="5181600" cy="3695369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DF130-E87F-45B1-B3E4-B6A5FC0CE4A8}"/>
              </a:ext>
            </a:extLst>
          </p:cNvPr>
          <p:cNvSpPr txBox="1"/>
          <p:nvPr/>
        </p:nvSpPr>
        <p:spPr>
          <a:xfrm>
            <a:off x="984896" y="5242864"/>
            <a:ext cx="5034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2"/>
              </a:rPr>
              <a:t>http://www.open.ac.uk/research/governance/</a:t>
            </a:r>
            <a:br>
              <a:rPr lang="en-GB" sz="2000" dirty="0">
                <a:hlinkClick r:id="rId2"/>
              </a:rPr>
            </a:br>
            <a:r>
              <a:rPr lang="en-GB" sz="2000" dirty="0">
                <a:hlinkClick r:id="rId2"/>
              </a:rPr>
              <a:t>ethics/human/data-protection</a:t>
            </a:r>
            <a:endParaRPr lang="en-GB" sz="2000" dirty="0"/>
          </a:p>
        </p:txBody>
      </p:sp>
      <p:pic>
        <p:nvPicPr>
          <p:cNvPr id="10" name="Content Placeholder 9">
            <a:hlinkClick r:id="rId4"/>
            <a:extLst>
              <a:ext uri="{FF2B5EF4-FFF2-40B4-BE49-F238E27FC236}">
                <a16:creationId xmlns:a16="http://schemas.microsoft.com/office/drawing/2014/main" id="{2F632203-CCD7-49F3-967E-AFA9ACEB4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368107"/>
            <a:ext cx="5181600" cy="3695369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E94FF2-5796-4B2C-916A-2E1AC1E174C5}"/>
              </a:ext>
            </a:extLst>
          </p:cNvPr>
          <p:cNvSpPr txBox="1"/>
          <p:nvPr/>
        </p:nvSpPr>
        <p:spPr>
          <a:xfrm>
            <a:off x="6267567" y="5242863"/>
            <a:ext cx="514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http://intranet6.open.ac.uk/governance/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data-protection/ou-data-protection-procedures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380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CFF48-8574-4939-ADCF-972506F9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0" dirty="0"/>
              <a:t>Staff Survey Project </a:t>
            </a:r>
            <a:r>
              <a:rPr lang="en-GB" dirty="0"/>
              <a:t>Panel (SSPP)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275CE8-FEDF-420B-9CB9-9D90883EC3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Who needs to apply?</a:t>
            </a:r>
          </a:p>
          <a:p>
            <a:pPr lvl="1"/>
            <a:r>
              <a:rPr lang="en-GB" dirty="0"/>
              <a:t>“Small-scale surveys that require less than 30 responses from staff do not need approval from the SSPP” (</a:t>
            </a:r>
            <a:r>
              <a:rPr lang="en-GB" dirty="0">
                <a:hlinkClick r:id="rId3"/>
              </a:rPr>
              <a:t>SSPP guidelines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For example: Surveying 30 or more associate lecturers</a:t>
            </a:r>
          </a:p>
        </p:txBody>
      </p:sp>
      <p:pic>
        <p:nvPicPr>
          <p:cNvPr id="10" name="Content Placeholder 9">
            <a:hlinkClick r:id="rId4"/>
            <a:extLst>
              <a:ext uri="{FF2B5EF4-FFF2-40B4-BE49-F238E27FC236}">
                <a16:creationId xmlns:a16="http://schemas.microsoft.com/office/drawing/2014/main" id="{C06CDBA0-39EB-4242-97BB-F22EE1D7B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1368107"/>
            <a:ext cx="5181600" cy="3695369"/>
          </a:xfrm>
          <a:prstGeom prst="rect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9100-BB98-4CF3-AC7B-E7C6D5F7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CD1B-6081-47AF-ADAF-B86FF088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01EEC-3871-4DD4-B546-C579320E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89FF3-EB0C-4B8D-8D7D-90296DAE799A}"/>
              </a:ext>
            </a:extLst>
          </p:cNvPr>
          <p:cNvSpPr txBox="1"/>
          <p:nvPr/>
        </p:nvSpPr>
        <p:spPr>
          <a:xfrm>
            <a:off x="8041710" y="5242863"/>
            <a:ext cx="341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dirty="0">
                <a:hlinkClick r:id="rId4"/>
              </a:rPr>
              <a:t>http://intranet6.open.ac.uk/</a:t>
            </a:r>
            <a:br>
              <a:rPr lang="en-GB" sz="2000" dirty="0">
                <a:hlinkClick r:id="rId4"/>
              </a:rPr>
            </a:br>
            <a:r>
              <a:rPr lang="en-GB" sz="2000" dirty="0">
                <a:hlinkClick r:id="rId4"/>
              </a:rPr>
              <a:t>human-resources/staff-surveys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461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EAB4-811A-4636-809B-64389EFE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next steps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5FBA2-153D-4B65-9A17-E5A47A99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5th November 2019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4817D-CD98-46B8-AAB3-ECEB85FB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APD eSTEeM - Gaining approvals for your scholarship project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B7926-588C-462F-B840-02AB0540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2" descr="https://typo3.org/uploads/RTEmagicC_lego-team.jpg.jpg">
            <a:extLst>
              <a:ext uri="{FF2B5EF4-FFF2-40B4-BE49-F238E27FC236}">
                <a16:creationId xmlns:a16="http://schemas.microsoft.com/office/drawing/2014/main" id="{045CA45F-C2CF-4611-AB2A-7AC1AD42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032000"/>
            <a:ext cx="9017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46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c9357629-6185-4467-a39f-3b7c432b5c10&quot;,&quot;TimeStamp&quot;:&quot;2018-10-04T22:54:38.5658229+01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721</Words>
  <Application>Microsoft Office PowerPoint</Application>
  <PresentationFormat>Widescreen</PresentationFormat>
  <Paragraphs>110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Gaining approvals for your scholarship project</vt:lpstr>
      <vt:lpstr>Overview</vt:lpstr>
      <vt:lpstr>Human Research Ethics Committee (HREC)</vt:lpstr>
      <vt:lpstr>Activity – Check the ethics for your project</vt:lpstr>
      <vt:lpstr>Student Research Project Panel (SRPP)</vt:lpstr>
      <vt:lpstr>Activity – Critiquing an example</vt:lpstr>
      <vt:lpstr>Data Protection and Research</vt:lpstr>
      <vt:lpstr>Staff Survey Project Panel (SSPP)</vt:lpstr>
      <vt:lpstr>Questions and next steps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Trevor Collins</cp:lastModifiedBy>
  <cp:revision>407</cp:revision>
  <cp:lastPrinted>2018-10-16T09:27:54Z</cp:lastPrinted>
  <dcterms:created xsi:type="dcterms:W3CDTF">2017-05-06T04:58:44Z</dcterms:created>
  <dcterms:modified xsi:type="dcterms:W3CDTF">2019-11-01T14:52:25Z</dcterms:modified>
</cp:coreProperties>
</file>