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7" r:id="rId6"/>
    <p:sldMasterId id="2147483679" r:id="rId7"/>
    <p:sldMasterId id="2147483700" r:id="rId8"/>
    <p:sldMasterId id="2147483720" r:id="rId9"/>
    <p:sldMasterId id="2147483726" r:id="rId10"/>
  </p:sldMasterIdLst>
  <p:notesMasterIdLst>
    <p:notesMasterId r:id="rId29"/>
  </p:notesMasterIdLst>
  <p:sldIdLst>
    <p:sldId id="256" r:id="rId11"/>
    <p:sldId id="305" r:id="rId12"/>
    <p:sldId id="484" r:id="rId13"/>
    <p:sldId id="483" r:id="rId14"/>
    <p:sldId id="485" r:id="rId15"/>
    <p:sldId id="491" r:id="rId16"/>
    <p:sldId id="490" r:id="rId17"/>
    <p:sldId id="488" r:id="rId18"/>
    <p:sldId id="492" r:id="rId19"/>
    <p:sldId id="493" r:id="rId20"/>
    <p:sldId id="497" r:id="rId21"/>
    <p:sldId id="494" r:id="rId22"/>
    <p:sldId id="495" r:id="rId23"/>
    <p:sldId id="496" r:id="rId24"/>
    <p:sldId id="489" r:id="rId25"/>
    <p:sldId id="486" r:id="rId26"/>
    <p:sldId id="487" r:id="rId27"/>
    <p:sldId id="384"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2273BD8B-360C-4544-8574-C9F6BD5612C6}">
          <p14:sldIdLst>
            <p14:sldId id="256"/>
            <p14:sldId id="305"/>
            <p14:sldId id="484"/>
            <p14:sldId id="483"/>
            <p14:sldId id="485"/>
            <p14:sldId id="491"/>
            <p14:sldId id="490"/>
            <p14:sldId id="488"/>
            <p14:sldId id="492"/>
            <p14:sldId id="493"/>
            <p14:sldId id="497"/>
            <p14:sldId id="494"/>
            <p14:sldId id="495"/>
            <p14:sldId id="496"/>
            <p14:sldId id="489"/>
            <p14:sldId id="486"/>
            <p14:sldId id="487"/>
            <p14:sldId id="38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6A2118-3229-871F-7624-805538653254}" name="Jane.M.Bromley [she/her]" initials="J[" userId="S::jmb995@open.ac.uk::7c572cc6-fe14-42b2-9e13-e88a6164c2d7" providerId="AD"/>
  <p188:author id="{D1BA1550-B4AF-1E66-E31C-3BD2270352E9}" name="Elizabeth.Shakespeare" initials="El" userId="S::es7262@open.ac.uk::813fb298-3fdb-488b-975f-0b643487f240" providerId="AD"/>
  <p188:author id="{8C94FA7C-2170-4A80-441E-F56A7073DB4A}" name="Zoe.Tompkins" initials="Zo" userId="S::zlt2@open.ac.uk::09b8bd6a-b842-43fe-b623-3325ed7e2daa" providerId="AD"/>
  <p188:author id="{4FCB209B-B1A6-B155-52B5-D635CC4E6702}" name="Rehana.Awan [She/Her]" initials="R[" userId="S::ra3472@open.ac.uk::369d06fc-2f7b-4157-ba8f-2b55350e3d3c" providerId="AD"/>
  <p188:author id="{F75875AA-94F3-F523-9A48-C22C40F9FFF2}" name="Diane.Butler [She/Her]" initials="D[" userId="S::dlb9@open.ac.uk::8d5b72e9-bf64-4276-9c72-a4f1a1007677" providerId="AD"/>
  <p188:author id="{39C252EC-BA04-8FA1-0A9E-674D51906E39}" name="Magnus Ramage" initials="MR" userId="Magnus Ramag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30298-2B21-4A9C-B621-53FAD50A5E40}" type="datetimeFigureOut">
              <a:rPr lang="en-GB" smtClean="0"/>
              <a:t>11/04/2024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62ACB-5342-4E7D-A793-E76CFB512E5C}" type="slidenum">
              <a:rPr lang="en-GB" smtClean="0"/>
              <a:t>‹#›</a:t>
            </a:fld>
            <a:endParaRPr lang="en-GB"/>
          </a:p>
        </p:txBody>
      </p:sp>
    </p:spTree>
    <p:extLst>
      <p:ext uri="{BB962C8B-B14F-4D97-AF65-F5344CB8AC3E}">
        <p14:creationId xmlns:p14="http://schemas.microsoft.com/office/powerpoint/2010/main" val="78266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Welcome and introductions – random, introduce if speak, or if in a breakout room introduce yourself. Ask facilitators to introduce themselves. Explain why we have several people present – C&amp;E WG from AGIG.</a:t>
            </a:r>
          </a:p>
          <a:p>
            <a:r>
              <a:rPr lang="en-GB"/>
              <a:t>Cameras on to reduce transactional distance and to support creating a psychologically safe environment – explain that some of the initial slides colleagues who attended the first session will recognise but that we’re including these in all the sessions as it’s important to remind ourselves of the terms of engagement. </a:t>
            </a:r>
          </a:p>
          <a:p>
            <a:r>
              <a:rPr lang="en-GB"/>
              <a:t>What do you want to get out of the session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10</a:t>
            </a:fld>
            <a:endParaRPr lang="en-GB"/>
          </a:p>
        </p:txBody>
      </p:sp>
    </p:spTree>
    <p:extLst>
      <p:ext uri="{BB962C8B-B14F-4D97-AF65-F5344CB8AC3E}">
        <p14:creationId xmlns:p14="http://schemas.microsoft.com/office/powerpoint/2010/main" val="112513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11</a:t>
            </a:fld>
            <a:endParaRPr lang="en-GB"/>
          </a:p>
        </p:txBody>
      </p:sp>
    </p:spTree>
    <p:extLst>
      <p:ext uri="{BB962C8B-B14F-4D97-AF65-F5344CB8AC3E}">
        <p14:creationId xmlns:p14="http://schemas.microsoft.com/office/powerpoint/2010/main" val="3301272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12</a:t>
            </a:fld>
            <a:endParaRPr lang="en-GB"/>
          </a:p>
        </p:txBody>
      </p:sp>
    </p:spTree>
    <p:extLst>
      <p:ext uri="{BB962C8B-B14F-4D97-AF65-F5344CB8AC3E}">
        <p14:creationId xmlns:p14="http://schemas.microsoft.com/office/powerpoint/2010/main" val="783632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13</a:t>
            </a:fld>
            <a:endParaRPr lang="en-GB"/>
          </a:p>
        </p:txBody>
      </p:sp>
    </p:spTree>
    <p:extLst>
      <p:ext uri="{BB962C8B-B14F-4D97-AF65-F5344CB8AC3E}">
        <p14:creationId xmlns:p14="http://schemas.microsoft.com/office/powerpoint/2010/main" val="334160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14</a:t>
            </a:fld>
            <a:endParaRPr lang="en-GB"/>
          </a:p>
        </p:txBody>
      </p:sp>
    </p:spTree>
    <p:extLst>
      <p:ext uri="{BB962C8B-B14F-4D97-AF65-F5344CB8AC3E}">
        <p14:creationId xmlns:p14="http://schemas.microsoft.com/office/powerpoint/2010/main" val="2786703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15</a:t>
            </a:fld>
            <a:endParaRPr lang="en-GB"/>
          </a:p>
        </p:txBody>
      </p:sp>
    </p:spTree>
    <p:extLst>
      <p:ext uri="{BB962C8B-B14F-4D97-AF65-F5344CB8AC3E}">
        <p14:creationId xmlns:p14="http://schemas.microsoft.com/office/powerpoint/2010/main" val="476169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16</a:t>
            </a:fld>
            <a:endParaRPr lang="en-GB"/>
          </a:p>
        </p:txBody>
      </p:sp>
    </p:spTree>
    <p:extLst>
      <p:ext uri="{BB962C8B-B14F-4D97-AF65-F5344CB8AC3E}">
        <p14:creationId xmlns:p14="http://schemas.microsoft.com/office/powerpoint/2010/main" val="3554486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17</a:t>
            </a:fld>
            <a:endParaRPr lang="en-GB"/>
          </a:p>
        </p:txBody>
      </p:sp>
    </p:spTree>
    <p:extLst>
      <p:ext uri="{BB962C8B-B14F-4D97-AF65-F5344CB8AC3E}">
        <p14:creationId xmlns:p14="http://schemas.microsoft.com/office/powerpoint/2010/main" val="3020097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49641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40371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62473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4</a:t>
            </a:fld>
            <a:endParaRPr lang="en-GB"/>
          </a:p>
        </p:txBody>
      </p:sp>
    </p:spTree>
    <p:extLst>
      <p:ext uri="{BB962C8B-B14F-4D97-AF65-F5344CB8AC3E}">
        <p14:creationId xmlns:p14="http://schemas.microsoft.com/office/powerpoint/2010/main" val="100324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5</a:t>
            </a:fld>
            <a:endParaRPr lang="en-GB"/>
          </a:p>
        </p:txBody>
      </p:sp>
    </p:spTree>
    <p:extLst>
      <p:ext uri="{BB962C8B-B14F-4D97-AF65-F5344CB8AC3E}">
        <p14:creationId xmlns:p14="http://schemas.microsoft.com/office/powerpoint/2010/main" val="189842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6</a:t>
            </a:fld>
            <a:endParaRPr lang="en-GB"/>
          </a:p>
        </p:txBody>
      </p:sp>
    </p:spTree>
    <p:extLst>
      <p:ext uri="{BB962C8B-B14F-4D97-AF65-F5344CB8AC3E}">
        <p14:creationId xmlns:p14="http://schemas.microsoft.com/office/powerpoint/2010/main" val="186246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7</a:t>
            </a:fld>
            <a:endParaRPr lang="en-GB"/>
          </a:p>
        </p:txBody>
      </p:sp>
    </p:spTree>
    <p:extLst>
      <p:ext uri="{BB962C8B-B14F-4D97-AF65-F5344CB8AC3E}">
        <p14:creationId xmlns:p14="http://schemas.microsoft.com/office/powerpoint/2010/main" val="1170908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8</a:t>
            </a:fld>
            <a:endParaRPr lang="en-GB"/>
          </a:p>
        </p:txBody>
      </p:sp>
    </p:spTree>
    <p:extLst>
      <p:ext uri="{BB962C8B-B14F-4D97-AF65-F5344CB8AC3E}">
        <p14:creationId xmlns:p14="http://schemas.microsoft.com/office/powerpoint/2010/main" val="268487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20B62ACB-5342-4E7D-A793-E76CFB512E5C}" type="slidenum">
              <a:rPr lang="en-GB" smtClean="0"/>
              <a:t>9</a:t>
            </a:fld>
            <a:endParaRPr lang="en-GB"/>
          </a:p>
        </p:txBody>
      </p:sp>
    </p:spTree>
    <p:extLst>
      <p:ext uri="{BB962C8B-B14F-4D97-AF65-F5344CB8AC3E}">
        <p14:creationId xmlns:p14="http://schemas.microsoft.com/office/powerpoint/2010/main" val="1506458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687815" y="2160001"/>
            <a:ext cx="10561031"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687815" y="3166993"/>
            <a:ext cx="10561032"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365759" y="6431962"/>
            <a:ext cx="27432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143" y="5538158"/>
            <a:ext cx="2011888"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525520" y="1150619"/>
            <a:ext cx="80106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276327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913120" y="1150619"/>
            <a:ext cx="56230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514071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913120" y="1150619"/>
            <a:ext cx="56230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514071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518401" y="3873243"/>
            <a:ext cx="514071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19"/>
            <a:ext cx="340335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4114707" y="1150618"/>
            <a:ext cx="340335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7711013" y="1150615"/>
            <a:ext cx="3825380"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11017991"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18402" y="3566179"/>
            <a:ext cx="11017991"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6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21"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chemeClr val="bg1"/>
                </a:solidFill>
                <a:latin typeface="Poppins" panose="00000500000000000000" pitchFamily="2" charset="0"/>
                <a:cs typeface="Poppins" panose="00000500000000000000" pitchFamily="2" charset="0"/>
              </a:rPr>
              <a:t>‹#›</a:t>
            </a:fld>
            <a:endParaRPr lang="en-GB" sz="844">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8" y="1676668"/>
            <a:ext cx="9591229" cy="289311"/>
          </a:xfrm>
          <a:prstGeom prst="rect">
            <a:avLst/>
          </a:prstGeom>
        </p:spPr>
        <p:txBody>
          <a:bodyPr>
            <a:noAutofit/>
          </a:bodyPr>
          <a:lstStyle>
            <a:lvl1pPr marL="0" indent="0">
              <a:lnSpc>
                <a:spcPct val="110000"/>
              </a:lnSpc>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8"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9" y="404670"/>
            <a:ext cx="10766703"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9" y="912174"/>
            <a:ext cx="10766703"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8" y="2668680"/>
            <a:ext cx="9591229" cy="760325"/>
          </a:xfrm>
          <a:prstGeom prst="rect">
            <a:avLst/>
          </a:prstGeom>
        </p:spPr>
        <p:txBody>
          <a:bodyPr>
            <a:noAutofit/>
          </a:bodyPr>
          <a:lstStyle>
            <a:lvl1pPr marL="160735" indent="-160735">
              <a:lnSpc>
                <a:spcPct val="110000"/>
              </a:lnSpc>
              <a:spcBef>
                <a:spcPts val="0"/>
              </a:spcBef>
              <a:spcAft>
                <a:spcPts val="338"/>
              </a:spcAft>
              <a:buFontTx/>
              <a:buBlip>
                <a:blip r:embed="rId3"/>
              </a:buBlip>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121780242"/>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21"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chemeClr val="bg1"/>
                </a:solidFill>
                <a:latin typeface="Poppins" panose="00000500000000000000" pitchFamily="2" charset="0"/>
                <a:cs typeface="Poppins" panose="00000500000000000000" pitchFamily="2" charset="0"/>
              </a:rPr>
              <a:t>‹#›</a:t>
            </a:fld>
            <a:endParaRPr lang="en-GB" sz="844">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8" y="1676668"/>
            <a:ext cx="9591229" cy="289311"/>
          </a:xfrm>
          <a:prstGeom prst="rect">
            <a:avLst/>
          </a:prstGeom>
        </p:spPr>
        <p:txBody>
          <a:bodyPr>
            <a:noAutofit/>
          </a:bodyPr>
          <a:lstStyle>
            <a:lvl1pPr marL="0" indent="0">
              <a:lnSpc>
                <a:spcPct val="110000"/>
              </a:lnSpc>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8"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9" y="404670"/>
            <a:ext cx="10766703"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9" y="912174"/>
            <a:ext cx="10766703"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8" y="2668680"/>
            <a:ext cx="9591229" cy="760325"/>
          </a:xfrm>
          <a:prstGeom prst="rect">
            <a:avLst/>
          </a:prstGeom>
        </p:spPr>
        <p:txBody>
          <a:bodyPr>
            <a:noAutofit/>
          </a:bodyPr>
          <a:lstStyle>
            <a:lvl1pPr marL="160735" indent="-160735">
              <a:lnSpc>
                <a:spcPct val="110000"/>
              </a:lnSpc>
              <a:spcBef>
                <a:spcPts val="0"/>
              </a:spcBef>
              <a:spcAft>
                <a:spcPts val="338"/>
              </a:spcAft>
              <a:buFontTx/>
              <a:buBlip>
                <a:blip r:embed="rId4"/>
              </a:buBlip>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371604794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21" y="5846618"/>
            <a:ext cx="1011383"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chemeClr val="bg1"/>
                </a:solidFill>
                <a:latin typeface="Poppins" panose="00000500000000000000" pitchFamily="2" charset="0"/>
                <a:cs typeface="Poppins" panose="00000500000000000000" pitchFamily="2" charset="0"/>
              </a:rPr>
              <a:t>‹#›</a:t>
            </a:fld>
            <a:endParaRPr lang="en-GB" sz="844">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9" y="404670"/>
            <a:ext cx="10766703"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9" y="912174"/>
            <a:ext cx="10766703"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8" y="1676668"/>
            <a:ext cx="9591229" cy="289311"/>
          </a:xfrm>
          <a:prstGeom prst="rect">
            <a:avLst/>
          </a:prstGeom>
        </p:spPr>
        <p:txBody>
          <a:bodyPr>
            <a:noAutofit/>
          </a:bodyPr>
          <a:lstStyle>
            <a:lvl1pPr marL="0" indent="0">
              <a:lnSpc>
                <a:spcPct val="110000"/>
              </a:lnSpc>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8"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8" y="2668680"/>
            <a:ext cx="9591229" cy="760325"/>
          </a:xfrm>
          <a:prstGeom prst="rect">
            <a:avLst/>
          </a:prstGeom>
        </p:spPr>
        <p:txBody>
          <a:bodyPr>
            <a:noAutofit/>
          </a:bodyPr>
          <a:lstStyle>
            <a:lvl1pPr marL="160735" indent="-160735">
              <a:lnSpc>
                <a:spcPct val="110000"/>
              </a:lnSpc>
              <a:spcBef>
                <a:spcPts val="0"/>
              </a:spcBef>
              <a:spcAft>
                <a:spcPts val="338"/>
              </a:spcAft>
              <a:buFontTx/>
              <a:buBlip>
                <a:blip r:embed="rId4"/>
              </a:buBlip>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41958677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21" y="5846618"/>
            <a:ext cx="1011383"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chemeClr val="bg1"/>
                </a:solidFill>
                <a:latin typeface="Poppins" panose="00000500000000000000" pitchFamily="2" charset="0"/>
                <a:cs typeface="Poppins" panose="00000500000000000000" pitchFamily="2" charset="0"/>
              </a:rPr>
              <a:t>‹#›</a:t>
            </a:fld>
            <a:endParaRPr lang="en-GB" sz="844">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9" y="404670"/>
            <a:ext cx="10766703"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9" y="912174"/>
            <a:ext cx="10766703"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8" y="1676668"/>
            <a:ext cx="9591229" cy="289311"/>
          </a:xfrm>
          <a:prstGeom prst="rect">
            <a:avLst/>
          </a:prstGeom>
        </p:spPr>
        <p:txBody>
          <a:bodyPr>
            <a:noAutofit/>
          </a:bodyPr>
          <a:lstStyle>
            <a:lvl1pPr marL="0" indent="0">
              <a:lnSpc>
                <a:spcPct val="110000"/>
              </a:lnSpc>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8"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8" y="2668680"/>
            <a:ext cx="9591229" cy="760325"/>
          </a:xfrm>
          <a:prstGeom prst="rect">
            <a:avLst/>
          </a:prstGeom>
        </p:spPr>
        <p:txBody>
          <a:bodyPr>
            <a:noAutofit/>
          </a:bodyPr>
          <a:lstStyle>
            <a:lvl1pPr marL="160735" indent="-160735">
              <a:lnSpc>
                <a:spcPct val="110000"/>
              </a:lnSpc>
              <a:spcBef>
                <a:spcPts val="0"/>
              </a:spcBef>
              <a:spcAft>
                <a:spcPts val="338"/>
              </a:spcAft>
              <a:buFontTx/>
              <a:buBlip>
                <a:blip r:embed="rId4"/>
              </a:buBlip>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30655623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21" y="5846618"/>
            <a:ext cx="1011383"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chemeClr val="bg1"/>
                </a:solidFill>
                <a:latin typeface="Poppins" panose="00000500000000000000" pitchFamily="2" charset="0"/>
                <a:cs typeface="Poppins" panose="00000500000000000000" pitchFamily="2" charset="0"/>
              </a:rPr>
              <a:t>‹#›</a:t>
            </a:fld>
            <a:endParaRPr lang="en-GB" sz="844">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9" y="404670"/>
            <a:ext cx="10766703"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9" y="912174"/>
            <a:ext cx="10766703"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8" y="1676668"/>
            <a:ext cx="9591229" cy="289311"/>
          </a:xfrm>
          <a:prstGeom prst="rect">
            <a:avLst/>
          </a:prstGeom>
        </p:spPr>
        <p:txBody>
          <a:bodyPr>
            <a:noAutofit/>
          </a:bodyPr>
          <a:lstStyle>
            <a:lvl1pPr marL="0" indent="0">
              <a:lnSpc>
                <a:spcPct val="110000"/>
              </a:lnSpc>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8"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8" y="2668680"/>
            <a:ext cx="9591229" cy="760325"/>
          </a:xfrm>
          <a:prstGeom prst="rect">
            <a:avLst/>
          </a:prstGeom>
        </p:spPr>
        <p:txBody>
          <a:bodyPr>
            <a:noAutofit/>
          </a:bodyPr>
          <a:lstStyle>
            <a:lvl1pPr marL="160735" indent="-160735">
              <a:lnSpc>
                <a:spcPct val="110000"/>
              </a:lnSpc>
              <a:spcBef>
                <a:spcPts val="0"/>
              </a:spcBef>
              <a:spcAft>
                <a:spcPts val="338"/>
              </a:spcAft>
              <a:buFontTx/>
              <a:buBlip>
                <a:blip r:embed="rId4"/>
              </a:buBlip>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1876251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21" y="5846618"/>
            <a:ext cx="1011383"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chemeClr val="bg1"/>
                </a:solidFill>
                <a:latin typeface="Poppins" panose="00000500000000000000" pitchFamily="2" charset="0"/>
                <a:cs typeface="Poppins" panose="00000500000000000000" pitchFamily="2" charset="0"/>
              </a:rPr>
              <a:t>‹#›</a:t>
            </a:fld>
            <a:endParaRPr lang="en-GB" sz="844">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9" y="404670"/>
            <a:ext cx="10766703"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9" y="912174"/>
            <a:ext cx="10766703"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50" y="1562445"/>
            <a:ext cx="7739063" cy="742950"/>
          </a:xfrm>
          <a:prstGeom prst="rect">
            <a:avLst/>
          </a:prstGeom>
          <a:solidFill>
            <a:srgbClr val="E6FAFF"/>
          </a:solidFill>
        </p:spPr>
        <p:txBody>
          <a:bodyPr lIns="216000" tIns="108000" rIns="216000" bIns="72000"/>
          <a:lstStyle>
            <a:lvl1pPr marL="0" indent="0">
              <a:lnSpc>
                <a:spcPct val="110000"/>
              </a:lnSpc>
              <a:buNone/>
              <a:defRPr sz="844">
                <a:latin typeface="Poppins" panose="00000500000000000000" pitchFamily="2" charset="0"/>
              </a:defRPr>
            </a:lvl1pPr>
            <a:lvl2pPr marL="257175" indent="0">
              <a:buNone/>
              <a:defRPr/>
            </a:lvl2pPr>
            <a:lvl3pPr marL="514350" indent="0">
              <a:buNone/>
              <a:defRPr/>
            </a:lvl3pPr>
            <a:lvl4pPr marL="771525" indent="0">
              <a:buNone/>
              <a:defRPr/>
            </a:lvl4pPr>
            <a:lvl5pPr marL="1028700" indent="0">
              <a:buNone/>
              <a:defRPr/>
            </a:lvl5pPr>
          </a:lstStyle>
          <a:p>
            <a:pPr lvl="0"/>
            <a:r>
              <a:rPr lang="en-GB" sz="844">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9" y="1558882"/>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013"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50" y="2459335"/>
            <a:ext cx="7739063" cy="742950"/>
          </a:xfrm>
          <a:prstGeom prst="rect">
            <a:avLst/>
          </a:prstGeom>
          <a:solidFill>
            <a:srgbClr val="E6FAFF"/>
          </a:solidFill>
        </p:spPr>
        <p:txBody>
          <a:bodyPr lIns="216000" tIns="108000" rIns="216000" bIns="72000"/>
          <a:lstStyle>
            <a:lvl1pPr marL="0" indent="0">
              <a:lnSpc>
                <a:spcPct val="110000"/>
              </a:lnSpc>
              <a:buNone/>
              <a:defRPr sz="844">
                <a:latin typeface="Poppins" panose="00000500000000000000" pitchFamily="2" charset="0"/>
              </a:defRPr>
            </a:lvl1pPr>
            <a:lvl2pPr marL="257175" indent="0">
              <a:buNone/>
              <a:defRPr/>
            </a:lvl2pPr>
            <a:lvl3pPr marL="514350" indent="0">
              <a:buNone/>
              <a:defRPr/>
            </a:lvl3pPr>
            <a:lvl4pPr marL="771525" indent="0">
              <a:buNone/>
              <a:defRPr/>
            </a:lvl4pPr>
            <a:lvl5pPr marL="1028700" indent="0">
              <a:buNone/>
              <a:defRPr/>
            </a:lvl5pPr>
          </a:lstStyle>
          <a:p>
            <a:pPr lvl="0"/>
            <a:r>
              <a:rPr lang="en-GB" sz="844">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9" y="2455775"/>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013"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50" y="3356225"/>
            <a:ext cx="7739063" cy="742950"/>
          </a:xfrm>
          <a:prstGeom prst="rect">
            <a:avLst/>
          </a:prstGeom>
          <a:solidFill>
            <a:srgbClr val="E6FAFF"/>
          </a:solidFill>
        </p:spPr>
        <p:txBody>
          <a:bodyPr lIns="216000" tIns="108000" rIns="216000" bIns="72000"/>
          <a:lstStyle>
            <a:lvl1pPr marL="0" indent="0">
              <a:lnSpc>
                <a:spcPct val="110000"/>
              </a:lnSpc>
              <a:buNone/>
              <a:defRPr sz="844">
                <a:latin typeface="Poppins" panose="00000500000000000000" pitchFamily="2" charset="0"/>
              </a:defRPr>
            </a:lvl1pPr>
            <a:lvl2pPr marL="257175" indent="0">
              <a:buNone/>
              <a:defRPr/>
            </a:lvl2pPr>
            <a:lvl3pPr marL="514350" indent="0">
              <a:buNone/>
              <a:defRPr/>
            </a:lvl3pPr>
            <a:lvl4pPr marL="771525" indent="0">
              <a:buNone/>
              <a:defRPr/>
            </a:lvl4pPr>
            <a:lvl5pPr marL="1028700" indent="0">
              <a:buNone/>
              <a:defRPr/>
            </a:lvl5pPr>
          </a:lstStyle>
          <a:p>
            <a:pPr lvl="0"/>
            <a:r>
              <a:rPr lang="en-GB" sz="844">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9" y="3352660"/>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013"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50" y="4249549"/>
            <a:ext cx="7739063" cy="742950"/>
          </a:xfrm>
          <a:prstGeom prst="rect">
            <a:avLst/>
          </a:prstGeom>
          <a:solidFill>
            <a:srgbClr val="E6FAFF"/>
          </a:solidFill>
        </p:spPr>
        <p:txBody>
          <a:bodyPr lIns="216000" tIns="108000" rIns="216000" bIns="72000"/>
          <a:lstStyle>
            <a:lvl1pPr marL="0" indent="0">
              <a:lnSpc>
                <a:spcPct val="110000"/>
              </a:lnSpc>
              <a:buNone/>
              <a:defRPr sz="844">
                <a:latin typeface="Poppins" panose="00000500000000000000" pitchFamily="2" charset="0"/>
              </a:defRPr>
            </a:lvl1pPr>
            <a:lvl2pPr marL="257175" indent="0">
              <a:buNone/>
              <a:defRPr/>
            </a:lvl2pPr>
            <a:lvl3pPr marL="514350" indent="0">
              <a:buNone/>
              <a:defRPr/>
            </a:lvl3pPr>
            <a:lvl4pPr marL="771525" indent="0">
              <a:buNone/>
              <a:defRPr/>
            </a:lvl4pPr>
            <a:lvl5pPr marL="1028700" indent="0">
              <a:buNone/>
              <a:defRPr/>
            </a:lvl5pPr>
          </a:lstStyle>
          <a:p>
            <a:pPr lvl="0"/>
            <a:r>
              <a:rPr lang="en-GB" sz="844">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9" y="424598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013"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170010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21" y="5846618"/>
            <a:ext cx="1011383"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chemeClr val="bg1"/>
                </a:solidFill>
                <a:latin typeface="Poppins" panose="00000500000000000000" pitchFamily="2" charset="0"/>
                <a:cs typeface="Poppins" panose="00000500000000000000" pitchFamily="2" charset="0"/>
              </a:rPr>
              <a:t>‹#›</a:t>
            </a:fld>
            <a:endParaRPr lang="en-GB" sz="844">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9" y="404670"/>
            <a:ext cx="10766703"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9" y="912174"/>
            <a:ext cx="10766703"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50" y="1562445"/>
            <a:ext cx="7739063" cy="742950"/>
          </a:xfrm>
          <a:prstGeom prst="rect">
            <a:avLst/>
          </a:prstGeom>
          <a:solidFill>
            <a:srgbClr val="FFF0F3"/>
          </a:solidFill>
        </p:spPr>
        <p:txBody>
          <a:bodyPr lIns="216000" tIns="108000" rIns="216000" bIns="72000"/>
          <a:lstStyle>
            <a:lvl1pPr marL="0" indent="0">
              <a:lnSpc>
                <a:spcPct val="110000"/>
              </a:lnSpc>
              <a:buNone/>
              <a:defRPr sz="844">
                <a:latin typeface="Poppins" panose="00000500000000000000" pitchFamily="2" charset="0"/>
              </a:defRPr>
            </a:lvl1pPr>
            <a:lvl2pPr marL="257175" indent="0">
              <a:buNone/>
              <a:defRPr/>
            </a:lvl2pPr>
            <a:lvl3pPr marL="514350" indent="0">
              <a:buNone/>
              <a:defRPr/>
            </a:lvl3pPr>
            <a:lvl4pPr marL="771525" indent="0">
              <a:buNone/>
              <a:defRPr/>
            </a:lvl4pPr>
            <a:lvl5pPr marL="1028700" indent="0">
              <a:buNone/>
              <a:defRPr/>
            </a:lvl5pPr>
          </a:lstStyle>
          <a:p>
            <a:pPr lvl="0"/>
            <a:r>
              <a:rPr lang="en-GB" sz="844">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9" y="15624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50" y="2459335"/>
            <a:ext cx="7739063" cy="742950"/>
          </a:xfrm>
          <a:prstGeom prst="rect">
            <a:avLst/>
          </a:prstGeom>
          <a:solidFill>
            <a:srgbClr val="FFF0F3"/>
          </a:solidFill>
        </p:spPr>
        <p:txBody>
          <a:bodyPr lIns="216000" tIns="108000" rIns="216000" bIns="72000"/>
          <a:lstStyle>
            <a:lvl1pPr marL="0" indent="0">
              <a:lnSpc>
                <a:spcPct val="110000"/>
              </a:lnSpc>
              <a:buNone/>
              <a:defRPr sz="844">
                <a:latin typeface="Poppins" panose="00000500000000000000" pitchFamily="2" charset="0"/>
              </a:defRPr>
            </a:lvl1pPr>
            <a:lvl2pPr marL="257175" indent="0">
              <a:buNone/>
              <a:defRPr/>
            </a:lvl2pPr>
            <a:lvl3pPr marL="514350" indent="0">
              <a:buNone/>
              <a:defRPr/>
            </a:lvl3pPr>
            <a:lvl4pPr marL="771525" indent="0">
              <a:buNone/>
              <a:defRPr/>
            </a:lvl4pPr>
            <a:lvl5pPr marL="1028700" indent="0">
              <a:buNone/>
              <a:defRPr/>
            </a:lvl5pPr>
          </a:lstStyle>
          <a:p>
            <a:pPr lvl="0"/>
            <a:r>
              <a:rPr lang="en-GB" sz="844">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9" y="2459341"/>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50" y="3356225"/>
            <a:ext cx="7739063" cy="742950"/>
          </a:xfrm>
          <a:prstGeom prst="rect">
            <a:avLst/>
          </a:prstGeom>
          <a:solidFill>
            <a:srgbClr val="FFF0F3"/>
          </a:solidFill>
        </p:spPr>
        <p:txBody>
          <a:bodyPr lIns="216000" tIns="108000" rIns="216000" bIns="72000"/>
          <a:lstStyle>
            <a:lvl1pPr marL="0" indent="0">
              <a:lnSpc>
                <a:spcPct val="110000"/>
              </a:lnSpc>
              <a:buNone/>
              <a:defRPr sz="844">
                <a:latin typeface="Poppins" panose="00000500000000000000" pitchFamily="2" charset="0"/>
              </a:defRPr>
            </a:lvl1pPr>
            <a:lvl2pPr marL="257175" indent="0">
              <a:buNone/>
              <a:defRPr/>
            </a:lvl2pPr>
            <a:lvl3pPr marL="514350" indent="0">
              <a:buNone/>
              <a:defRPr/>
            </a:lvl3pPr>
            <a:lvl4pPr marL="771525" indent="0">
              <a:buNone/>
              <a:defRPr/>
            </a:lvl4pPr>
            <a:lvl5pPr marL="1028700" indent="0">
              <a:buNone/>
              <a:defRPr/>
            </a:lvl5pPr>
          </a:lstStyle>
          <a:p>
            <a:pPr lvl="0"/>
            <a:r>
              <a:rPr lang="en-GB" sz="844">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9" y="3356231"/>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50" y="4249549"/>
            <a:ext cx="7739063" cy="742950"/>
          </a:xfrm>
          <a:prstGeom prst="rect">
            <a:avLst/>
          </a:prstGeom>
          <a:solidFill>
            <a:srgbClr val="FFF0F3"/>
          </a:solidFill>
        </p:spPr>
        <p:txBody>
          <a:bodyPr lIns="216000" tIns="108000" rIns="216000" bIns="72000"/>
          <a:lstStyle>
            <a:lvl1pPr marL="0" indent="0">
              <a:lnSpc>
                <a:spcPct val="110000"/>
              </a:lnSpc>
              <a:buNone/>
              <a:defRPr sz="844">
                <a:latin typeface="Poppins" panose="00000500000000000000" pitchFamily="2" charset="0"/>
              </a:defRPr>
            </a:lvl1pPr>
            <a:lvl2pPr marL="257175" indent="0">
              <a:buNone/>
              <a:defRPr/>
            </a:lvl2pPr>
            <a:lvl3pPr marL="514350" indent="0">
              <a:buNone/>
              <a:defRPr/>
            </a:lvl3pPr>
            <a:lvl4pPr marL="771525" indent="0">
              <a:buNone/>
              <a:defRPr/>
            </a:lvl4pPr>
            <a:lvl5pPr marL="1028700" indent="0">
              <a:buNone/>
              <a:defRPr/>
            </a:lvl5pPr>
          </a:lstStyle>
          <a:p>
            <a:pPr lvl="0"/>
            <a:r>
              <a:rPr lang="en-GB" sz="844">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9" y="424955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541898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9"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9" y="1756180"/>
            <a:ext cx="10179513" cy="49680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rgbClr val="060645"/>
                </a:solidFill>
                <a:latin typeface="Poppins" panose="00000500000000000000" pitchFamily="2" charset="0"/>
                <a:cs typeface="Poppins" panose="00000500000000000000" pitchFamily="2" charset="0"/>
              </a:rPr>
              <a:t>‹#›</a:t>
            </a:fld>
            <a:endParaRPr lang="en-GB" sz="844">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9" y="326034"/>
            <a:ext cx="10766703" cy="497161"/>
          </a:xfrm>
          <a:prstGeom prst="rect">
            <a:avLst/>
          </a:prstGeom>
        </p:spPr>
        <p:txBody>
          <a:bodyPr>
            <a:noAutofit/>
          </a:bodyPr>
          <a:lstStyle>
            <a:lvl1pPr marL="0" indent="0">
              <a:lnSpc>
                <a:spcPct val="110000"/>
              </a:lnSpc>
              <a:buNone/>
              <a:defRPr sz="1688"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9" y="833534"/>
            <a:ext cx="10766703"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131693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8" y="2856115"/>
            <a:ext cx="4687053" cy="3221029"/>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9"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9" y="1756180"/>
            <a:ext cx="10179513" cy="49680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rgbClr val="060645"/>
                </a:solidFill>
                <a:latin typeface="Poppins" panose="00000500000000000000" pitchFamily="2" charset="0"/>
                <a:cs typeface="Poppins" panose="00000500000000000000" pitchFamily="2" charset="0"/>
              </a:rPr>
              <a:t>‹#›</a:t>
            </a:fld>
            <a:endParaRPr lang="en-GB" sz="844">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9" y="326034"/>
            <a:ext cx="10766703" cy="497161"/>
          </a:xfrm>
          <a:prstGeom prst="rect">
            <a:avLst/>
          </a:prstGeom>
        </p:spPr>
        <p:txBody>
          <a:bodyPr>
            <a:noAutofit/>
          </a:bodyPr>
          <a:lstStyle>
            <a:lvl1pPr marL="0" indent="0">
              <a:lnSpc>
                <a:spcPct val="110000"/>
              </a:lnSpc>
              <a:buNone/>
              <a:defRPr sz="1688"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9" y="833534"/>
            <a:ext cx="10766703"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7933463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9" y="1095780"/>
            <a:ext cx="10179513" cy="49680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rgbClr val="060645"/>
                </a:solidFill>
                <a:latin typeface="Poppins" panose="00000500000000000000" pitchFamily="2" charset="0"/>
                <a:cs typeface="Poppins" panose="00000500000000000000" pitchFamily="2" charset="0"/>
              </a:rPr>
              <a:t>‹#›</a:t>
            </a:fld>
            <a:endParaRPr lang="en-GB" sz="844">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08" y="6"/>
            <a:ext cx="12197911"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9" y="163019"/>
            <a:ext cx="10766703" cy="497161"/>
          </a:xfrm>
          <a:prstGeom prst="rect">
            <a:avLst/>
          </a:prstGeom>
        </p:spPr>
        <p:txBody>
          <a:bodyPr>
            <a:noAutofit/>
          </a:bodyPr>
          <a:lstStyle>
            <a:lvl1pPr marL="0" indent="0">
              <a:lnSpc>
                <a:spcPct val="110000"/>
              </a:lnSpc>
              <a:buNone/>
              <a:defRPr sz="1688"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660270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338"/>
              </a:spcAft>
            </a:pPr>
            <a:endParaRPr lang="en-US" sz="1013">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9" y="1676668"/>
            <a:ext cx="4325807" cy="289311"/>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9" y="2093471"/>
            <a:ext cx="4325807" cy="49680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rgbClr val="060645"/>
                </a:solidFill>
                <a:latin typeface="Poppins" panose="00000500000000000000" pitchFamily="2" charset="0"/>
                <a:cs typeface="Poppins" panose="00000500000000000000" pitchFamily="2" charset="0"/>
              </a:rPr>
              <a:t>‹#›</a:t>
            </a:fld>
            <a:endParaRPr lang="en-GB" sz="844">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6" y="404670"/>
            <a:ext cx="4912997"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6" y="912174"/>
            <a:ext cx="4912997"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9" y="2668674"/>
            <a:ext cx="4325807" cy="3041010"/>
          </a:xfrm>
          <a:prstGeom prst="rect">
            <a:avLst/>
          </a:prstGeom>
        </p:spPr>
        <p:txBody>
          <a:bodyPr>
            <a:noAutofit/>
          </a:bodyPr>
          <a:lstStyle>
            <a:lvl1pPr marL="160735" indent="-160735">
              <a:lnSpc>
                <a:spcPct val="110000"/>
              </a:lnSpc>
              <a:spcBef>
                <a:spcPts val="0"/>
              </a:spcBef>
              <a:spcAft>
                <a:spcPts val="338"/>
              </a:spcAft>
              <a:buFontTx/>
              <a:buBlip>
                <a:blip r:embed="rId3"/>
              </a:buBlip>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1308126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338"/>
              </a:spcAft>
            </a:pPr>
            <a:endParaRPr lang="en-US" sz="1013">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9" y="1676668"/>
            <a:ext cx="4325807" cy="289311"/>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9" y="2093471"/>
            <a:ext cx="4325807" cy="49680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rgbClr val="060645"/>
                </a:solidFill>
                <a:latin typeface="Poppins" panose="00000500000000000000" pitchFamily="2" charset="0"/>
                <a:cs typeface="Poppins" panose="00000500000000000000" pitchFamily="2" charset="0"/>
              </a:rPr>
              <a:t>‹#›</a:t>
            </a:fld>
            <a:endParaRPr lang="en-GB" sz="844">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6" y="404670"/>
            <a:ext cx="4912997"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6" y="912174"/>
            <a:ext cx="4912997"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9" y="2668674"/>
            <a:ext cx="4325807" cy="3041010"/>
          </a:xfrm>
          <a:prstGeom prst="rect">
            <a:avLst/>
          </a:prstGeom>
        </p:spPr>
        <p:txBody>
          <a:bodyPr>
            <a:noAutofit/>
          </a:bodyPr>
          <a:lstStyle>
            <a:lvl1pPr marL="160735" indent="-160735">
              <a:lnSpc>
                <a:spcPct val="110000"/>
              </a:lnSpc>
              <a:spcBef>
                <a:spcPts val="0"/>
              </a:spcBef>
              <a:spcAft>
                <a:spcPts val="338"/>
              </a:spcAft>
              <a:buFontTx/>
              <a:buBlip>
                <a:blip r:embed="rId4"/>
              </a:buBlip>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286264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9" y="1676668"/>
            <a:ext cx="4325807" cy="289311"/>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9" y="2093471"/>
            <a:ext cx="4325807" cy="49680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rgbClr val="060645"/>
                </a:solidFill>
                <a:latin typeface="Poppins" panose="00000500000000000000" pitchFamily="2" charset="0"/>
                <a:cs typeface="Poppins" panose="00000500000000000000" pitchFamily="2" charset="0"/>
              </a:rPr>
              <a:t>‹#›</a:t>
            </a:fld>
            <a:endParaRPr lang="en-GB" sz="844">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6" y="404670"/>
            <a:ext cx="4912997"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6" y="912174"/>
            <a:ext cx="4912997"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9" y="2668674"/>
            <a:ext cx="4325807" cy="3041010"/>
          </a:xfrm>
          <a:prstGeom prst="rect">
            <a:avLst/>
          </a:prstGeom>
        </p:spPr>
        <p:txBody>
          <a:bodyPr>
            <a:noAutofit/>
          </a:bodyPr>
          <a:lstStyle>
            <a:lvl1pPr marL="160735" indent="-160735">
              <a:lnSpc>
                <a:spcPct val="110000"/>
              </a:lnSpc>
              <a:spcBef>
                <a:spcPts val="0"/>
              </a:spcBef>
              <a:spcAft>
                <a:spcPts val="338"/>
              </a:spcAft>
              <a:buFontTx/>
              <a:buBlip>
                <a:blip r:embed="rId4"/>
              </a:buBlip>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2159237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9" y="1676668"/>
            <a:ext cx="4325807" cy="289311"/>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9" y="2093471"/>
            <a:ext cx="4325807" cy="49680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rgbClr val="060645"/>
                </a:solidFill>
                <a:latin typeface="Poppins" panose="00000500000000000000" pitchFamily="2" charset="0"/>
                <a:cs typeface="Poppins" panose="00000500000000000000" pitchFamily="2" charset="0"/>
              </a:rPr>
              <a:t>‹#›</a:t>
            </a:fld>
            <a:endParaRPr lang="en-GB" sz="844">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6" y="404670"/>
            <a:ext cx="4912997"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6" y="912174"/>
            <a:ext cx="4912997"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9" y="2668674"/>
            <a:ext cx="4325807" cy="3041010"/>
          </a:xfrm>
          <a:prstGeom prst="rect">
            <a:avLst/>
          </a:prstGeom>
        </p:spPr>
        <p:txBody>
          <a:bodyPr>
            <a:noAutofit/>
          </a:bodyPr>
          <a:lstStyle>
            <a:lvl1pPr marL="160735" indent="-160735">
              <a:lnSpc>
                <a:spcPct val="110000"/>
              </a:lnSpc>
              <a:spcBef>
                <a:spcPts val="0"/>
              </a:spcBef>
              <a:spcAft>
                <a:spcPts val="338"/>
              </a:spcAft>
              <a:buFontTx/>
              <a:buBlip>
                <a:blip r:embed="rId4"/>
              </a:buBlip>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2995278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9" y="1676668"/>
            <a:ext cx="4325807" cy="289311"/>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9" y="2093471"/>
            <a:ext cx="4325807" cy="49680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rgbClr val="060645"/>
                </a:solidFill>
                <a:latin typeface="Poppins" panose="00000500000000000000" pitchFamily="2" charset="0"/>
                <a:cs typeface="Poppins" panose="00000500000000000000" pitchFamily="2" charset="0"/>
              </a:rPr>
              <a:t>‹#›</a:t>
            </a:fld>
            <a:endParaRPr lang="en-GB" sz="844">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6" y="404670"/>
            <a:ext cx="4912997"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6" y="912174"/>
            <a:ext cx="4912997"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9" y="2668674"/>
            <a:ext cx="4325807" cy="3041010"/>
          </a:xfrm>
          <a:prstGeom prst="rect">
            <a:avLst/>
          </a:prstGeom>
        </p:spPr>
        <p:txBody>
          <a:bodyPr>
            <a:noAutofit/>
          </a:bodyPr>
          <a:lstStyle>
            <a:lvl1pPr marL="160735" indent="-160735">
              <a:lnSpc>
                <a:spcPct val="110000"/>
              </a:lnSpc>
              <a:spcBef>
                <a:spcPts val="0"/>
              </a:spcBef>
              <a:spcAft>
                <a:spcPts val="338"/>
              </a:spcAft>
              <a:buFontTx/>
              <a:buBlip>
                <a:blip r:embed="rId4"/>
              </a:buBlip>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40809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82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9" y="2093471"/>
            <a:ext cx="4922617" cy="474148"/>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8" y="2093471"/>
            <a:ext cx="4922617" cy="474148"/>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7" y="404670"/>
            <a:ext cx="10797427"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7" y="912174"/>
            <a:ext cx="10797427"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9" y="2642311"/>
            <a:ext cx="4922617" cy="3072695"/>
          </a:xfrm>
          <a:prstGeom prst="rect">
            <a:avLst/>
          </a:prstGeom>
        </p:spPr>
        <p:txBody>
          <a:bodyPr>
            <a:noAutofit/>
          </a:bodyPr>
          <a:lstStyle>
            <a:lvl1pPr marL="128588" indent="-128588">
              <a:lnSpc>
                <a:spcPct val="110000"/>
              </a:lnSpc>
              <a:spcBef>
                <a:spcPts val="0"/>
              </a:spcBef>
              <a:spcAft>
                <a:spcPts val="338"/>
              </a:spcAft>
              <a:buFontTx/>
              <a:buBlip>
                <a:blip r:embed="rId3"/>
              </a:buBlip>
              <a:defRPr sz="844">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8" y="2642311"/>
            <a:ext cx="4922617" cy="3072695"/>
          </a:xfrm>
          <a:prstGeom prst="rect">
            <a:avLst/>
          </a:prstGeom>
        </p:spPr>
        <p:txBody>
          <a:bodyPr>
            <a:noAutofit/>
          </a:bodyPr>
          <a:lstStyle>
            <a:lvl1pPr marL="128588" indent="-128588">
              <a:lnSpc>
                <a:spcPct val="110000"/>
              </a:lnSpc>
              <a:spcBef>
                <a:spcPts val="0"/>
              </a:spcBef>
              <a:spcAft>
                <a:spcPts val="338"/>
              </a:spcAft>
              <a:buFontTx/>
              <a:buBlip>
                <a:blip r:embed="rId3"/>
              </a:buBlip>
              <a:defRPr sz="844">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21" y="5846618"/>
            <a:ext cx="1011383"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chemeClr val="bg1"/>
                </a:solidFill>
                <a:latin typeface="Poppins" panose="00000500000000000000" pitchFamily="2" charset="0"/>
                <a:cs typeface="Poppins" panose="00000500000000000000" pitchFamily="2" charset="0"/>
              </a:rPr>
              <a:t>‹#›</a:t>
            </a:fld>
            <a:endParaRPr lang="en-GB" sz="844">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1973478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9" y="2093471"/>
            <a:ext cx="4922617" cy="474148"/>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8" y="2093471"/>
            <a:ext cx="4922617" cy="474148"/>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7" y="404670"/>
            <a:ext cx="10797427"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7" y="912174"/>
            <a:ext cx="10797427"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9" y="2642311"/>
            <a:ext cx="4922617" cy="3072695"/>
          </a:xfrm>
          <a:prstGeom prst="rect">
            <a:avLst/>
          </a:prstGeom>
        </p:spPr>
        <p:txBody>
          <a:bodyPr>
            <a:noAutofit/>
          </a:bodyPr>
          <a:lstStyle>
            <a:lvl1pPr marL="128588" indent="-128588">
              <a:lnSpc>
                <a:spcPct val="110000"/>
              </a:lnSpc>
              <a:spcBef>
                <a:spcPts val="0"/>
              </a:spcBef>
              <a:spcAft>
                <a:spcPts val="338"/>
              </a:spcAft>
              <a:buFontTx/>
              <a:buBlip>
                <a:blip r:embed="rId3"/>
              </a:buBlip>
              <a:defRPr sz="844">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8" y="2642311"/>
            <a:ext cx="4922617" cy="3072695"/>
          </a:xfrm>
          <a:prstGeom prst="rect">
            <a:avLst/>
          </a:prstGeom>
        </p:spPr>
        <p:txBody>
          <a:bodyPr>
            <a:noAutofit/>
          </a:bodyPr>
          <a:lstStyle>
            <a:lvl1pPr marL="128588" indent="-128588">
              <a:lnSpc>
                <a:spcPct val="110000"/>
              </a:lnSpc>
              <a:spcBef>
                <a:spcPts val="0"/>
              </a:spcBef>
              <a:spcAft>
                <a:spcPts val="338"/>
              </a:spcAft>
              <a:buFontTx/>
              <a:buBlip>
                <a:blip r:embed="rId3"/>
              </a:buBlip>
              <a:defRPr sz="844">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21" y="5846618"/>
            <a:ext cx="1011383"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chemeClr val="bg1"/>
                </a:solidFill>
                <a:latin typeface="Poppins" panose="00000500000000000000" pitchFamily="2" charset="0"/>
                <a:cs typeface="Poppins" panose="00000500000000000000" pitchFamily="2" charset="0"/>
              </a:rPr>
              <a:t>‹#›</a:t>
            </a:fld>
            <a:endParaRPr lang="en-GB" sz="844">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1998008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9" y="2093471"/>
            <a:ext cx="4922617" cy="474148"/>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8" y="2093471"/>
            <a:ext cx="4922617" cy="474148"/>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7" y="404670"/>
            <a:ext cx="10797427"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7" y="912174"/>
            <a:ext cx="10797427"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9" y="2642311"/>
            <a:ext cx="4922617" cy="3072695"/>
          </a:xfrm>
          <a:prstGeom prst="rect">
            <a:avLst/>
          </a:prstGeom>
        </p:spPr>
        <p:txBody>
          <a:bodyPr>
            <a:noAutofit/>
          </a:bodyPr>
          <a:lstStyle>
            <a:lvl1pPr marL="128588" indent="-128588">
              <a:lnSpc>
                <a:spcPct val="110000"/>
              </a:lnSpc>
              <a:spcBef>
                <a:spcPts val="0"/>
              </a:spcBef>
              <a:spcAft>
                <a:spcPts val="338"/>
              </a:spcAft>
              <a:buFontTx/>
              <a:buBlip>
                <a:blip r:embed="rId3"/>
              </a:buBlip>
              <a:defRPr sz="844">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8" y="2642311"/>
            <a:ext cx="4922617" cy="3072695"/>
          </a:xfrm>
          <a:prstGeom prst="rect">
            <a:avLst/>
          </a:prstGeom>
        </p:spPr>
        <p:txBody>
          <a:bodyPr>
            <a:noAutofit/>
          </a:bodyPr>
          <a:lstStyle>
            <a:lvl1pPr marL="128588" indent="-128588">
              <a:lnSpc>
                <a:spcPct val="110000"/>
              </a:lnSpc>
              <a:spcBef>
                <a:spcPts val="0"/>
              </a:spcBef>
              <a:spcAft>
                <a:spcPts val="338"/>
              </a:spcAft>
              <a:buFontTx/>
              <a:buBlip>
                <a:blip r:embed="rId3"/>
              </a:buBlip>
              <a:defRPr sz="844">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21" y="5846618"/>
            <a:ext cx="1011383"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chemeClr val="bg1"/>
                </a:solidFill>
                <a:latin typeface="Poppins" panose="00000500000000000000" pitchFamily="2" charset="0"/>
                <a:cs typeface="Poppins" panose="00000500000000000000" pitchFamily="2" charset="0"/>
              </a:rPr>
              <a:t>‹#›</a:t>
            </a:fld>
            <a:endParaRPr lang="en-GB" sz="844">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2394044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21" y="5846618"/>
            <a:ext cx="1011383"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9" y="2093471"/>
            <a:ext cx="4922617" cy="474148"/>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1013"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8" y="2093471"/>
            <a:ext cx="4922617" cy="474148"/>
          </a:xfrm>
          <a:prstGeom prst="rect">
            <a:avLst/>
          </a:prstGeom>
        </p:spPr>
        <p:txBody>
          <a:bodyPr>
            <a:noAutofit/>
          </a:bodyPr>
          <a:lstStyle>
            <a:lvl1pPr marL="0" indent="0">
              <a:lnSpc>
                <a:spcPct val="110000"/>
              </a:lnSpc>
              <a:spcBef>
                <a:spcPts val="0"/>
              </a:spcBef>
              <a:spcAft>
                <a:spcPts val="338"/>
              </a:spcAft>
              <a:buFont typeface="Arial" panose="020B0604020202020204" pitchFamily="34" charset="0"/>
              <a:buNone/>
              <a:defRPr sz="844"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9"/>
            <a:ext cx="632251" cy="222240"/>
          </a:xfrm>
          <a:prstGeom prst="rect">
            <a:avLst/>
          </a:prstGeom>
          <a:noFill/>
        </p:spPr>
        <p:txBody>
          <a:bodyPr wrap="square" rtlCol="0">
            <a:spAutoFit/>
          </a:bodyPr>
          <a:lstStyle/>
          <a:p>
            <a:pPr algn="r"/>
            <a:fld id="{323858C3-E774-4B3F-8AA9-3979BAFA574F}" type="slidenum">
              <a:rPr lang="en-GB" sz="844" smtClean="0">
                <a:solidFill>
                  <a:schemeClr val="bg1"/>
                </a:solidFill>
                <a:latin typeface="Poppins" panose="00000500000000000000" pitchFamily="2" charset="0"/>
                <a:cs typeface="Poppins" panose="00000500000000000000" pitchFamily="2" charset="0"/>
              </a:rPr>
              <a:t>‹#›</a:t>
            </a:fld>
            <a:endParaRPr lang="en-GB" sz="844">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7" y="404670"/>
            <a:ext cx="10797427" cy="497161"/>
          </a:xfrm>
          <a:prstGeom prst="rect">
            <a:avLst/>
          </a:prstGeom>
        </p:spPr>
        <p:txBody>
          <a:bodyPr>
            <a:noAutofit/>
          </a:bodyPr>
          <a:lstStyle>
            <a:lvl1pPr marL="0" indent="0">
              <a:lnSpc>
                <a:spcPct val="110000"/>
              </a:lnSpc>
              <a:buNone/>
              <a:defRPr sz="1688"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7" y="912174"/>
            <a:ext cx="10797427" cy="289311"/>
          </a:xfrm>
          <a:prstGeom prst="rect">
            <a:avLst/>
          </a:prstGeom>
        </p:spPr>
        <p:txBody>
          <a:bodyPr>
            <a:noAutofit/>
          </a:bodyPr>
          <a:lstStyle>
            <a:lvl1pPr marL="0" indent="0">
              <a:lnSpc>
                <a:spcPct val="110000"/>
              </a:lnSpc>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9" y="2642311"/>
            <a:ext cx="4922617" cy="3072695"/>
          </a:xfrm>
          <a:prstGeom prst="rect">
            <a:avLst/>
          </a:prstGeom>
        </p:spPr>
        <p:txBody>
          <a:bodyPr>
            <a:noAutofit/>
          </a:bodyPr>
          <a:lstStyle>
            <a:lvl1pPr marL="128588" indent="-128588">
              <a:lnSpc>
                <a:spcPct val="110000"/>
              </a:lnSpc>
              <a:spcBef>
                <a:spcPts val="0"/>
              </a:spcBef>
              <a:spcAft>
                <a:spcPts val="338"/>
              </a:spcAft>
              <a:buFontTx/>
              <a:buBlip>
                <a:blip r:embed="rId4"/>
              </a:buBlip>
              <a:defRPr sz="844">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8" y="2642311"/>
            <a:ext cx="4922617" cy="3072695"/>
          </a:xfrm>
          <a:prstGeom prst="rect">
            <a:avLst/>
          </a:prstGeom>
        </p:spPr>
        <p:txBody>
          <a:bodyPr>
            <a:noAutofit/>
          </a:bodyPr>
          <a:lstStyle>
            <a:lvl1pPr marL="128588" indent="-128588">
              <a:lnSpc>
                <a:spcPct val="110000"/>
              </a:lnSpc>
              <a:spcBef>
                <a:spcPts val="0"/>
              </a:spcBef>
              <a:spcAft>
                <a:spcPts val="338"/>
              </a:spcAft>
              <a:buFontTx/>
              <a:buBlip>
                <a:blip r:embed="rId4"/>
              </a:buBlip>
              <a:defRPr sz="844">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338"/>
              </a:spcAft>
              <a:defRPr sz="844">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9" y="5829301"/>
            <a:ext cx="1709991" cy="584196"/>
          </a:xfrm>
          <a:prstGeom prst="rect">
            <a:avLst/>
          </a:prstGeom>
        </p:spPr>
      </p:pic>
    </p:spTree>
    <p:extLst>
      <p:ext uri="{BB962C8B-B14F-4D97-AF65-F5344CB8AC3E}">
        <p14:creationId xmlns:p14="http://schemas.microsoft.com/office/powerpoint/2010/main" val="596120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8727"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35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10" y="559121"/>
            <a:ext cx="5557585" cy="1800200"/>
          </a:xfrm>
        </p:spPr>
        <p:txBody>
          <a:bodyPr>
            <a:noAutofit/>
          </a:bodyPr>
          <a:lstStyle>
            <a:lvl1pPr marL="0" indent="0">
              <a:buNone/>
              <a:defRPr sz="4125"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225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2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8"/>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7"/>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002093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300" y="2622097"/>
            <a:ext cx="6043403" cy="2021693"/>
          </a:xfrm>
          <a:prstGeom prst="rect">
            <a:avLst/>
          </a:prstGeom>
        </p:spPr>
      </p:pic>
    </p:spTree>
    <p:extLst>
      <p:ext uri="{BB962C8B-B14F-4D97-AF65-F5344CB8AC3E}">
        <p14:creationId xmlns:p14="http://schemas.microsoft.com/office/powerpoint/2010/main" val="324617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7" y="1676668"/>
            <a:ext cx="9591229" cy="289311"/>
          </a:xfrm>
          <a:prstGeom prst="rect">
            <a:avLst/>
          </a:prstGeom>
        </p:spPr>
        <p:txBody>
          <a:bodyPr>
            <a:noAutofit/>
          </a:bodyPr>
          <a:lstStyle>
            <a:lvl1pPr marL="0" indent="0">
              <a:lnSpc>
                <a:spcPct val="110000"/>
              </a:lnSpc>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7"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8" y="404668"/>
            <a:ext cx="10766703"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8" y="912172"/>
            <a:ext cx="10766703"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7" y="2668678"/>
            <a:ext cx="9591229" cy="760325"/>
          </a:xfrm>
          <a:prstGeom prst="rect">
            <a:avLst/>
          </a:prstGeom>
        </p:spPr>
        <p:txBody>
          <a:bodyPr>
            <a:noAutofit/>
          </a:bodyPr>
          <a:lstStyle>
            <a:lvl1pPr marL="214313" indent="-214313">
              <a:lnSpc>
                <a:spcPct val="110000"/>
              </a:lnSpc>
              <a:spcBef>
                <a:spcPts val="0"/>
              </a:spcBef>
              <a:spcAft>
                <a:spcPts val="450"/>
              </a:spcAft>
              <a:buFontTx/>
              <a:buBlip>
                <a:blip r:embed="rId3"/>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3165142082"/>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7" y="1676668"/>
            <a:ext cx="9591229" cy="289311"/>
          </a:xfrm>
          <a:prstGeom prst="rect">
            <a:avLst/>
          </a:prstGeom>
        </p:spPr>
        <p:txBody>
          <a:bodyPr>
            <a:noAutofit/>
          </a:bodyPr>
          <a:lstStyle>
            <a:lvl1pPr marL="0" indent="0">
              <a:lnSpc>
                <a:spcPct val="110000"/>
              </a:lnSpc>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7"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8" y="404668"/>
            <a:ext cx="10766703"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8" y="912172"/>
            <a:ext cx="10766703"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7" y="2668678"/>
            <a:ext cx="9591229" cy="760325"/>
          </a:xfrm>
          <a:prstGeom prst="rect">
            <a:avLst/>
          </a:prstGeom>
        </p:spPr>
        <p:txBody>
          <a:bodyPr>
            <a:noAutofit/>
          </a:bodyPr>
          <a:lstStyle>
            <a:lvl1pPr marL="214313" indent="-214313">
              <a:lnSpc>
                <a:spcPct val="110000"/>
              </a:lnSpc>
              <a:spcBef>
                <a:spcPts val="0"/>
              </a:spcBef>
              <a:spcAft>
                <a:spcPts val="450"/>
              </a:spcAft>
              <a:buFontTx/>
              <a:buBlip>
                <a:blip r:embed="rId4"/>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204990418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8" y="404668"/>
            <a:ext cx="10766703"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8" y="912172"/>
            <a:ext cx="10766703"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7" y="1676668"/>
            <a:ext cx="9591229" cy="289311"/>
          </a:xfrm>
          <a:prstGeom prst="rect">
            <a:avLst/>
          </a:prstGeom>
        </p:spPr>
        <p:txBody>
          <a:bodyPr>
            <a:noAutofit/>
          </a:bodyPr>
          <a:lstStyle>
            <a:lvl1pPr marL="0" indent="0">
              <a:lnSpc>
                <a:spcPct val="110000"/>
              </a:lnSpc>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7"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7" y="2668678"/>
            <a:ext cx="9591229" cy="760325"/>
          </a:xfrm>
          <a:prstGeom prst="rect">
            <a:avLst/>
          </a:prstGeom>
        </p:spPr>
        <p:txBody>
          <a:bodyPr>
            <a:noAutofit/>
          </a:bodyPr>
          <a:lstStyle>
            <a:lvl1pPr marL="214313" indent="-214313">
              <a:lnSpc>
                <a:spcPct val="110000"/>
              </a:lnSpc>
              <a:spcBef>
                <a:spcPts val="0"/>
              </a:spcBef>
              <a:spcAft>
                <a:spcPts val="450"/>
              </a:spcAft>
              <a:buFontTx/>
              <a:buBlip>
                <a:blip r:embed="rId4"/>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1640740913"/>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8" y="404668"/>
            <a:ext cx="10766703"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8" y="912172"/>
            <a:ext cx="10766703"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7" y="1676668"/>
            <a:ext cx="9591229" cy="289311"/>
          </a:xfrm>
          <a:prstGeom prst="rect">
            <a:avLst/>
          </a:prstGeom>
        </p:spPr>
        <p:txBody>
          <a:bodyPr>
            <a:noAutofit/>
          </a:bodyPr>
          <a:lstStyle>
            <a:lvl1pPr marL="0" indent="0">
              <a:lnSpc>
                <a:spcPct val="110000"/>
              </a:lnSpc>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7"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7" y="2668678"/>
            <a:ext cx="9591229" cy="760325"/>
          </a:xfrm>
          <a:prstGeom prst="rect">
            <a:avLst/>
          </a:prstGeom>
        </p:spPr>
        <p:txBody>
          <a:bodyPr>
            <a:noAutofit/>
          </a:bodyPr>
          <a:lstStyle>
            <a:lvl1pPr marL="214313" indent="-214313">
              <a:lnSpc>
                <a:spcPct val="110000"/>
              </a:lnSpc>
              <a:spcBef>
                <a:spcPts val="0"/>
              </a:spcBef>
              <a:spcAft>
                <a:spcPts val="450"/>
              </a:spcAft>
              <a:buFontTx/>
              <a:buBlip>
                <a:blip r:embed="rId4"/>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1912126452"/>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8" y="404668"/>
            <a:ext cx="10766703"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8" y="912172"/>
            <a:ext cx="10766703"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7" y="1676668"/>
            <a:ext cx="9591229" cy="289311"/>
          </a:xfrm>
          <a:prstGeom prst="rect">
            <a:avLst/>
          </a:prstGeom>
        </p:spPr>
        <p:txBody>
          <a:bodyPr>
            <a:noAutofit/>
          </a:bodyPr>
          <a:lstStyle>
            <a:lvl1pPr marL="0" indent="0">
              <a:lnSpc>
                <a:spcPct val="110000"/>
              </a:lnSpc>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7"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7" y="2668678"/>
            <a:ext cx="9591229" cy="760325"/>
          </a:xfrm>
          <a:prstGeom prst="rect">
            <a:avLst/>
          </a:prstGeom>
        </p:spPr>
        <p:txBody>
          <a:bodyPr>
            <a:noAutofit/>
          </a:bodyPr>
          <a:lstStyle>
            <a:lvl1pPr marL="214313" indent="-214313">
              <a:lnSpc>
                <a:spcPct val="110000"/>
              </a:lnSpc>
              <a:spcBef>
                <a:spcPts val="0"/>
              </a:spcBef>
              <a:spcAft>
                <a:spcPts val="450"/>
              </a:spcAft>
              <a:buFontTx/>
              <a:buBlip>
                <a:blip r:embed="rId4"/>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1335137689"/>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8" y="404668"/>
            <a:ext cx="10766703"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8" y="912172"/>
            <a:ext cx="10766703"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9" y="1562445"/>
            <a:ext cx="7739063" cy="742950"/>
          </a:xfrm>
          <a:prstGeom prst="rect">
            <a:avLst/>
          </a:prstGeom>
          <a:solidFill>
            <a:srgbClr val="E6FAFF"/>
          </a:solidFill>
        </p:spPr>
        <p:txBody>
          <a:bodyPr lIns="216000" tIns="108000" rIns="216000" bIns="72000"/>
          <a:lstStyle>
            <a:lvl1pPr marL="0" indent="0">
              <a:lnSpc>
                <a:spcPct val="110000"/>
              </a:lnSpc>
              <a:buNone/>
              <a:defRPr sz="1125">
                <a:latin typeface="Poppins" panose="000005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sz="1125">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8" y="1558882"/>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35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9" y="2459335"/>
            <a:ext cx="7739063" cy="742950"/>
          </a:xfrm>
          <a:prstGeom prst="rect">
            <a:avLst/>
          </a:prstGeom>
          <a:solidFill>
            <a:srgbClr val="E6FAFF"/>
          </a:solidFill>
        </p:spPr>
        <p:txBody>
          <a:bodyPr lIns="216000" tIns="108000" rIns="216000" bIns="72000"/>
          <a:lstStyle>
            <a:lvl1pPr marL="0" indent="0">
              <a:lnSpc>
                <a:spcPct val="110000"/>
              </a:lnSpc>
              <a:buNone/>
              <a:defRPr sz="1125">
                <a:latin typeface="Poppins" panose="000005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sz="1125">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8" y="245577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35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9" y="3356225"/>
            <a:ext cx="7739063" cy="742950"/>
          </a:xfrm>
          <a:prstGeom prst="rect">
            <a:avLst/>
          </a:prstGeom>
          <a:solidFill>
            <a:srgbClr val="E6FAFF"/>
          </a:solidFill>
        </p:spPr>
        <p:txBody>
          <a:bodyPr lIns="216000" tIns="108000" rIns="216000" bIns="72000"/>
          <a:lstStyle>
            <a:lvl1pPr marL="0" indent="0">
              <a:lnSpc>
                <a:spcPct val="110000"/>
              </a:lnSpc>
              <a:buNone/>
              <a:defRPr sz="1125">
                <a:latin typeface="Poppins" panose="000005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sz="1125">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8" y="3352660"/>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35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9" y="4249549"/>
            <a:ext cx="7739063" cy="742950"/>
          </a:xfrm>
          <a:prstGeom prst="rect">
            <a:avLst/>
          </a:prstGeom>
          <a:solidFill>
            <a:srgbClr val="E6FAFF"/>
          </a:solidFill>
        </p:spPr>
        <p:txBody>
          <a:bodyPr lIns="216000" tIns="108000" rIns="216000" bIns="72000"/>
          <a:lstStyle>
            <a:lvl1pPr marL="0" indent="0">
              <a:lnSpc>
                <a:spcPct val="110000"/>
              </a:lnSpc>
              <a:buNone/>
              <a:defRPr sz="1125">
                <a:latin typeface="Poppins" panose="000005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sz="1125">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8" y="4245987"/>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35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1906173386"/>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8" y="404668"/>
            <a:ext cx="10766703"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8" y="912172"/>
            <a:ext cx="10766703"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9" y="1562445"/>
            <a:ext cx="7739063" cy="742950"/>
          </a:xfrm>
          <a:prstGeom prst="rect">
            <a:avLst/>
          </a:prstGeom>
          <a:solidFill>
            <a:srgbClr val="FFF0F3"/>
          </a:solidFill>
        </p:spPr>
        <p:txBody>
          <a:bodyPr lIns="216000" tIns="108000" rIns="216000" bIns="72000"/>
          <a:lstStyle>
            <a:lvl1pPr marL="0" indent="0">
              <a:lnSpc>
                <a:spcPct val="110000"/>
              </a:lnSpc>
              <a:buNone/>
              <a:defRPr sz="1125">
                <a:latin typeface="Poppins" panose="000005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sz="1125">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8" y="15624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9" y="2459335"/>
            <a:ext cx="7739063" cy="742950"/>
          </a:xfrm>
          <a:prstGeom prst="rect">
            <a:avLst/>
          </a:prstGeom>
          <a:solidFill>
            <a:srgbClr val="FFF0F3"/>
          </a:solidFill>
        </p:spPr>
        <p:txBody>
          <a:bodyPr lIns="216000" tIns="108000" rIns="216000" bIns="72000"/>
          <a:lstStyle>
            <a:lvl1pPr marL="0" indent="0">
              <a:lnSpc>
                <a:spcPct val="110000"/>
              </a:lnSpc>
              <a:buNone/>
              <a:defRPr sz="1125">
                <a:latin typeface="Poppins" panose="000005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sz="1125">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8" y="245933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9" y="3356225"/>
            <a:ext cx="7739063" cy="742950"/>
          </a:xfrm>
          <a:prstGeom prst="rect">
            <a:avLst/>
          </a:prstGeom>
          <a:solidFill>
            <a:srgbClr val="FFF0F3"/>
          </a:solidFill>
        </p:spPr>
        <p:txBody>
          <a:bodyPr lIns="216000" tIns="108000" rIns="216000" bIns="72000"/>
          <a:lstStyle>
            <a:lvl1pPr marL="0" indent="0">
              <a:lnSpc>
                <a:spcPct val="110000"/>
              </a:lnSpc>
              <a:buNone/>
              <a:defRPr sz="1125">
                <a:latin typeface="Poppins" panose="000005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sz="1125">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8" y="335622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9" y="4249549"/>
            <a:ext cx="7739063" cy="742950"/>
          </a:xfrm>
          <a:prstGeom prst="rect">
            <a:avLst/>
          </a:prstGeom>
          <a:solidFill>
            <a:srgbClr val="FFF0F3"/>
          </a:solidFill>
        </p:spPr>
        <p:txBody>
          <a:bodyPr lIns="216000" tIns="108000" rIns="216000" bIns="72000"/>
          <a:lstStyle>
            <a:lvl1pPr marL="0" indent="0">
              <a:lnSpc>
                <a:spcPct val="110000"/>
              </a:lnSpc>
              <a:buNone/>
              <a:defRPr sz="1125">
                <a:latin typeface="Poppins" panose="000005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GB" sz="1125">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8" y="4249553"/>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2736806191"/>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9"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8" y="1756180"/>
            <a:ext cx="10179513" cy="49680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rgbClr val="060645"/>
                </a:solidFill>
                <a:latin typeface="Poppins" panose="00000500000000000000" pitchFamily="2" charset="0"/>
                <a:cs typeface="Poppins" panose="00000500000000000000" pitchFamily="2" charset="0"/>
              </a:rPr>
              <a:t>‹#›</a:t>
            </a:fld>
            <a:endParaRPr lang="en-GB" sz="1125">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8" y="326032"/>
            <a:ext cx="10766703" cy="497161"/>
          </a:xfrm>
          <a:prstGeom prst="rect">
            <a:avLst/>
          </a:prstGeom>
        </p:spPr>
        <p:txBody>
          <a:bodyPr>
            <a:noAutofit/>
          </a:bodyPr>
          <a:lstStyle>
            <a:lvl1pPr marL="0" indent="0">
              <a:lnSpc>
                <a:spcPct val="110000"/>
              </a:lnSpc>
              <a:buNone/>
              <a:defRPr sz="225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8" y="833534"/>
            <a:ext cx="10766703"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524537449"/>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7" y="2856113"/>
            <a:ext cx="4687053" cy="3221029"/>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9"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8" y="1756180"/>
            <a:ext cx="10179513" cy="49680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rgbClr val="060645"/>
                </a:solidFill>
                <a:latin typeface="Poppins" panose="00000500000000000000" pitchFamily="2" charset="0"/>
                <a:cs typeface="Poppins" panose="00000500000000000000" pitchFamily="2" charset="0"/>
              </a:rPr>
              <a:t>‹#›</a:t>
            </a:fld>
            <a:endParaRPr lang="en-GB" sz="1125">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8" y="326032"/>
            <a:ext cx="10766703" cy="497161"/>
          </a:xfrm>
          <a:prstGeom prst="rect">
            <a:avLst/>
          </a:prstGeom>
        </p:spPr>
        <p:txBody>
          <a:bodyPr>
            <a:noAutofit/>
          </a:bodyPr>
          <a:lstStyle>
            <a:lvl1pPr marL="0" indent="0">
              <a:lnSpc>
                <a:spcPct val="110000"/>
              </a:lnSpc>
              <a:buNone/>
              <a:defRPr sz="225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8" y="833534"/>
            <a:ext cx="10766703"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257451074"/>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8" y="1095780"/>
            <a:ext cx="10179513" cy="49680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rgbClr val="060645"/>
                </a:solidFill>
                <a:latin typeface="Poppins" panose="00000500000000000000" pitchFamily="2" charset="0"/>
                <a:cs typeface="Poppins" panose="00000500000000000000" pitchFamily="2" charset="0"/>
              </a:rPr>
              <a:t>‹#›</a:t>
            </a:fld>
            <a:endParaRPr lang="en-GB" sz="1125">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09" y="4"/>
            <a:ext cx="12197911"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8" y="163017"/>
            <a:ext cx="10766703" cy="497161"/>
          </a:xfrm>
          <a:prstGeom prst="rect">
            <a:avLst/>
          </a:prstGeom>
        </p:spPr>
        <p:txBody>
          <a:bodyPr>
            <a:noAutofit/>
          </a:bodyPr>
          <a:lstStyle>
            <a:lvl1pPr marL="0" indent="0">
              <a:lnSpc>
                <a:spcPct val="110000"/>
              </a:lnSpc>
              <a:buNone/>
              <a:defRPr sz="225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1828909340"/>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450"/>
              </a:spcAft>
            </a:pPr>
            <a:endParaRPr lang="en-US" sz="1350">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7" y="1676668"/>
            <a:ext cx="4325807" cy="289311"/>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7" y="2093471"/>
            <a:ext cx="4325807" cy="49680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rgbClr val="060645"/>
                </a:solidFill>
                <a:latin typeface="Poppins" panose="00000500000000000000" pitchFamily="2" charset="0"/>
                <a:cs typeface="Poppins" panose="00000500000000000000" pitchFamily="2" charset="0"/>
              </a:rPr>
              <a:t>‹#›</a:t>
            </a:fld>
            <a:endParaRPr lang="en-GB" sz="1125">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6" y="404668"/>
            <a:ext cx="4912997"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6" y="912172"/>
            <a:ext cx="4912997"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7" y="2668674"/>
            <a:ext cx="4325807" cy="3041010"/>
          </a:xfrm>
          <a:prstGeom prst="rect">
            <a:avLst/>
          </a:prstGeom>
        </p:spPr>
        <p:txBody>
          <a:bodyPr>
            <a:noAutofit/>
          </a:bodyPr>
          <a:lstStyle>
            <a:lvl1pPr marL="214313" indent="-214313">
              <a:lnSpc>
                <a:spcPct val="110000"/>
              </a:lnSpc>
              <a:spcBef>
                <a:spcPts val="0"/>
              </a:spcBef>
              <a:spcAft>
                <a:spcPts val="450"/>
              </a:spcAft>
              <a:buFontTx/>
              <a:buBlip>
                <a:blip r:embed="rId3"/>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2051875768"/>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450"/>
              </a:spcAft>
            </a:pPr>
            <a:endParaRPr lang="en-US" sz="1350">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7" y="1676668"/>
            <a:ext cx="4325807" cy="289311"/>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7" y="2093471"/>
            <a:ext cx="4325807" cy="49680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rgbClr val="060645"/>
                </a:solidFill>
                <a:latin typeface="Poppins" panose="00000500000000000000" pitchFamily="2" charset="0"/>
                <a:cs typeface="Poppins" panose="00000500000000000000" pitchFamily="2" charset="0"/>
              </a:rPr>
              <a:t>‹#›</a:t>
            </a:fld>
            <a:endParaRPr lang="en-GB" sz="1125">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6" y="404668"/>
            <a:ext cx="4912997"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6" y="912172"/>
            <a:ext cx="4912997"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7" y="2668674"/>
            <a:ext cx="4325807" cy="3041010"/>
          </a:xfrm>
          <a:prstGeom prst="rect">
            <a:avLst/>
          </a:prstGeom>
        </p:spPr>
        <p:txBody>
          <a:bodyPr>
            <a:noAutofit/>
          </a:bodyPr>
          <a:lstStyle>
            <a:lvl1pPr marL="214313" indent="-214313">
              <a:lnSpc>
                <a:spcPct val="110000"/>
              </a:lnSpc>
              <a:spcBef>
                <a:spcPts val="0"/>
              </a:spcBef>
              <a:spcAft>
                <a:spcPts val="450"/>
              </a:spcAft>
              <a:buFontTx/>
              <a:buBlip>
                <a:blip r:embed="rId4"/>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2514220076"/>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7" y="1676668"/>
            <a:ext cx="4325807" cy="289311"/>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7" y="2093471"/>
            <a:ext cx="4325807" cy="49680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rgbClr val="060645"/>
                </a:solidFill>
                <a:latin typeface="Poppins" panose="00000500000000000000" pitchFamily="2" charset="0"/>
                <a:cs typeface="Poppins" panose="00000500000000000000" pitchFamily="2" charset="0"/>
              </a:rPr>
              <a:t>‹#›</a:t>
            </a:fld>
            <a:endParaRPr lang="en-GB" sz="1125">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6" y="404668"/>
            <a:ext cx="4912997"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6" y="912172"/>
            <a:ext cx="4912997"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7" y="2668674"/>
            <a:ext cx="4325807" cy="3041010"/>
          </a:xfrm>
          <a:prstGeom prst="rect">
            <a:avLst/>
          </a:prstGeom>
        </p:spPr>
        <p:txBody>
          <a:bodyPr>
            <a:noAutofit/>
          </a:bodyPr>
          <a:lstStyle>
            <a:lvl1pPr marL="214313" indent="-214313">
              <a:lnSpc>
                <a:spcPct val="110000"/>
              </a:lnSpc>
              <a:spcBef>
                <a:spcPts val="0"/>
              </a:spcBef>
              <a:spcAft>
                <a:spcPts val="450"/>
              </a:spcAft>
              <a:buFontTx/>
              <a:buBlip>
                <a:blip r:embed="rId4"/>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4093544065"/>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7" y="1676668"/>
            <a:ext cx="4325807" cy="289311"/>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7" y="2093471"/>
            <a:ext cx="4325807" cy="49680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rgbClr val="060645"/>
                </a:solidFill>
                <a:latin typeface="Poppins" panose="00000500000000000000" pitchFamily="2" charset="0"/>
                <a:cs typeface="Poppins" panose="00000500000000000000" pitchFamily="2" charset="0"/>
              </a:rPr>
              <a:t>‹#›</a:t>
            </a:fld>
            <a:endParaRPr lang="en-GB" sz="1125">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6" y="404668"/>
            <a:ext cx="4912997"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6" y="912172"/>
            <a:ext cx="4912997"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7" y="2668674"/>
            <a:ext cx="4325807" cy="3041010"/>
          </a:xfrm>
          <a:prstGeom prst="rect">
            <a:avLst/>
          </a:prstGeom>
        </p:spPr>
        <p:txBody>
          <a:bodyPr>
            <a:noAutofit/>
          </a:bodyPr>
          <a:lstStyle>
            <a:lvl1pPr marL="214313" indent="-214313">
              <a:lnSpc>
                <a:spcPct val="110000"/>
              </a:lnSpc>
              <a:spcBef>
                <a:spcPts val="0"/>
              </a:spcBef>
              <a:spcAft>
                <a:spcPts val="450"/>
              </a:spcAft>
              <a:buFontTx/>
              <a:buBlip>
                <a:blip r:embed="rId4"/>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3002158686"/>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7" y="1676668"/>
            <a:ext cx="4325807" cy="289311"/>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7" y="2093471"/>
            <a:ext cx="4325807" cy="49680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rgbClr val="060645"/>
                </a:solidFill>
                <a:latin typeface="Poppins" panose="00000500000000000000" pitchFamily="2" charset="0"/>
                <a:cs typeface="Poppins" panose="00000500000000000000" pitchFamily="2" charset="0"/>
              </a:rPr>
              <a:t>‹#›</a:t>
            </a:fld>
            <a:endParaRPr lang="en-GB" sz="1125">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6" y="404668"/>
            <a:ext cx="4912997"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6" y="912172"/>
            <a:ext cx="4912997"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7" y="2668674"/>
            <a:ext cx="4325807" cy="3041010"/>
          </a:xfrm>
          <a:prstGeom prst="rect">
            <a:avLst/>
          </a:prstGeom>
        </p:spPr>
        <p:txBody>
          <a:bodyPr>
            <a:noAutofit/>
          </a:bodyPr>
          <a:lstStyle>
            <a:lvl1pPr marL="214313" indent="-214313">
              <a:lnSpc>
                <a:spcPct val="110000"/>
              </a:lnSpc>
              <a:spcBef>
                <a:spcPts val="0"/>
              </a:spcBef>
              <a:spcAft>
                <a:spcPts val="450"/>
              </a:spcAft>
              <a:buFontTx/>
              <a:buBlip>
                <a:blip r:embed="rId4"/>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1567835644"/>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8" y="2093471"/>
            <a:ext cx="4922617" cy="474148"/>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6" y="2093471"/>
            <a:ext cx="4922617" cy="474148"/>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6" y="404668"/>
            <a:ext cx="10797427"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6" y="912172"/>
            <a:ext cx="10797427"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8" y="2642309"/>
            <a:ext cx="4922617" cy="3072695"/>
          </a:xfrm>
          <a:prstGeom prst="rect">
            <a:avLst/>
          </a:prstGeom>
        </p:spPr>
        <p:txBody>
          <a:bodyPr>
            <a:noAutofit/>
          </a:bodyPr>
          <a:lstStyle>
            <a:lvl1pPr marL="171450" indent="-171450">
              <a:lnSpc>
                <a:spcPct val="110000"/>
              </a:lnSpc>
              <a:spcBef>
                <a:spcPts val="0"/>
              </a:spcBef>
              <a:spcAft>
                <a:spcPts val="450"/>
              </a:spcAft>
              <a:buFontTx/>
              <a:buBlip>
                <a:blip r:embed="rId3"/>
              </a:buBlip>
              <a:defRPr sz="1125">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6" y="2642309"/>
            <a:ext cx="4922617" cy="3072695"/>
          </a:xfrm>
          <a:prstGeom prst="rect">
            <a:avLst/>
          </a:prstGeom>
        </p:spPr>
        <p:txBody>
          <a:bodyPr>
            <a:noAutofit/>
          </a:bodyPr>
          <a:lstStyle>
            <a:lvl1pPr marL="171450" indent="-171450">
              <a:lnSpc>
                <a:spcPct val="110000"/>
              </a:lnSpc>
              <a:spcBef>
                <a:spcPts val="0"/>
              </a:spcBef>
              <a:spcAft>
                <a:spcPts val="450"/>
              </a:spcAft>
              <a:buFontTx/>
              <a:buBlip>
                <a:blip r:embed="rId3"/>
              </a:buBlip>
              <a:defRPr sz="1125">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4046264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8" y="2093471"/>
            <a:ext cx="4922617" cy="474148"/>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6" y="2093471"/>
            <a:ext cx="4922617" cy="474148"/>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6" y="404668"/>
            <a:ext cx="10797427"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6" y="912172"/>
            <a:ext cx="10797427"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8" y="2642309"/>
            <a:ext cx="4922617" cy="3072695"/>
          </a:xfrm>
          <a:prstGeom prst="rect">
            <a:avLst/>
          </a:prstGeom>
        </p:spPr>
        <p:txBody>
          <a:bodyPr>
            <a:noAutofit/>
          </a:bodyPr>
          <a:lstStyle>
            <a:lvl1pPr marL="171450" indent="-171450">
              <a:lnSpc>
                <a:spcPct val="110000"/>
              </a:lnSpc>
              <a:spcBef>
                <a:spcPts val="0"/>
              </a:spcBef>
              <a:spcAft>
                <a:spcPts val="450"/>
              </a:spcAft>
              <a:buFontTx/>
              <a:buBlip>
                <a:blip r:embed="rId3"/>
              </a:buBlip>
              <a:defRPr sz="1125">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6" y="2642309"/>
            <a:ext cx="4922617" cy="3072695"/>
          </a:xfrm>
          <a:prstGeom prst="rect">
            <a:avLst/>
          </a:prstGeom>
        </p:spPr>
        <p:txBody>
          <a:bodyPr>
            <a:noAutofit/>
          </a:bodyPr>
          <a:lstStyle>
            <a:lvl1pPr marL="171450" indent="-171450">
              <a:lnSpc>
                <a:spcPct val="110000"/>
              </a:lnSpc>
              <a:spcBef>
                <a:spcPts val="0"/>
              </a:spcBef>
              <a:spcAft>
                <a:spcPts val="450"/>
              </a:spcAft>
              <a:buFontTx/>
              <a:buBlip>
                <a:blip r:embed="rId3"/>
              </a:buBlip>
              <a:defRPr sz="1125">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2125560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8" y="2093471"/>
            <a:ext cx="4922617" cy="474148"/>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6" y="2093471"/>
            <a:ext cx="4922617" cy="474148"/>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6" y="404668"/>
            <a:ext cx="10797427"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6" y="912172"/>
            <a:ext cx="10797427"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8" y="2642309"/>
            <a:ext cx="4922617" cy="3072695"/>
          </a:xfrm>
          <a:prstGeom prst="rect">
            <a:avLst/>
          </a:prstGeom>
        </p:spPr>
        <p:txBody>
          <a:bodyPr>
            <a:noAutofit/>
          </a:bodyPr>
          <a:lstStyle>
            <a:lvl1pPr marL="171450" indent="-171450">
              <a:lnSpc>
                <a:spcPct val="110000"/>
              </a:lnSpc>
              <a:spcBef>
                <a:spcPts val="0"/>
              </a:spcBef>
              <a:spcAft>
                <a:spcPts val="450"/>
              </a:spcAft>
              <a:buFontTx/>
              <a:buBlip>
                <a:blip r:embed="rId3"/>
              </a:buBlip>
              <a:defRPr sz="1125">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6" y="2642309"/>
            <a:ext cx="4922617" cy="3072695"/>
          </a:xfrm>
          <a:prstGeom prst="rect">
            <a:avLst/>
          </a:prstGeom>
        </p:spPr>
        <p:txBody>
          <a:bodyPr>
            <a:noAutofit/>
          </a:bodyPr>
          <a:lstStyle>
            <a:lvl1pPr marL="171450" indent="-171450">
              <a:lnSpc>
                <a:spcPct val="110000"/>
              </a:lnSpc>
              <a:spcBef>
                <a:spcPts val="0"/>
              </a:spcBef>
              <a:spcAft>
                <a:spcPts val="450"/>
              </a:spcAft>
              <a:buFontTx/>
              <a:buBlip>
                <a:blip r:embed="rId3"/>
              </a:buBlip>
              <a:defRPr sz="1125">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2679387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8" y="2093471"/>
            <a:ext cx="4922617" cy="474148"/>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5" y="1676669"/>
            <a:ext cx="4128571" cy="276120"/>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6" y="2093471"/>
            <a:ext cx="4922617" cy="474148"/>
          </a:xfrm>
          <a:prstGeom prst="rect">
            <a:avLst/>
          </a:prstGeom>
        </p:spPr>
        <p:txBody>
          <a:bodyPr>
            <a:noAutofit/>
          </a:bodyPr>
          <a:lstStyle>
            <a:lvl1pPr marL="0" indent="0">
              <a:lnSpc>
                <a:spcPct val="110000"/>
              </a:lnSpc>
              <a:spcBef>
                <a:spcPts val="0"/>
              </a:spcBef>
              <a:spcAft>
                <a:spcPts val="450"/>
              </a:spcAft>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6" y="404668"/>
            <a:ext cx="10797427"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6" y="912172"/>
            <a:ext cx="10797427"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8" y="2642309"/>
            <a:ext cx="4922617" cy="3072695"/>
          </a:xfrm>
          <a:prstGeom prst="rect">
            <a:avLst/>
          </a:prstGeom>
        </p:spPr>
        <p:txBody>
          <a:bodyPr>
            <a:noAutofit/>
          </a:bodyPr>
          <a:lstStyle>
            <a:lvl1pPr marL="171450" indent="-171450">
              <a:lnSpc>
                <a:spcPct val="110000"/>
              </a:lnSpc>
              <a:spcBef>
                <a:spcPts val="0"/>
              </a:spcBef>
              <a:spcAft>
                <a:spcPts val="450"/>
              </a:spcAft>
              <a:buFontTx/>
              <a:buBlip>
                <a:blip r:embed="rId4"/>
              </a:buBlip>
              <a:defRPr sz="1125">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6" y="2642309"/>
            <a:ext cx="4922617" cy="3072695"/>
          </a:xfrm>
          <a:prstGeom prst="rect">
            <a:avLst/>
          </a:prstGeom>
        </p:spPr>
        <p:txBody>
          <a:bodyPr>
            <a:noAutofit/>
          </a:bodyPr>
          <a:lstStyle>
            <a:lvl1pPr marL="171450" indent="-171450">
              <a:lnSpc>
                <a:spcPct val="110000"/>
              </a:lnSpc>
              <a:spcBef>
                <a:spcPts val="0"/>
              </a:spcBef>
              <a:spcAft>
                <a:spcPts val="450"/>
              </a:spcAft>
              <a:buFontTx/>
              <a:buBlip>
                <a:blip r:embed="rId4"/>
              </a:buBlip>
              <a:defRPr sz="1125">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450"/>
              </a:spcAft>
              <a:defRPr sz="1125">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3727104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8727"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35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10" y="559121"/>
            <a:ext cx="5557585" cy="1800200"/>
          </a:xfrm>
        </p:spPr>
        <p:txBody>
          <a:bodyPr>
            <a:noAutofit/>
          </a:bodyPr>
          <a:lstStyle>
            <a:lvl1pPr marL="0" indent="0">
              <a:buNone/>
              <a:defRPr sz="4125"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225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2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8"/>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7"/>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0573832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2"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10" y="559121"/>
            <a:ext cx="5557585" cy="1800200"/>
          </a:xfrm>
        </p:spPr>
        <p:txBody>
          <a:bodyPr>
            <a:noAutofit/>
          </a:bodyPr>
          <a:lstStyle>
            <a:lvl1pPr marL="0" indent="0">
              <a:buNone/>
              <a:defRPr sz="4125"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225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2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8"/>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7"/>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794431603"/>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10" y="559121"/>
            <a:ext cx="10740439" cy="1800200"/>
          </a:xfrm>
        </p:spPr>
        <p:txBody>
          <a:bodyPr>
            <a:noAutofit/>
          </a:bodyPr>
          <a:lstStyle>
            <a:lvl1pPr marL="0" indent="0">
              <a:buNone/>
              <a:defRPr sz="4125"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2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8"/>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7"/>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10" y="2431330"/>
            <a:ext cx="10740439" cy="1305402"/>
          </a:xfrm>
        </p:spPr>
        <p:txBody>
          <a:bodyPr>
            <a:noAutofit/>
          </a:bodyPr>
          <a:lstStyle>
            <a:lvl1pPr marL="0" indent="0">
              <a:lnSpc>
                <a:spcPct val="110000"/>
              </a:lnSpc>
              <a:spcBef>
                <a:spcPts val="0"/>
              </a:spcBef>
              <a:buNone/>
              <a:defRPr sz="225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645153064"/>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2"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5" y="5596329"/>
            <a:ext cx="1699647" cy="763797"/>
          </a:xfrm>
          <a:prstGeom prst="rect">
            <a:avLst/>
          </a:prstGeom>
        </p:spPr>
        <p:txBody>
          <a:bodyPr>
            <a:noAutofit/>
          </a:bodyPr>
          <a:lstStyle>
            <a:lvl1pPr marL="0" indent="0" algn="ctr">
              <a:buNone/>
              <a:defRPr sz="4125"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4125"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8" y="2431332"/>
            <a:ext cx="4824413" cy="2439435"/>
          </a:xfrm>
          <a:prstGeom prst="rect">
            <a:avLst/>
          </a:prstGeom>
        </p:spPr>
        <p:txBody>
          <a:bodyPr>
            <a:noAutofit/>
          </a:bodyPr>
          <a:lstStyle>
            <a:lvl1pPr marL="0" indent="0">
              <a:lnSpc>
                <a:spcPct val="110000"/>
              </a:lnSpc>
              <a:buNone/>
              <a:defRPr sz="225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2719732183"/>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5643171" y="1176737"/>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6363171" y="1176734"/>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6363171" y="1445872"/>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5643171" y="1877244"/>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6363171" y="1877241"/>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6363171" y="2146379"/>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5643171" y="2577751"/>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6363171" y="2577748"/>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6363171" y="2846886"/>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5643171" y="3278256"/>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6363171" y="3278255"/>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6363171" y="3547393"/>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5643171" y="3978764"/>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6363171" y="3978762"/>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6363171" y="4247900"/>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5643171" y="4679272"/>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6363171" y="4679269"/>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6363171" y="4948407"/>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5101227"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5643171" y="770473"/>
            <a:ext cx="13925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5643171" y="1176739"/>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6363172" y="1176734"/>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6363172" y="1445872"/>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5643171" y="1877246"/>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6363172" y="1877241"/>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6363172" y="2146379"/>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5643171" y="2577753"/>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6363172" y="2577748"/>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6363172" y="2846886"/>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5643171" y="3278258"/>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6363172" y="3278255"/>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6363172" y="3547393"/>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5643171" y="3978766"/>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6363172" y="3978762"/>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6363172" y="4247900"/>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5643171" y="4679274"/>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6363172" y="4679269"/>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6363172" y="4948407"/>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1" y="0"/>
            <a:ext cx="5101227"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5643171" y="770475"/>
            <a:ext cx="13925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Tree>
    <p:extLst>
      <p:ext uri="{BB962C8B-B14F-4D97-AF65-F5344CB8AC3E}">
        <p14:creationId xmlns:p14="http://schemas.microsoft.com/office/powerpoint/2010/main" val="121564869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576000" y="1080000"/>
            <a:ext cx="10960392"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576002" y="544320"/>
            <a:ext cx="13925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2368295376"/>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518403" y="1150618"/>
            <a:ext cx="11017991"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4012328894"/>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18137" y="1150621"/>
            <a:ext cx="11017991"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50077142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525520" y="1150621"/>
            <a:ext cx="80106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3" y="1150622"/>
            <a:ext cx="276327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44520777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913120" y="1150621"/>
            <a:ext cx="56230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3" y="1150622"/>
            <a:ext cx="514071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4919989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913120" y="1150621"/>
            <a:ext cx="56230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3" y="1150622"/>
            <a:ext cx="514071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518402" y="3873245"/>
            <a:ext cx="514071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55535906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3" y="1150619"/>
            <a:ext cx="340335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4114709" y="1150618"/>
            <a:ext cx="340335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7711014" y="1150615"/>
            <a:ext cx="3825380"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15002679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3" y="1150622"/>
            <a:ext cx="11017991"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18403" y="3566179"/>
            <a:ext cx="11017991"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38435184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576000" y="1080000"/>
            <a:ext cx="10960392"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576001" y="544318"/>
            <a:ext cx="13925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518402" y="1150618"/>
            <a:ext cx="11017991"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18135" y="1150619"/>
            <a:ext cx="11017991"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3.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theme" Target="../theme/theme6.xml"/><Relationship Id="rId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theme" Target="../theme/theme7.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48456" y="226560"/>
            <a:ext cx="1117797"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91910" y="200297"/>
            <a:ext cx="1083788"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 id="214748367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93449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37" r:id="rId2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21560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latin typeface="Poppins" panose="00000500000000000000" pitchFamily="2" charset="0"/>
              </a:defRPr>
            </a:lvl1pPr>
          </a:lstStyle>
          <a:p>
            <a:fld id="{0AAA8F9F-42A8-344E-BFDB-6B187AAC9728}" type="datetimeFigureOut">
              <a:rPr lang="en-US" smtClean="0"/>
              <a:pPr/>
              <a:t>4/11/2024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9148916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xStyles>
    <p:titleStyle>
      <a:lvl1pPr algn="l" defTabSz="685800" rtl="0" eaLnBrk="1" latinLnBrk="0" hangingPunct="1">
        <a:lnSpc>
          <a:spcPct val="90000"/>
        </a:lnSpc>
        <a:spcBef>
          <a:spcPct val="0"/>
        </a:spcBef>
        <a:buNone/>
        <a:defRPr sz="3300" kern="1200">
          <a:solidFill>
            <a:schemeClr val="tx1"/>
          </a:solidFill>
          <a:latin typeface="Poppins"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Poppins"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Poppins"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Poppins"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oppins"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oppins"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7072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CD67DD9-3DAA-313B-8305-6C266ED950EB}"/>
              </a:ext>
            </a:extLst>
          </p:cNvPr>
          <p:cNvSpPr>
            <a:spLocks noGrp="1"/>
          </p:cNvSpPr>
          <p:nvPr>
            <p:ph type="title" idx="4294967295"/>
          </p:nvPr>
        </p:nvSpPr>
        <p:spPr>
          <a:xfrm>
            <a:off x="408208" y="365129"/>
            <a:ext cx="10428668" cy="18714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800" rtl="0" eaLnBrk="1" latinLnBrk="0" hangingPunct="1">
              <a:lnSpc>
                <a:spcPct val="90000"/>
              </a:lnSpc>
              <a:spcBef>
                <a:spcPct val="0"/>
              </a:spcBef>
              <a:buNone/>
              <a:defRPr sz="3300" kern="1200">
                <a:solidFill>
                  <a:schemeClr val="tx1"/>
                </a:solidFill>
                <a:latin typeface="Poppins" panose="00000500000000000000" pitchFamily="2" charset="0"/>
                <a:ea typeface="+mj-ea"/>
                <a:cs typeface="+mj-cs"/>
              </a:defRPr>
            </a:lvl1pPr>
          </a:lstStyle>
          <a:p>
            <a:pPr>
              <a:spcBef>
                <a:spcPts val="750"/>
              </a:spcBef>
              <a:defRPr/>
            </a:pPr>
            <a:r>
              <a:rPr lang="en-GB" sz="3000" b="1">
                <a:solidFill>
                  <a:schemeClr val="bg1"/>
                </a:solidFill>
                <a:latin typeface="Calibri"/>
                <a:ea typeface="Calibri"/>
                <a:cs typeface="Calibri"/>
              </a:rPr>
              <a:t>How useful are the Are You Ready for Your Studies Quizzes?</a:t>
            </a:r>
            <a:br>
              <a:rPr lang="en-GB" sz="2400" b="1">
                <a:latin typeface="Calibri" panose="020F0502020204030204" pitchFamily="34" charset="0"/>
              </a:rPr>
            </a:br>
            <a:endParaRPr lang="en-US" sz="2400" b="1">
              <a:solidFill>
                <a:schemeClr val="bg1"/>
              </a:solidFill>
              <a:latin typeface="Calibri" panose="020F0502020204030204" pitchFamily="34" charset="0"/>
            </a:endParaRP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327185" y="2849739"/>
            <a:ext cx="7636197" cy="579261"/>
          </a:xfrm>
        </p:spPr>
        <p:txBody>
          <a:bodyPr vert="horz" lIns="91440" tIns="45720" rIns="91440" bIns="45720" rtlCol="0" anchor="t">
            <a:noAutofit/>
          </a:bodyPr>
          <a:lstStyle/>
          <a:p>
            <a:br>
              <a:rPr lang="en-GB" sz="2400">
                <a:latin typeface="Poppins"/>
                <a:cs typeface="Poppins"/>
              </a:rPr>
            </a:br>
            <a:r>
              <a:rPr lang="en-GB" sz="2400">
                <a:latin typeface="Poppins"/>
                <a:cs typeface="Poppins"/>
              </a:rPr>
              <a:t>Soraya Kouadri Mostéfaoui and Oli Howson</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vert="horz" lIns="91440" tIns="45720" rIns="91440" bIns="45720" rtlCol="0" anchor="t">
            <a:noAutofit/>
          </a:bodyPr>
          <a:lstStyle/>
          <a:p>
            <a:r>
              <a:rPr lang="en-GB" sz="1800"/>
              <a:t>School of Computing and Communications </a:t>
            </a:r>
          </a:p>
        </p:txBody>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a:lnSpc>
                <a:spcPct val="100000"/>
              </a:lnSpc>
            </a:pPr>
            <a:r>
              <a:rPr lang="en-GB" sz="2400">
                <a:solidFill>
                  <a:srgbClr val="000000"/>
                </a:solidFill>
                <a:highlight>
                  <a:srgbClr val="FFFFFF"/>
                </a:highlight>
                <a:latin typeface="Calibri" panose="020F0502020204030204" pitchFamily="34" charset="0"/>
              </a:rPr>
              <a:t> </a:t>
            </a: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buFont typeface="Arial" panose="020B0604020202020204" pitchFamily="34" charset="0"/>
              <a:buNone/>
              <a:defRPr/>
            </a:pPr>
            <a:r>
              <a:rPr lang="en-GB" sz="2400" b="1">
                <a:solidFill>
                  <a:srgbClr val="060645"/>
                </a:solidFill>
                <a:latin typeface="Poppins SemiBold" pitchFamily="2" charset="77"/>
                <a:ea typeface="+mn-ea"/>
                <a:cs typeface="Poppins SemiBold" pitchFamily="2" charset="77"/>
              </a:rPr>
              <a:t>Data analysis –students’ interviews- </a:t>
            </a:r>
          </a:p>
        </p:txBody>
      </p:sp>
      <p:sp>
        <p:nvSpPr>
          <p:cNvPr id="5" name="Text Placeholder 8">
            <a:extLst>
              <a:ext uri="{FF2B5EF4-FFF2-40B4-BE49-F238E27FC236}">
                <a16:creationId xmlns:a16="http://schemas.microsoft.com/office/drawing/2014/main" id="{49CB7C58-E458-88CB-A754-13BAE26570D2}"/>
              </a:ext>
            </a:extLst>
          </p:cNvPr>
          <p:cNvSpPr txBox="1">
            <a:spLocks/>
          </p:cNvSpPr>
          <p:nvPr/>
        </p:nvSpPr>
        <p:spPr>
          <a:xfrm>
            <a:off x="566318" y="10542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algn="just"/>
            <a:r>
              <a:rPr lang="en-GB" sz="2400">
                <a:effectLst/>
                <a:latin typeface="Calibri" panose="020F0502020204030204" pitchFamily="34" charset="0"/>
                <a:ea typeface="Times New Roman" panose="02020603050405020304" pitchFamily="18" charset="0"/>
              </a:rPr>
              <a:t>To make the quizzes better it was suggested that:</a:t>
            </a:r>
          </a:p>
          <a:p>
            <a:pPr algn="just"/>
            <a:endParaRPr lang="en-GB" sz="240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GB" sz="2400">
                <a:effectLst/>
                <a:latin typeface="Calibri" panose="020F0502020204030204" pitchFamily="34" charset="0"/>
                <a:ea typeface="Times New Roman" panose="02020603050405020304" pitchFamily="18" charset="0"/>
              </a:rPr>
              <a:t>More focused feedback on errors could be provided</a:t>
            </a:r>
            <a:endParaRPr lang="en-GB" sz="240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GB" sz="2400">
                <a:effectLst/>
                <a:latin typeface="Calibri" panose="020F0502020204030204" pitchFamily="34" charset="0"/>
                <a:ea typeface="Times New Roman" panose="02020603050405020304" pitchFamily="18" charset="0"/>
                <a:cs typeface="Microsoft Uighur" panose="02000000000000000000" pitchFamily="2" charset="-78"/>
              </a:rPr>
              <a:t>The quizzes should be tailored to represent the content of the module more accurately, for example so that they do not give unwarranted confidence, specifically:</a:t>
            </a:r>
            <a:r>
              <a:rPr lang="en-GB" sz="2400">
                <a:latin typeface="Times New Roman" panose="02020603050405020304" pitchFamily="18" charset="0"/>
                <a:ea typeface="Times New Roman" panose="02020603050405020304" pitchFamily="18" charset="0"/>
                <a:cs typeface="Microsoft Uighur" panose="02000000000000000000" pitchFamily="2" charset="-78"/>
              </a:rPr>
              <a:t> </a:t>
            </a:r>
            <a:r>
              <a:rPr lang="en-GB" sz="2400">
                <a:effectLst/>
                <a:latin typeface="Calibri" panose="020F0502020204030204" pitchFamily="34" charset="0"/>
                <a:ea typeface="Times New Roman" panose="02020603050405020304" pitchFamily="18" charset="0"/>
              </a:rPr>
              <a:t>where a module has a large reporting element, that should be represented in the quiz</a:t>
            </a:r>
            <a:endParaRPr lang="en-GB" sz="240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GB" sz="2400">
                <a:latin typeface="Calibri" panose="020F0502020204030204" pitchFamily="34" charset="0"/>
                <a:ea typeface="Times New Roman" panose="02020603050405020304" pitchFamily="18" charset="0"/>
              </a:rPr>
              <a:t>H</a:t>
            </a:r>
            <a:r>
              <a:rPr lang="en-GB" sz="2400">
                <a:effectLst/>
                <a:latin typeface="Calibri" panose="020F0502020204030204" pitchFamily="34" charset="0"/>
                <a:ea typeface="Times New Roman" panose="02020603050405020304" pitchFamily="18" charset="0"/>
              </a:rPr>
              <a:t>arder questions could be included that are more representative of course content</a:t>
            </a:r>
            <a:endParaRPr lang="en-GB" sz="240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GB" sz="2400">
                <a:latin typeface="Calibri" panose="020F0502020204030204" pitchFamily="34" charset="0"/>
                <a:ea typeface="Times New Roman" panose="02020603050405020304" pitchFamily="18" charset="0"/>
              </a:rPr>
              <a:t>A</a:t>
            </a:r>
            <a:r>
              <a:rPr lang="en-GB" sz="2400">
                <a:effectLst/>
                <a:latin typeface="Calibri" panose="020F0502020204030204" pitchFamily="34" charset="0"/>
                <a:ea typeface="Times New Roman" panose="02020603050405020304" pitchFamily="18" charset="0"/>
              </a:rPr>
              <a:t> larger pool of questions could be drawn from so that the quizzes can be used for preparation for the module</a:t>
            </a:r>
            <a:endParaRPr lang="en-GB" sz="240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GB" sz="2400">
                <a:latin typeface="Calibri" panose="020F0502020204030204" pitchFamily="34" charset="0"/>
                <a:ea typeface="Times New Roman" panose="02020603050405020304" pitchFamily="18" charset="0"/>
              </a:rPr>
              <a:t>L</a:t>
            </a:r>
            <a:r>
              <a:rPr lang="en-GB" sz="2400">
                <a:effectLst/>
                <a:latin typeface="Calibri" panose="020F0502020204030204" pitchFamily="34" charset="0"/>
                <a:ea typeface="Times New Roman" panose="02020603050405020304" pitchFamily="18" charset="0"/>
              </a:rPr>
              <a:t>onger questions could be included</a:t>
            </a:r>
            <a:endParaRPr lang="en-GB" sz="2400">
              <a:effectLst/>
              <a:latin typeface="Times New Roman" panose="02020603050405020304" pitchFamily="18" charset="0"/>
              <a:ea typeface="Times New Roman" panose="02020603050405020304" pitchFamily="18" charset="0"/>
            </a:endParaRPr>
          </a:p>
          <a:p>
            <a:pPr>
              <a:lnSpc>
                <a:spcPct val="100000"/>
              </a:lnSpc>
            </a:pPr>
            <a:endParaRPr lang="en-GB" sz="2000">
              <a:latin typeface="Poppins "/>
              <a:cs typeface="Poppins bold" panose="00000800000000000000" pitchFamily="2" charset="0"/>
            </a:endParaRPr>
          </a:p>
        </p:txBody>
      </p:sp>
    </p:spTree>
    <p:extLst>
      <p:ext uri="{BB962C8B-B14F-4D97-AF65-F5344CB8AC3E}">
        <p14:creationId xmlns:p14="http://schemas.microsoft.com/office/powerpoint/2010/main" val="319907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a:lnSpc>
                <a:spcPct val="100000"/>
              </a:lnSpc>
            </a:pPr>
            <a:r>
              <a:rPr lang="en-GB" sz="2400">
                <a:solidFill>
                  <a:srgbClr val="000000"/>
                </a:solidFill>
                <a:highlight>
                  <a:srgbClr val="FFFFFF"/>
                </a:highlight>
                <a:latin typeface="Calibri" panose="020F0502020204030204" pitchFamily="34" charset="0"/>
              </a:rPr>
              <a:t> </a:t>
            </a: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buFont typeface="Arial" panose="020B0604020202020204" pitchFamily="34" charset="0"/>
              <a:buNone/>
              <a:defRPr/>
            </a:pPr>
            <a:r>
              <a:rPr lang="en-GB" sz="2400" b="1">
                <a:solidFill>
                  <a:srgbClr val="060645"/>
                </a:solidFill>
                <a:latin typeface="Poppins SemiBold" pitchFamily="2" charset="77"/>
                <a:ea typeface="+mn-ea"/>
                <a:cs typeface="Poppins SemiBold" pitchFamily="2" charset="77"/>
              </a:rPr>
              <a:t>Data analysis –students’ interviews- </a:t>
            </a:r>
          </a:p>
        </p:txBody>
      </p:sp>
      <p:sp>
        <p:nvSpPr>
          <p:cNvPr id="5" name="Text Placeholder 8">
            <a:extLst>
              <a:ext uri="{FF2B5EF4-FFF2-40B4-BE49-F238E27FC236}">
                <a16:creationId xmlns:a16="http://schemas.microsoft.com/office/drawing/2014/main" id="{49CB7C58-E458-88CB-A754-13BAE26570D2}"/>
              </a:ext>
            </a:extLst>
          </p:cNvPr>
          <p:cNvSpPr txBox="1">
            <a:spLocks/>
          </p:cNvSpPr>
          <p:nvPr/>
        </p:nvSpPr>
        <p:spPr>
          <a:xfrm>
            <a:off x="566318" y="10542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dirty="0">
              <a:latin typeface="Calibri" panose="020F0502020204030204" pitchFamily="34" charset="0"/>
              <a:ea typeface="Times New Roman" panose="02020603050405020304" pitchFamily="18" charset="0"/>
            </a:endParaRPr>
          </a:p>
          <a:p>
            <a:pPr>
              <a:lnSpc>
                <a:spcPct val="100000"/>
              </a:lnSpc>
            </a:pPr>
            <a:r>
              <a:rPr lang="en-GB" sz="1800" b="0" i="1" dirty="0">
                <a:solidFill>
                  <a:srgbClr val="000000"/>
                </a:solidFill>
                <a:effectLst/>
                <a:highlight>
                  <a:srgbClr val="FFFFFF"/>
                </a:highlight>
                <a:latin typeface="Calibri" panose="020F0502020204030204" pitchFamily="34" charset="0"/>
              </a:rPr>
              <a:t>		‘I found it's reassuring in in in that I could answer all the questions correctly’	</a:t>
            </a:r>
            <a:r>
              <a:rPr lang="en-GB" sz="1800" b="0" i="1" dirty="0">
                <a:solidFill>
                  <a:srgbClr val="000000"/>
                </a:solidFill>
                <a:effectLst/>
                <a:latin typeface="Calibri" panose="020F0502020204030204" pitchFamily="34" charset="0"/>
              </a:rPr>
              <a:t> </a:t>
            </a:r>
            <a:r>
              <a:rPr lang="en-GB" sz="1800" b="0" i="1" dirty="0">
                <a:solidFill>
                  <a:srgbClr val="000000"/>
                </a:solidFill>
                <a:effectLst/>
                <a:highlight>
                  <a:srgbClr val="FFFFFF"/>
                </a:highlight>
                <a:latin typeface="Calibri" panose="020F0502020204030204" pitchFamily="34" charset="0"/>
              </a:rPr>
              <a:t>                  </a:t>
            </a:r>
          </a:p>
          <a:p>
            <a:pPr>
              <a:lnSpc>
                <a:spcPct val="100000"/>
              </a:lnSpc>
            </a:pPr>
            <a:endParaRPr lang="en-GB" sz="1800" i="1" dirty="0">
              <a:solidFill>
                <a:srgbClr val="000000"/>
              </a:solidFill>
              <a:highlight>
                <a:srgbClr val="FFFFFF"/>
              </a:highlight>
              <a:latin typeface="Calibri" panose="020F0502020204030204" pitchFamily="34" charset="0"/>
            </a:endParaRPr>
          </a:p>
          <a:p>
            <a:pPr>
              <a:lnSpc>
                <a:spcPct val="100000"/>
              </a:lnSpc>
            </a:pPr>
            <a:endParaRPr lang="en-GB" sz="1800" b="0" i="1" dirty="0">
              <a:solidFill>
                <a:srgbClr val="000000"/>
              </a:solidFill>
              <a:effectLst/>
              <a:highlight>
                <a:srgbClr val="FFFFFF"/>
              </a:highlight>
              <a:latin typeface="Calibri" panose="020F0502020204030204" pitchFamily="34" charset="0"/>
            </a:endParaRPr>
          </a:p>
          <a:p>
            <a:pPr>
              <a:lnSpc>
                <a:spcPct val="100000"/>
              </a:lnSpc>
            </a:pPr>
            <a:r>
              <a:rPr lang="en-GB" sz="1800" i="1" dirty="0">
                <a:solidFill>
                  <a:srgbClr val="000000"/>
                </a:solidFill>
                <a:highlight>
                  <a:srgbClr val="FFFFFF"/>
                </a:highlight>
                <a:latin typeface="Calibri" panose="020F0502020204030204" pitchFamily="34" charset="0"/>
              </a:rPr>
              <a:t> 									</a:t>
            </a:r>
            <a:r>
              <a:rPr lang="en-GB" sz="1800" b="0" i="1" dirty="0">
                <a:solidFill>
                  <a:srgbClr val="000000"/>
                </a:solidFill>
                <a:effectLst/>
                <a:highlight>
                  <a:srgbClr val="FFFFFF"/>
                </a:highlight>
                <a:latin typeface="Calibri" panose="020F0502020204030204" pitchFamily="34" charset="0"/>
              </a:rPr>
              <a:t>‘it sort of pointed out which bits I knew and which bits </a:t>
            </a:r>
          </a:p>
          <a:p>
            <a:pPr>
              <a:lnSpc>
                <a:spcPct val="100000"/>
              </a:lnSpc>
            </a:pPr>
            <a:r>
              <a:rPr lang="en-GB" sz="1800" i="1" dirty="0">
                <a:solidFill>
                  <a:srgbClr val="000000"/>
                </a:solidFill>
                <a:highlight>
                  <a:srgbClr val="FFFFFF"/>
                </a:highlight>
                <a:latin typeface="Calibri" panose="020F0502020204030204" pitchFamily="34" charset="0"/>
              </a:rPr>
              <a:t>                                                                                  </a:t>
            </a:r>
            <a:r>
              <a:rPr lang="en-GB" sz="1800" b="0" i="1" dirty="0">
                <a:solidFill>
                  <a:srgbClr val="000000"/>
                </a:solidFill>
                <a:effectLst/>
                <a:highlight>
                  <a:srgbClr val="FFFFFF"/>
                </a:highlight>
                <a:latin typeface="Calibri" panose="020F0502020204030204" pitchFamily="34" charset="0"/>
              </a:rPr>
              <a:t>I kind of needed to go back and have another look at</a:t>
            </a:r>
            <a:r>
              <a:rPr lang="en-GB" sz="1800" i="1" dirty="0">
                <a:solidFill>
                  <a:srgbClr val="000000"/>
                </a:solidFill>
                <a:highlight>
                  <a:srgbClr val="FFFFFF"/>
                </a:highlight>
                <a:latin typeface="Calibri" panose="020F0502020204030204" pitchFamily="34" charset="0"/>
              </a:rPr>
              <a:t>’</a:t>
            </a:r>
          </a:p>
          <a:p>
            <a:pPr>
              <a:lnSpc>
                <a:spcPct val="100000"/>
              </a:lnSpc>
            </a:pPr>
            <a:endParaRPr lang="en-GB" sz="1800" i="1" dirty="0">
              <a:solidFill>
                <a:srgbClr val="000000"/>
              </a:solidFill>
              <a:highlight>
                <a:srgbClr val="FFFFFF"/>
              </a:highlight>
              <a:latin typeface="Calibri" panose="020F0502020204030204" pitchFamily="34" charset="0"/>
              <a:cs typeface="Poppins bold" panose="00000800000000000000" pitchFamily="2" charset="0"/>
            </a:endParaRPr>
          </a:p>
          <a:p>
            <a:pPr>
              <a:lnSpc>
                <a:spcPct val="100000"/>
              </a:lnSpc>
            </a:pPr>
            <a:endParaRPr lang="en-GB" sz="1800" i="1" dirty="0">
              <a:solidFill>
                <a:srgbClr val="000000"/>
              </a:solidFill>
              <a:highlight>
                <a:srgbClr val="FFFFFF"/>
              </a:highlight>
              <a:latin typeface="Calibri" panose="020F0502020204030204" pitchFamily="34" charset="0"/>
              <a:cs typeface="Poppins bold" panose="00000800000000000000" pitchFamily="2" charset="0"/>
            </a:endParaRPr>
          </a:p>
          <a:p>
            <a:pPr>
              <a:lnSpc>
                <a:spcPct val="100000"/>
              </a:lnSpc>
            </a:pPr>
            <a:endParaRPr lang="en-GB" sz="1800" i="1" dirty="0">
              <a:solidFill>
                <a:srgbClr val="000000"/>
              </a:solidFill>
              <a:highlight>
                <a:srgbClr val="FFFFFF"/>
              </a:highlight>
              <a:latin typeface="Calibri" panose="020F0502020204030204" pitchFamily="34" charset="0"/>
              <a:cs typeface="Poppins bold" panose="00000800000000000000" pitchFamily="2" charset="0"/>
            </a:endParaRPr>
          </a:p>
          <a:p>
            <a:pPr>
              <a:lnSpc>
                <a:spcPct val="100000"/>
              </a:lnSpc>
            </a:pPr>
            <a:r>
              <a:rPr lang="en-GB" sz="1800" i="1" dirty="0">
                <a:solidFill>
                  <a:srgbClr val="000000"/>
                </a:solidFill>
                <a:highlight>
                  <a:srgbClr val="FFFFFF"/>
                </a:highlight>
                <a:latin typeface="Calibri" panose="020F0502020204030204" pitchFamily="34" charset="0"/>
              </a:rPr>
              <a:t>‘It led me to go and and do some specific preparation, particularly from TM250 in terms of learning a bit of Java’</a:t>
            </a:r>
          </a:p>
          <a:p>
            <a:pPr>
              <a:lnSpc>
                <a:spcPct val="100000"/>
              </a:lnSpc>
            </a:pPr>
            <a:endParaRPr lang="en-GB" sz="1800" i="1" dirty="0">
              <a:solidFill>
                <a:srgbClr val="000000"/>
              </a:solidFill>
              <a:highlight>
                <a:srgbClr val="FFFFFF"/>
              </a:highlight>
              <a:latin typeface="Calibri" panose="020F0502020204030204" pitchFamily="34" charset="0"/>
            </a:endParaRPr>
          </a:p>
          <a:p>
            <a:pPr>
              <a:lnSpc>
                <a:spcPct val="100000"/>
              </a:lnSpc>
            </a:pPr>
            <a:endParaRPr lang="en-GB" sz="1800" i="1" dirty="0">
              <a:solidFill>
                <a:srgbClr val="000000"/>
              </a:solidFill>
              <a:highlight>
                <a:srgbClr val="FFFFFF"/>
              </a:highlight>
              <a:latin typeface="Calibri" panose="020F0502020204030204" pitchFamily="34" charset="0"/>
            </a:endParaRPr>
          </a:p>
          <a:p>
            <a:pPr>
              <a:lnSpc>
                <a:spcPct val="100000"/>
              </a:lnSpc>
            </a:pPr>
            <a:r>
              <a:rPr lang="en-GB" sz="1800" i="1" dirty="0">
                <a:solidFill>
                  <a:srgbClr val="000000"/>
                </a:solidFill>
                <a:highlight>
                  <a:srgbClr val="FFFFFF"/>
                </a:highlight>
                <a:latin typeface="Calibri" panose="020F0502020204030204" pitchFamily="34" charset="0"/>
              </a:rPr>
              <a:t>				‘thought I looked at them as I was looking at which modules I was going to choose so it also gave me an opportunity as I was looking at the modules to take over what was there and what it was going to be involved’. </a:t>
            </a:r>
          </a:p>
        </p:txBody>
      </p:sp>
    </p:spTree>
    <p:extLst>
      <p:ext uri="{BB962C8B-B14F-4D97-AF65-F5344CB8AC3E}">
        <p14:creationId xmlns:p14="http://schemas.microsoft.com/office/powerpoint/2010/main" val="288758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marL="342900" indent="-342900">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cs typeface="Microsoft Uighur" panose="02000000000000000000" pitchFamily="2" charset="-78"/>
              </a:rPr>
              <a:t>Of the completed survey responses, 66 could be matched with course grade, </a:t>
            </a:r>
          </a:p>
          <a:p>
            <a:pPr marL="342900" indent="-342900">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cs typeface="Microsoft Uighur" panose="02000000000000000000" pitchFamily="2" charset="-78"/>
              </a:rPr>
              <a:t>39 could be matched with both grade and ARFY quiz results (when considering the data from the 2020J students). </a:t>
            </a:r>
          </a:p>
          <a:p>
            <a:pPr marL="342900" indent="-342900">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cs typeface="Microsoft Uighur" panose="02000000000000000000" pitchFamily="2" charset="-78"/>
              </a:rPr>
              <a:t>Course grade could be matched with quiz results for 1,403 who were taking M250, M269, TT284 or TM255.</a:t>
            </a:r>
            <a:endParaRPr lang="en-GB" sz="2400">
              <a:effectLst/>
              <a:latin typeface="Times New Roman" panose="02020603050405020304" pitchFamily="18" charset="0"/>
              <a:ea typeface="Times New Roman" panose="02020603050405020304" pitchFamily="18" charset="0"/>
            </a:endParaRPr>
          </a:p>
          <a:p>
            <a:pPr>
              <a:lnSpc>
                <a:spcPct val="100000"/>
              </a:lnSpc>
            </a:pPr>
            <a:endParaRPr lang="en-GB" sz="2400">
              <a:solidFill>
                <a:srgbClr val="000000"/>
              </a:solidFill>
              <a:highlight>
                <a:srgbClr val="FFFFFF"/>
              </a:highlight>
              <a:latin typeface="Calibri" panose="020F0502020204030204" pitchFamily="34" charset="0"/>
            </a:endParaRP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defRPr/>
            </a:pPr>
            <a:r>
              <a:rPr lang="en-GB" sz="2400" b="1">
                <a:solidFill>
                  <a:srgbClr val="060645"/>
                </a:solidFill>
                <a:latin typeface="Poppins SemiBold"/>
                <a:ea typeface="+mn-ea"/>
                <a:cs typeface="Poppins SemiBold"/>
              </a:rPr>
              <a:t>Data analysis –ARFY and Module results analyses </a:t>
            </a:r>
            <a:endParaRPr lang="en-GB" sz="2400" b="1">
              <a:solidFill>
                <a:srgbClr val="060645"/>
              </a:solidFill>
              <a:latin typeface="Poppins SemiBold" pitchFamily="2" charset="77"/>
              <a:ea typeface="+mn-ea"/>
              <a:cs typeface="Poppins SemiBold" pitchFamily="2" charset="77"/>
            </a:endParaRPr>
          </a:p>
          <a:p>
            <a:pPr defTabSz="685800">
              <a:lnSpc>
                <a:spcPct val="110000"/>
              </a:lnSpc>
              <a:spcBef>
                <a:spcPts val="750"/>
              </a:spcBef>
              <a:buFont typeface="Arial" panose="020B0604020202020204" pitchFamily="34" charset="0"/>
              <a:buNone/>
              <a:defRPr/>
            </a:pPr>
            <a:endParaRPr lang="en-GB" sz="2400" b="1">
              <a:solidFill>
                <a:srgbClr val="060645"/>
              </a:solidFill>
              <a:latin typeface="Poppins SemiBold" pitchFamily="2" charset="77"/>
              <a:ea typeface="+mn-ea"/>
              <a:cs typeface="Poppins SemiBold" pitchFamily="2" charset="77"/>
            </a:endParaRPr>
          </a:p>
        </p:txBody>
      </p:sp>
      <p:sp>
        <p:nvSpPr>
          <p:cNvPr id="5" name="Text Placeholder 8">
            <a:extLst>
              <a:ext uri="{FF2B5EF4-FFF2-40B4-BE49-F238E27FC236}">
                <a16:creationId xmlns:a16="http://schemas.microsoft.com/office/drawing/2014/main" id="{49CB7C58-E458-88CB-A754-13BAE26570D2}"/>
              </a:ext>
            </a:extLst>
          </p:cNvPr>
          <p:cNvSpPr txBox="1">
            <a:spLocks/>
          </p:cNvSpPr>
          <p:nvPr/>
        </p:nvSpPr>
        <p:spPr>
          <a:xfrm>
            <a:off x="566318" y="10542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endParaRPr lang="en-GB" sz="2000">
              <a:latin typeface="Calibri" panose="020F0502020204030204" pitchFamily="34" charset="0"/>
              <a:ea typeface="Times New Roman" panose="02020603050405020304" pitchFamily="18" charset="0"/>
            </a:endParaRPr>
          </a:p>
          <a:p>
            <a:pPr>
              <a:lnSpc>
                <a:spcPct val="100000"/>
              </a:lnSpc>
            </a:pPr>
            <a:endParaRPr lang="en-GB" sz="2000">
              <a:latin typeface="Poppins "/>
              <a:cs typeface="Poppins bold" panose="00000800000000000000" pitchFamily="2" charset="0"/>
            </a:endParaRPr>
          </a:p>
        </p:txBody>
      </p:sp>
      <p:sp>
        <p:nvSpPr>
          <p:cNvPr id="18" name="Rectangle 10">
            <a:extLst>
              <a:ext uri="{FF2B5EF4-FFF2-40B4-BE49-F238E27FC236}">
                <a16:creationId xmlns:a16="http://schemas.microsoft.com/office/drawing/2014/main" id="{3E5E15AD-07CE-B83D-5010-4FEC08FFB046}"/>
              </a:ext>
            </a:extLst>
          </p:cNvPr>
          <p:cNvSpPr>
            <a:spLocks noChangeArrowheads="1"/>
          </p:cNvSpPr>
          <p:nvPr/>
        </p:nvSpPr>
        <p:spPr bwMode="auto">
          <a:xfrm>
            <a:off x="2771393" y="26048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719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a:lnSpc>
                <a:spcPct val="100000"/>
              </a:lnSpc>
            </a:pPr>
            <a:endParaRPr lang="en-GB" sz="2400">
              <a:solidFill>
                <a:srgbClr val="000000"/>
              </a:solidFill>
              <a:highlight>
                <a:srgbClr val="FFFFFF"/>
              </a:highlight>
              <a:latin typeface="Calibri" panose="020F0502020204030204" pitchFamily="34" charset="0"/>
            </a:endParaRP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defRPr/>
            </a:pPr>
            <a:r>
              <a:rPr lang="en-GB" sz="2400" b="1">
                <a:solidFill>
                  <a:srgbClr val="060645"/>
                </a:solidFill>
                <a:latin typeface="Poppins SemiBold"/>
                <a:ea typeface="+mn-ea"/>
                <a:cs typeface="Poppins SemiBold"/>
              </a:rPr>
              <a:t>Data analysis –ARFY and Module results analyses</a:t>
            </a:r>
            <a:endParaRPr lang="en-GB" sz="2400" b="1">
              <a:solidFill>
                <a:srgbClr val="060645"/>
              </a:solidFill>
              <a:latin typeface="Poppins SemiBold" pitchFamily="2" charset="77"/>
              <a:ea typeface="+mn-ea"/>
              <a:cs typeface="Poppins SemiBold" pitchFamily="2" charset="77"/>
            </a:endParaRPr>
          </a:p>
          <a:p>
            <a:pPr defTabSz="685800">
              <a:lnSpc>
                <a:spcPct val="110000"/>
              </a:lnSpc>
              <a:spcBef>
                <a:spcPts val="750"/>
              </a:spcBef>
              <a:buFont typeface="Arial" panose="020B0604020202020204" pitchFamily="34" charset="0"/>
              <a:buNone/>
              <a:defRPr/>
            </a:pPr>
            <a:endParaRPr lang="en-GB" sz="2400" b="1">
              <a:solidFill>
                <a:srgbClr val="060645"/>
              </a:solidFill>
              <a:latin typeface="Poppins SemiBold" pitchFamily="2" charset="77"/>
              <a:ea typeface="+mn-ea"/>
              <a:cs typeface="Poppins SemiBold" pitchFamily="2" charset="77"/>
            </a:endParaRPr>
          </a:p>
        </p:txBody>
      </p:sp>
      <p:sp>
        <p:nvSpPr>
          <p:cNvPr id="5" name="Text Placeholder 8">
            <a:extLst>
              <a:ext uri="{FF2B5EF4-FFF2-40B4-BE49-F238E27FC236}">
                <a16:creationId xmlns:a16="http://schemas.microsoft.com/office/drawing/2014/main" id="{49CB7C58-E458-88CB-A754-13BAE26570D2}"/>
              </a:ext>
            </a:extLst>
          </p:cNvPr>
          <p:cNvSpPr txBox="1">
            <a:spLocks/>
          </p:cNvSpPr>
          <p:nvPr/>
        </p:nvSpPr>
        <p:spPr>
          <a:xfrm>
            <a:off x="566318" y="10542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endParaRPr lang="en-GB" sz="2000">
              <a:latin typeface="Calibri" panose="020F0502020204030204" pitchFamily="34" charset="0"/>
              <a:ea typeface="Times New Roman" panose="02020603050405020304" pitchFamily="18" charset="0"/>
            </a:endParaRPr>
          </a:p>
          <a:p>
            <a:pPr>
              <a:lnSpc>
                <a:spcPct val="100000"/>
              </a:lnSpc>
            </a:pPr>
            <a:endParaRPr lang="en-GB" sz="2000">
              <a:latin typeface="Poppins "/>
              <a:cs typeface="Poppins bold" panose="00000800000000000000" pitchFamily="2" charset="0"/>
            </a:endParaRPr>
          </a:p>
        </p:txBody>
      </p:sp>
      <p:sp>
        <p:nvSpPr>
          <p:cNvPr id="18" name="Rectangle 10">
            <a:extLst>
              <a:ext uri="{FF2B5EF4-FFF2-40B4-BE49-F238E27FC236}">
                <a16:creationId xmlns:a16="http://schemas.microsoft.com/office/drawing/2014/main" id="{3E5E15AD-07CE-B83D-5010-4FEC08FFB046}"/>
              </a:ext>
            </a:extLst>
          </p:cNvPr>
          <p:cNvSpPr>
            <a:spLocks noChangeArrowheads="1"/>
          </p:cNvSpPr>
          <p:nvPr/>
        </p:nvSpPr>
        <p:spPr bwMode="auto">
          <a:xfrm>
            <a:off x="2771393" y="26048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picture containing text, screenshot, diagram, line&#10;&#10;Description automatically generated">
            <a:extLst>
              <a:ext uri="{FF2B5EF4-FFF2-40B4-BE49-F238E27FC236}">
                <a16:creationId xmlns:a16="http://schemas.microsoft.com/office/drawing/2014/main" id="{33C8A0F2-D0F2-EED1-8F90-B82A6E58789C}"/>
              </a:ext>
            </a:extLst>
          </p:cNvPr>
          <p:cNvPicPr>
            <a:picLocks noChangeAspect="1"/>
          </p:cNvPicPr>
          <p:nvPr/>
        </p:nvPicPr>
        <p:blipFill rotWithShape="1">
          <a:blip r:embed="rId3">
            <a:extLst>
              <a:ext uri="{28A0092B-C50C-407E-A947-70E740481C1C}">
                <a14:useLocalDpi xmlns:a14="http://schemas.microsoft.com/office/drawing/2010/main" val="0"/>
              </a:ext>
            </a:extLst>
          </a:blip>
          <a:srcRect t="10166" r="8764"/>
          <a:stretch/>
        </p:blipFill>
        <p:spPr bwMode="auto">
          <a:xfrm>
            <a:off x="566318" y="1382284"/>
            <a:ext cx="5721985" cy="3315970"/>
          </a:xfrm>
          <a:prstGeom prst="rect">
            <a:avLst/>
          </a:prstGeom>
          <a:noFill/>
          <a:ln>
            <a:noFill/>
          </a:ln>
          <a:extLst>
            <a:ext uri="{53640926-AAD7-44D8-BBD7-CCE9431645EC}">
              <a14:shadowObscured xmlns:a14="http://schemas.microsoft.com/office/drawing/2010/main"/>
            </a:ext>
          </a:extLst>
        </p:spPr>
      </p:pic>
      <p:pic>
        <p:nvPicPr>
          <p:cNvPr id="6" name="Picture 5" descr="A picture containing text, screenshot, diagram, line&#10;&#10;Description automatically generated">
            <a:extLst>
              <a:ext uri="{FF2B5EF4-FFF2-40B4-BE49-F238E27FC236}">
                <a16:creationId xmlns:a16="http://schemas.microsoft.com/office/drawing/2014/main" id="{A6BF98A4-A9D8-0528-099E-66EB6B1F7C6A}"/>
              </a:ext>
            </a:extLst>
          </p:cNvPr>
          <p:cNvPicPr>
            <a:picLocks noChangeAspect="1"/>
          </p:cNvPicPr>
          <p:nvPr/>
        </p:nvPicPr>
        <p:blipFill rotWithShape="1">
          <a:blip r:embed="rId4">
            <a:extLst>
              <a:ext uri="{28A0092B-C50C-407E-A947-70E740481C1C}">
                <a14:useLocalDpi xmlns:a14="http://schemas.microsoft.com/office/drawing/2010/main" val="0"/>
              </a:ext>
            </a:extLst>
          </a:blip>
          <a:srcRect t="10166" r="8265"/>
          <a:stretch/>
        </p:blipFill>
        <p:spPr bwMode="auto">
          <a:xfrm>
            <a:off x="6064526" y="2964743"/>
            <a:ext cx="5720080" cy="32969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978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a:lnSpc>
                <a:spcPct val="100000"/>
              </a:lnSpc>
            </a:pPr>
            <a:endParaRPr lang="en-GB" sz="2400">
              <a:solidFill>
                <a:srgbClr val="000000"/>
              </a:solidFill>
              <a:highlight>
                <a:srgbClr val="FFFFFF"/>
              </a:highlight>
              <a:latin typeface="Calibri" panose="020F0502020204030204" pitchFamily="34" charset="0"/>
            </a:endParaRP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defRPr/>
            </a:pPr>
            <a:r>
              <a:rPr lang="en-GB" sz="2400" b="1">
                <a:solidFill>
                  <a:srgbClr val="060645"/>
                </a:solidFill>
                <a:latin typeface="Poppins SemiBold"/>
                <a:ea typeface="+mn-ea"/>
                <a:cs typeface="Poppins SemiBold"/>
              </a:rPr>
              <a:t>Data analysis –ARFY and Module results analyses</a:t>
            </a:r>
          </a:p>
          <a:p>
            <a:pPr defTabSz="685800">
              <a:lnSpc>
                <a:spcPct val="110000"/>
              </a:lnSpc>
              <a:spcBef>
                <a:spcPts val="750"/>
              </a:spcBef>
              <a:buFont typeface="Arial" panose="020B0604020202020204" pitchFamily="34" charset="0"/>
              <a:buNone/>
              <a:defRPr/>
            </a:pPr>
            <a:endParaRPr lang="en-GB" sz="2400" b="1">
              <a:solidFill>
                <a:srgbClr val="060645"/>
              </a:solidFill>
              <a:latin typeface="Poppins SemiBold" pitchFamily="2" charset="77"/>
              <a:ea typeface="+mn-ea"/>
              <a:cs typeface="Poppins SemiBold" pitchFamily="2" charset="77"/>
            </a:endParaRPr>
          </a:p>
        </p:txBody>
      </p:sp>
      <p:sp>
        <p:nvSpPr>
          <p:cNvPr id="5" name="Text Placeholder 8">
            <a:extLst>
              <a:ext uri="{FF2B5EF4-FFF2-40B4-BE49-F238E27FC236}">
                <a16:creationId xmlns:a16="http://schemas.microsoft.com/office/drawing/2014/main" id="{49CB7C58-E458-88CB-A754-13BAE26570D2}"/>
              </a:ext>
            </a:extLst>
          </p:cNvPr>
          <p:cNvSpPr txBox="1">
            <a:spLocks/>
          </p:cNvSpPr>
          <p:nvPr/>
        </p:nvSpPr>
        <p:spPr>
          <a:xfrm>
            <a:off x="566318" y="10542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pPr>
            <a:endParaRPr lang="en-GB" sz="2000">
              <a:latin typeface="Calibri" panose="020F0502020204030204" pitchFamily="34" charset="0"/>
              <a:ea typeface="Times New Roman" panose="02020603050405020304" pitchFamily="18" charset="0"/>
            </a:endParaRPr>
          </a:p>
          <a:p>
            <a:pPr>
              <a:lnSpc>
                <a:spcPct val="100000"/>
              </a:lnSpc>
            </a:pPr>
            <a:endParaRPr lang="en-GB" sz="2000">
              <a:latin typeface="Poppins "/>
              <a:cs typeface="Poppins bold" panose="00000800000000000000" pitchFamily="2" charset="0"/>
            </a:endParaRPr>
          </a:p>
        </p:txBody>
      </p:sp>
      <p:sp>
        <p:nvSpPr>
          <p:cNvPr id="18" name="Rectangle 10">
            <a:extLst>
              <a:ext uri="{FF2B5EF4-FFF2-40B4-BE49-F238E27FC236}">
                <a16:creationId xmlns:a16="http://schemas.microsoft.com/office/drawing/2014/main" id="{3E5E15AD-07CE-B83D-5010-4FEC08FFB046}"/>
              </a:ext>
            </a:extLst>
          </p:cNvPr>
          <p:cNvSpPr>
            <a:spLocks noChangeArrowheads="1"/>
          </p:cNvSpPr>
          <p:nvPr/>
        </p:nvSpPr>
        <p:spPr bwMode="auto">
          <a:xfrm>
            <a:off x="2771393" y="26048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descr="A picture containing text, screenshot, diagram, colorfulness&#10;&#10;Description automatically generated">
            <a:extLst>
              <a:ext uri="{FF2B5EF4-FFF2-40B4-BE49-F238E27FC236}">
                <a16:creationId xmlns:a16="http://schemas.microsoft.com/office/drawing/2014/main" id="{74A8E236-D318-1154-88E5-20659CF92587}"/>
              </a:ext>
            </a:extLst>
          </p:cNvPr>
          <p:cNvPicPr>
            <a:picLocks noChangeAspect="1"/>
          </p:cNvPicPr>
          <p:nvPr/>
        </p:nvPicPr>
        <p:blipFill rotWithShape="1">
          <a:blip r:embed="rId3">
            <a:extLst>
              <a:ext uri="{28A0092B-C50C-407E-A947-70E740481C1C}">
                <a14:useLocalDpi xmlns:a14="http://schemas.microsoft.com/office/drawing/2010/main" val="0"/>
              </a:ext>
            </a:extLst>
          </a:blip>
          <a:srcRect l="-498" t="5365" r="14415" b="283"/>
          <a:stretch/>
        </p:blipFill>
        <p:spPr bwMode="auto">
          <a:xfrm>
            <a:off x="7242810" y="1749814"/>
            <a:ext cx="4949190" cy="3192145"/>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A561594C-4420-4671-7CFC-71424E64D85B}"/>
              </a:ext>
            </a:extLst>
          </p:cNvPr>
          <p:cNvSpPr txBox="1"/>
          <p:nvPr/>
        </p:nvSpPr>
        <p:spPr>
          <a:xfrm>
            <a:off x="261518" y="1749814"/>
            <a:ext cx="7308325" cy="3834639"/>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US" sz="2400">
                <a:effectLst/>
                <a:latin typeface="Calibri" panose="020F0502020204030204" pitchFamily="34" charset="0"/>
                <a:ea typeface="Times New Roman" panose="02020603050405020304" pitchFamily="18" charset="0"/>
              </a:rPr>
              <a:t>Those who achieved a ‘Green’ result on the ARFY quiz were more likely to achieve a distinction on their course, χ</a:t>
            </a:r>
            <a:r>
              <a:rPr lang="en-US" sz="2400" baseline="30000">
                <a:effectLst/>
                <a:latin typeface="Calibri" panose="020F0502020204030204" pitchFamily="34" charset="0"/>
                <a:ea typeface="Times New Roman" panose="02020603050405020304" pitchFamily="18" charset="0"/>
              </a:rPr>
              <a:t>2</a:t>
            </a:r>
            <a:r>
              <a:rPr lang="en-US" sz="2400">
                <a:effectLst/>
                <a:latin typeface="Calibri" panose="020F0502020204030204" pitchFamily="34" charset="0"/>
                <a:ea typeface="Times New Roman" panose="02020603050405020304" pitchFamily="18" charset="0"/>
              </a:rPr>
              <a:t>(14)=83.61, p&lt;0.001; 35.4% of those achieving a ‘Green’ result achieved a distinction, </a:t>
            </a:r>
          </a:p>
          <a:p>
            <a:pPr marL="342900" indent="-342900">
              <a:lnSpc>
                <a:spcPct val="107000"/>
              </a:lnSpc>
              <a:spcAft>
                <a:spcPts val="800"/>
              </a:spcAft>
              <a:buFont typeface="Arial" panose="020B0604020202020204" pitchFamily="34" charset="0"/>
              <a:buChar char="•"/>
            </a:pPr>
            <a:r>
              <a:rPr lang="en-US" sz="2400">
                <a:effectLst/>
                <a:latin typeface="Calibri" panose="020F0502020204030204" pitchFamily="34" charset="0"/>
                <a:ea typeface="Times New Roman" panose="02020603050405020304" pitchFamily="18" charset="0"/>
              </a:rPr>
              <a:t> 30.1% of those who got Amber and only 8.8% of those who got Red managed the same. </a:t>
            </a:r>
          </a:p>
          <a:p>
            <a:pPr marL="342900" indent="-342900">
              <a:lnSpc>
                <a:spcPct val="107000"/>
              </a:lnSpc>
              <a:spcAft>
                <a:spcPts val="800"/>
              </a:spcAft>
              <a:buFont typeface="Arial" panose="020B0604020202020204" pitchFamily="34" charset="0"/>
              <a:buChar char="•"/>
            </a:pPr>
            <a:r>
              <a:rPr lang="en-US" sz="2400">
                <a:effectLst/>
                <a:latin typeface="Calibri" panose="020F0502020204030204" pitchFamily="34" charset="0"/>
                <a:ea typeface="Times New Roman" panose="02020603050405020304" pitchFamily="18" charset="0"/>
              </a:rPr>
              <a:t>Of those who failed the course, only 5.9% had achieved a Green result on the ARFY quiz, while 72.2% had got Amber and 21.8% had got Red. </a:t>
            </a:r>
            <a:endParaRPr lang="en-GB"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5645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marL="342900" indent="-342900">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rPr>
              <a:t>A statistical analysis was carried out to measure linear correlation for each module between quiz results and final grades using Pearson’s correlation coefficient. </a:t>
            </a:r>
          </a:p>
          <a:p>
            <a:pPr marL="342900" indent="-342900">
              <a:lnSpc>
                <a:spcPct val="100000"/>
              </a:lnSpc>
              <a:buFont typeface="Arial" panose="020B0604020202020204" pitchFamily="34" charset="0"/>
              <a:buChar char="•"/>
            </a:pPr>
            <a:r>
              <a:rPr lang="en-GB" sz="2400">
                <a:latin typeface="Calibri" panose="020F0502020204030204" pitchFamily="34" charset="0"/>
                <a:ea typeface="Times New Roman" panose="02020603050405020304" pitchFamily="18" charset="0"/>
              </a:rPr>
              <a:t>I</a:t>
            </a:r>
            <a:r>
              <a:rPr lang="en-GB" sz="2400">
                <a:effectLst/>
                <a:latin typeface="Calibri" panose="020F0502020204030204" pitchFamily="34" charset="0"/>
                <a:ea typeface="Times New Roman" panose="02020603050405020304" pitchFamily="18" charset="0"/>
              </a:rPr>
              <a:t>t is reasonable to use the AYRF results as an indicative predictor towards final grades for three of the four modules included in this study (TT284, M269 and M250) as these all had a significant correlation at p &lt; 0.5. </a:t>
            </a:r>
          </a:p>
          <a:p>
            <a:pPr marL="342900" indent="-342900">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rPr>
              <a:t>It would not be reasonable to use the TM255 AYRF results as predictors toward the module’s final results; the far lower completion rate of the AYRF quiz for TM255 led to very little data being available for analysis. </a:t>
            </a:r>
            <a:endParaRPr lang="en-GB" sz="2400">
              <a:effectLst/>
              <a:latin typeface="Times New Roman" panose="02020603050405020304" pitchFamily="18" charset="0"/>
              <a:ea typeface="Times New Roman" panose="02020603050405020304" pitchFamily="18" charset="0"/>
            </a:endParaRPr>
          </a:p>
          <a:p>
            <a:pPr>
              <a:lnSpc>
                <a:spcPct val="100000"/>
              </a:lnSpc>
            </a:pPr>
            <a:r>
              <a:rPr lang="en-GB" sz="2400">
                <a:latin typeface="Calibri" panose="020F0502020204030204" pitchFamily="34" charset="0"/>
                <a:ea typeface="Times New Roman" panose="02020603050405020304" pitchFamily="18" charset="0"/>
              </a:rPr>
              <a:t> </a:t>
            </a:r>
            <a:endParaRPr lang="en-GB" sz="2400">
              <a:latin typeface="Times New Roman" panose="02020603050405020304" pitchFamily="18" charset="0"/>
              <a:ea typeface="Times New Roman" panose="02020603050405020304" pitchFamily="18" charset="0"/>
            </a:endParaRP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buFont typeface="Arial" panose="020B0604020202020204" pitchFamily="34" charset="0"/>
              <a:buNone/>
              <a:defRPr/>
            </a:pPr>
            <a:r>
              <a:rPr lang="en-GB" sz="2400" b="1">
                <a:solidFill>
                  <a:srgbClr val="060645"/>
                </a:solidFill>
                <a:latin typeface="Poppins SemiBold" pitchFamily="2" charset="77"/>
                <a:ea typeface="+mn-ea"/>
                <a:cs typeface="Poppins SemiBold" pitchFamily="2" charset="77"/>
              </a:rPr>
              <a:t>Data analysis -3- </a:t>
            </a:r>
          </a:p>
        </p:txBody>
      </p:sp>
    </p:spTree>
    <p:extLst>
      <p:ext uri="{BB962C8B-B14F-4D97-AF65-F5344CB8AC3E}">
        <p14:creationId xmlns:p14="http://schemas.microsoft.com/office/powerpoint/2010/main" val="287162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marL="342900" indent="-342900">
              <a:lnSpc>
                <a:spcPct val="100000"/>
              </a:lnSpc>
              <a:buFont typeface="Arial" panose="020B0604020202020204" pitchFamily="34" charset="0"/>
              <a:buChar char="•"/>
            </a:pPr>
            <a:r>
              <a:rPr lang="en-GB" sz="2400">
                <a:latin typeface="Calibri" panose="020F0502020204030204" pitchFamily="34" charset="0"/>
                <a:ea typeface="Times New Roman" panose="02020603050405020304" pitchFamily="18" charset="0"/>
              </a:rPr>
              <a:t>T</a:t>
            </a:r>
            <a:r>
              <a:rPr lang="en-GB" sz="2400">
                <a:effectLst/>
                <a:latin typeface="Calibri" panose="020F0502020204030204" pitchFamily="34" charset="0"/>
                <a:ea typeface="Times New Roman" panose="02020603050405020304" pitchFamily="18" charset="0"/>
              </a:rPr>
              <a:t>he issue of </a:t>
            </a:r>
            <a:r>
              <a:rPr lang="en-GB" sz="2400" i="1">
                <a:effectLst/>
                <a:latin typeface="Calibri" panose="020F0502020204030204" pitchFamily="34" charset="0"/>
                <a:ea typeface="Times New Roman" panose="02020603050405020304" pitchFamily="18" charset="0"/>
              </a:rPr>
              <a:t>‘</a:t>
            </a:r>
            <a:r>
              <a:rPr lang="en-GB" sz="2400" i="1">
                <a:solidFill>
                  <a:srgbClr val="FF0000"/>
                </a:solidFill>
                <a:effectLst/>
                <a:latin typeface="Calibri" panose="020F0502020204030204" pitchFamily="34" charset="0"/>
                <a:ea typeface="Times New Roman" panose="02020603050405020304" pitchFamily="18" charset="0"/>
              </a:rPr>
              <a:t>where to go next</a:t>
            </a:r>
            <a:r>
              <a:rPr lang="en-GB" sz="2400" i="1">
                <a:effectLst/>
                <a:latin typeface="Calibri" panose="020F0502020204030204" pitchFamily="34" charset="0"/>
                <a:ea typeface="Times New Roman" panose="02020603050405020304" pitchFamily="18" charset="0"/>
              </a:rPr>
              <a:t>’</a:t>
            </a:r>
            <a:r>
              <a:rPr lang="en-GB" sz="2400">
                <a:effectLst/>
                <a:latin typeface="Calibri" panose="020F0502020204030204" pitchFamily="34" charset="0"/>
                <a:ea typeface="Times New Roman" panose="02020603050405020304" pitchFamily="18" charset="0"/>
              </a:rPr>
              <a:t>, if a poor result was achieved, and the lack of a discussion forum</a:t>
            </a:r>
            <a:r>
              <a:rPr lang="en-GB" sz="2400" i="1">
                <a:effectLst/>
                <a:latin typeface="Calibri" panose="020F0502020204030204" pitchFamily="34" charset="0"/>
                <a:ea typeface="Times New Roman" panose="02020603050405020304" pitchFamily="18" charset="0"/>
              </a:rPr>
              <a:t> </a:t>
            </a:r>
            <a:r>
              <a:rPr lang="en-GB" sz="2400">
                <a:effectLst/>
                <a:latin typeface="Calibri" panose="020F0502020204030204" pitchFamily="34" charset="0"/>
                <a:ea typeface="Times New Roman" panose="02020603050405020304" pitchFamily="18" charset="0"/>
              </a:rPr>
              <a:t>where students can discuss the quizzes and their results, emerged as themes for suggested improvements. </a:t>
            </a:r>
          </a:p>
          <a:p>
            <a:pPr marL="342900" indent="-342900">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rPr>
              <a:t>The availability of a second quiz midway through the module presentation to assess the students’ progress</a:t>
            </a:r>
          </a:p>
          <a:p>
            <a:pPr marL="342900" indent="-342900">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rPr>
              <a:t>Allowing for increased module content coverage and the inclusion of softer skills such as report writing and time management were also suggested as potential ways of better assessing the readiness of students.  </a:t>
            </a:r>
            <a:endParaRPr lang="en-GB" sz="2400">
              <a:effectLst/>
              <a:latin typeface="Times New Roman" panose="02020603050405020304" pitchFamily="18" charset="0"/>
              <a:ea typeface="Times New Roman" panose="02020603050405020304" pitchFamily="18" charset="0"/>
            </a:endParaRPr>
          </a:p>
          <a:p>
            <a:pPr>
              <a:lnSpc>
                <a:spcPct val="100000"/>
              </a:lnSpc>
            </a:pPr>
            <a:endParaRPr lang="en-GB" sz="2400">
              <a:latin typeface="Times New Roman" panose="02020603050405020304" pitchFamily="18" charset="0"/>
              <a:ea typeface="Times New Roman" panose="02020603050405020304" pitchFamily="18" charset="0"/>
            </a:endParaRP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buFont typeface="Arial" panose="020B0604020202020204" pitchFamily="34" charset="0"/>
              <a:buNone/>
              <a:defRPr/>
            </a:pPr>
            <a:r>
              <a:rPr lang="en-GB" sz="2400" b="1">
                <a:solidFill>
                  <a:srgbClr val="060645"/>
                </a:solidFill>
                <a:latin typeface="Poppins SemiBold" pitchFamily="2" charset="77"/>
                <a:ea typeface="+mn-ea"/>
                <a:cs typeface="Poppins SemiBold" pitchFamily="2" charset="77"/>
              </a:rPr>
              <a:t>Findings – Educators perspective-</a:t>
            </a:r>
          </a:p>
        </p:txBody>
      </p:sp>
    </p:spTree>
    <p:extLst>
      <p:ext uri="{BB962C8B-B14F-4D97-AF65-F5344CB8AC3E}">
        <p14:creationId xmlns:p14="http://schemas.microsoft.com/office/powerpoint/2010/main" val="253190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a:lnSpc>
                <a:spcPct val="100000"/>
              </a:lnSpc>
            </a:pPr>
            <a:r>
              <a:rPr lang="en-GB" sz="2400">
                <a:latin typeface="Calibri" panose="020F0502020204030204" pitchFamily="34" charset="0"/>
                <a:ea typeface="Times New Roman" panose="02020603050405020304" pitchFamily="18" charset="0"/>
              </a:rPr>
              <a:t> </a:t>
            </a:r>
            <a:endParaRPr lang="en-GB" sz="2400">
              <a:latin typeface="Times New Roman" panose="02020603050405020304" pitchFamily="18" charset="0"/>
              <a:ea typeface="Times New Roman" panose="02020603050405020304" pitchFamily="18" charset="0"/>
            </a:endParaRP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buFont typeface="Arial" panose="020B0604020202020204" pitchFamily="34" charset="0"/>
              <a:buNone/>
              <a:defRPr/>
            </a:pPr>
            <a:r>
              <a:rPr lang="en-GB" sz="2400" b="1">
                <a:solidFill>
                  <a:srgbClr val="060645"/>
                </a:solidFill>
                <a:latin typeface="Poppins SemiBold" pitchFamily="2" charset="77"/>
                <a:ea typeface="+mn-ea"/>
                <a:cs typeface="Poppins SemiBold" pitchFamily="2" charset="77"/>
              </a:rPr>
              <a:t>Findings – Students’ perspective-</a:t>
            </a:r>
          </a:p>
        </p:txBody>
      </p:sp>
      <p:sp>
        <p:nvSpPr>
          <p:cNvPr id="6" name="Text Placeholder 8">
            <a:extLst>
              <a:ext uri="{FF2B5EF4-FFF2-40B4-BE49-F238E27FC236}">
                <a16:creationId xmlns:a16="http://schemas.microsoft.com/office/drawing/2014/main" id="{29065B13-DFF9-E168-42E8-608284884517}"/>
              </a:ext>
            </a:extLst>
          </p:cNvPr>
          <p:cNvSpPr txBox="1">
            <a:spLocks/>
          </p:cNvSpPr>
          <p:nvPr/>
        </p:nvSpPr>
        <p:spPr>
          <a:xfrm>
            <a:off x="566318" y="10542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marL="342900" indent="-342900">
              <a:lnSpc>
                <a:spcPct val="100000"/>
              </a:lnSpc>
              <a:buFont typeface="Arial" panose="020B0604020202020204" pitchFamily="34" charset="0"/>
              <a:buChar char="•"/>
            </a:pPr>
            <a:r>
              <a:rPr lang="en-GB" sz="2400">
                <a:latin typeface="Calibri" panose="020F0502020204030204" pitchFamily="34" charset="0"/>
                <a:ea typeface="Times New Roman" panose="02020603050405020304" pitchFamily="18" charset="0"/>
                <a:cs typeface="Microsoft Uighur" panose="02000000000000000000" pitchFamily="2" charset="-78"/>
              </a:rPr>
              <a:t>T</a:t>
            </a:r>
            <a:r>
              <a:rPr lang="en-GB" sz="2400">
                <a:effectLst/>
                <a:latin typeface="Calibri" panose="020F0502020204030204" pitchFamily="34" charset="0"/>
                <a:ea typeface="Times New Roman" panose="02020603050405020304" pitchFamily="18" charset="0"/>
                <a:cs typeface="Microsoft Uighur" panose="02000000000000000000" pitchFamily="2" charset="-78"/>
              </a:rPr>
              <a:t>he most valuable aspect of the quiz for all participants is that it gives an insight into their potential for success in the module. </a:t>
            </a:r>
          </a:p>
          <a:p>
            <a:pPr marL="342900" indent="-342900">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cs typeface="Microsoft Uighur" panose="02000000000000000000" pitchFamily="2" charset="-78"/>
              </a:rPr>
              <a:t>Most participants interviewed found that the quiz offered an opportunity to refresh information from previous modules, including identifying areas to be addressed. </a:t>
            </a:r>
          </a:p>
          <a:p>
            <a:pPr marL="342900" indent="-342900">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cs typeface="Microsoft Uighur" panose="02000000000000000000" pitchFamily="2" charset="-78"/>
              </a:rPr>
              <a:t>The same participants also found it provided an opportunity to develop their skills before the start of the module.  </a:t>
            </a:r>
          </a:p>
          <a:p>
            <a:pPr marL="342900" indent="-342900">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cs typeface="Microsoft Uighur" panose="02000000000000000000" pitchFamily="2" charset="-78"/>
              </a:rPr>
              <a:t>Students have, suggested that the quizzes should be tailored to represent the content of the module more accurately, including harder/longer questions that are more representative of module content.</a:t>
            </a:r>
            <a:endParaRPr lang="en-GB" sz="2400">
              <a:effectLst/>
              <a:latin typeface="Times New Roman" panose="02020603050405020304" pitchFamily="18" charset="0"/>
              <a:ea typeface="Times New Roman" panose="02020603050405020304" pitchFamily="18" charset="0"/>
            </a:endParaRPr>
          </a:p>
          <a:p>
            <a:pPr marL="342900" indent="-342900">
              <a:lnSpc>
                <a:spcPct val="100000"/>
              </a:lnSpc>
              <a:buFont typeface="Arial" panose="020B0604020202020204" pitchFamily="34" charset="0"/>
              <a:buChar char="•"/>
            </a:pPr>
            <a:endParaRPr lang="en-GB" sz="2400">
              <a:latin typeface="Times New Roman" panose="02020603050405020304" pitchFamily="18" charset="0"/>
              <a:ea typeface="Times New Roman" panose="02020603050405020304" pitchFamily="18" charset="0"/>
            </a:endParaRPr>
          </a:p>
          <a:p>
            <a:pPr>
              <a:lnSpc>
                <a:spcPct val="100000"/>
              </a:lnSpc>
            </a:pPr>
            <a:endParaRPr lang="en-GB" sz="2000">
              <a:latin typeface="Poppins "/>
              <a:cs typeface="Poppins bold" panose="00000800000000000000" pitchFamily="2" charset="0"/>
            </a:endParaRPr>
          </a:p>
        </p:txBody>
      </p:sp>
    </p:spTree>
    <p:extLst>
      <p:ext uri="{BB962C8B-B14F-4D97-AF65-F5344CB8AC3E}">
        <p14:creationId xmlns:p14="http://schemas.microsoft.com/office/powerpoint/2010/main" val="119090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1524000" y="-319427"/>
            <a:ext cx="7886700" cy="2602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1500" b="1">
                <a:latin typeface="Poppins SemiBold" panose="00000700000000000000" pitchFamily="50" charset="0"/>
                <a:cs typeface="Poppins SemiBold" panose="00000700000000000000" pitchFamily="50" charset="0"/>
              </a:rPr>
              <a:t>Slide Title 31</a:t>
            </a:r>
          </a:p>
        </p:txBody>
      </p:sp>
    </p:spTree>
    <p:extLst>
      <p:ext uri="{BB962C8B-B14F-4D97-AF65-F5344CB8AC3E}">
        <p14:creationId xmlns:p14="http://schemas.microsoft.com/office/powerpoint/2010/main" val="1600105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title" idx="4294967295"/>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rPr>
              <a:t>Context and  aims</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a:xfrm>
            <a:off x="413918" y="901829"/>
            <a:ext cx="11122552" cy="5225810"/>
          </a:xfrm>
        </p:spPr>
        <p:txBody>
          <a:bodyPr lIns="68580" tIns="34290" rIns="68580" bIns="34290" anchor="t">
            <a:noAutofit/>
          </a:bodyPr>
          <a:lstStyle/>
          <a:p>
            <a:pPr marL="213995" indent="-213995">
              <a:lnSpc>
                <a:spcPct val="100000"/>
              </a:lnSpc>
              <a:buFont typeface="Arial" panose="020B0604020202020204" pitchFamily="34" charset="0"/>
              <a:buChar char="•"/>
            </a:pPr>
            <a:endParaRPr lang="en-GB" sz="2400">
              <a:latin typeface="Calibri" panose="020F0502020204030204" pitchFamily="34" charset="0"/>
              <a:ea typeface="Calibri" panose="020F0502020204030204" pitchFamily="34" charset="0"/>
            </a:endParaRPr>
          </a:p>
          <a:p>
            <a:pPr marL="213995" indent="-213995">
              <a:lnSpc>
                <a:spcPct val="100000"/>
              </a:lnSpc>
              <a:buFont typeface="Arial" panose="020B0604020202020204" pitchFamily="34" charset="0"/>
              <a:buChar char="•"/>
            </a:pPr>
            <a:r>
              <a:rPr lang="en-GB" sz="2400">
                <a:latin typeface="Calibri" panose="020F0502020204030204" pitchFamily="34" charset="0"/>
              </a:rPr>
              <a:t>The Are You Ready for Your Studies Quizzes have been implemented within the school of Computing &amp; Communications to help students decide whether they are ready to study a module. </a:t>
            </a:r>
            <a:endParaRPr lang="en-GB" sz="2400">
              <a:latin typeface="Calibri" panose="020F0502020204030204" pitchFamily="34" charset="0"/>
              <a:ea typeface="Calibri" panose="020F0502020204030204" pitchFamily="34" charset="0"/>
            </a:endParaRPr>
          </a:p>
          <a:p>
            <a:pPr marL="213995" indent="-213995">
              <a:lnSpc>
                <a:spcPct val="100000"/>
              </a:lnSpc>
              <a:buFont typeface="Arial" panose="020B0604020202020204" pitchFamily="34" charset="0"/>
              <a:buChar char="•"/>
            </a:pPr>
            <a:r>
              <a:rPr lang="en-GB" sz="2400">
                <a:latin typeface="Calibri" panose="020F0502020204030204" pitchFamily="34" charset="0"/>
              </a:rPr>
              <a:t>The quizzes are usually in three parts each with a varying number of questions. </a:t>
            </a:r>
            <a:endParaRPr lang="en-GB" sz="2400">
              <a:latin typeface="Calibri" panose="020F0502020204030204" pitchFamily="34" charset="0"/>
              <a:ea typeface="Calibri" panose="020F0502020204030204" pitchFamily="34" charset="0"/>
            </a:endParaRPr>
          </a:p>
          <a:p>
            <a:pPr marL="728345" lvl="1" indent="-213995">
              <a:lnSpc>
                <a:spcPct val="100000"/>
              </a:lnSpc>
              <a:buFont typeface="Courier New" panose="020B0604020202020204" pitchFamily="34" charset="0"/>
              <a:buChar char="o"/>
            </a:pPr>
            <a:r>
              <a:rPr lang="en-GB" sz="2400">
                <a:solidFill>
                  <a:srgbClr val="060645"/>
                </a:solidFill>
                <a:latin typeface="Calibri"/>
                <a:ea typeface="Calibri"/>
                <a:cs typeface="Poppins"/>
              </a:rPr>
              <a:t>In Part 1 students are asked a few general questions about their previous experiences. </a:t>
            </a:r>
            <a:endParaRPr lang="en-GB" sz="2400">
              <a:solidFill>
                <a:srgbClr val="060645"/>
              </a:solidFill>
              <a:latin typeface="Calibri"/>
              <a:ea typeface="Calibri"/>
              <a:cs typeface="Calibri"/>
            </a:endParaRPr>
          </a:p>
          <a:p>
            <a:pPr marL="728345" lvl="1" indent="-213995">
              <a:lnSpc>
                <a:spcPct val="100000"/>
              </a:lnSpc>
              <a:buFont typeface="Courier New" panose="020B0604020202020204" pitchFamily="34" charset="0"/>
              <a:buChar char="o"/>
            </a:pPr>
            <a:r>
              <a:rPr lang="en-GB" sz="2400">
                <a:solidFill>
                  <a:srgbClr val="060645"/>
                </a:solidFill>
                <a:latin typeface="Calibri"/>
                <a:ea typeface="Calibri"/>
                <a:cs typeface="Poppins"/>
              </a:rPr>
              <a:t>In Part 2 students are asked more specific questions related to the module content. </a:t>
            </a:r>
            <a:endParaRPr lang="en-GB" sz="2400">
              <a:solidFill>
                <a:srgbClr val="060645"/>
              </a:solidFill>
              <a:latin typeface="Poppins"/>
              <a:ea typeface="Calibri"/>
              <a:cs typeface="Poppins"/>
            </a:endParaRPr>
          </a:p>
          <a:p>
            <a:pPr marL="728345" lvl="1" indent="-213995">
              <a:lnSpc>
                <a:spcPct val="100000"/>
              </a:lnSpc>
              <a:buFont typeface="Courier New" panose="020B0604020202020204" pitchFamily="34" charset="0"/>
              <a:buChar char="o"/>
            </a:pPr>
            <a:r>
              <a:rPr lang="en-GB" sz="2400">
                <a:solidFill>
                  <a:srgbClr val="060645"/>
                </a:solidFill>
                <a:latin typeface="Calibri"/>
                <a:ea typeface="Calibri"/>
                <a:cs typeface="Poppins"/>
              </a:rPr>
              <a:t>In Part 3 they are asked about how they found the test. After they are done, students are given a score and a general impression of whether they are ready for the module.  </a:t>
            </a:r>
            <a:r>
              <a:rPr lang="en-GB" sz="3100">
                <a:solidFill>
                  <a:srgbClr val="060645"/>
                </a:solidFill>
                <a:latin typeface="Calibri"/>
                <a:ea typeface="Calibri"/>
                <a:cs typeface="Poppins"/>
              </a:rPr>
              <a:t> </a:t>
            </a:r>
            <a:endParaRPr lang="en-GB">
              <a:solidFill>
                <a:srgbClr val="060645"/>
              </a:solidFill>
              <a:cs typeface="Poppins"/>
            </a:endParaRPr>
          </a:p>
          <a:p>
            <a:pPr>
              <a:lnSpc>
                <a:spcPct val="100000"/>
              </a:lnSpc>
            </a:pPr>
            <a:endParaRPr lang="en-GB" sz="2400">
              <a:latin typeface="Poppins "/>
              <a:cs typeface="Poppins bold" panose="00000800000000000000" pitchFamily="2" charset="0"/>
            </a:endParaRPr>
          </a:p>
        </p:txBody>
      </p:sp>
    </p:spTree>
    <p:extLst>
      <p:ext uri="{BB962C8B-B14F-4D97-AF65-F5344CB8AC3E}">
        <p14:creationId xmlns:p14="http://schemas.microsoft.com/office/powerpoint/2010/main" val="264423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title" idx="4294967295"/>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rPr>
              <a:t>Context and  aims</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a:xfrm>
            <a:off x="413918" y="901829"/>
            <a:ext cx="11122552" cy="5225810"/>
          </a:xfrm>
        </p:spPr>
        <p:txBody>
          <a:bodyPr lIns="68580" tIns="34290" rIns="68580" bIns="34290" anchor="t">
            <a:noAutofit/>
          </a:bodyPr>
          <a:lstStyle/>
          <a:p>
            <a:pPr marL="213995" indent="-213995">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marL="213995" indent="-213995">
              <a:lnSpc>
                <a:spcPct val="100000"/>
              </a:lnSpc>
              <a:buFont typeface="Arial" panose="020B0604020202020204" pitchFamily="34" charset="0"/>
              <a:buChar char="•"/>
            </a:pPr>
            <a:r>
              <a:rPr lang="en-GB" sz="2400">
                <a:latin typeface="Calibri" panose="020F0502020204030204" pitchFamily="34" charset="0"/>
                <a:ea typeface="Times New Roman" panose="02020603050405020304" pitchFamily="18" charset="0"/>
              </a:rPr>
              <a:t>T</a:t>
            </a:r>
            <a:r>
              <a:rPr lang="en-GB" sz="2400">
                <a:effectLst/>
                <a:latin typeface="Calibri" panose="020F0502020204030204" pitchFamily="34" charset="0"/>
                <a:ea typeface="Times New Roman" panose="02020603050405020304" pitchFamily="18" charset="0"/>
              </a:rPr>
              <a:t>o evaluate the usefulness of the ARFY quizzes for the core level 2 modules. </a:t>
            </a:r>
          </a:p>
          <a:p>
            <a:pPr marL="213995" indent="-213995">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rPr>
              <a:t>Are the quizzes really assessing the students’ readiness to begin studying their level 2 modules? </a:t>
            </a:r>
          </a:p>
          <a:p>
            <a:pPr marL="213995" indent="-213995">
              <a:lnSpc>
                <a:spcPct val="100000"/>
              </a:lnSpc>
              <a:buFont typeface="Arial" panose="020B0604020202020204" pitchFamily="34" charset="0"/>
              <a:buChar char="•"/>
            </a:pPr>
            <a:r>
              <a:rPr lang="en-GB" sz="2400">
                <a:effectLst/>
                <a:latin typeface="Calibri" panose="020F0502020204030204" pitchFamily="34" charset="0"/>
                <a:ea typeface="Times New Roman" panose="02020603050405020304" pitchFamily="18" charset="0"/>
              </a:rPr>
              <a:t>Do the quizzes give an accurate indication of future success? </a:t>
            </a:r>
          </a:p>
          <a:p>
            <a:pPr marL="213995" indent="-213995">
              <a:lnSpc>
                <a:spcPct val="100000"/>
              </a:lnSpc>
              <a:buFont typeface="Arial" panose="020B0604020202020204" pitchFamily="34" charset="0"/>
              <a:buChar char="•"/>
            </a:pPr>
            <a:r>
              <a:rPr lang="en-GB" sz="2400">
                <a:effectLst/>
                <a:latin typeface="Calibri"/>
                <a:ea typeface="Times New Roman" panose="02020603050405020304" pitchFamily="18" charset="0"/>
                <a:cs typeface="Poppins"/>
              </a:rPr>
              <a:t>The study focuses particularly on programming heavy modules with low retention and/or </a:t>
            </a:r>
            <a:r>
              <a:rPr lang="en-GB" sz="2400">
                <a:latin typeface="Calibri"/>
                <a:ea typeface="Times New Roman" panose="02020603050405020304" pitchFamily="18" charset="0"/>
                <a:cs typeface="Poppins"/>
              </a:rPr>
              <a:t>student </a:t>
            </a:r>
            <a:r>
              <a:rPr lang="en-GB" sz="2400">
                <a:effectLst/>
                <a:latin typeface="Calibri"/>
                <a:ea typeface="Times New Roman" panose="02020603050405020304" pitchFamily="18" charset="0"/>
                <a:cs typeface="Poppins"/>
              </a:rPr>
              <a:t>satisfaction. Modules M250, TT284 and M269 were investigated, along with TM255 which was used as a comparator module as it is Level 2 with non-programming content.</a:t>
            </a:r>
            <a:r>
              <a:rPr lang="en-GB" sz="2400">
                <a:latin typeface="Calibri"/>
                <a:ea typeface="Times New Roman" panose="02020603050405020304" pitchFamily="18" charset="0"/>
                <a:cs typeface="Poppins"/>
              </a:rPr>
              <a:t> </a:t>
            </a:r>
            <a:endParaRPr lang="en-GB" sz="2400">
              <a:effectLst/>
              <a:latin typeface="Times New Roman"/>
              <a:ea typeface="Times New Roman" panose="02020603050405020304" pitchFamily="18" charset="0"/>
            </a:endParaRPr>
          </a:p>
          <a:p>
            <a:pPr>
              <a:lnSpc>
                <a:spcPct val="100000"/>
              </a:lnSpc>
            </a:pPr>
            <a:endParaRPr lang="en-GB" sz="2000">
              <a:latin typeface="Poppins "/>
              <a:cs typeface="Poppins bold" panose="00000800000000000000" pitchFamily="2" charset="0"/>
            </a:endParaRPr>
          </a:p>
        </p:txBody>
      </p:sp>
    </p:spTree>
    <p:extLst>
      <p:ext uri="{BB962C8B-B14F-4D97-AF65-F5344CB8AC3E}">
        <p14:creationId xmlns:p14="http://schemas.microsoft.com/office/powerpoint/2010/main" val="38901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3995" indent="-213995">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marL="213995" indent="-213995">
              <a:lnSpc>
                <a:spcPct val="100000"/>
              </a:lnSpc>
              <a:buFont typeface="Arial" panose="020B0604020202020204" pitchFamily="34" charset="0"/>
              <a:buChar char="•"/>
            </a:pPr>
            <a:r>
              <a:rPr lang="en-GB" sz="2400">
                <a:solidFill>
                  <a:srgbClr val="000000"/>
                </a:solidFill>
                <a:effectLst/>
                <a:highlight>
                  <a:srgbClr val="FFFFFF"/>
                </a:highlight>
                <a:latin typeface="Calibri"/>
                <a:ea typeface="Times New Roman" panose="02020603050405020304" pitchFamily="18" charset="0"/>
                <a:cs typeface="Poppins"/>
              </a:rPr>
              <a:t>The research data includes:</a:t>
            </a:r>
            <a:r>
              <a:rPr lang="en-GB" sz="2400">
                <a:solidFill>
                  <a:srgbClr val="000000"/>
                </a:solidFill>
                <a:highlight>
                  <a:srgbClr val="FFFFFF"/>
                </a:highlight>
                <a:latin typeface="Calibri"/>
                <a:ea typeface="Times New Roman" panose="02020603050405020304" pitchFamily="18" charset="0"/>
                <a:cs typeface="Poppins"/>
              </a:rPr>
              <a:t> </a:t>
            </a:r>
            <a:endParaRPr lang="en-GB" sz="800">
              <a:ea typeface="Times New Roman" panose="02020603050405020304" pitchFamily="18" charset="0"/>
            </a:endParaRPr>
          </a:p>
          <a:p>
            <a:pPr marL="599440" lvl="1" indent="-128270">
              <a:lnSpc>
                <a:spcPct val="100000"/>
              </a:lnSpc>
              <a:buFont typeface="Courier New" panose="020B0604020202020204" pitchFamily="34" charset="0"/>
              <a:buChar char="o"/>
            </a:pPr>
            <a:r>
              <a:rPr lang="en-GB" sz="2400">
                <a:solidFill>
                  <a:srgbClr val="000000"/>
                </a:solidFill>
                <a:highlight>
                  <a:srgbClr val="FFFFFF"/>
                </a:highlight>
                <a:latin typeface="Calibri"/>
                <a:cs typeface="Poppins"/>
              </a:rPr>
              <a:t> two focus groups of module team members and tutors of the level two modules investigated (n=9); </a:t>
            </a:r>
            <a:endParaRPr lang="en-GB" sz="2400">
              <a:solidFill>
                <a:srgbClr val="000000"/>
              </a:solidFill>
              <a:highlight>
                <a:srgbClr val="FFFFFF"/>
              </a:highlight>
              <a:latin typeface="Calibri"/>
              <a:ea typeface="Calibri"/>
              <a:cs typeface="Poppins"/>
            </a:endParaRPr>
          </a:p>
          <a:p>
            <a:pPr marL="599440" lvl="1" indent="-128270">
              <a:lnSpc>
                <a:spcPct val="100000"/>
              </a:lnSpc>
              <a:buFont typeface="Courier New" panose="020B0604020202020204" pitchFamily="34" charset="0"/>
              <a:buChar char="o"/>
            </a:pPr>
            <a:r>
              <a:rPr lang="en-GB" sz="2400">
                <a:solidFill>
                  <a:srgbClr val="000000"/>
                </a:solidFill>
                <a:highlight>
                  <a:srgbClr val="FFFFFF"/>
                </a:highlight>
                <a:latin typeface="Calibri"/>
                <a:ea typeface="Times New Roman" panose="02020603050405020304" pitchFamily="18" charset="0"/>
                <a:cs typeface="Poppins"/>
              </a:rPr>
              <a:t> </a:t>
            </a:r>
            <a:r>
              <a:rPr lang="en-GB" sz="2400">
                <a:solidFill>
                  <a:srgbClr val="000000"/>
                </a:solidFill>
                <a:effectLst/>
                <a:highlight>
                  <a:srgbClr val="FFFFFF"/>
                </a:highlight>
                <a:latin typeface="Calibri"/>
                <a:ea typeface="Times New Roman" panose="02020603050405020304" pitchFamily="18" charset="0"/>
                <a:cs typeface="Poppins"/>
              </a:rPr>
              <a:t>A survey of level two students (n=74);</a:t>
            </a:r>
            <a:endParaRPr lang="en-GB" sz="2400">
              <a:solidFill>
                <a:srgbClr val="000000"/>
              </a:solidFill>
              <a:highlight>
                <a:srgbClr val="FFFFFF"/>
              </a:highlight>
              <a:latin typeface="Calibri" panose="020F0502020204030204" pitchFamily="34" charset="0"/>
              <a:ea typeface="Times New Roman" panose="02020603050405020304" pitchFamily="18" charset="0"/>
              <a:cs typeface="Calibri"/>
            </a:endParaRPr>
          </a:p>
          <a:p>
            <a:pPr marL="599440" lvl="1" indent="-128270">
              <a:lnSpc>
                <a:spcPct val="100000"/>
              </a:lnSpc>
              <a:buFont typeface="Courier New" panose="020B0604020202020204" pitchFamily="34" charset="0"/>
              <a:buChar char="o"/>
            </a:pPr>
            <a:r>
              <a:rPr lang="en-GB" sz="2400">
                <a:solidFill>
                  <a:srgbClr val="000000"/>
                </a:solidFill>
                <a:highlight>
                  <a:srgbClr val="FFFFFF"/>
                </a:highlight>
                <a:latin typeface="Calibri"/>
                <a:ea typeface="Times New Roman" panose="02020603050405020304" pitchFamily="18" charset="0"/>
                <a:cs typeface="Poppins"/>
              </a:rPr>
              <a:t> </a:t>
            </a:r>
            <a:r>
              <a:rPr lang="en-GB" sz="2400">
                <a:solidFill>
                  <a:srgbClr val="000000"/>
                </a:solidFill>
                <a:effectLst/>
                <a:highlight>
                  <a:srgbClr val="FFFFFF"/>
                </a:highlight>
                <a:latin typeface="Calibri"/>
                <a:ea typeface="Times New Roman" panose="02020603050405020304" pitchFamily="18" charset="0"/>
                <a:cs typeface="Poppins"/>
              </a:rPr>
              <a:t>and a follow up in depth interview with five of the survey respondents.</a:t>
            </a:r>
            <a:r>
              <a:rPr lang="en-GB" sz="2400">
                <a:solidFill>
                  <a:srgbClr val="000000"/>
                </a:solidFill>
                <a:highlight>
                  <a:srgbClr val="FFFFFF"/>
                </a:highlight>
                <a:latin typeface="Calibri"/>
                <a:ea typeface="Times New Roman" panose="02020603050405020304" pitchFamily="18" charset="0"/>
                <a:cs typeface="Poppins"/>
              </a:rPr>
              <a:t> </a:t>
            </a:r>
            <a:endParaRPr lang="en-GB" sz="2400">
              <a:solidFill>
                <a:srgbClr val="000000"/>
              </a:solidFill>
              <a:effectLst/>
              <a:highlight>
                <a:srgbClr val="FFFFFF"/>
              </a:highlight>
              <a:latin typeface="Calibri" panose="020F0502020204030204" pitchFamily="34" charset="0"/>
              <a:ea typeface="Times New Roman" panose="02020603050405020304" pitchFamily="18" charset="0"/>
              <a:cs typeface="Calibri"/>
            </a:endParaRPr>
          </a:p>
          <a:p>
            <a:pPr marL="213995" indent="-213995">
              <a:lnSpc>
                <a:spcPct val="100000"/>
              </a:lnSpc>
              <a:buFont typeface="Arial" panose="020B0604020202020204" pitchFamily="34" charset="0"/>
              <a:buChar char="•"/>
            </a:pPr>
            <a:endParaRPr lang="en-GB" sz="2400">
              <a:solidFill>
                <a:srgbClr val="000000"/>
              </a:solidFill>
              <a:highlight>
                <a:srgbClr val="FFFFFF"/>
              </a:highlight>
              <a:latin typeface="Calibri" panose="020F0502020204030204" pitchFamily="34" charset="0"/>
              <a:ea typeface="Times New Roman" panose="02020603050405020304" pitchFamily="18" charset="0"/>
            </a:endParaRPr>
          </a:p>
          <a:p>
            <a:pPr marL="213995" indent="-213995">
              <a:lnSpc>
                <a:spcPct val="100000"/>
              </a:lnSpc>
              <a:buFont typeface="Arial" panose="020B0604020202020204" pitchFamily="34" charset="0"/>
              <a:buChar char="•"/>
            </a:pPr>
            <a:r>
              <a:rPr lang="en-GB" sz="2400">
                <a:solidFill>
                  <a:srgbClr val="000000"/>
                </a:solidFill>
                <a:effectLst/>
                <a:highlight>
                  <a:srgbClr val="FFFFFF"/>
                </a:highlight>
                <a:latin typeface="Calibri"/>
                <a:ea typeface="Times New Roman" panose="02020603050405020304" pitchFamily="18" charset="0"/>
                <a:cs typeface="Poppins"/>
              </a:rPr>
              <a:t>These three sets of data were considered separately before a triangulation of the results was performed.  </a:t>
            </a:r>
            <a:endParaRPr lang="en-GB" sz="2400">
              <a:effectLst/>
              <a:latin typeface="Calibri"/>
              <a:ea typeface="Times New Roman" panose="02020603050405020304" pitchFamily="18" charset="0"/>
              <a:cs typeface="Poppins"/>
            </a:endParaRPr>
          </a:p>
          <a:p>
            <a:pPr>
              <a:lnSpc>
                <a:spcPct val="100000"/>
              </a:lnSpc>
            </a:pPr>
            <a:r>
              <a:rPr lang="en-GB" sz="2400">
                <a:latin typeface="Calibri" panose="020F0502020204030204" pitchFamily="34" charset="0"/>
                <a:ea typeface="Times New Roman" panose="02020603050405020304" pitchFamily="18" charset="0"/>
              </a:rPr>
              <a:t> </a:t>
            </a:r>
            <a:endParaRPr lang="en-GB" sz="2400">
              <a:latin typeface="Times New Roman" panose="02020603050405020304" pitchFamily="18" charset="0"/>
              <a:ea typeface="Times New Roman" panose="02020603050405020304" pitchFamily="18" charset="0"/>
            </a:endParaRP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buFont typeface="Arial" panose="020B0604020202020204" pitchFamily="34" charset="0"/>
              <a:buNone/>
              <a:defRPr/>
            </a:pPr>
            <a:r>
              <a:rPr lang="en-GB" sz="2400" b="1">
                <a:solidFill>
                  <a:srgbClr val="060645"/>
                </a:solidFill>
                <a:latin typeface="Poppins SemiBold" pitchFamily="2" charset="77"/>
                <a:ea typeface="+mn-ea"/>
                <a:cs typeface="Poppins SemiBold" pitchFamily="2" charset="77"/>
              </a:rPr>
              <a:t>Data collection</a:t>
            </a:r>
          </a:p>
        </p:txBody>
      </p:sp>
    </p:spTree>
    <p:extLst>
      <p:ext uri="{BB962C8B-B14F-4D97-AF65-F5344CB8AC3E}">
        <p14:creationId xmlns:p14="http://schemas.microsoft.com/office/powerpoint/2010/main" val="163152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a:lnSpc>
                <a:spcPct val="100000"/>
              </a:lnSpc>
            </a:pPr>
            <a:r>
              <a:rPr lang="en-GB" sz="2400">
                <a:solidFill>
                  <a:srgbClr val="000000"/>
                </a:solidFill>
                <a:highlight>
                  <a:srgbClr val="FFFFFF"/>
                </a:highlight>
                <a:latin typeface="Calibri" panose="020F0502020204030204" pitchFamily="34" charset="0"/>
              </a:rPr>
              <a:t> </a:t>
            </a:r>
          </a:p>
          <a:p>
            <a:pPr>
              <a:lnSpc>
                <a:spcPct val="100000"/>
              </a:lnSpc>
            </a:pPr>
            <a:r>
              <a:rPr lang="en-GB" sz="2400">
                <a:solidFill>
                  <a:srgbClr val="000000"/>
                </a:solidFill>
                <a:highlight>
                  <a:srgbClr val="FFFFFF"/>
                </a:highlight>
                <a:latin typeface="Calibri" panose="020F0502020204030204" pitchFamily="34" charset="0"/>
              </a:rPr>
              <a:t> </a:t>
            </a: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buFont typeface="Arial" panose="020B0604020202020204" pitchFamily="34" charset="0"/>
              <a:buNone/>
              <a:defRPr/>
            </a:pPr>
            <a:r>
              <a:rPr lang="en-GB" sz="2400" b="1">
                <a:solidFill>
                  <a:srgbClr val="060645"/>
                </a:solidFill>
                <a:latin typeface="Poppins SemiBold" pitchFamily="2" charset="77"/>
                <a:ea typeface="+mn-ea"/>
                <a:cs typeface="Poppins SemiBold" pitchFamily="2" charset="77"/>
              </a:rPr>
              <a:t>Data analysis –focus group with educators- </a:t>
            </a:r>
          </a:p>
        </p:txBody>
      </p:sp>
      <p:pic>
        <p:nvPicPr>
          <p:cNvPr id="5" name="Picture 4" descr="Chart, treemap chart&#10;&#10;Description automatically generated">
            <a:extLst>
              <a:ext uri="{FF2B5EF4-FFF2-40B4-BE49-F238E27FC236}">
                <a16:creationId xmlns:a16="http://schemas.microsoft.com/office/drawing/2014/main" id="{5212865B-A6FA-0E5C-93DD-4A8FEFC30E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4377" y="1159827"/>
            <a:ext cx="5643245" cy="4538345"/>
          </a:xfrm>
          <a:prstGeom prst="rect">
            <a:avLst/>
          </a:prstGeom>
          <a:noFill/>
          <a:ln>
            <a:noFill/>
          </a:ln>
        </p:spPr>
      </p:pic>
    </p:spTree>
    <p:extLst>
      <p:ext uri="{BB962C8B-B14F-4D97-AF65-F5344CB8AC3E}">
        <p14:creationId xmlns:p14="http://schemas.microsoft.com/office/powerpoint/2010/main" val="319281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a:lnSpc>
                <a:spcPct val="100000"/>
              </a:lnSpc>
            </a:pPr>
            <a:r>
              <a:rPr lang="en-GB" sz="2400">
                <a:solidFill>
                  <a:srgbClr val="000000"/>
                </a:solidFill>
                <a:highlight>
                  <a:srgbClr val="FFFFFF"/>
                </a:highlight>
                <a:latin typeface="Calibri" panose="020F0502020204030204" pitchFamily="34" charset="0"/>
              </a:rPr>
              <a:t> </a:t>
            </a:r>
          </a:p>
          <a:p>
            <a:pPr>
              <a:lnSpc>
                <a:spcPct val="100000"/>
              </a:lnSpc>
            </a:pPr>
            <a:r>
              <a:rPr lang="en-GB" sz="2400">
                <a:solidFill>
                  <a:srgbClr val="000000"/>
                </a:solidFill>
                <a:highlight>
                  <a:srgbClr val="FFFFFF"/>
                </a:highlight>
                <a:latin typeface="Calibri" panose="020F0502020204030204" pitchFamily="34" charset="0"/>
              </a:rPr>
              <a:t> </a:t>
            </a: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buFont typeface="Arial" panose="020B0604020202020204" pitchFamily="34" charset="0"/>
              <a:buNone/>
              <a:defRPr/>
            </a:pPr>
            <a:r>
              <a:rPr lang="en-GB" sz="2400" b="1">
                <a:solidFill>
                  <a:srgbClr val="060645"/>
                </a:solidFill>
                <a:latin typeface="Poppins SemiBold" pitchFamily="2" charset="77"/>
                <a:ea typeface="+mn-ea"/>
                <a:cs typeface="Poppins SemiBold" pitchFamily="2" charset="77"/>
              </a:rPr>
              <a:t>Data analysis –focus group with educators- </a:t>
            </a:r>
          </a:p>
        </p:txBody>
      </p:sp>
      <p:pic>
        <p:nvPicPr>
          <p:cNvPr id="4" name="Picture 3" descr="Chart, treemap chart&#10;&#10;Description automatically generated">
            <a:extLst>
              <a:ext uri="{FF2B5EF4-FFF2-40B4-BE49-F238E27FC236}">
                <a16:creationId xmlns:a16="http://schemas.microsoft.com/office/drawing/2014/main" id="{7B281959-FCB4-24B9-88DD-2140EA30A6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3107" y="1159827"/>
            <a:ext cx="5645785" cy="4538345"/>
          </a:xfrm>
          <a:prstGeom prst="rect">
            <a:avLst/>
          </a:prstGeom>
          <a:noFill/>
          <a:ln>
            <a:noFill/>
          </a:ln>
        </p:spPr>
      </p:pic>
    </p:spTree>
    <p:extLst>
      <p:ext uri="{BB962C8B-B14F-4D97-AF65-F5344CB8AC3E}">
        <p14:creationId xmlns:p14="http://schemas.microsoft.com/office/powerpoint/2010/main" val="149940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marL="342900" indent="-342900">
              <a:lnSpc>
                <a:spcPct val="100000"/>
              </a:lnSpc>
              <a:buFont typeface="Arial" panose="020B0604020202020204" pitchFamily="34" charset="0"/>
              <a:buChar char="•"/>
            </a:pPr>
            <a:r>
              <a:rPr lang="en-GB" sz="2400">
                <a:solidFill>
                  <a:srgbClr val="000000"/>
                </a:solidFill>
                <a:highlight>
                  <a:srgbClr val="FFFFFF"/>
                </a:highlight>
                <a:latin typeface="Calibri" panose="020F0502020204030204" pitchFamily="34" charset="0"/>
              </a:rPr>
              <a:t>Five advantages were identified, with only module coverage, and the potential for highlighting needs, identified more than once, and technical thinking, boost confidence, and non-threatening each appearing once.</a:t>
            </a:r>
          </a:p>
          <a:p>
            <a:pPr>
              <a:lnSpc>
                <a:spcPct val="100000"/>
              </a:lnSpc>
            </a:pPr>
            <a:endParaRPr lang="en-GB" sz="2400">
              <a:solidFill>
                <a:srgbClr val="000000"/>
              </a:solidFill>
              <a:highlight>
                <a:srgbClr val="FFFFFF"/>
              </a:highlight>
              <a:latin typeface="Calibri" panose="020F0502020204030204" pitchFamily="34" charset="0"/>
            </a:endParaRPr>
          </a:p>
          <a:p>
            <a:pPr marL="342900" indent="-342900">
              <a:lnSpc>
                <a:spcPct val="100000"/>
              </a:lnSpc>
              <a:buFont typeface="Arial" panose="020B0604020202020204" pitchFamily="34" charset="0"/>
              <a:buChar char="•"/>
            </a:pPr>
            <a:r>
              <a:rPr lang="en-GB" sz="2400">
                <a:solidFill>
                  <a:srgbClr val="000000"/>
                </a:solidFill>
                <a:highlight>
                  <a:srgbClr val="FFFFFF"/>
                </a:highlight>
                <a:latin typeface="Calibri" panose="020F0502020204030204" pitchFamily="34" charset="0"/>
              </a:rPr>
              <a:t>The desires for (future iterations of) the quizzes included a discussion forum where students could discuss the quiz questions;  availability; a second quiz; and an audit.</a:t>
            </a:r>
          </a:p>
          <a:p>
            <a:pPr>
              <a:lnSpc>
                <a:spcPct val="100000"/>
              </a:lnSpc>
            </a:pPr>
            <a:endParaRPr lang="en-GB" sz="2400">
              <a:solidFill>
                <a:srgbClr val="000000"/>
              </a:solidFill>
              <a:highlight>
                <a:srgbClr val="FFFFFF"/>
              </a:highlight>
              <a:latin typeface="Calibri" panose="020F0502020204030204" pitchFamily="34" charset="0"/>
            </a:endParaRPr>
          </a:p>
          <a:p>
            <a:pPr marL="342900" indent="-342900">
              <a:lnSpc>
                <a:spcPct val="100000"/>
              </a:lnSpc>
              <a:buFont typeface="Arial" panose="020B0604020202020204" pitchFamily="34" charset="0"/>
              <a:buChar char="•"/>
            </a:pPr>
            <a:r>
              <a:rPr lang="en-GB" sz="2400">
                <a:solidFill>
                  <a:srgbClr val="000000"/>
                </a:solidFill>
                <a:highlight>
                  <a:srgbClr val="FFFFFF"/>
                </a:highlight>
                <a:latin typeface="Calibri" panose="020F0502020204030204" pitchFamily="34" charset="0"/>
              </a:rPr>
              <a:t>The most common specific desire was for students to have the opportunity to discuss the quizzes and their results. </a:t>
            </a:r>
          </a:p>
          <a:p>
            <a:pPr>
              <a:lnSpc>
                <a:spcPct val="100000"/>
              </a:lnSpc>
            </a:pPr>
            <a:r>
              <a:rPr lang="en-GB" sz="2400">
                <a:solidFill>
                  <a:srgbClr val="000000"/>
                </a:solidFill>
                <a:highlight>
                  <a:srgbClr val="FFFFFF"/>
                </a:highlight>
                <a:latin typeface="Calibri" panose="020F0502020204030204" pitchFamily="34" charset="0"/>
              </a:rPr>
              <a:t> </a:t>
            </a: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defRPr/>
            </a:pPr>
            <a:r>
              <a:rPr lang="en-GB" sz="2400" b="1">
                <a:solidFill>
                  <a:srgbClr val="060645"/>
                </a:solidFill>
                <a:latin typeface="Poppins SemiBold"/>
                <a:ea typeface="+mn-ea"/>
                <a:cs typeface="Poppins SemiBold"/>
              </a:rPr>
              <a:t>Data analysis - focus group with educators </a:t>
            </a:r>
            <a:endParaRPr lang="en-GB" sz="2400" b="1">
              <a:solidFill>
                <a:srgbClr val="060645"/>
              </a:solidFill>
              <a:latin typeface="Poppins SemiBold" pitchFamily="2" charset="77"/>
              <a:ea typeface="+mn-ea"/>
              <a:cs typeface="Poppins SemiBold" pitchFamily="2" charset="77"/>
            </a:endParaRPr>
          </a:p>
        </p:txBody>
      </p:sp>
    </p:spTree>
    <p:extLst>
      <p:ext uri="{BB962C8B-B14F-4D97-AF65-F5344CB8AC3E}">
        <p14:creationId xmlns:p14="http://schemas.microsoft.com/office/powerpoint/2010/main" val="352364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3995" indent="-213995">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marL="342900" indent="-342900">
              <a:lnSpc>
                <a:spcPct val="100000"/>
              </a:lnSpc>
              <a:buFont typeface="Arial" panose="020B0604020202020204" pitchFamily="34" charset="0"/>
              <a:buChar char="•"/>
            </a:pPr>
            <a:r>
              <a:rPr lang="en-GB" sz="2906">
                <a:solidFill>
                  <a:srgbClr val="000000"/>
                </a:solidFill>
                <a:highlight>
                  <a:srgbClr val="FFFFFF"/>
                </a:highlight>
                <a:latin typeface="Calibri" panose="020F0502020204030204" pitchFamily="34" charset="0"/>
                <a:cs typeface="+mn-cs"/>
              </a:rPr>
              <a:t>The online survey received 74 responses</a:t>
            </a:r>
          </a:p>
          <a:p>
            <a:pPr marL="342900" indent="-342900">
              <a:lnSpc>
                <a:spcPct val="100000"/>
              </a:lnSpc>
              <a:buFont typeface="Arial" panose="020B0604020202020204" pitchFamily="34" charset="0"/>
              <a:buChar char="•"/>
            </a:pPr>
            <a:r>
              <a:rPr lang="en-GB" sz="2906">
                <a:solidFill>
                  <a:srgbClr val="000000"/>
                </a:solidFill>
                <a:highlight>
                  <a:srgbClr val="FFFFFF"/>
                </a:highlight>
                <a:latin typeface="Calibri" panose="020F0502020204030204" pitchFamily="34" charset="0"/>
                <a:cs typeface="+mn-cs"/>
              </a:rPr>
              <a:t>Results discussed below should be considered in conjunction with the knowledge that:</a:t>
            </a:r>
          </a:p>
          <a:p>
            <a:pPr>
              <a:lnSpc>
                <a:spcPct val="100000"/>
              </a:lnSpc>
            </a:pPr>
            <a:endParaRPr lang="en-GB" sz="2906">
              <a:solidFill>
                <a:srgbClr val="000000"/>
              </a:solidFill>
              <a:highlight>
                <a:srgbClr val="FFFFFF"/>
              </a:highlight>
              <a:latin typeface="Calibri" panose="020F0502020204030204" pitchFamily="34" charset="0"/>
              <a:cs typeface="+mn-cs"/>
            </a:endParaRPr>
          </a:p>
          <a:p>
            <a:pPr marL="728345" lvl="1" indent="-342900">
              <a:lnSpc>
                <a:spcPct val="100000"/>
              </a:lnSpc>
            </a:pPr>
            <a:r>
              <a:rPr lang="en-GB" sz="2400">
                <a:solidFill>
                  <a:srgbClr val="000000"/>
                </a:solidFill>
                <a:highlight>
                  <a:srgbClr val="FFFFFF"/>
                </a:highlight>
                <a:latin typeface="Calibri"/>
                <a:ea typeface="Calibri"/>
                <a:cs typeface="Calibri"/>
              </a:rPr>
              <a:t>many respondents (56%) took the quiz after registering for the module, 7% of these took it after the module had started. </a:t>
            </a:r>
            <a:endParaRPr lang="en-GB" sz="2400">
              <a:solidFill>
                <a:srgbClr val="000000"/>
              </a:solidFill>
              <a:highlight>
                <a:srgbClr val="FFFFFF"/>
              </a:highlight>
              <a:latin typeface="Calibri" panose="020F0502020204030204" pitchFamily="34" charset="0"/>
              <a:ea typeface="Calibri"/>
              <a:cs typeface="Calibri"/>
            </a:endParaRPr>
          </a:p>
          <a:p>
            <a:pPr marL="728345" lvl="1" indent="-342900">
              <a:lnSpc>
                <a:spcPct val="100000"/>
              </a:lnSpc>
            </a:pPr>
            <a:r>
              <a:rPr lang="en-GB" sz="2400">
                <a:solidFill>
                  <a:srgbClr val="000000"/>
                </a:solidFill>
                <a:highlight>
                  <a:srgbClr val="FFFFFF"/>
                </a:highlight>
                <a:latin typeface="Calibri"/>
                <a:ea typeface="Calibri"/>
                <a:cs typeface="Calibri"/>
              </a:rPr>
              <a:t>38% of respondents took the quiz before registration, </a:t>
            </a:r>
            <a:endParaRPr lang="en-GB" sz="2400">
              <a:solidFill>
                <a:srgbClr val="000000"/>
              </a:solidFill>
              <a:highlight>
                <a:srgbClr val="FFFFFF"/>
              </a:highlight>
              <a:latin typeface="Calibri" panose="020F0502020204030204" pitchFamily="34" charset="0"/>
              <a:ea typeface="Calibri"/>
              <a:cs typeface="Calibri"/>
            </a:endParaRPr>
          </a:p>
          <a:p>
            <a:pPr marL="728345" lvl="1" indent="-342900">
              <a:lnSpc>
                <a:spcPct val="100000"/>
              </a:lnSpc>
            </a:pPr>
            <a:r>
              <a:rPr lang="en-GB" sz="2400">
                <a:solidFill>
                  <a:srgbClr val="000000"/>
                </a:solidFill>
                <a:highlight>
                  <a:srgbClr val="FFFFFF"/>
                </a:highlight>
                <a:latin typeface="Calibri"/>
                <a:ea typeface="Calibri"/>
                <a:cs typeface="Calibri"/>
              </a:rPr>
              <a:t>The remaining 15% could not remember when they took it.</a:t>
            </a:r>
          </a:p>
          <a:p>
            <a:pPr>
              <a:lnSpc>
                <a:spcPct val="100000"/>
              </a:lnSpc>
            </a:pPr>
            <a:r>
              <a:rPr lang="en-GB" sz="2400">
                <a:solidFill>
                  <a:srgbClr val="000000"/>
                </a:solidFill>
                <a:highlight>
                  <a:srgbClr val="FFFFFF"/>
                </a:highlight>
                <a:latin typeface="Calibri" panose="020F0502020204030204" pitchFamily="34" charset="0"/>
              </a:rPr>
              <a:t> </a:t>
            </a: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defRPr/>
            </a:pPr>
            <a:r>
              <a:rPr lang="en-GB" sz="2400" b="1">
                <a:solidFill>
                  <a:srgbClr val="060645"/>
                </a:solidFill>
                <a:latin typeface="Poppins SemiBold"/>
                <a:ea typeface="+mn-ea"/>
                <a:cs typeface="Poppins SemiBold"/>
              </a:rPr>
              <a:t>Data analysis –students’ survey </a:t>
            </a:r>
            <a:endParaRPr lang="en-GB" sz="2400" b="1">
              <a:solidFill>
                <a:srgbClr val="060645"/>
              </a:solidFill>
              <a:latin typeface="Poppins SemiBold" pitchFamily="2" charset="77"/>
              <a:ea typeface="+mn-ea"/>
              <a:cs typeface="Poppins SemiBold" pitchFamily="2" charset="77"/>
            </a:endParaRPr>
          </a:p>
        </p:txBody>
      </p:sp>
    </p:spTree>
    <p:extLst>
      <p:ext uri="{BB962C8B-B14F-4D97-AF65-F5344CB8AC3E}">
        <p14:creationId xmlns:p14="http://schemas.microsoft.com/office/powerpoint/2010/main" val="244404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41709B0E-EFCC-E19A-954B-A9BB0B90C44E}"/>
              </a:ext>
            </a:extLst>
          </p:cNvPr>
          <p:cNvSpPr txBox="1">
            <a:spLocks/>
          </p:cNvSpPr>
          <p:nvPr/>
        </p:nvSpPr>
        <p:spPr>
          <a:xfrm>
            <a:off x="413918" y="901829"/>
            <a:ext cx="11122552" cy="5225810"/>
          </a:xfrm>
          <a:prstGeom prst="rect">
            <a:avLst/>
          </a:prstGeom>
        </p:spPr>
        <p:txBody>
          <a:bodyPr lIns="68580" tIns="34290" rIns="68580" bIns="34290" anchor="t">
            <a:noAutofit/>
          </a:bodyPr>
          <a:lstStyle>
            <a:lvl1pPr marL="0" indent="0" algn="l" defTabSz="514350" rtl="0" eaLnBrk="1" latinLnBrk="0" hangingPunct="1">
              <a:lnSpc>
                <a:spcPct val="110000"/>
              </a:lnSpc>
              <a:spcBef>
                <a:spcPts val="0"/>
              </a:spcBef>
              <a:buFont typeface="Arial" panose="020B0604020202020204" pitchFamily="34" charset="0"/>
              <a:buNone/>
              <a:defRPr sz="844" b="0" i="0" kern="1200">
                <a:ln>
                  <a:noFill/>
                </a:ln>
                <a:solidFill>
                  <a:srgbClr val="060645"/>
                </a:solidFill>
                <a:latin typeface="Poppins" panose="00000500000000000000" pitchFamily="2" charset="0"/>
                <a:ea typeface="+mn-ea"/>
                <a:cs typeface="Poppins" panose="00000500000000000000" pitchFamily="2"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ln>
                  <a:noFill/>
                </a:ln>
                <a:solidFill>
                  <a:schemeClr val="bg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ln>
                  <a:noFill/>
                </a:ln>
                <a:solidFill>
                  <a:schemeClr val="bg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ln>
                  <a:noFill/>
                </a:ln>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14313" indent="-214313">
              <a:lnSpc>
                <a:spcPct val="100000"/>
              </a:lnSpc>
              <a:buFont typeface="Arial" panose="020B0604020202020204" pitchFamily="34" charset="0"/>
              <a:buChar char="•"/>
            </a:pPr>
            <a:endParaRPr lang="en-GB" sz="2000">
              <a:latin typeface="Calibri" panose="020F0502020204030204" pitchFamily="34" charset="0"/>
              <a:ea typeface="Times New Roman" panose="02020603050405020304" pitchFamily="18" charset="0"/>
            </a:endParaRPr>
          </a:p>
          <a:p>
            <a:pPr>
              <a:lnSpc>
                <a:spcPct val="100000"/>
              </a:lnSpc>
            </a:pPr>
            <a:r>
              <a:rPr lang="en-GB" sz="2400">
                <a:solidFill>
                  <a:srgbClr val="000000"/>
                </a:solidFill>
                <a:highlight>
                  <a:srgbClr val="FFFFFF"/>
                </a:highlight>
                <a:latin typeface="Calibri" panose="020F0502020204030204" pitchFamily="34" charset="0"/>
              </a:rPr>
              <a:t> </a:t>
            </a:r>
          </a:p>
          <a:p>
            <a:pPr>
              <a:lnSpc>
                <a:spcPct val="100000"/>
              </a:lnSpc>
            </a:pPr>
            <a:endParaRPr lang="en-GB" sz="2000">
              <a:latin typeface="Poppins "/>
              <a:cs typeface="Poppins bold" panose="00000800000000000000" pitchFamily="2" charset="0"/>
            </a:endParaRPr>
          </a:p>
        </p:txBody>
      </p:sp>
      <p:sp>
        <p:nvSpPr>
          <p:cNvPr id="3" name="Text Placeholder 10">
            <a:extLst>
              <a:ext uri="{FF2B5EF4-FFF2-40B4-BE49-F238E27FC236}">
                <a16:creationId xmlns:a16="http://schemas.microsoft.com/office/drawing/2014/main" id="{52E6A6D5-3D02-DE2A-5ADA-04F6CCF48518}"/>
              </a:ext>
            </a:extLst>
          </p:cNvPr>
          <p:cNvSpPr txBox="1">
            <a:spLocks/>
          </p:cNvSpPr>
          <p:nvPr/>
        </p:nvSpPr>
        <p:spPr>
          <a:xfrm>
            <a:off x="413918" y="404668"/>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defTabSz="685800">
              <a:lnSpc>
                <a:spcPct val="110000"/>
              </a:lnSpc>
              <a:spcBef>
                <a:spcPts val="750"/>
              </a:spcBef>
              <a:defRPr/>
            </a:pPr>
            <a:r>
              <a:rPr lang="en-GB" sz="2400" b="1">
                <a:solidFill>
                  <a:srgbClr val="060645"/>
                </a:solidFill>
                <a:latin typeface="Poppins SemiBold"/>
                <a:ea typeface="+mn-ea"/>
                <a:cs typeface="Poppins SemiBold"/>
              </a:rPr>
              <a:t>Data analysis –students’ survey </a:t>
            </a:r>
            <a:endParaRPr lang="en-GB" sz="2400" b="1">
              <a:solidFill>
                <a:srgbClr val="060645"/>
              </a:solidFill>
              <a:latin typeface="Poppins SemiBold" pitchFamily="2" charset="77"/>
              <a:ea typeface="+mn-ea"/>
              <a:cs typeface="Poppins SemiBold" pitchFamily="2" charset="77"/>
            </a:endParaRPr>
          </a:p>
        </p:txBody>
      </p:sp>
      <p:graphicFrame>
        <p:nvGraphicFramePr>
          <p:cNvPr id="4" name="Table 3">
            <a:extLst>
              <a:ext uri="{FF2B5EF4-FFF2-40B4-BE49-F238E27FC236}">
                <a16:creationId xmlns:a16="http://schemas.microsoft.com/office/drawing/2014/main" id="{4EFF617E-91DD-928F-DD30-BF31E556AA9E}"/>
              </a:ext>
            </a:extLst>
          </p:cNvPr>
          <p:cNvGraphicFramePr>
            <a:graphicFrameLocks noGrp="1"/>
          </p:cNvGraphicFramePr>
          <p:nvPr>
            <p:extLst>
              <p:ext uri="{D42A27DB-BD31-4B8C-83A1-F6EECF244321}">
                <p14:modId xmlns:p14="http://schemas.microsoft.com/office/powerpoint/2010/main" val="3696426392"/>
              </p:ext>
            </p:extLst>
          </p:nvPr>
        </p:nvGraphicFramePr>
        <p:xfrm>
          <a:off x="514864" y="1076067"/>
          <a:ext cx="9654578" cy="4519104"/>
        </p:xfrm>
        <a:graphic>
          <a:graphicData uri="http://schemas.openxmlformats.org/drawingml/2006/table">
            <a:tbl>
              <a:tblPr firstRow="1" firstCol="1" lastRow="1" bandRow="1">
                <a:tableStyleId>{5C22544A-7EE6-4342-B048-85BDC9FD1C3A}</a:tableStyleId>
              </a:tblPr>
              <a:tblGrid>
                <a:gridCol w="732427">
                  <a:extLst>
                    <a:ext uri="{9D8B030D-6E8A-4147-A177-3AD203B41FA5}">
                      <a16:colId xmlns:a16="http://schemas.microsoft.com/office/drawing/2014/main" val="39139198"/>
                    </a:ext>
                  </a:extLst>
                </a:gridCol>
                <a:gridCol w="4086274">
                  <a:extLst>
                    <a:ext uri="{9D8B030D-6E8A-4147-A177-3AD203B41FA5}">
                      <a16:colId xmlns:a16="http://schemas.microsoft.com/office/drawing/2014/main" val="2775076981"/>
                    </a:ext>
                  </a:extLst>
                </a:gridCol>
                <a:gridCol w="1038378">
                  <a:extLst>
                    <a:ext uri="{9D8B030D-6E8A-4147-A177-3AD203B41FA5}">
                      <a16:colId xmlns:a16="http://schemas.microsoft.com/office/drawing/2014/main" val="2760040684"/>
                    </a:ext>
                  </a:extLst>
                </a:gridCol>
                <a:gridCol w="2225098">
                  <a:extLst>
                    <a:ext uri="{9D8B030D-6E8A-4147-A177-3AD203B41FA5}">
                      <a16:colId xmlns:a16="http://schemas.microsoft.com/office/drawing/2014/main" val="100274545"/>
                    </a:ext>
                  </a:extLst>
                </a:gridCol>
                <a:gridCol w="1572401">
                  <a:extLst>
                    <a:ext uri="{9D8B030D-6E8A-4147-A177-3AD203B41FA5}">
                      <a16:colId xmlns:a16="http://schemas.microsoft.com/office/drawing/2014/main" val="2647560014"/>
                    </a:ext>
                  </a:extLst>
                </a:gridCol>
              </a:tblGrid>
              <a:tr h="277586">
                <a:tc>
                  <a:txBody>
                    <a:bodyPr/>
                    <a:lstStyle/>
                    <a:p>
                      <a:pPr marL="228600" algn="just">
                        <a:lnSpc>
                          <a:spcPts val="1440"/>
                        </a:lnSpc>
                      </a:pPr>
                      <a:endParaRPr lang="en-GB" sz="1100">
                        <a:effectLst/>
                        <a:latin typeface="Times New Roman"/>
                        <a:ea typeface="Times New Roman" panose="02020603050405020304" pitchFamily="18" charset="0"/>
                        <a:cs typeface="Microsoft Uighur"/>
                      </a:endParaRPr>
                    </a:p>
                  </a:txBody>
                  <a:tcPr marL="68580" marR="68580" marT="0" marB="0"/>
                </a:tc>
                <a:tc>
                  <a:txBody>
                    <a:bodyPr/>
                    <a:lstStyle/>
                    <a:p>
                      <a:pPr algn="ctr">
                        <a:lnSpc>
                          <a:spcPts val="1440"/>
                        </a:lnSpc>
                      </a:pPr>
                      <a:r>
                        <a:rPr lang="en-US" sz="1400">
                          <a:effectLst/>
                        </a:rPr>
                        <a:t>Question</a:t>
                      </a:r>
                      <a:endParaRPr lang="en-GB" sz="1400">
                        <a:effectLst/>
                        <a:latin typeface="Times New Roman"/>
                        <a:ea typeface="Times New Roman" panose="02020603050405020304" pitchFamily="18" charset="0"/>
                        <a:cs typeface="Microsoft Uighur"/>
                      </a:endParaRPr>
                    </a:p>
                  </a:txBody>
                  <a:tcPr marL="68580" marR="68580" marT="0" marB="0"/>
                </a:tc>
                <a:tc>
                  <a:txBody>
                    <a:bodyPr/>
                    <a:lstStyle/>
                    <a:p>
                      <a:pPr algn="ctr"/>
                      <a:r>
                        <a:rPr lang="en-US" sz="1400">
                          <a:effectLst/>
                        </a:rPr>
                        <a:t>% agree</a:t>
                      </a:r>
                      <a:endParaRPr lang="en-GB" sz="1400">
                        <a:effectLst/>
                        <a:latin typeface="Times New Roman"/>
                        <a:ea typeface="Times New Roman" panose="02020603050405020304" pitchFamily="18" charset="0"/>
                        <a:cs typeface="Microsoft Uighur"/>
                      </a:endParaRPr>
                    </a:p>
                  </a:txBody>
                  <a:tcPr marL="68580" marR="68580" marT="0" marB="0"/>
                </a:tc>
                <a:tc>
                  <a:txBody>
                    <a:bodyPr/>
                    <a:lstStyle/>
                    <a:p>
                      <a:pPr algn="ctr"/>
                      <a:r>
                        <a:rPr lang="en-US" sz="1400">
                          <a:effectLst/>
                        </a:rPr>
                        <a:t>% ambivalent</a:t>
                      </a:r>
                      <a:endParaRPr lang="en-GB" sz="1400">
                        <a:effectLst/>
                        <a:latin typeface="Times New Roman"/>
                        <a:ea typeface="Times New Roman" panose="02020603050405020304" pitchFamily="18" charset="0"/>
                        <a:cs typeface="Microsoft Uighur"/>
                      </a:endParaRPr>
                    </a:p>
                  </a:txBody>
                  <a:tcPr marL="68580" marR="68580" marT="0" marB="0"/>
                </a:tc>
                <a:tc>
                  <a:txBody>
                    <a:bodyPr/>
                    <a:lstStyle/>
                    <a:p>
                      <a:pPr algn="ctr"/>
                      <a:r>
                        <a:rPr lang="en-US" sz="1400">
                          <a:effectLst/>
                        </a:rPr>
                        <a:t>% disagree</a:t>
                      </a:r>
                      <a:endParaRPr lang="en-GB" sz="1400">
                        <a:effectLst/>
                        <a:latin typeface="Times New Roman"/>
                        <a:ea typeface="Times New Roman" panose="02020603050405020304" pitchFamily="18" charset="0"/>
                        <a:cs typeface="Microsoft Uighur"/>
                      </a:endParaRPr>
                    </a:p>
                  </a:txBody>
                  <a:tcPr marL="68580" marR="68580" marT="0" marB="0"/>
                </a:tc>
                <a:extLst>
                  <a:ext uri="{0D108BD9-81ED-4DB2-BD59-A6C34878D82A}">
                    <a16:rowId xmlns:a16="http://schemas.microsoft.com/office/drawing/2014/main" val="2023153726"/>
                  </a:ext>
                </a:extLst>
              </a:tr>
              <a:tr h="566276">
                <a:tc>
                  <a:txBody>
                    <a:bodyPr/>
                    <a:lstStyle/>
                    <a:p>
                      <a:pPr marL="228600">
                        <a:lnSpc>
                          <a:spcPts val="1440"/>
                        </a:lnSpc>
                      </a:pPr>
                      <a:r>
                        <a:rPr lang="en-US" sz="1400">
                          <a:effectLst/>
                        </a:rPr>
                        <a:t>4</a:t>
                      </a:r>
                      <a:endParaRPr lang="en-GB" sz="1400">
                        <a:effectLst/>
                        <a:latin typeface="Times New Roman"/>
                        <a:ea typeface="Times New Roman" panose="02020603050405020304" pitchFamily="18" charset="0"/>
                        <a:cs typeface="Microsoft Uighur"/>
                      </a:endParaRPr>
                    </a:p>
                  </a:txBody>
                  <a:tcPr marL="68580" marR="68580" marT="0" marB="0" anchor="ctr"/>
                </a:tc>
                <a:tc>
                  <a:txBody>
                    <a:bodyPr/>
                    <a:lstStyle/>
                    <a:p>
                      <a:pPr algn="ctr">
                        <a:lnSpc>
                          <a:spcPts val="1440"/>
                        </a:lnSpc>
                      </a:pPr>
                      <a:r>
                        <a:rPr lang="en-US" sz="1400" b="1">
                          <a:effectLst/>
                        </a:rPr>
                        <a:t>feedback helpful on question fail or low result</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71</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22</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7</a:t>
                      </a:r>
                      <a:endParaRPr lang="en-GB" sz="1400" b="1">
                        <a:effectLst/>
                        <a:latin typeface="Times New Roman"/>
                        <a:ea typeface="Times New Roman" panose="02020603050405020304" pitchFamily="18" charset="0"/>
                        <a:cs typeface="Microsoft Uighur"/>
                      </a:endParaRPr>
                    </a:p>
                  </a:txBody>
                  <a:tcPr marL="68580" marR="68580" marT="0" marB="0" anchor="ctr"/>
                </a:tc>
                <a:extLst>
                  <a:ext uri="{0D108BD9-81ED-4DB2-BD59-A6C34878D82A}">
                    <a16:rowId xmlns:a16="http://schemas.microsoft.com/office/drawing/2014/main" val="3649366199"/>
                  </a:ext>
                </a:extLst>
              </a:tr>
              <a:tr h="566276">
                <a:tc>
                  <a:txBody>
                    <a:bodyPr/>
                    <a:lstStyle/>
                    <a:p>
                      <a:pPr marL="228600">
                        <a:lnSpc>
                          <a:spcPts val="1440"/>
                        </a:lnSpc>
                      </a:pPr>
                      <a:r>
                        <a:rPr lang="en-US" sz="1400">
                          <a:effectLst/>
                        </a:rPr>
                        <a:t>6</a:t>
                      </a:r>
                      <a:endParaRPr lang="en-GB" sz="1400">
                        <a:effectLst/>
                        <a:latin typeface="Times New Roman"/>
                        <a:ea typeface="Times New Roman" panose="02020603050405020304" pitchFamily="18" charset="0"/>
                        <a:cs typeface="Microsoft Uighur"/>
                      </a:endParaRPr>
                    </a:p>
                  </a:txBody>
                  <a:tcPr marL="68580" marR="68580" marT="0" marB="0" anchor="ctr"/>
                </a:tc>
                <a:tc>
                  <a:txBody>
                    <a:bodyPr/>
                    <a:lstStyle/>
                    <a:p>
                      <a:pPr algn="ctr">
                        <a:lnSpc>
                          <a:spcPts val="1440"/>
                        </a:lnSpc>
                      </a:pPr>
                      <a:r>
                        <a:rPr lang="en-US" sz="1400" b="1">
                          <a:effectLst/>
                        </a:rPr>
                        <a:t>felt less anxious about starting the module</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54</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33</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13</a:t>
                      </a:r>
                      <a:endParaRPr lang="en-GB" sz="1400" b="1">
                        <a:effectLst/>
                        <a:latin typeface="Times New Roman"/>
                        <a:ea typeface="Times New Roman" panose="02020603050405020304" pitchFamily="18" charset="0"/>
                        <a:cs typeface="Microsoft Uighur"/>
                      </a:endParaRPr>
                    </a:p>
                  </a:txBody>
                  <a:tcPr marL="68580" marR="68580" marT="0" marB="0" anchor="ctr"/>
                </a:tc>
                <a:extLst>
                  <a:ext uri="{0D108BD9-81ED-4DB2-BD59-A6C34878D82A}">
                    <a16:rowId xmlns:a16="http://schemas.microsoft.com/office/drawing/2014/main" val="1155818850"/>
                  </a:ext>
                </a:extLst>
              </a:tr>
              <a:tr h="566276">
                <a:tc>
                  <a:txBody>
                    <a:bodyPr/>
                    <a:lstStyle/>
                    <a:p>
                      <a:pPr marL="228600">
                        <a:lnSpc>
                          <a:spcPts val="1440"/>
                        </a:lnSpc>
                      </a:pPr>
                      <a:r>
                        <a:rPr lang="en-US" sz="1400">
                          <a:effectLst/>
                        </a:rPr>
                        <a:t>7</a:t>
                      </a:r>
                      <a:endParaRPr lang="en-GB" sz="1400">
                        <a:effectLst/>
                        <a:latin typeface="Times New Roman"/>
                        <a:ea typeface="Times New Roman" panose="02020603050405020304" pitchFamily="18" charset="0"/>
                        <a:cs typeface="Microsoft Uighur"/>
                      </a:endParaRPr>
                    </a:p>
                  </a:txBody>
                  <a:tcPr marL="68580" marR="68580" marT="0" marB="0" anchor="ctr"/>
                </a:tc>
                <a:tc>
                  <a:txBody>
                    <a:bodyPr/>
                    <a:lstStyle/>
                    <a:p>
                      <a:pPr algn="ctr">
                        <a:lnSpc>
                          <a:spcPts val="1440"/>
                        </a:lnSpc>
                      </a:pPr>
                      <a:r>
                        <a:rPr lang="en-US" sz="1400" b="1">
                          <a:effectLst/>
                        </a:rPr>
                        <a:t>single question per topic is sufficient</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42</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21</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37</a:t>
                      </a:r>
                      <a:endParaRPr lang="en-GB" sz="1400" b="1">
                        <a:effectLst/>
                        <a:latin typeface="Times New Roman"/>
                        <a:ea typeface="Times New Roman" panose="02020603050405020304" pitchFamily="18" charset="0"/>
                        <a:cs typeface="Microsoft Uighur"/>
                      </a:endParaRPr>
                    </a:p>
                  </a:txBody>
                  <a:tcPr marL="68580" marR="68580" marT="0" marB="0" anchor="ctr"/>
                </a:tc>
                <a:extLst>
                  <a:ext uri="{0D108BD9-81ED-4DB2-BD59-A6C34878D82A}">
                    <a16:rowId xmlns:a16="http://schemas.microsoft.com/office/drawing/2014/main" val="1895835439"/>
                  </a:ext>
                </a:extLst>
              </a:tr>
              <a:tr h="566276">
                <a:tc>
                  <a:txBody>
                    <a:bodyPr/>
                    <a:lstStyle/>
                    <a:p>
                      <a:pPr marL="228600">
                        <a:lnSpc>
                          <a:spcPts val="1440"/>
                        </a:lnSpc>
                      </a:pPr>
                      <a:r>
                        <a:rPr lang="en-US" sz="1400">
                          <a:effectLst/>
                        </a:rPr>
                        <a:t>8</a:t>
                      </a:r>
                      <a:endParaRPr lang="en-GB" sz="1400">
                        <a:effectLst/>
                        <a:latin typeface="Times New Roman"/>
                        <a:ea typeface="Times New Roman" panose="02020603050405020304" pitchFamily="18" charset="0"/>
                        <a:cs typeface="Microsoft Uighur"/>
                      </a:endParaRPr>
                    </a:p>
                  </a:txBody>
                  <a:tcPr marL="68580" marR="68580" marT="0" marB="0" anchor="ctr"/>
                </a:tc>
                <a:tc>
                  <a:txBody>
                    <a:bodyPr/>
                    <a:lstStyle/>
                    <a:p>
                      <a:pPr algn="ctr">
                        <a:lnSpc>
                          <a:spcPts val="1440"/>
                        </a:lnSpc>
                      </a:pPr>
                      <a:r>
                        <a:rPr lang="en-US" sz="1400" b="1">
                          <a:effectLst/>
                        </a:rPr>
                        <a:t>would prefer two questions per topic</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63</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27</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10</a:t>
                      </a:r>
                      <a:endParaRPr lang="en-GB" sz="1400" b="1">
                        <a:effectLst/>
                        <a:latin typeface="Times New Roman"/>
                        <a:ea typeface="Times New Roman" panose="02020603050405020304" pitchFamily="18" charset="0"/>
                        <a:cs typeface="Microsoft Uighur"/>
                      </a:endParaRPr>
                    </a:p>
                  </a:txBody>
                  <a:tcPr marL="68580" marR="68580" marT="0" marB="0" anchor="ctr"/>
                </a:tc>
                <a:extLst>
                  <a:ext uri="{0D108BD9-81ED-4DB2-BD59-A6C34878D82A}">
                    <a16:rowId xmlns:a16="http://schemas.microsoft.com/office/drawing/2014/main" val="2793842931"/>
                  </a:ext>
                </a:extLst>
              </a:tr>
              <a:tr h="566276">
                <a:tc>
                  <a:txBody>
                    <a:bodyPr/>
                    <a:lstStyle/>
                    <a:p>
                      <a:pPr marL="228600">
                        <a:lnSpc>
                          <a:spcPts val="1440"/>
                        </a:lnSpc>
                      </a:pPr>
                      <a:r>
                        <a:rPr lang="en-US" sz="1400">
                          <a:effectLst/>
                        </a:rPr>
                        <a:t>9</a:t>
                      </a:r>
                      <a:endParaRPr lang="en-GB" sz="1400">
                        <a:effectLst/>
                        <a:latin typeface="Times New Roman"/>
                        <a:ea typeface="Times New Roman" panose="02020603050405020304" pitchFamily="18" charset="0"/>
                        <a:cs typeface="Microsoft Uighur"/>
                      </a:endParaRPr>
                    </a:p>
                  </a:txBody>
                  <a:tcPr marL="68580" marR="68580" marT="0" marB="0" anchor="ctr"/>
                </a:tc>
                <a:tc>
                  <a:txBody>
                    <a:bodyPr/>
                    <a:lstStyle/>
                    <a:p>
                      <a:pPr algn="ctr">
                        <a:lnSpc>
                          <a:spcPts val="1440"/>
                        </a:lnSpc>
                      </a:pPr>
                      <a:r>
                        <a:rPr lang="en-US" sz="1400" b="1">
                          <a:effectLst/>
                        </a:rPr>
                        <a:t>would prefer two questions per topic at different levels</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71</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18</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11</a:t>
                      </a:r>
                      <a:endParaRPr lang="en-GB" sz="1400" b="1">
                        <a:effectLst/>
                        <a:latin typeface="Times New Roman"/>
                        <a:ea typeface="Times New Roman" panose="02020603050405020304" pitchFamily="18" charset="0"/>
                        <a:cs typeface="Microsoft Uighur"/>
                      </a:endParaRPr>
                    </a:p>
                  </a:txBody>
                  <a:tcPr marL="68580" marR="68580" marT="0" marB="0" anchor="ctr"/>
                </a:tc>
                <a:extLst>
                  <a:ext uri="{0D108BD9-81ED-4DB2-BD59-A6C34878D82A}">
                    <a16:rowId xmlns:a16="http://schemas.microsoft.com/office/drawing/2014/main" val="2261380598"/>
                  </a:ext>
                </a:extLst>
              </a:tr>
              <a:tr h="566276">
                <a:tc>
                  <a:txBody>
                    <a:bodyPr/>
                    <a:lstStyle/>
                    <a:p>
                      <a:pPr marL="228600">
                        <a:lnSpc>
                          <a:spcPts val="1440"/>
                        </a:lnSpc>
                      </a:pPr>
                      <a:r>
                        <a:rPr lang="en-US" sz="1400">
                          <a:effectLst/>
                        </a:rPr>
                        <a:t>10</a:t>
                      </a:r>
                      <a:endParaRPr lang="en-GB" sz="1400">
                        <a:effectLst/>
                        <a:latin typeface="Times New Roman"/>
                        <a:ea typeface="Times New Roman" panose="02020603050405020304" pitchFamily="18" charset="0"/>
                        <a:cs typeface="Microsoft Uighur"/>
                      </a:endParaRPr>
                    </a:p>
                  </a:txBody>
                  <a:tcPr marL="68580" marR="68580" marT="0" marB="0" anchor="ctr"/>
                </a:tc>
                <a:tc>
                  <a:txBody>
                    <a:bodyPr/>
                    <a:lstStyle/>
                    <a:p>
                      <a:pPr algn="ctr">
                        <a:lnSpc>
                          <a:spcPts val="1440"/>
                        </a:lnSpc>
                      </a:pPr>
                      <a:r>
                        <a:rPr lang="en-US" sz="1400" b="1">
                          <a:effectLst/>
                        </a:rPr>
                        <a:t>overall felt it assessed readiness to study</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62</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28</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10</a:t>
                      </a:r>
                      <a:endParaRPr lang="en-GB" sz="1400" b="1">
                        <a:effectLst/>
                        <a:latin typeface="Times New Roman"/>
                        <a:ea typeface="Times New Roman" panose="02020603050405020304" pitchFamily="18" charset="0"/>
                        <a:cs typeface="Microsoft Uighur"/>
                      </a:endParaRPr>
                    </a:p>
                  </a:txBody>
                  <a:tcPr marL="68580" marR="68580" marT="0" marB="0" anchor="ctr"/>
                </a:tc>
                <a:extLst>
                  <a:ext uri="{0D108BD9-81ED-4DB2-BD59-A6C34878D82A}">
                    <a16:rowId xmlns:a16="http://schemas.microsoft.com/office/drawing/2014/main" val="3264336203"/>
                  </a:ext>
                </a:extLst>
              </a:tr>
              <a:tr h="566276">
                <a:tc>
                  <a:txBody>
                    <a:bodyPr/>
                    <a:lstStyle/>
                    <a:p>
                      <a:pPr marL="228600">
                        <a:lnSpc>
                          <a:spcPts val="1440"/>
                        </a:lnSpc>
                      </a:pPr>
                      <a:r>
                        <a:rPr lang="en-US" sz="1400">
                          <a:effectLst/>
                        </a:rPr>
                        <a:t>11</a:t>
                      </a:r>
                      <a:endParaRPr lang="en-GB" sz="1400">
                        <a:effectLst/>
                        <a:latin typeface="Times New Roman"/>
                        <a:ea typeface="Times New Roman" panose="02020603050405020304" pitchFamily="18" charset="0"/>
                        <a:cs typeface="Microsoft Uighur"/>
                      </a:endParaRPr>
                    </a:p>
                  </a:txBody>
                  <a:tcPr marL="68580" marR="68580" marT="0" marB="0" anchor="ctr"/>
                </a:tc>
                <a:tc>
                  <a:txBody>
                    <a:bodyPr/>
                    <a:lstStyle/>
                    <a:p>
                      <a:pPr algn="ctr">
                        <a:lnSpc>
                          <a:spcPts val="1440"/>
                        </a:lnSpc>
                      </a:pPr>
                      <a:r>
                        <a:rPr lang="en-US" sz="1400" b="1">
                          <a:effectLst/>
                        </a:rPr>
                        <a:t>recommend use of such diagnostic quizzes</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76</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18</a:t>
                      </a:r>
                      <a:endParaRPr lang="en-GB" sz="1400" b="1">
                        <a:effectLst/>
                        <a:latin typeface="Times New Roman"/>
                        <a:ea typeface="Times New Roman" panose="02020603050405020304" pitchFamily="18" charset="0"/>
                        <a:cs typeface="Microsoft Uighur"/>
                      </a:endParaRPr>
                    </a:p>
                  </a:txBody>
                  <a:tcPr marL="68580" marR="68580" marT="0" marB="0" anchor="ctr"/>
                </a:tc>
                <a:tc>
                  <a:txBody>
                    <a:bodyPr/>
                    <a:lstStyle/>
                    <a:p>
                      <a:pPr algn="ctr"/>
                      <a:r>
                        <a:rPr lang="en-US" sz="1400" b="1">
                          <a:effectLst/>
                        </a:rPr>
                        <a:t>6</a:t>
                      </a:r>
                      <a:endParaRPr lang="en-GB" sz="1400" b="1">
                        <a:effectLst/>
                        <a:latin typeface="Times New Roman"/>
                        <a:ea typeface="Times New Roman" panose="02020603050405020304" pitchFamily="18" charset="0"/>
                        <a:cs typeface="Microsoft Uighur"/>
                      </a:endParaRPr>
                    </a:p>
                  </a:txBody>
                  <a:tcPr marL="68580" marR="68580" marT="0" marB="0" anchor="ctr"/>
                </a:tc>
                <a:extLst>
                  <a:ext uri="{0D108BD9-81ED-4DB2-BD59-A6C34878D82A}">
                    <a16:rowId xmlns:a16="http://schemas.microsoft.com/office/drawing/2014/main" val="1100666596"/>
                  </a:ext>
                </a:extLst>
              </a:tr>
              <a:tr h="277586">
                <a:tc>
                  <a:txBody>
                    <a:bodyPr/>
                    <a:lstStyle/>
                    <a:p>
                      <a:pPr marL="228600" algn="just">
                        <a:lnSpc>
                          <a:spcPts val="1440"/>
                        </a:lnSpc>
                      </a:pPr>
                      <a:endParaRPr lang="en-GB" sz="1100">
                        <a:effectLst/>
                        <a:latin typeface="Times New Roman"/>
                        <a:ea typeface="Times New Roman" panose="02020603050405020304" pitchFamily="18" charset="0"/>
                        <a:cs typeface="Microsoft Uighur"/>
                      </a:endParaRPr>
                    </a:p>
                  </a:txBody>
                  <a:tcPr marL="68580" marR="68580" marT="0" marB="0"/>
                </a:tc>
                <a:tc>
                  <a:txBody>
                    <a:bodyPr/>
                    <a:lstStyle/>
                    <a:p>
                      <a:pPr algn="ctr">
                        <a:lnSpc>
                          <a:spcPts val="1440"/>
                        </a:lnSpc>
                      </a:pPr>
                      <a:r>
                        <a:rPr lang="en-US" sz="1400" b="1">
                          <a:effectLst/>
                        </a:rPr>
                        <a:t>average</a:t>
                      </a:r>
                      <a:endParaRPr lang="en-GB" sz="1400" b="1">
                        <a:effectLst/>
                        <a:latin typeface="Times New Roman"/>
                        <a:ea typeface="Times New Roman" panose="02020603050405020304" pitchFamily="18" charset="0"/>
                        <a:cs typeface="Microsoft Uighur"/>
                      </a:endParaRPr>
                    </a:p>
                  </a:txBody>
                  <a:tcPr marL="68580" marR="68580" marT="0" marB="0"/>
                </a:tc>
                <a:tc>
                  <a:txBody>
                    <a:bodyPr/>
                    <a:lstStyle/>
                    <a:p>
                      <a:pPr algn="ctr"/>
                      <a:r>
                        <a:rPr lang="en-US" sz="1400" b="1">
                          <a:effectLst/>
                        </a:rPr>
                        <a:t>63</a:t>
                      </a:r>
                      <a:endParaRPr lang="en-GB" sz="1400" b="1">
                        <a:effectLst/>
                        <a:latin typeface="Times New Roman"/>
                        <a:ea typeface="Times New Roman" panose="02020603050405020304" pitchFamily="18" charset="0"/>
                        <a:cs typeface="Microsoft Uighur"/>
                      </a:endParaRPr>
                    </a:p>
                  </a:txBody>
                  <a:tcPr marL="68580" marR="68580" marT="0" marB="0"/>
                </a:tc>
                <a:tc>
                  <a:txBody>
                    <a:bodyPr/>
                    <a:lstStyle/>
                    <a:p>
                      <a:pPr algn="ctr"/>
                      <a:r>
                        <a:rPr lang="en-US" sz="1400" b="1">
                          <a:effectLst/>
                        </a:rPr>
                        <a:t>24</a:t>
                      </a:r>
                      <a:endParaRPr lang="en-GB" sz="1400" b="1">
                        <a:effectLst/>
                        <a:latin typeface="Times New Roman"/>
                        <a:ea typeface="Times New Roman" panose="02020603050405020304" pitchFamily="18" charset="0"/>
                        <a:cs typeface="Microsoft Uighur"/>
                      </a:endParaRPr>
                    </a:p>
                  </a:txBody>
                  <a:tcPr marL="68580" marR="68580" marT="0" marB="0"/>
                </a:tc>
                <a:tc>
                  <a:txBody>
                    <a:bodyPr/>
                    <a:lstStyle/>
                    <a:p>
                      <a:pPr algn="ctr"/>
                      <a:r>
                        <a:rPr lang="en-US" sz="1400" b="1">
                          <a:effectLst/>
                        </a:rPr>
                        <a:t>13</a:t>
                      </a:r>
                      <a:r>
                        <a:rPr lang="en-US" sz="1000" b="1">
                          <a:effectLst/>
                        </a:rPr>
                        <a:t> </a:t>
                      </a:r>
                      <a:endParaRPr lang="en-GB" sz="1000" b="1">
                        <a:effectLst/>
                        <a:latin typeface="Times New Roman"/>
                        <a:ea typeface="Times New Roman" panose="02020603050405020304" pitchFamily="18" charset="0"/>
                        <a:cs typeface="Microsoft Uighur"/>
                      </a:endParaRPr>
                    </a:p>
                  </a:txBody>
                  <a:tcPr marL="68580" marR="68580" marT="0" marB="0"/>
                </a:tc>
                <a:extLst>
                  <a:ext uri="{0D108BD9-81ED-4DB2-BD59-A6C34878D82A}">
                    <a16:rowId xmlns:a16="http://schemas.microsoft.com/office/drawing/2014/main" val="3696382666"/>
                  </a:ext>
                </a:extLst>
              </a:tr>
            </a:tbl>
          </a:graphicData>
        </a:graphic>
      </p:graphicFrame>
    </p:spTree>
    <p:extLst>
      <p:ext uri="{BB962C8B-B14F-4D97-AF65-F5344CB8AC3E}">
        <p14:creationId xmlns:p14="http://schemas.microsoft.com/office/powerpoint/2010/main" val="907779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18.4.1921"/>
  <p:tag name="SLIDO_PRESENTATION_ID" val="00000000-0000-0000-0000-000000000000"/>
  <p:tag name="SLIDO_EVENT_UUID" val="d9b38194-14de-463c-b3df-c8150a0301eb"/>
  <p:tag name="SLIDO_EVENT_SECTION_UUID" val="37184834-f3bf-4d46-ba84-504f7a3e3bdc"/>
</p:tagLst>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1_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6.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7.xml><?xml version="1.0" encoding="utf-8"?>
<a:theme xmlns:a="http://schemas.openxmlformats.org/drawingml/2006/main" name="1_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f66b98-bb7d-4b51-9f80-1abb52afc7c9">
      <Terms xmlns="http://schemas.microsoft.com/office/infopath/2007/PartnerControls"/>
    </lcf76f155ced4ddcb4097134ff3c332f>
    <TaxCatchAll xmlns="7d77e5bd-1712-4420-bfcb-add91bec6c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9693D84C7BAA4994A0ED2ED589E765" ma:contentTypeVersion="13" ma:contentTypeDescription="Create a new document." ma:contentTypeScope="" ma:versionID="fab4b55ce6596d7c0b5b5da55197849b">
  <xsd:schema xmlns:xsd="http://www.w3.org/2001/XMLSchema" xmlns:xs="http://www.w3.org/2001/XMLSchema" xmlns:p="http://schemas.microsoft.com/office/2006/metadata/properties" xmlns:ns2="e1f66b98-bb7d-4b51-9f80-1abb52afc7c9" xmlns:ns3="7d77e5bd-1712-4420-bfcb-add91bec6c5c" targetNamespace="http://schemas.microsoft.com/office/2006/metadata/properties" ma:root="true" ma:fieldsID="963e97ca96a2699a4c9ad30c01d4e97b" ns2:_="" ns3:_="">
    <xsd:import namespace="e1f66b98-bb7d-4b51-9f80-1abb52afc7c9"/>
    <xsd:import namespace="7d77e5bd-1712-4420-bfcb-add91bec6c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f66b98-bb7d-4b51-9f80-1abb52afc7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77e5bd-1712-4420-bfcb-add91bec6c5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27ca81e-02f2-47f2-8c62-44bd729bac42}" ma:internalName="TaxCatchAll" ma:showField="CatchAllData" ma:web="7d77e5bd-1712-4420-bfcb-add91bec6c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864DEE-B528-4D2C-9BB2-94B49A74293E}">
  <ds:schemaRefs>
    <ds:schemaRef ds:uri="http://purl.org/dc/elements/1.1/"/>
    <ds:schemaRef ds:uri="http://schemas.microsoft.com/office/2006/documentManagement/types"/>
    <ds:schemaRef ds:uri="http://purl.org/dc/terms/"/>
    <ds:schemaRef ds:uri="7d77e5bd-1712-4420-bfcb-add91bec6c5c"/>
    <ds:schemaRef ds:uri="http://schemas.microsoft.com/office/infopath/2007/PartnerControls"/>
    <ds:schemaRef ds:uri="e1f66b98-bb7d-4b51-9f80-1abb52afc7c9"/>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7172DAD-3CB6-48E5-B387-0FE2EBA1C039}">
  <ds:schemaRefs>
    <ds:schemaRef ds:uri="http://schemas.microsoft.com/sharepoint/v3/contenttype/forms"/>
  </ds:schemaRefs>
</ds:datastoreItem>
</file>

<file path=customXml/itemProps3.xml><?xml version="1.0" encoding="utf-8"?>
<ds:datastoreItem xmlns:ds="http://schemas.openxmlformats.org/officeDocument/2006/customXml" ds:itemID="{F6CCD93B-C3AF-4F80-BA08-2C88106F4F25}">
  <ds:schemaRefs>
    <ds:schemaRef ds:uri="7d77e5bd-1712-4420-bfcb-add91bec6c5c"/>
    <ds:schemaRef ds:uri="e1f66b98-bb7d-4b51-9f80-1abb52afc7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OU_STANDARD</Template>
  <TotalTime>0</TotalTime>
  <Words>1455</Words>
  <Application>Microsoft Office PowerPoint</Application>
  <PresentationFormat>Widescreen</PresentationFormat>
  <Paragraphs>179</Paragraphs>
  <Slides>18</Slides>
  <Notes>18</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18</vt:i4>
      </vt:variant>
    </vt:vector>
  </HeadingPairs>
  <TitlesOfParts>
    <vt:vector size="32" baseType="lpstr">
      <vt:lpstr>Arial</vt:lpstr>
      <vt:lpstr>Calibri</vt:lpstr>
      <vt:lpstr>Courier New</vt:lpstr>
      <vt:lpstr>Poppins</vt:lpstr>
      <vt:lpstr>Poppins </vt:lpstr>
      <vt:lpstr>Poppins SemiBold</vt:lpstr>
      <vt:lpstr>Times New Roman</vt:lpstr>
      <vt:lpstr>OU Title</vt:lpstr>
      <vt:lpstr>OU Section</vt:lpstr>
      <vt:lpstr>OU Layouts</vt:lpstr>
      <vt:lpstr>Slide Options</vt:lpstr>
      <vt:lpstr>1_Slide Options</vt:lpstr>
      <vt:lpstr>Covers</vt:lpstr>
      <vt:lpstr>1_OU Layouts</vt:lpstr>
      <vt:lpstr>How useful are the Are You Ready for Your Studies Quizzes? </vt:lpstr>
      <vt:lpstr>Context and  aims</vt:lpstr>
      <vt:lpstr>Context and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ARFYQ eSTEeM Conference  2024</dc:title>
  <dc:subject/>
  <dc:creator>Soraya Kouadri</dc:creator>
  <cp:keywords/>
  <dc:description/>
  <cp:lastModifiedBy>Diane.Ford</cp:lastModifiedBy>
  <cp:revision>5</cp:revision>
  <dcterms:created xsi:type="dcterms:W3CDTF">2021-03-03T09:07:40Z</dcterms:created>
  <dcterms:modified xsi:type="dcterms:W3CDTF">2024-04-11T10:58:19Z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0.18.4.1921</vt:lpwstr>
  </property>
  <property fmtid="{D5CDD505-2E9C-101B-9397-08002B2CF9AE}" pid="3" name="ContentTypeId">
    <vt:lpwstr>0x010100DB9693D84C7BAA4994A0ED2ED589E765</vt:lpwstr>
  </property>
</Properties>
</file>