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Lst>
  <p:notesMasterIdLst>
    <p:notesMasterId r:id="rId28"/>
  </p:notesMasterIdLst>
  <p:sldIdLst>
    <p:sldId id="349" r:id="rId6"/>
    <p:sldId id="264" r:id="rId7"/>
    <p:sldId id="350" r:id="rId8"/>
    <p:sldId id="351" r:id="rId9"/>
    <p:sldId id="352" r:id="rId10"/>
    <p:sldId id="356" r:id="rId11"/>
    <p:sldId id="365" r:id="rId12"/>
    <p:sldId id="364" r:id="rId13"/>
    <p:sldId id="370" r:id="rId14"/>
    <p:sldId id="366" r:id="rId15"/>
    <p:sldId id="369" r:id="rId16"/>
    <p:sldId id="377" r:id="rId17"/>
    <p:sldId id="378" r:id="rId18"/>
    <p:sldId id="381" r:id="rId19"/>
    <p:sldId id="379" r:id="rId20"/>
    <p:sldId id="382" r:id="rId21"/>
    <p:sldId id="384" r:id="rId22"/>
    <p:sldId id="385" r:id="rId23"/>
    <p:sldId id="324" r:id="rId24"/>
    <p:sldId id="325" r:id="rId25"/>
    <p:sldId id="383" r:id="rId26"/>
    <p:sldId id="36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Campbell" initials="A" lastIdx="17" clrIdx="0">
    <p:extLst>
      <p:ext uri="{19B8F6BF-5375-455C-9EA6-DF929625EA0E}">
        <p15:presenceInfo xmlns:p15="http://schemas.microsoft.com/office/powerpoint/2012/main" userId="Anne.Campbell" providerId="None"/>
      </p:ext>
    </p:extLst>
  </p:cmAuthor>
  <p:cmAuthor id="2" name="Mark.H.Jones" initials="Ma" lastIdx="11" clrIdx="1">
    <p:extLst>
      <p:ext uri="{19B8F6BF-5375-455C-9EA6-DF929625EA0E}">
        <p15:presenceInfo xmlns:p15="http://schemas.microsoft.com/office/powerpoint/2012/main" userId="S::mhj2@open.ac.uk::2ef28ca1-785a-4d1f-b641-62079e2ea4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FFCD"/>
    <a:srgbClr val="FFFC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2496" y="39"/>
      </p:cViewPr>
      <p:guideLst>
        <p:guide pos="288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F9C46-232D-41E2-8F2B-47B39FD1D8BC}" type="datetimeFigureOut">
              <a:rPr lang="en-GB" smtClean="0"/>
              <a:t>28/06/2021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7965F-7307-40A1-AD24-110ACBC8542E}" type="slidenum">
              <a:rPr lang="en-GB" smtClean="0"/>
              <a:t>‹#›</a:t>
            </a:fld>
            <a:endParaRPr lang="en-GB"/>
          </a:p>
        </p:txBody>
      </p:sp>
    </p:spTree>
    <p:extLst>
      <p:ext uri="{BB962C8B-B14F-4D97-AF65-F5344CB8AC3E}">
        <p14:creationId xmlns:p14="http://schemas.microsoft.com/office/powerpoint/2010/main" val="361422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 that this is not about investigating the implementation of the group tuition strategy per se, although obviously there is a clear influence in the current investigation.  The initial investigation with tutors was done before GTP implementation and we suspect that tutor perceptions have changed.</a:t>
            </a:r>
          </a:p>
        </p:txBody>
      </p:sp>
      <p:sp>
        <p:nvSpPr>
          <p:cNvPr id="4" name="Slide Number Placeholder 3"/>
          <p:cNvSpPr>
            <a:spLocks noGrp="1"/>
          </p:cNvSpPr>
          <p:nvPr>
            <p:ph type="sldNum" sz="quarter" idx="5"/>
          </p:nvPr>
        </p:nvSpPr>
        <p:spPr/>
        <p:txBody>
          <a:bodyPr/>
          <a:lstStyle/>
          <a:p>
            <a:fld id="{6D87965F-7307-40A1-AD24-110ACBC8542E}" type="slidenum">
              <a:rPr lang="en-GB" smtClean="0"/>
              <a:t>4</a:t>
            </a:fld>
            <a:endParaRPr lang="en-GB"/>
          </a:p>
        </p:txBody>
      </p:sp>
    </p:spTree>
    <p:extLst>
      <p:ext uri="{BB962C8B-B14F-4D97-AF65-F5344CB8AC3E}">
        <p14:creationId xmlns:p14="http://schemas.microsoft.com/office/powerpoint/2010/main" val="3999273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87965F-7307-40A1-AD24-110ACBC8542E}" type="slidenum">
              <a:rPr lang="en-GB" smtClean="0"/>
              <a:t>16</a:t>
            </a:fld>
            <a:endParaRPr lang="en-GB"/>
          </a:p>
        </p:txBody>
      </p:sp>
    </p:spTree>
    <p:extLst>
      <p:ext uri="{BB962C8B-B14F-4D97-AF65-F5344CB8AC3E}">
        <p14:creationId xmlns:p14="http://schemas.microsoft.com/office/powerpoint/2010/main" val="514850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a:solidFill>
                  <a:srgbClr val="FF0000"/>
                </a:solidFill>
                <a:effectLst/>
                <a:latin typeface="Calibri" panose="020F0502020204030204" pitchFamily="34" charset="0"/>
              </a:rPr>
              <a:t>.  </a:t>
            </a:r>
            <a:endParaRPr lang="en-GB" sz="1800" b="1">
              <a:effectLst/>
              <a:latin typeface="Calibri" panose="020F0502020204030204" pitchFamily="34" charset="0"/>
            </a:endParaRPr>
          </a:p>
          <a:p>
            <a:pPr algn="l" rtl="0"/>
            <a:r>
              <a:rPr lang="en-GB" sz="1800">
                <a:effectLst/>
                <a:latin typeface="Calibri" panose="020F0502020204030204" pitchFamily="34" charset="0"/>
              </a:rPr>
              <a:t> </a:t>
            </a:r>
            <a:endParaRPr lang="en-GB">
              <a:effectLst/>
            </a:endParaRPr>
          </a:p>
          <a:p>
            <a:endParaRPr lang="en-GB"/>
          </a:p>
        </p:txBody>
      </p:sp>
      <p:sp>
        <p:nvSpPr>
          <p:cNvPr id="4" name="Slide Number Placeholder 3"/>
          <p:cNvSpPr>
            <a:spLocks noGrp="1"/>
          </p:cNvSpPr>
          <p:nvPr>
            <p:ph type="sldNum" sz="quarter" idx="5"/>
          </p:nvPr>
        </p:nvSpPr>
        <p:spPr/>
        <p:txBody>
          <a:bodyPr/>
          <a:lstStyle/>
          <a:p>
            <a:fld id="{6D87965F-7307-40A1-AD24-110ACBC8542E}" type="slidenum">
              <a:rPr lang="en-GB" smtClean="0"/>
              <a:t>17</a:t>
            </a:fld>
            <a:endParaRPr lang="en-GB"/>
          </a:p>
        </p:txBody>
      </p:sp>
    </p:spTree>
    <p:extLst>
      <p:ext uri="{BB962C8B-B14F-4D97-AF65-F5344CB8AC3E}">
        <p14:creationId xmlns:p14="http://schemas.microsoft.com/office/powerpoint/2010/main" val="2112541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1800">
                <a:effectLst/>
                <a:latin typeface="Calibri" panose="020F0502020204030204" pitchFamily="34" charset="0"/>
              </a:rPr>
              <a:t> </a:t>
            </a:r>
            <a:endParaRPr lang="en-GB">
              <a:effectLst/>
            </a:endParaRPr>
          </a:p>
          <a:p>
            <a:endParaRPr lang="en-GB"/>
          </a:p>
        </p:txBody>
      </p:sp>
      <p:sp>
        <p:nvSpPr>
          <p:cNvPr id="4" name="Slide Number Placeholder 3"/>
          <p:cNvSpPr>
            <a:spLocks noGrp="1"/>
          </p:cNvSpPr>
          <p:nvPr>
            <p:ph type="sldNum" sz="quarter" idx="5"/>
          </p:nvPr>
        </p:nvSpPr>
        <p:spPr/>
        <p:txBody>
          <a:bodyPr/>
          <a:lstStyle/>
          <a:p>
            <a:fld id="{6D87965F-7307-40A1-AD24-110ACBC8542E}" type="slidenum">
              <a:rPr lang="en-GB" smtClean="0"/>
              <a:t>18</a:t>
            </a:fld>
            <a:endParaRPr lang="en-GB"/>
          </a:p>
        </p:txBody>
      </p:sp>
    </p:spTree>
    <p:extLst>
      <p:ext uri="{BB962C8B-B14F-4D97-AF65-F5344CB8AC3E}">
        <p14:creationId xmlns:p14="http://schemas.microsoft.com/office/powerpoint/2010/main" val="1232119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1800">
                <a:effectLst/>
                <a:latin typeface="Calibri" panose="020F0502020204030204" pitchFamily="34" charset="0"/>
              </a:rPr>
              <a:t> </a:t>
            </a:r>
            <a:endParaRPr lang="en-GB">
              <a:effectLst/>
            </a:endParaRPr>
          </a:p>
          <a:p>
            <a:endParaRPr lang="en-GB"/>
          </a:p>
        </p:txBody>
      </p:sp>
      <p:sp>
        <p:nvSpPr>
          <p:cNvPr id="4" name="Slide Number Placeholder 3"/>
          <p:cNvSpPr>
            <a:spLocks noGrp="1"/>
          </p:cNvSpPr>
          <p:nvPr>
            <p:ph type="sldNum" sz="quarter" idx="5"/>
          </p:nvPr>
        </p:nvSpPr>
        <p:spPr/>
        <p:txBody>
          <a:bodyPr/>
          <a:lstStyle/>
          <a:p>
            <a:fld id="{6D87965F-7307-40A1-AD24-110ACBC8542E}" type="slidenum">
              <a:rPr lang="en-GB" smtClean="0"/>
              <a:t>21</a:t>
            </a:fld>
            <a:endParaRPr lang="en-GB"/>
          </a:p>
        </p:txBody>
      </p:sp>
    </p:spTree>
    <p:extLst>
      <p:ext uri="{BB962C8B-B14F-4D97-AF65-F5344CB8AC3E}">
        <p14:creationId xmlns:p14="http://schemas.microsoft.com/office/powerpoint/2010/main" val="2229313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87965F-7307-40A1-AD24-110ACBC8542E}" type="slidenum">
              <a:rPr lang="en-GB" smtClean="0"/>
              <a:t>5</a:t>
            </a:fld>
            <a:endParaRPr lang="en-GB"/>
          </a:p>
        </p:txBody>
      </p:sp>
    </p:spTree>
    <p:extLst>
      <p:ext uri="{BB962C8B-B14F-4D97-AF65-F5344CB8AC3E}">
        <p14:creationId xmlns:p14="http://schemas.microsoft.com/office/powerpoint/2010/main" val="398268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 outright terror but bear in mind these are students who have put themselves forward for interviews so are more confident</a:t>
            </a:r>
          </a:p>
          <a:p>
            <a:pPr algn="l" rtl="0" fontAlgn="base">
              <a:buFont typeface="Arial" panose="020B0604020202020204" pitchFamily="34" charset="0"/>
              <a:buChar char="•"/>
            </a:pPr>
            <a:r>
              <a:rPr lang="en-GB" sz="1800">
                <a:effectLst/>
                <a:latin typeface="Calibri" panose="020F0502020204030204" pitchFamily="34" charset="0"/>
              </a:rPr>
              <a:t>Perception of formality  </a:t>
            </a:r>
            <a:endParaRPr lang="en-GB" sz="1800">
              <a:effectLst/>
              <a:latin typeface="Times New Roman" panose="02020603050405020304" pitchFamily="18" charset="0"/>
            </a:endParaRPr>
          </a:p>
          <a:p>
            <a:pPr algn="l" rtl="0" fontAlgn="base">
              <a:buFont typeface="Arial" panose="020B0604020202020204" pitchFamily="34" charset="0"/>
              <a:buChar char="•"/>
            </a:pPr>
            <a:r>
              <a:rPr lang="en-GB" sz="1800">
                <a:effectLst/>
                <a:latin typeface="Calibri" panose="020F0502020204030204" pitchFamily="34" charset="0"/>
              </a:rPr>
              <a:t>Message given by optionality  </a:t>
            </a:r>
            <a:endParaRPr lang="en-GB" sz="1800">
              <a:effectLst/>
              <a:latin typeface="Times New Roman" panose="02020603050405020304" pitchFamily="18" charset="0"/>
            </a:endParaRPr>
          </a:p>
          <a:p>
            <a:pPr algn="l" rtl="0" fontAlgn="base">
              <a:buFont typeface="Arial" panose="020B0604020202020204" pitchFamily="34" charset="0"/>
              <a:buChar char="•"/>
            </a:pPr>
            <a:r>
              <a:rPr lang="en-GB" sz="1800">
                <a:effectLst/>
                <a:latin typeface="Calibri" panose="020F0502020204030204" pitchFamily="34" charset="0"/>
              </a:rPr>
              <a:t>Not aware of OU information about tutorials </a:t>
            </a:r>
            <a:endParaRPr lang="en-GB" sz="1800">
              <a:effectLst/>
              <a:latin typeface="Times New Roman" panose="02020603050405020304" pitchFamily="18" charset="0"/>
            </a:endParaRPr>
          </a:p>
          <a:p>
            <a:pPr algn="l" rtl="0" fontAlgn="base">
              <a:buFont typeface="Arial" panose="020B0604020202020204" pitchFamily="34" charset="0"/>
              <a:buChar char="•"/>
            </a:pPr>
            <a:r>
              <a:rPr lang="en-GB" sz="1800">
                <a:effectLst/>
                <a:latin typeface="Calibri" panose="020F0502020204030204" pitchFamily="34" charset="0"/>
              </a:rPr>
              <a:t>Initial concern alleviated by title "introduction" </a:t>
            </a:r>
            <a:endParaRPr lang="en-GB" sz="1800">
              <a:effectLst/>
              <a:latin typeface="Times New Roman" panose="02020603050405020304" pitchFamily="18" charset="0"/>
            </a:endParaRPr>
          </a:p>
          <a:p>
            <a:pPr algn="l" rtl="0" fontAlgn="base">
              <a:buFont typeface="Arial" panose="020B0604020202020204" pitchFamily="34" charset="0"/>
              <a:buChar char="•"/>
            </a:pPr>
            <a:r>
              <a:rPr lang="en-GB" sz="1800">
                <a:effectLst/>
                <a:latin typeface="Calibri" panose="020F0502020204030204" pitchFamily="34" charset="0"/>
              </a:rPr>
              <a:t>No preconceptions - just hoped she might learn something </a:t>
            </a:r>
            <a:endParaRPr lang="en-GB" sz="1800">
              <a:effectLst/>
              <a:latin typeface="Times New Roman" panose="02020603050405020304" pitchFamily="18" charset="0"/>
            </a:endParaRPr>
          </a:p>
          <a:p>
            <a:pPr algn="l" rtl="0" fontAlgn="base">
              <a:buFont typeface="Arial" panose="020B0604020202020204" pitchFamily="34" charset="0"/>
              <a:buChar char="•"/>
            </a:pPr>
            <a:r>
              <a:rPr lang="en-GB" sz="1800">
                <a:effectLst/>
                <a:latin typeface="Calibri" panose="020F0502020204030204" pitchFamily="34" charset="0"/>
              </a:rPr>
              <a:t>Expectation of practical work in face-to-face (expected more of a lab setting) </a:t>
            </a:r>
            <a:endParaRPr lang="en-GB" sz="1800">
              <a:effectLst/>
              <a:latin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6D87965F-7307-40A1-AD24-110ACBC8542E}" type="slidenum">
              <a:rPr lang="en-GB" smtClean="0"/>
              <a:t>7</a:t>
            </a:fld>
            <a:endParaRPr lang="en-GB"/>
          </a:p>
        </p:txBody>
      </p:sp>
    </p:spTree>
    <p:extLst>
      <p:ext uri="{BB962C8B-B14F-4D97-AF65-F5344CB8AC3E}">
        <p14:creationId xmlns:p14="http://schemas.microsoft.com/office/powerpoint/2010/main" val="2679494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800">
                <a:effectLst/>
                <a:latin typeface="Calibri" panose="020F0502020204030204" pitchFamily="34" charset="0"/>
              </a:rPr>
              <a:t>Some students have experience of Skype, webinars etc. and this informs their expectations. </a:t>
            </a:r>
            <a:endParaRPr lang="en-GB" sz="1800">
              <a:effectLst/>
              <a:latin typeface="Times New Roman" panose="02020603050405020304" pitchFamily="18" charset="0"/>
            </a:endParaRPr>
          </a:p>
          <a:p>
            <a:pPr algn="l" rtl="0" fontAlgn="base">
              <a:buFont typeface="Arial" panose="020B0604020202020204" pitchFamily="34" charset="0"/>
              <a:buChar char="•"/>
            </a:pPr>
            <a:r>
              <a:rPr lang="en-GB" sz="1800">
                <a:effectLst/>
                <a:latin typeface="Calibri" panose="020F0502020204030204" pitchFamily="34" charset="0"/>
              </a:rPr>
              <a:t>Some students value being able to choose whether to speak, type or 'lurk' depending on how they feel. </a:t>
            </a:r>
            <a:endParaRPr lang="en-GB" sz="1800">
              <a:effectLst/>
              <a:latin typeface="Times New Roman" panose="02020603050405020304" pitchFamily="18" charset="0"/>
            </a:endParaRPr>
          </a:p>
          <a:p>
            <a:pPr algn="l" rtl="0" fontAlgn="base">
              <a:buFont typeface="Arial" panose="020B0604020202020204" pitchFamily="34" charset="0"/>
              <a:buChar char="•"/>
            </a:pPr>
            <a:r>
              <a:rPr lang="en-GB" sz="1800">
                <a:effectLst/>
                <a:latin typeface="Calibri" panose="020F0502020204030204" pitchFamily="34" charset="0"/>
              </a:rPr>
              <a:t>Some students are frustrated that so few others speak. </a:t>
            </a:r>
            <a:endParaRPr lang="en-GB" sz="1800">
              <a:effectLst/>
              <a:latin typeface="Times New Roman" panose="02020603050405020304" pitchFamily="18" charset="0"/>
            </a:endParaRPr>
          </a:p>
          <a:p>
            <a:pPr algn="l" rtl="0" fontAlgn="base">
              <a:buFont typeface="Arial" panose="020B0604020202020204" pitchFamily="34" charset="0"/>
              <a:buChar char="•"/>
            </a:pPr>
            <a:r>
              <a:rPr lang="en-GB" sz="1800">
                <a:effectLst/>
                <a:latin typeface="Calibri" panose="020F0502020204030204" pitchFamily="34" charset="0"/>
              </a:rPr>
              <a:t>Lack of cues online can result in tutors labouring a point which is already understood. </a:t>
            </a:r>
            <a:endParaRPr lang="en-GB" sz="1800">
              <a:effectLst/>
              <a:latin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6D87965F-7307-40A1-AD24-110ACBC8542E}" type="slidenum">
              <a:rPr lang="en-GB" smtClean="0"/>
              <a:t>9</a:t>
            </a:fld>
            <a:endParaRPr lang="en-GB"/>
          </a:p>
        </p:txBody>
      </p:sp>
    </p:spTree>
    <p:extLst>
      <p:ext uri="{BB962C8B-B14F-4D97-AF65-F5344CB8AC3E}">
        <p14:creationId xmlns:p14="http://schemas.microsoft.com/office/powerpoint/2010/main" val="1753935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Cost-benefit analysis – personal, emotional, time, economic</a:t>
            </a:r>
          </a:p>
        </p:txBody>
      </p:sp>
      <p:sp>
        <p:nvSpPr>
          <p:cNvPr id="4" name="Slide Number Placeholder 3"/>
          <p:cNvSpPr>
            <a:spLocks noGrp="1"/>
          </p:cNvSpPr>
          <p:nvPr>
            <p:ph type="sldNum" sz="quarter" idx="5"/>
          </p:nvPr>
        </p:nvSpPr>
        <p:spPr/>
        <p:txBody>
          <a:bodyPr/>
          <a:lstStyle/>
          <a:p>
            <a:fld id="{6D87965F-7307-40A1-AD24-110ACBC8542E}" type="slidenum">
              <a:rPr lang="en-GB" smtClean="0"/>
              <a:t>10</a:t>
            </a:fld>
            <a:endParaRPr lang="en-GB"/>
          </a:p>
        </p:txBody>
      </p:sp>
    </p:spTree>
    <p:extLst>
      <p:ext uri="{BB962C8B-B14F-4D97-AF65-F5344CB8AC3E}">
        <p14:creationId xmlns:p14="http://schemas.microsoft.com/office/powerpoint/2010/main" val="2013372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1800">
                <a:effectLst/>
                <a:latin typeface="Calibri" panose="020F0502020204030204" pitchFamily="34" charset="0"/>
              </a:rPr>
              <a:t>Social aspects    </a:t>
            </a:r>
            <a:endParaRPr lang="en-GB">
              <a:effectLst/>
            </a:endParaRPr>
          </a:p>
          <a:p>
            <a:pPr algn="l" rtl="0" fontAlgn="base">
              <a:buFont typeface="Arial" panose="020B0604020202020204" pitchFamily="34" charset="0"/>
              <a:buChar char="•"/>
            </a:pPr>
            <a:r>
              <a:rPr lang="en-GB" sz="1800">
                <a:effectLst/>
                <a:latin typeface="Calibri" panose="020F0502020204030204" pitchFamily="34" charset="0"/>
              </a:rPr>
              <a:t>Appreciation of "banter" - humour used by tutors </a:t>
            </a:r>
            <a:endParaRPr lang="en-GB" sz="1800">
              <a:effectLst/>
              <a:latin typeface="Times New Roman" panose="02020603050405020304" pitchFamily="18" charset="0"/>
            </a:endParaRPr>
          </a:p>
          <a:p>
            <a:pPr algn="l" rtl="0" fontAlgn="base">
              <a:buFont typeface="Arial" panose="020B0604020202020204" pitchFamily="34" charset="0"/>
              <a:buChar char="•"/>
            </a:pPr>
            <a:r>
              <a:rPr lang="en-GB" sz="1800">
                <a:effectLst/>
                <a:latin typeface="Calibri" panose="020F0502020204030204" pitchFamily="34" charset="0"/>
              </a:rPr>
              <a:t>Value of discussing around the subject with other students </a:t>
            </a:r>
            <a:endParaRPr lang="en-GB" sz="1800">
              <a:effectLst/>
              <a:latin typeface="Times New Roman" panose="02020603050405020304" pitchFamily="18" charset="0"/>
            </a:endParaRPr>
          </a:p>
          <a:p>
            <a:pPr algn="l" rtl="0" fontAlgn="base">
              <a:buFont typeface="Arial" panose="020B0604020202020204" pitchFamily="34" charset="0"/>
              <a:buChar char="•"/>
            </a:pPr>
            <a:r>
              <a:rPr lang="en-GB" sz="1800">
                <a:effectLst/>
                <a:latin typeface="Calibri" panose="020F0502020204030204" pitchFamily="34" charset="0"/>
              </a:rPr>
              <a:t>Frustration when other students don't engage or engage in the way expected. </a:t>
            </a:r>
            <a:endParaRPr lang="en-GB" sz="1800">
              <a:effectLst/>
              <a:latin typeface="Times New Roman" panose="02020603050405020304" pitchFamily="18" charset="0"/>
            </a:endParaRPr>
          </a:p>
          <a:p>
            <a:pPr algn="l" rtl="0" fontAlgn="base">
              <a:buFont typeface="Arial" panose="020B0604020202020204" pitchFamily="34" charset="0"/>
              <a:buChar char="•"/>
            </a:pPr>
            <a:r>
              <a:rPr lang="en-GB" sz="1800">
                <a:effectLst/>
                <a:latin typeface="Calibri" panose="020F0502020204030204" pitchFamily="34" charset="0"/>
              </a:rPr>
              <a:t>Getting to know the tutor  </a:t>
            </a:r>
            <a:endParaRPr lang="en-GB" sz="1800">
              <a:effectLst/>
              <a:latin typeface="Times New Roman" panose="02020603050405020304" pitchFamily="18" charset="0"/>
            </a:endParaRPr>
          </a:p>
          <a:p>
            <a:pPr algn="l" rtl="0" fontAlgn="base">
              <a:buFont typeface="Arial" panose="020B0604020202020204" pitchFamily="34" charset="0"/>
              <a:buChar char="•"/>
            </a:pPr>
            <a:r>
              <a:rPr lang="en-GB" sz="1800">
                <a:effectLst/>
                <a:latin typeface="Calibri" panose="020F0502020204030204" pitchFamily="34" charset="0"/>
              </a:rPr>
              <a:t>Not really getting to know others students in online tutorials. </a:t>
            </a:r>
            <a:endParaRPr lang="en-GB" sz="1800">
              <a:effectLst/>
              <a:latin typeface="Times New Roman" panose="02020603050405020304" pitchFamily="18" charset="0"/>
            </a:endParaRPr>
          </a:p>
          <a:p>
            <a:pPr algn="l" rtl="0" fontAlgn="base">
              <a:buFont typeface="Arial" panose="020B0604020202020204" pitchFamily="34" charset="0"/>
              <a:buChar char="•"/>
            </a:pPr>
            <a:r>
              <a:rPr lang="en-GB" sz="1800">
                <a:effectLst/>
                <a:latin typeface="Calibri" panose="020F0502020204030204" pitchFamily="34" charset="0"/>
              </a:rPr>
              <a:t>Expectation of f2f study groups. </a:t>
            </a:r>
            <a:endParaRPr lang="en-GB" sz="1800">
              <a:effectLst/>
              <a:latin typeface="Times New Roman" panose="02020603050405020304" pitchFamily="18" charset="0"/>
            </a:endParaRPr>
          </a:p>
          <a:p>
            <a:pPr algn="l" rtl="0" fontAlgn="base">
              <a:buFont typeface="Arial" panose="020B0604020202020204" pitchFamily="34" charset="0"/>
              <a:buChar char="•"/>
            </a:pPr>
            <a:r>
              <a:rPr lang="en-GB" sz="1800">
                <a:effectLst/>
                <a:latin typeface="Calibri" panose="020F0502020204030204" pitchFamily="34" charset="0"/>
              </a:rPr>
              <a:t>Attend so that tutor gets to know a bit about you. </a:t>
            </a:r>
          </a:p>
          <a:p>
            <a:pPr algn="l" rtl="0"/>
            <a:endParaRPr lang="en-GB" sz="1800">
              <a:effectLst/>
              <a:latin typeface="Calibri" panose="020F0502020204030204" pitchFamily="34" charset="0"/>
            </a:endParaRPr>
          </a:p>
          <a:p>
            <a:pPr algn="l" rtl="0"/>
            <a:r>
              <a:rPr lang="en-GB" sz="1800">
                <a:effectLst/>
                <a:latin typeface="Calibri" panose="020F0502020204030204" pitchFamily="34" charset="0"/>
              </a:rPr>
              <a:t>Learning styles </a:t>
            </a:r>
            <a:endParaRPr lang="en-GB" sz="2800">
              <a:effectLst/>
            </a:endParaRPr>
          </a:p>
          <a:p>
            <a:pPr algn="l" rtl="0" fontAlgn="base">
              <a:buFont typeface="Arial" panose="020B0604020202020204" pitchFamily="34" charset="0"/>
              <a:buChar char="•"/>
            </a:pPr>
            <a:r>
              <a:rPr lang="en-GB" sz="1800">
                <a:effectLst/>
                <a:latin typeface="Calibri" panose="020F0502020204030204" pitchFamily="34" charset="0"/>
              </a:rPr>
              <a:t>Appreciation of a variety of approaches to, or other explanations of, tricky topics. </a:t>
            </a:r>
            <a:endParaRPr lang="en-GB" sz="1800">
              <a:effectLst/>
              <a:latin typeface="Times New Roman" panose="02020603050405020304" pitchFamily="18" charset="0"/>
            </a:endParaRPr>
          </a:p>
          <a:p>
            <a:pPr algn="l" rtl="0" fontAlgn="base">
              <a:buFont typeface="Arial" panose="020B0604020202020204" pitchFamily="34" charset="0"/>
              <a:buChar char="•"/>
            </a:pPr>
            <a:r>
              <a:rPr lang="en-GB" sz="1800">
                <a:effectLst/>
                <a:latin typeface="Calibri" panose="020F0502020204030204" pitchFamily="34" charset="0"/>
              </a:rPr>
              <a:t>Verbal summaries/presentations can be useful for some </a:t>
            </a:r>
            <a:endParaRPr lang="en-GB" sz="1800">
              <a:effectLst/>
              <a:latin typeface="Times New Roman" panose="02020603050405020304" pitchFamily="18" charset="0"/>
            </a:endParaRPr>
          </a:p>
          <a:p>
            <a:pPr algn="l" rtl="0" fontAlgn="base">
              <a:buFont typeface="Arial" panose="020B0604020202020204" pitchFamily="34" charset="0"/>
              <a:buChar char="•"/>
            </a:pPr>
            <a:r>
              <a:rPr lang="en-GB" sz="1800">
                <a:effectLst/>
                <a:latin typeface="Calibri" panose="020F0502020204030204" pitchFamily="34" charset="0"/>
              </a:rPr>
              <a:t>Problem solving - good for some although perception was that they were too stressful for others (not in sample).  </a:t>
            </a:r>
            <a:endParaRPr lang="en-GB" sz="1800">
              <a:effectLst/>
              <a:latin typeface="Times New Roman" panose="02020603050405020304" pitchFamily="18" charset="0"/>
            </a:endParaRPr>
          </a:p>
          <a:p>
            <a:pPr algn="l" rtl="0" fontAlgn="base">
              <a:buFont typeface="Arial" panose="020B0604020202020204" pitchFamily="34" charset="0"/>
              <a:buChar char="•"/>
            </a:pPr>
            <a:r>
              <a:rPr lang="en-GB" sz="1800">
                <a:effectLst/>
                <a:latin typeface="Calibri" panose="020F0502020204030204" pitchFamily="34" charset="0"/>
              </a:rPr>
              <a:t>Value of a tutor who engages with the academic difficulties students face and can help address them </a:t>
            </a:r>
            <a:endParaRPr lang="en-GB" sz="1800">
              <a:effectLst/>
              <a:latin typeface="Times New Roman" panose="02020603050405020304" pitchFamily="18" charset="0"/>
            </a:endParaRPr>
          </a:p>
          <a:p>
            <a:pPr algn="l" rtl="0" fontAlgn="base">
              <a:buFont typeface="Arial" panose="020B0604020202020204" pitchFamily="34" charset="0"/>
              <a:buNone/>
            </a:pPr>
            <a:endParaRPr lang="en-GB" sz="1800">
              <a:effectLst/>
              <a:latin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6D87965F-7307-40A1-AD24-110ACBC8542E}" type="slidenum">
              <a:rPr lang="en-GB" smtClean="0"/>
              <a:t>11</a:t>
            </a:fld>
            <a:endParaRPr lang="en-GB"/>
          </a:p>
        </p:txBody>
      </p:sp>
    </p:spTree>
    <p:extLst>
      <p:ext uri="{BB962C8B-B14F-4D97-AF65-F5344CB8AC3E}">
        <p14:creationId xmlns:p14="http://schemas.microsoft.com/office/powerpoint/2010/main" val="2465512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1800">
                <a:effectLst/>
                <a:latin typeface="Calibri" panose="020F0502020204030204" pitchFamily="34" charset="0"/>
              </a:rPr>
              <a:t>Assessment </a:t>
            </a:r>
            <a:endParaRPr lang="en-GB">
              <a:effectLst/>
            </a:endParaRPr>
          </a:p>
          <a:p>
            <a:pPr algn="l" rtl="0" fontAlgn="base">
              <a:buFont typeface="Arial" panose="020B0604020202020204" pitchFamily="34" charset="0"/>
              <a:buChar char="•"/>
            </a:pPr>
            <a:r>
              <a:rPr lang="en-GB" sz="1800">
                <a:effectLst/>
                <a:latin typeface="Calibri" panose="020F0502020204030204" pitchFamily="34" charset="0"/>
              </a:rPr>
              <a:t>From a student perspective, there is anxiety about understanding what is being asked for in terms of assessment.  </a:t>
            </a:r>
            <a:endParaRPr lang="en-GB" sz="1800">
              <a:effectLst/>
              <a:latin typeface="Times New Roman" panose="02020603050405020304" pitchFamily="18" charset="0"/>
            </a:endParaRPr>
          </a:p>
          <a:p>
            <a:pPr algn="l" rtl="0" fontAlgn="base">
              <a:buFont typeface="Arial" panose="020B0604020202020204" pitchFamily="34" charset="0"/>
              <a:buNone/>
            </a:pPr>
            <a:r>
              <a:rPr lang="en-GB" sz="1800" b="1">
                <a:solidFill>
                  <a:srgbClr val="FF0000"/>
                </a:solidFill>
                <a:effectLst/>
                <a:latin typeface="Calibri" panose="020F0502020204030204" pitchFamily="34" charset="0"/>
              </a:rPr>
              <a:t>Anxiety about assignments is not the same as asking about assessment.  </a:t>
            </a:r>
            <a:endParaRPr lang="en-GB" sz="1800" b="1">
              <a:effectLst/>
              <a:latin typeface="Calibri" panose="020F0502020204030204" pitchFamily="34" charset="0"/>
            </a:endParaRPr>
          </a:p>
          <a:p>
            <a:pPr algn="l" rtl="0"/>
            <a:r>
              <a:rPr lang="en-GB" sz="1800">
                <a:effectLst/>
                <a:latin typeface="Calibri" panose="020F0502020204030204" pitchFamily="34" charset="0"/>
              </a:rPr>
              <a:t> </a:t>
            </a:r>
            <a:endParaRPr lang="en-GB">
              <a:effectLst/>
            </a:endParaRPr>
          </a:p>
          <a:p>
            <a:endParaRPr lang="en-GB"/>
          </a:p>
        </p:txBody>
      </p:sp>
      <p:sp>
        <p:nvSpPr>
          <p:cNvPr id="4" name="Slide Number Placeholder 3"/>
          <p:cNvSpPr>
            <a:spLocks noGrp="1"/>
          </p:cNvSpPr>
          <p:nvPr>
            <p:ph type="sldNum" sz="quarter" idx="5"/>
          </p:nvPr>
        </p:nvSpPr>
        <p:spPr/>
        <p:txBody>
          <a:bodyPr/>
          <a:lstStyle/>
          <a:p>
            <a:fld id="{6D87965F-7307-40A1-AD24-110ACBC8542E}" type="slidenum">
              <a:rPr lang="en-GB" smtClean="0"/>
              <a:t>13</a:t>
            </a:fld>
            <a:endParaRPr lang="en-GB"/>
          </a:p>
        </p:txBody>
      </p:sp>
    </p:spTree>
    <p:extLst>
      <p:ext uri="{BB962C8B-B14F-4D97-AF65-F5344CB8AC3E}">
        <p14:creationId xmlns:p14="http://schemas.microsoft.com/office/powerpoint/2010/main" val="2660228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1200">
                <a:effectLst/>
                <a:latin typeface="Calibri" panose="020F0502020204030204" pitchFamily="34" charset="0"/>
              </a:rPr>
              <a:t>Assessment </a:t>
            </a:r>
            <a:endParaRPr lang="en-GB">
              <a:effectLst/>
            </a:endParaRPr>
          </a:p>
          <a:p>
            <a:pPr algn="l" rtl="0" fontAlgn="base">
              <a:buFont typeface="Arial" panose="020B0604020202020204" pitchFamily="34" charset="0"/>
              <a:buChar char="•"/>
            </a:pPr>
            <a:r>
              <a:rPr lang="en-GB" sz="1200">
                <a:effectLst/>
                <a:latin typeface="Calibri" panose="020F0502020204030204" pitchFamily="34" charset="0"/>
              </a:rPr>
              <a:t>From a student perspective, there is anxiety about understanding what is being asked for in terms of assessment.  </a:t>
            </a:r>
            <a:endParaRPr lang="en-GB" sz="1200">
              <a:effectLst/>
              <a:latin typeface="Times New Roman" panose="02020603050405020304" pitchFamily="18" charset="0"/>
            </a:endParaRPr>
          </a:p>
          <a:p>
            <a:pPr algn="l" rtl="0" fontAlgn="base">
              <a:buFont typeface="Arial" panose="020B0604020202020204" pitchFamily="34" charset="0"/>
              <a:buNone/>
            </a:pPr>
            <a:r>
              <a:rPr lang="en-GB" sz="1200" b="1">
                <a:solidFill>
                  <a:srgbClr val="FF0000"/>
                </a:solidFill>
                <a:effectLst/>
                <a:latin typeface="Calibri" panose="020F0502020204030204" pitchFamily="34" charset="0"/>
              </a:rPr>
              <a:t>Anxiety about assignments is not the same as asking about assessment. </a:t>
            </a:r>
            <a:r>
              <a:rPr lang="en-GB" sz="1800">
                <a:effectLst/>
                <a:latin typeface="Calibri" panose="020F0502020204030204" pitchFamily="34" charset="0"/>
              </a:rPr>
              <a:t> </a:t>
            </a:r>
            <a:endParaRPr lang="en-GB">
              <a:effectLst/>
            </a:endParaRPr>
          </a:p>
          <a:p>
            <a:endParaRPr lang="en-GB"/>
          </a:p>
        </p:txBody>
      </p:sp>
      <p:sp>
        <p:nvSpPr>
          <p:cNvPr id="4" name="Slide Number Placeholder 3"/>
          <p:cNvSpPr>
            <a:spLocks noGrp="1"/>
          </p:cNvSpPr>
          <p:nvPr>
            <p:ph type="sldNum" sz="quarter" idx="5"/>
          </p:nvPr>
        </p:nvSpPr>
        <p:spPr/>
        <p:txBody>
          <a:bodyPr/>
          <a:lstStyle/>
          <a:p>
            <a:fld id="{6D87965F-7307-40A1-AD24-110ACBC8542E}" type="slidenum">
              <a:rPr lang="en-GB" smtClean="0"/>
              <a:t>14</a:t>
            </a:fld>
            <a:endParaRPr lang="en-GB"/>
          </a:p>
        </p:txBody>
      </p:sp>
    </p:spTree>
    <p:extLst>
      <p:ext uri="{BB962C8B-B14F-4D97-AF65-F5344CB8AC3E}">
        <p14:creationId xmlns:p14="http://schemas.microsoft.com/office/powerpoint/2010/main" val="223132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87965F-7307-40A1-AD24-110ACBC8542E}" type="slidenum">
              <a:rPr lang="en-GB" smtClean="0"/>
              <a:t>15</a:t>
            </a:fld>
            <a:endParaRPr lang="en-GB"/>
          </a:p>
        </p:txBody>
      </p:sp>
    </p:spTree>
    <p:extLst>
      <p:ext uri="{BB962C8B-B14F-4D97-AF65-F5344CB8AC3E}">
        <p14:creationId xmlns:p14="http://schemas.microsoft.com/office/powerpoint/2010/main" val="678583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a:t>PRESENTATION</a:t>
            </a:r>
            <a:br>
              <a:rPr lang="en-US"/>
            </a:br>
            <a:r>
              <a:rPr lang="en-US"/>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90161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2 rows">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br>
              <a:rPr lang="en-US"/>
            </a:br>
            <a:br>
              <a:rPr lang="en-US"/>
            </a:br>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204783433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DA2D0-C7B7-4B59-AE82-27F130D54C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7BA35C-58FC-4481-AAE9-425E81EC5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9DEB99-8F6B-469C-878D-19CF308BA7F8}"/>
              </a:ext>
            </a:extLst>
          </p:cNvPr>
          <p:cNvSpPr>
            <a:spLocks noGrp="1"/>
          </p:cNvSpPr>
          <p:nvPr>
            <p:ph type="dt" sz="half" idx="10"/>
          </p:nvPr>
        </p:nvSpPr>
        <p:spPr/>
        <p:txBody>
          <a:bodyPr/>
          <a:lstStyle/>
          <a:p>
            <a:fld id="{C18D2803-4035-455B-8615-196E723FFDEE}" type="datetimeFigureOut">
              <a:rPr lang="en-GB" smtClean="0"/>
              <a:t>28/06/2021</a:t>
            </a:fld>
            <a:endParaRPr lang="en-GB"/>
          </a:p>
        </p:txBody>
      </p:sp>
      <p:sp>
        <p:nvSpPr>
          <p:cNvPr id="5" name="Footer Placeholder 4">
            <a:extLst>
              <a:ext uri="{FF2B5EF4-FFF2-40B4-BE49-F238E27FC236}">
                <a16:creationId xmlns:a16="http://schemas.microsoft.com/office/drawing/2014/main" id="{D7AAE820-2AB8-4F86-9E8C-452C677901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7CC09F-2F4D-45AA-8CC2-5648F02D9FF8}"/>
              </a:ext>
            </a:extLst>
          </p:cNvPr>
          <p:cNvSpPr>
            <a:spLocks noGrp="1"/>
          </p:cNvSpPr>
          <p:nvPr>
            <p:ph type="sldNum" sz="quarter" idx="12"/>
          </p:nvPr>
        </p:nvSpPr>
        <p:spPr/>
        <p:txBody>
          <a:bodyPr/>
          <a:lstStyle/>
          <a:p>
            <a:fld id="{082D815A-7E36-4DD1-BE5C-A4698651869E}" type="slidenum">
              <a:rPr lang="en-GB" smtClean="0"/>
              <a:t>‹#›</a:t>
            </a:fld>
            <a:endParaRPr lang="en-GB"/>
          </a:p>
        </p:txBody>
      </p:sp>
    </p:spTree>
    <p:extLst>
      <p:ext uri="{BB962C8B-B14F-4D97-AF65-F5344CB8AC3E}">
        <p14:creationId xmlns:p14="http://schemas.microsoft.com/office/powerpoint/2010/main" val="116023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 contents 1">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228003177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 contents 2">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Tree>
    <p:extLst>
      <p:ext uri="{BB962C8B-B14F-4D97-AF65-F5344CB8AC3E}">
        <p14:creationId xmlns:p14="http://schemas.microsoft.com/office/powerpoint/2010/main" val="172608063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 just text">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Body text</a:t>
            </a:r>
          </a:p>
        </p:txBody>
      </p:sp>
    </p:spTree>
    <p:extLst>
      <p:ext uri="{BB962C8B-B14F-4D97-AF65-F5344CB8AC3E}">
        <p14:creationId xmlns:p14="http://schemas.microsoft.com/office/powerpoint/2010/main" val="200015619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 just an image">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81371216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 2 col text / med image">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75439693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2 col text / image">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99319459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2 col text / chart">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endParaRPr lang="en-US"/>
          </a:p>
          <a:p>
            <a:pPr lvl="0"/>
            <a:endParaRPr lang="en-US"/>
          </a:p>
          <a:p>
            <a:pPr lvl="0"/>
            <a:endParaRPr lang="en-US"/>
          </a:p>
          <a:p>
            <a:pPr lvl="0"/>
            <a:endParaRPr lang="en-US"/>
          </a:p>
          <a:p>
            <a:pPr lvl="0"/>
            <a:br>
              <a:rPr lang="en-US"/>
            </a:br>
            <a:endParaRPr lang="en-US"/>
          </a:p>
          <a:p>
            <a:pPr lvl="0"/>
            <a:r>
              <a:rPr lang="en-US"/>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304349061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3 column">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426351867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FCD">
            <a:alpha val="5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84300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FCD">
            <a:alpha val="50000"/>
          </a:srgb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22600003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mark.h.jones@open.ac.uk" TargetMode="External"/><Relationship Id="rId2" Type="http://schemas.openxmlformats.org/officeDocument/2006/relationships/hyperlink" Target="mailto:anne-marie.gallen@open.ac.uk" TargetMode="External"/><Relationship Id="rId1" Type="http://schemas.openxmlformats.org/officeDocument/2006/relationships/slideLayout" Target="../slideLayouts/slideLayout4.xml"/><Relationship Id="rId4" Type="http://schemas.openxmlformats.org/officeDocument/2006/relationships/hyperlink" Target="mailto:anne.campbell@open.ac.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tandfonline-com.libezproxy.open.ac.uk/doi/full/10.1080/02680513.2018.1544488"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alpha val="9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611613" y="866470"/>
            <a:ext cx="7920773" cy="2492990"/>
          </a:xfrm>
        </p:spPr>
        <p:txBody>
          <a:bodyPr/>
          <a:lstStyle/>
          <a:p>
            <a:r>
              <a:rPr lang="en-GB">
                <a:solidFill>
                  <a:schemeClr val="accent5">
                    <a:lumMod val="20000"/>
                    <a:lumOff val="80000"/>
                  </a:schemeClr>
                </a:solidFill>
              </a:rPr>
              <a:t>Perceptions, Expectations and Experience of Group Tuition: towards a shared understanding amongst stakeholders (part II: the student perspective)</a:t>
            </a:r>
          </a:p>
        </p:txBody>
      </p:sp>
      <p:sp>
        <p:nvSpPr>
          <p:cNvPr id="3" name="Subtitle 2">
            <a:extLst>
              <a:ext uri="{FF2B5EF4-FFF2-40B4-BE49-F238E27FC236}">
                <a16:creationId xmlns:a16="http://schemas.microsoft.com/office/drawing/2014/main" id="{0BD11A33-AC46-4B11-BB79-1093594918F3}"/>
              </a:ext>
            </a:extLst>
          </p:cNvPr>
          <p:cNvSpPr>
            <a:spLocks noGrp="1"/>
          </p:cNvSpPr>
          <p:nvPr>
            <p:ph type="subTitle" idx="1"/>
          </p:nvPr>
        </p:nvSpPr>
        <p:spPr>
          <a:xfrm>
            <a:off x="611611" y="3676135"/>
            <a:ext cx="8179963" cy="2119555"/>
          </a:xfrm>
        </p:spPr>
        <p:txBody>
          <a:bodyPr wrap="square" lIns="0" tIns="0" rIns="0" bIns="0" anchor="t">
            <a:spAutoFit/>
          </a:bodyPr>
          <a:lstStyle/>
          <a:p>
            <a:endParaRPr lang="en-GB" sz="2000">
              <a:solidFill>
                <a:schemeClr val="accent5">
                  <a:lumMod val="20000"/>
                  <a:lumOff val="80000"/>
                </a:schemeClr>
              </a:solidFill>
              <a:cs typeface="Arial"/>
            </a:endParaRPr>
          </a:p>
          <a:p>
            <a:r>
              <a:rPr lang="en-GB" sz="2600" b="1">
                <a:solidFill>
                  <a:schemeClr val="accent5">
                    <a:lumMod val="20000"/>
                    <a:lumOff val="80000"/>
                  </a:schemeClr>
                </a:solidFill>
                <a:ea typeface="+mn-lt"/>
                <a:cs typeface="+mn-lt"/>
              </a:rPr>
              <a:t>Anne-Marie Gallen</a:t>
            </a:r>
            <a:r>
              <a:rPr lang="en-GB" sz="2400">
                <a:solidFill>
                  <a:schemeClr val="accent5">
                    <a:lumMod val="20000"/>
                    <a:lumOff val="80000"/>
                  </a:schemeClr>
                </a:solidFill>
                <a:ea typeface="+mn-lt"/>
                <a:cs typeface="+mn-lt"/>
              </a:rPr>
              <a:t>,</a:t>
            </a:r>
            <a:r>
              <a:rPr lang="en-GB" sz="2000">
                <a:solidFill>
                  <a:schemeClr val="accent5">
                    <a:lumMod val="20000"/>
                    <a:lumOff val="80000"/>
                  </a:schemeClr>
                </a:solidFill>
                <a:ea typeface="+mn-lt"/>
                <a:cs typeface="+mn-lt"/>
              </a:rPr>
              <a:t> Senior Lecturer, Engineering and Innovation</a:t>
            </a:r>
            <a:endParaRPr lang="en-GB">
              <a:solidFill>
                <a:schemeClr val="accent5">
                  <a:lumMod val="20000"/>
                  <a:lumOff val="80000"/>
                </a:schemeClr>
              </a:solidFill>
            </a:endParaRPr>
          </a:p>
          <a:p>
            <a:r>
              <a:rPr lang="en-GB" sz="2600" b="1">
                <a:solidFill>
                  <a:schemeClr val="accent5">
                    <a:lumMod val="20000"/>
                    <a:lumOff val="80000"/>
                  </a:schemeClr>
                </a:solidFill>
                <a:ea typeface="+mn-lt"/>
                <a:cs typeface="+mn-lt"/>
              </a:rPr>
              <a:t>Mark Jones</a:t>
            </a:r>
            <a:r>
              <a:rPr lang="en-GB" sz="2000">
                <a:solidFill>
                  <a:schemeClr val="accent5">
                    <a:lumMod val="20000"/>
                    <a:lumOff val="80000"/>
                  </a:schemeClr>
                </a:solidFill>
                <a:ea typeface="+mn-lt"/>
                <a:cs typeface="+mn-lt"/>
              </a:rPr>
              <a:t>, Senior Lecturer, Physical Sciences</a:t>
            </a:r>
          </a:p>
          <a:p>
            <a:r>
              <a:rPr lang="en-GB" sz="2600" b="1">
                <a:solidFill>
                  <a:schemeClr val="accent5">
                    <a:lumMod val="20000"/>
                    <a:lumOff val="80000"/>
                  </a:schemeClr>
                </a:solidFill>
              </a:rPr>
              <a:t>Anne Campbell</a:t>
            </a:r>
            <a:r>
              <a:rPr lang="en-GB" sz="2600">
                <a:solidFill>
                  <a:schemeClr val="accent5">
                    <a:lumMod val="20000"/>
                    <a:lumOff val="80000"/>
                  </a:schemeClr>
                </a:solidFill>
              </a:rPr>
              <a:t>,</a:t>
            </a:r>
            <a:r>
              <a:rPr lang="en-GB" sz="2000">
                <a:solidFill>
                  <a:schemeClr val="accent5">
                    <a:lumMod val="20000"/>
                    <a:lumOff val="80000"/>
                  </a:schemeClr>
                </a:solidFill>
              </a:rPr>
              <a:t> Educational Developer, ALSPD</a:t>
            </a:r>
            <a:endParaRPr lang="en-GB" sz="2000">
              <a:solidFill>
                <a:schemeClr val="accent5">
                  <a:lumMod val="20000"/>
                  <a:lumOff val="80000"/>
                </a:schemeClr>
              </a:solidFill>
              <a:cs typeface="Arial"/>
            </a:endParaRPr>
          </a:p>
          <a:p>
            <a:endParaRPr lang="en-GB">
              <a:solidFill>
                <a:schemeClr val="accent5">
                  <a:lumMod val="20000"/>
                  <a:lumOff val="80000"/>
                </a:schemeClr>
              </a:solidFill>
            </a:endParaRPr>
          </a:p>
        </p:txBody>
      </p:sp>
    </p:spTree>
    <p:extLst>
      <p:ext uri="{BB962C8B-B14F-4D97-AF65-F5344CB8AC3E}">
        <p14:creationId xmlns:p14="http://schemas.microsoft.com/office/powerpoint/2010/main" val="448630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B4420191-20E3-49C1-859B-4DE18DEF2FF4}"/>
              </a:ext>
            </a:extLst>
          </p:cNvPr>
          <p:cNvSpPr>
            <a:spLocks noGrp="1"/>
          </p:cNvSpPr>
          <p:nvPr>
            <p:ph type="ctrTitle"/>
          </p:nvPr>
        </p:nvSpPr>
        <p:spPr>
          <a:xfrm>
            <a:off x="1519820" y="118252"/>
            <a:ext cx="5934547" cy="945697"/>
          </a:xfrm>
        </p:spPr>
        <p:txBody>
          <a:bodyPr/>
          <a:lstStyle/>
          <a:p>
            <a:pPr algn="ctr"/>
            <a:r>
              <a:rPr lang="en-GB" sz="3600"/>
              <a:t>Attending/not attending</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55348" y="1152169"/>
            <a:ext cx="8263493" cy="5446901"/>
          </a:xfrm>
          <a:ln w="19050">
            <a:solidFill>
              <a:srgbClr val="FF7401"/>
            </a:solidFill>
          </a:ln>
        </p:spPr>
        <p:txBody>
          <a:bodyPr lIns="36000" tIns="36000" rIns="36000" bIns="36000" anchor="t"/>
          <a:lstStyle/>
          <a:p>
            <a:pPr marL="342900" indent="-342900">
              <a:lnSpc>
                <a:spcPct val="100000"/>
              </a:lnSpc>
              <a:spcBef>
                <a:spcPts val="600"/>
              </a:spcBef>
              <a:buClr>
                <a:schemeClr val="accent4"/>
              </a:buClr>
              <a:buSzPct val="150000"/>
              <a:buChar char="•"/>
            </a:pPr>
            <a:r>
              <a:rPr lang="en-GB" sz="2000">
                <a:latin typeface="Segoe UI"/>
                <a:cs typeface="Segoe UI"/>
              </a:rPr>
              <a:t>Students saw tutorials in terms of 'cost-benefit' analysis</a:t>
            </a:r>
          </a:p>
          <a:p>
            <a:pPr>
              <a:lnSpc>
                <a:spcPct val="100000"/>
              </a:lnSpc>
              <a:spcBef>
                <a:spcPts val="600"/>
              </a:spcBef>
              <a:buClr>
                <a:schemeClr val="accent4"/>
              </a:buClr>
              <a:buSzPct val="150000"/>
            </a:pPr>
            <a:r>
              <a:rPr lang="en-GB" sz="1600" i="1">
                <a:solidFill>
                  <a:schemeClr val="accent4"/>
                </a:solidFill>
                <a:latin typeface="Arial"/>
                <a:cs typeface="Arial"/>
              </a:rPr>
              <a:t>“I think that it’s all about whether it’s relevant to you personally if you’re going to get something out of it.  I do try and look for ones for the blocks that I might want.”</a:t>
            </a:r>
          </a:p>
          <a:p>
            <a:pPr marL="342900" indent="-342900">
              <a:lnSpc>
                <a:spcPct val="100000"/>
              </a:lnSpc>
              <a:spcBef>
                <a:spcPts val="600"/>
              </a:spcBef>
              <a:buClr>
                <a:schemeClr val="accent4"/>
              </a:buClr>
              <a:buSzPct val="150000"/>
              <a:buFont typeface="Arial" panose="020B0604020202020204" pitchFamily="34" charset="0"/>
              <a:buChar char="•"/>
            </a:pPr>
            <a:r>
              <a:rPr lang="en-GB" sz="2000">
                <a:latin typeface="Segoe UI"/>
                <a:cs typeface="Segoe UI"/>
              </a:rPr>
              <a:t>The timing of live tutorials (online or f2f) was seen as key to attendance</a:t>
            </a:r>
          </a:p>
          <a:p>
            <a:pPr>
              <a:lnSpc>
                <a:spcPct val="100000"/>
              </a:lnSpc>
              <a:spcBef>
                <a:spcPts val="600"/>
              </a:spcBef>
              <a:buClr>
                <a:schemeClr val="accent4"/>
              </a:buClr>
              <a:buSzPct val="150000"/>
            </a:pPr>
            <a:r>
              <a:rPr lang="en-GB" sz="1600" i="1">
                <a:solidFill>
                  <a:schemeClr val="accent4"/>
                </a:solidFill>
                <a:ea typeface="+mn-lt"/>
                <a:cs typeface="+mn-lt"/>
              </a:rPr>
              <a:t>“I think having the opportunity to do it when the kids are at school, rather than then their nagging you for toast, or whatever, in the evening would…. would be beneficial” </a:t>
            </a:r>
          </a:p>
          <a:p>
            <a:pPr>
              <a:lnSpc>
                <a:spcPct val="100000"/>
              </a:lnSpc>
              <a:spcBef>
                <a:spcPts val="600"/>
              </a:spcBef>
              <a:buClr>
                <a:schemeClr val="accent4"/>
              </a:buClr>
              <a:buSzPct val="150000"/>
            </a:pPr>
            <a:r>
              <a:rPr lang="en-GB" sz="1600" i="1">
                <a:solidFill>
                  <a:schemeClr val="accent4"/>
                </a:solidFill>
                <a:cs typeface="Arial" panose="020B0604020202020204"/>
              </a:rPr>
              <a:t>“my tutor’s </a:t>
            </a:r>
            <a:r>
              <a:rPr lang="en-GB" sz="1600">
                <a:solidFill>
                  <a:schemeClr val="accent4"/>
                </a:solidFill>
                <a:cs typeface="Arial" panose="020B0604020202020204"/>
              </a:rPr>
              <a:t>[tutorials are] </a:t>
            </a:r>
            <a:r>
              <a:rPr lang="en-GB" sz="1600" i="1">
                <a:solidFill>
                  <a:schemeClr val="accent4"/>
                </a:solidFill>
                <a:cs typeface="Arial" panose="020B0604020202020204"/>
              </a:rPr>
              <a:t>actually on a Sunday.  Er…. Sunday early evening and I’ve got my daughter and trying to iron and do things and get her sorted, bath and all that.  So Sunday evenings are out for me”</a:t>
            </a:r>
            <a:endParaRPr lang="en-GB" sz="2000">
              <a:latin typeface="Arial"/>
              <a:cs typeface="Arial"/>
            </a:endParaRPr>
          </a:p>
          <a:p>
            <a:pPr marL="342900" indent="-342900">
              <a:buClr>
                <a:schemeClr val="accent4"/>
              </a:buClr>
              <a:buSzPct val="150000"/>
              <a:buFont typeface="Arial" panose="020B0604020202020204" pitchFamily="34" charset="0"/>
              <a:buChar char="•"/>
            </a:pPr>
            <a:r>
              <a:rPr lang="en-GB" sz="2000">
                <a:latin typeface="Segoe UI"/>
                <a:cs typeface="Segoe UI"/>
              </a:rPr>
              <a:t>Geography was also important for f2f  - within a reasonable distance, for long enough and relevance</a:t>
            </a:r>
          </a:p>
          <a:p>
            <a:pPr>
              <a:lnSpc>
                <a:spcPct val="100000"/>
              </a:lnSpc>
              <a:spcBef>
                <a:spcPts val="600"/>
              </a:spcBef>
              <a:buClr>
                <a:schemeClr val="accent4"/>
              </a:buClr>
              <a:buSzPct val="150000"/>
            </a:pPr>
            <a:r>
              <a:rPr lang="en-GB" sz="1600" i="1">
                <a:solidFill>
                  <a:schemeClr val="accent4"/>
                </a:solidFill>
              </a:rPr>
              <a:t>“I think if we’re travelling an hour away to go somewhere for the day, it would, you know, it would be good if we had the opportunity to do things that we aren’t able to do at home.”</a:t>
            </a:r>
          </a:p>
          <a:p>
            <a:r>
              <a:rPr lang="en-GB" sz="1600" i="1">
                <a:solidFill>
                  <a:schemeClr val="accent4"/>
                </a:solidFill>
                <a:cs typeface="Arial"/>
              </a:rPr>
              <a:t>“it's about timing for me, because you know I don't live anywhere near where they, where they have these so for me it's an hour and a half drive on a, on a Saturday”</a:t>
            </a:r>
          </a:p>
        </p:txBody>
      </p:sp>
    </p:spTree>
    <p:extLst>
      <p:ext uri="{BB962C8B-B14F-4D97-AF65-F5344CB8AC3E}">
        <p14:creationId xmlns:p14="http://schemas.microsoft.com/office/powerpoint/2010/main" val="2796096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8B9AA3EF-4212-47D8-BFFB-27875AB69625}"/>
              </a:ext>
            </a:extLst>
          </p:cNvPr>
          <p:cNvSpPr>
            <a:spLocks noGrp="1"/>
          </p:cNvSpPr>
          <p:nvPr>
            <p:ph type="ctrTitle"/>
          </p:nvPr>
        </p:nvSpPr>
        <p:spPr>
          <a:xfrm>
            <a:off x="385079" y="261048"/>
            <a:ext cx="7538449" cy="945697"/>
          </a:xfrm>
        </p:spPr>
        <p:txBody>
          <a:bodyPr/>
          <a:lstStyle/>
          <a:p>
            <a:pPr algn="ctr"/>
            <a:r>
              <a:rPr lang="en-GB" sz="3600"/>
              <a:t>Group work and social interaction</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466850"/>
            <a:ext cx="8263493" cy="5391149"/>
          </a:xfrm>
          <a:ln w="19050">
            <a:solidFill>
              <a:srgbClr val="FF7401"/>
            </a:solidFill>
          </a:ln>
        </p:spPr>
        <p:txBody>
          <a:bodyPr lIns="36000" tIns="36000" rIns="36000" bIns="36000" anchor="t"/>
          <a:lstStyle/>
          <a:p>
            <a:pPr marL="342900" indent="-342900">
              <a:lnSpc>
                <a:spcPct val="100000"/>
              </a:lnSpc>
              <a:spcBef>
                <a:spcPts val="600"/>
              </a:spcBef>
              <a:buClr>
                <a:srgbClr val="F26522"/>
              </a:buClr>
              <a:buSzPct val="150000"/>
              <a:buChar char="•"/>
            </a:pPr>
            <a:r>
              <a:rPr lang="en-GB" sz="2000">
                <a:latin typeface="Segoe UI"/>
                <a:cs typeface="Segoe UI"/>
              </a:rPr>
              <a:t>Group work was valued by students, but not always offered</a:t>
            </a:r>
            <a:endParaRPr lang="en-GB" sz="2000">
              <a:solidFill>
                <a:srgbClr val="000000"/>
              </a:solidFill>
              <a:latin typeface="Segoe UI"/>
              <a:ea typeface="+mn-lt"/>
              <a:cs typeface="Segoe UI"/>
            </a:endParaRPr>
          </a:p>
          <a:p>
            <a:pPr>
              <a:lnSpc>
                <a:spcPct val="100000"/>
              </a:lnSpc>
              <a:spcBef>
                <a:spcPts val="600"/>
              </a:spcBef>
              <a:buClr>
                <a:srgbClr val="F26522"/>
              </a:buClr>
              <a:buSzPct val="150000"/>
            </a:pPr>
            <a:r>
              <a:rPr lang="en-GB" sz="1600" i="1">
                <a:solidFill>
                  <a:schemeClr val="accent4"/>
                </a:solidFill>
                <a:ea typeface="+mn-lt"/>
                <a:cs typeface="+mn-lt"/>
              </a:rPr>
              <a:t>"we done a group activity where we ... were measuring and you know, drawing and that was quite nice getting a hands on feel for it, cos you actually understood the concept more by doing that"</a:t>
            </a:r>
            <a:endParaRPr lang="en-GB" sz="1600">
              <a:solidFill>
                <a:schemeClr val="accent4"/>
              </a:solidFill>
              <a:latin typeface="Segoe UI"/>
              <a:ea typeface="+mn-lt"/>
              <a:cs typeface="Segoe UI"/>
            </a:endParaRPr>
          </a:p>
          <a:p>
            <a:r>
              <a:rPr lang="en-GB" sz="1600" i="1">
                <a:solidFill>
                  <a:schemeClr val="accent4"/>
                </a:solidFill>
                <a:ea typeface="+mn-lt"/>
                <a:cs typeface="+mn-lt"/>
              </a:rPr>
              <a:t>"I haven’t been able to participate in pretty much any group activity to be honest"</a:t>
            </a:r>
            <a:endParaRPr lang="en-GB" sz="1600" i="1">
              <a:solidFill>
                <a:schemeClr val="accent4"/>
              </a:solidFill>
              <a:cs typeface="Arial" panose="020B0604020202020204"/>
            </a:endParaRPr>
          </a:p>
          <a:p>
            <a:pPr marL="342900" indent="-342900">
              <a:buClr>
                <a:schemeClr val="accent4"/>
              </a:buClr>
              <a:buSzPct val="150000"/>
              <a:buChar char="•"/>
            </a:pPr>
            <a:r>
              <a:rPr lang="en-GB" sz="2000">
                <a:latin typeface="Segoe UI"/>
                <a:cs typeface="Segoe UI"/>
              </a:rPr>
              <a:t>Social interaction was valued within and beyond the tutorial space</a:t>
            </a:r>
          </a:p>
          <a:p>
            <a:pPr indent="-342900"/>
            <a:r>
              <a:rPr lang="en-GB" sz="1600" i="1">
                <a:solidFill>
                  <a:schemeClr val="accent4"/>
                </a:solidFill>
                <a:ea typeface="+mn-lt"/>
                <a:cs typeface="+mn-lt"/>
              </a:rPr>
              <a:t>"what’s great there is you've got a number of other you know peers that are learning, and they will ask a question you haven't thought of for an angle you haven't thought of and then that makes you think"</a:t>
            </a:r>
            <a:endParaRPr lang="en-US" sz="1600">
              <a:solidFill>
                <a:schemeClr val="accent4"/>
              </a:solidFill>
              <a:ea typeface="+mn-lt"/>
              <a:cs typeface="+mn-lt"/>
            </a:endParaRPr>
          </a:p>
          <a:p>
            <a:pPr indent="-342900"/>
            <a:r>
              <a:rPr lang="en-GB" sz="1600" i="1">
                <a:solidFill>
                  <a:schemeClr val="accent4"/>
                </a:solidFill>
                <a:ea typeface="+mn-lt"/>
                <a:cs typeface="+mn-lt"/>
              </a:rPr>
              <a:t>"...you feel empowered, you can ask what you think is the silliest question and you find out that everybody else was thinking the same thing, but didn’t want to ask and it’s all very friendly"</a:t>
            </a:r>
            <a:endParaRPr lang="en-GB">
              <a:cs typeface="Arial" panose="020B0604020202020204"/>
            </a:endParaRPr>
          </a:p>
          <a:p>
            <a:pPr indent="-342900"/>
            <a:r>
              <a:rPr lang="en-GB" sz="1600" i="1">
                <a:solidFill>
                  <a:schemeClr val="accent4"/>
                </a:solidFill>
                <a:ea typeface="+mn-lt"/>
                <a:cs typeface="+mn-lt"/>
              </a:rPr>
              <a:t>"...we have a [students only] </a:t>
            </a:r>
            <a:r>
              <a:rPr lang="en-GB" sz="1600" i="1" err="1">
                <a:solidFill>
                  <a:schemeClr val="accent4"/>
                </a:solidFill>
                <a:ea typeface="+mn-lt"/>
                <a:cs typeface="+mn-lt"/>
              </a:rPr>
              <a:t>whatsapp</a:t>
            </a:r>
            <a:r>
              <a:rPr lang="en-GB" sz="1600" i="1">
                <a:solidFill>
                  <a:schemeClr val="accent4"/>
                </a:solidFill>
                <a:ea typeface="+mn-lt"/>
                <a:cs typeface="+mn-lt"/>
              </a:rPr>
              <a:t> group… for the engineering side, we have little chats around some of the questions … day to day life you know what you're doing today that kind of thing but a lot of it's an engineering problem, or ooh you see this on TV, it's really exciting. And that's great because you get to build those relationships with people"</a:t>
            </a:r>
          </a:p>
          <a:p>
            <a:pPr indent="-342900"/>
            <a:r>
              <a:rPr lang="en-GB" sz="1600" i="1">
                <a:solidFill>
                  <a:schemeClr val="accent4"/>
                </a:solidFill>
                <a:ea typeface="+mn-lt"/>
                <a:cs typeface="+mn-lt"/>
              </a:rPr>
              <a:t>"there’s a core group of us, but always that are on forum [...] the ones that are in the online tutorials ... so we sort of all know each other now and there’s a sort of comfort behind [laughter] it all."</a:t>
            </a:r>
          </a:p>
          <a:p>
            <a:endParaRPr lang="en-GB" i="1">
              <a:solidFill>
                <a:schemeClr val="accent4"/>
              </a:solidFill>
              <a:cs typeface="Arial"/>
            </a:endParaRPr>
          </a:p>
        </p:txBody>
      </p:sp>
    </p:spTree>
    <p:extLst>
      <p:ext uri="{BB962C8B-B14F-4D97-AF65-F5344CB8AC3E}">
        <p14:creationId xmlns:p14="http://schemas.microsoft.com/office/powerpoint/2010/main" val="1563969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4BC2411B-EAD5-4C8B-881E-12E44E4E7179}"/>
              </a:ext>
            </a:extLst>
          </p:cNvPr>
          <p:cNvSpPr>
            <a:spLocks noGrp="1"/>
          </p:cNvSpPr>
          <p:nvPr>
            <p:ph type="ctrTitle"/>
          </p:nvPr>
        </p:nvSpPr>
        <p:spPr>
          <a:xfrm>
            <a:off x="1332967" y="246150"/>
            <a:ext cx="6375159" cy="1122817"/>
          </a:xfrm>
        </p:spPr>
        <p:txBody>
          <a:bodyPr/>
          <a:lstStyle/>
          <a:p>
            <a:pPr algn="ctr">
              <a:defRPr/>
            </a:pPr>
            <a:r>
              <a:rPr lang="en-GB" sz="3600">
                <a:cs typeface="Arial"/>
              </a:rPr>
              <a:t>Perceptions and expectations: overlaps</a:t>
            </a:r>
            <a:endParaRPr lang="en-GB" sz="3600">
              <a:solidFill>
                <a:prstClr val="white"/>
              </a:solidFill>
            </a:endParaRP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466851"/>
            <a:ext cx="8263493" cy="4695824"/>
          </a:xfrm>
          <a:ln w="19050">
            <a:solidFill>
              <a:srgbClr val="FF7401"/>
            </a:solidFill>
          </a:ln>
        </p:spPr>
        <p:txBody>
          <a:bodyPr lIns="36000" tIns="36000" rIns="36000" bIns="36000" anchor="t"/>
          <a:lstStyle/>
          <a:p>
            <a:pPr>
              <a:lnSpc>
                <a:spcPct val="100000"/>
              </a:lnSpc>
              <a:spcBef>
                <a:spcPts val="600"/>
              </a:spcBef>
              <a:buClr>
                <a:schemeClr val="accent4"/>
              </a:buClr>
              <a:buSzPct val="150000"/>
            </a:pPr>
            <a:r>
              <a:rPr lang="en-GB" sz="2400" b="1">
                <a:latin typeface="Segoe UI"/>
                <a:cs typeface="Segoe UI"/>
              </a:rPr>
              <a:t>Overlap between AL and student perceptions:</a:t>
            </a:r>
            <a:endParaRPr lang="en-GB" sz="2000">
              <a:latin typeface="Arial"/>
              <a:cs typeface="Arial"/>
            </a:endParaRPr>
          </a:p>
          <a:p>
            <a:pPr>
              <a:buClr>
                <a:schemeClr val="accent4"/>
              </a:buClr>
              <a:buSzPct val="150000"/>
            </a:pPr>
            <a:endParaRPr lang="en-GB" sz="2000">
              <a:latin typeface="Segoe UI"/>
              <a:cs typeface="Segoe UI"/>
            </a:endParaRPr>
          </a:p>
          <a:p>
            <a:pPr marL="342900" indent="-342900">
              <a:buClr>
                <a:schemeClr val="accent4"/>
              </a:buClr>
              <a:buSzPct val="150000"/>
              <a:buFont typeface="Arial" panose="020B0604020202020204" pitchFamily="34" charset="0"/>
              <a:buChar char="•"/>
            </a:pPr>
            <a:r>
              <a:rPr lang="en-GB" sz="2000">
                <a:latin typeface="Segoe UI"/>
                <a:cs typeface="Segoe UI"/>
              </a:rPr>
              <a:t>Help with "tricky topics" and (some) study challenges is a key function of tutorials</a:t>
            </a:r>
          </a:p>
          <a:p>
            <a:pPr marL="342900" indent="-342900">
              <a:buClr>
                <a:schemeClr val="accent4"/>
              </a:buClr>
              <a:buSzPct val="150000"/>
              <a:buFont typeface="Arial" panose="020B0604020202020204" pitchFamily="34" charset="0"/>
              <a:buChar char="•"/>
            </a:pPr>
            <a:r>
              <a:rPr lang="en-GB" sz="2000">
                <a:latin typeface="Segoe UI"/>
                <a:cs typeface="Segoe UI"/>
              </a:rPr>
              <a:t>The social aspect of tutorials is important (especially f2f but also online) - but this is nuanced (next slide)</a:t>
            </a:r>
            <a:endParaRPr lang="en-GB">
              <a:latin typeface="Arial"/>
              <a:cs typeface="Arial"/>
            </a:endParaRPr>
          </a:p>
          <a:p>
            <a:pPr marL="342900" indent="-342900">
              <a:buClr>
                <a:schemeClr val="accent4"/>
              </a:buClr>
              <a:buSzPct val="150000"/>
              <a:buChar char="•"/>
            </a:pPr>
            <a:r>
              <a:rPr lang="en-GB" sz="2000">
                <a:latin typeface="Segoe UI"/>
                <a:cs typeface="Segoe UI"/>
              </a:rPr>
              <a:t>Recognition that engagement in tutorials results in benefits to motivation and confidence</a:t>
            </a:r>
            <a:endParaRPr lang="en-GB">
              <a:cs typeface="Arial" panose="020B0604020202020204"/>
            </a:endParaRPr>
          </a:p>
          <a:p>
            <a:pPr marL="342900" indent="-342900">
              <a:buClr>
                <a:schemeClr val="accent4"/>
              </a:buClr>
              <a:buSzPct val="150000"/>
              <a:buChar char="•"/>
            </a:pPr>
            <a:r>
              <a:rPr lang="en-GB" sz="2000">
                <a:latin typeface="Segoe UI"/>
                <a:cs typeface="Segoe UI"/>
              </a:rPr>
              <a:t>Attendance is a 'cost-benefit' decision </a:t>
            </a:r>
            <a:endParaRPr lang="en-GB" sz="2000">
              <a:latin typeface="Segoe UI" panose="020B0502040204020203" pitchFamily="34" charset="0"/>
              <a:cs typeface="Segoe UI" panose="020B0502040204020203" pitchFamily="34" charset="0"/>
            </a:endParaRPr>
          </a:p>
          <a:p>
            <a:pPr>
              <a:buClr>
                <a:schemeClr val="accent4"/>
              </a:buClr>
              <a:buSzPct val="150000"/>
            </a:pPr>
            <a:endParaRPr lang="en-GB" sz="2000" b="1">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25603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6620B646-78BA-43E1-9FB1-2FFECD51E76F}"/>
              </a:ext>
            </a:extLst>
          </p:cNvPr>
          <p:cNvSpPr>
            <a:spLocks noGrp="1"/>
          </p:cNvSpPr>
          <p:nvPr>
            <p:ph type="ctrTitle"/>
          </p:nvPr>
        </p:nvSpPr>
        <p:spPr>
          <a:xfrm>
            <a:off x="1332967" y="246150"/>
            <a:ext cx="6375159" cy="1122817"/>
          </a:xfrm>
        </p:spPr>
        <p:txBody>
          <a:bodyPr/>
          <a:lstStyle/>
          <a:p>
            <a:pPr algn="ctr">
              <a:defRPr/>
            </a:pPr>
            <a:r>
              <a:rPr lang="en-GB" sz="3600">
                <a:cs typeface="Arial"/>
              </a:rPr>
              <a:t>Perceptions and expectations: tensions</a:t>
            </a:r>
            <a:endParaRPr lang="en-GB" sz="3600">
              <a:solidFill>
                <a:prstClr val="white"/>
              </a:solidFill>
            </a:endParaRP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466851"/>
            <a:ext cx="8263493" cy="4695824"/>
          </a:xfrm>
          <a:ln w="19050">
            <a:solidFill>
              <a:srgbClr val="FF7401"/>
            </a:solidFill>
          </a:ln>
        </p:spPr>
        <p:txBody>
          <a:bodyPr lIns="36000" tIns="36000" rIns="36000" bIns="36000" anchor="t"/>
          <a:lstStyle/>
          <a:p>
            <a:pPr>
              <a:lnSpc>
                <a:spcPct val="100000"/>
              </a:lnSpc>
              <a:spcBef>
                <a:spcPts val="600"/>
              </a:spcBef>
              <a:buClr>
                <a:schemeClr val="accent4"/>
              </a:buClr>
              <a:buSzPct val="150000"/>
            </a:pPr>
            <a:r>
              <a:rPr lang="en-GB" sz="2000" b="1">
                <a:latin typeface="Segoe UI"/>
                <a:ea typeface="+mn-lt"/>
                <a:cs typeface="Segoe UI"/>
              </a:rPr>
              <a:t>Tensions between AL and student perceptions:</a:t>
            </a:r>
            <a:endParaRPr lang="en-GB" sz="2000">
              <a:latin typeface="Arial"/>
              <a:ea typeface="+mn-lt"/>
              <a:cs typeface="Arial"/>
            </a:endParaRPr>
          </a:p>
          <a:p>
            <a:pPr marL="342900" indent="-342900">
              <a:buClr>
                <a:schemeClr val="accent4"/>
              </a:buClr>
              <a:buSzPct val="150000"/>
              <a:buChar char="•"/>
            </a:pPr>
            <a:endParaRPr lang="en-GB" sz="2000">
              <a:latin typeface="Segoe UI"/>
              <a:cs typeface="Segoe UI"/>
            </a:endParaRPr>
          </a:p>
          <a:p>
            <a:endParaRPr lang="en-GB" sz="2000" b="1">
              <a:latin typeface="Segoe UI" panose="020B0502040204020203" pitchFamily="34" charset="0"/>
              <a:cs typeface="Segoe UI" panose="020B0502040204020203" pitchFamily="34" charset="0"/>
            </a:endParaRPr>
          </a:p>
        </p:txBody>
      </p:sp>
      <p:graphicFrame>
        <p:nvGraphicFramePr>
          <p:cNvPr id="2" name="Table 2">
            <a:extLst>
              <a:ext uri="{FF2B5EF4-FFF2-40B4-BE49-F238E27FC236}">
                <a16:creationId xmlns:a16="http://schemas.microsoft.com/office/drawing/2014/main" id="{28DC88FA-15D4-48E8-9E50-23B25B8FD118}"/>
              </a:ext>
            </a:extLst>
          </p:cNvPr>
          <p:cNvGraphicFramePr>
            <a:graphicFrameLocks noGrp="1"/>
          </p:cNvGraphicFramePr>
          <p:nvPr>
            <p:extLst>
              <p:ext uri="{D42A27DB-BD31-4B8C-83A1-F6EECF244321}">
                <p14:modId xmlns:p14="http://schemas.microsoft.com/office/powerpoint/2010/main" val="1917256697"/>
              </p:ext>
            </p:extLst>
          </p:nvPr>
        </p:nvGraphicFramePr>
        <p:xfrm>
          <a:off x="408670" y="1864558"/>
          <a:ext cx="8214231" cy="4017299"/>
        </p:xfrm>
        <a:graphic>
          <a:graphicData uri="http://schemas.openxmlformats.org/drawingml/2006/table">
            <a:tbl>
              <a:tblPr firstRow="1" bandRow="1">
                <a:tableStyleId>{5C22544A-7EE6-4342-B048-85BDC9FD1C3A}</a:tableStyleId>
              </a:tblPr>
              <a:tblGrid>
                <a:gridCol w="1683325">
                  <a:extLst>
                    <a:ext uri="{9D8B030D-6E8A-4147-A177-3AD203B41FA5}">
                      <a16:colId xmlns:a16="http://schemas.microsoft.com/office/drawing/2014/main" val="3152613782"/>
                    </a:ext>
                  </a:extLst>
                </a:gridCol>
                <a:gridCol w="3190008">
                  <a:extLst>
                    <a:ext uri="{9D8B030D-6E8A-4147-A177-3AD203B41FA5}">
                      <a16:colId xmlns:a16="http://schemas.microsoft.com/office/drawing/2014/main" val="149641218"/>
                    </a:ext>
                  </a:extLst>
                </a:gridCol>
                <a:gridCol w="3340898">
                  <a:extLst>
                    <a:ext uri="{9D8B030D-6E8A-4147-A177-3AD203B41FA5}">
                      <a16:colId xmlns:a16="http://schemas.microsoft.com/office/drawing/2014/main" val="2245627500"/>
                    </a:ext>
                  </a:extLst>
                </a:gridCol>
              </a:tblGrid>
              <a:tr h="430619">
                <a:tc>
                  <a:txBody>
                    <a:bodyPr/>
                    <a:lstStyle/>
                    <a:p>
                      <a:endParaRPr lang="en-US"/>
                    </a:p>
                  </a:txBody>
                  <a:tcPr/>
                </a:tc>
                <a:tc>
                  <a:txBody>
                    <a:bodyPr/>
                    <a:lstStyle/>
                    <a:p>
                      <a:r>
                        <a:rPr lang="en-US"/>
                        <a:t>Student</a:t>
                      </a:r>
                    </a:p>
                  </a:txBody>
                  <a:tcPr/>
                </a:tc>
                <a:tc>
                  <a:txBody>
                    <a:bodyPr/>
                    <a:lstStyle/>
                    <a:p>
                      <a:r>
                        <a:rPr lang="en-US"/>
                        <a:t>AL</a:t>
                      </a:r>
                    </a:p>
                  </a:txBody>
                  <a:tcPr/>
                </a:tc>
                <a:extLst>
                  <a:ext uri="{0D108BD9-81ED-4DB2-BD59-A6C34878D82A}">
                    <a16:rowId xmlns:a16="http://schemas.microsoft.com/office/drawing/2014/main" val="2566701859"/>
                  </a:ext>
                </a:extLst>
              </a:tr>
              <a:tr h="1213564">
                <a:tc>
                  <a:txBody>
                    <a:bodyPr/>
                    <a:lstStyle/>
                    <a:p>
                      <a:pPr lvl="0">
                        <a:buNone/>
                      </a:pPr>
                      <a:r>
                        <a:rPr lang="en-GB" sz="1800" b="0" i="0" u="none" strike="noStrike" noProof="0">
                          <a:latin typeface="Segoe UI"/>
                        </a:rPr>
                        <a:t>Focus on assessment</a:t>
                      </a:r>
                      <a:endParaRPr lang="en-US">
                        <a:latin typeface="Segoe UI"/>
                      </a:endParaRPr>
                    </a:p>
                  </a:txBody>
                  <a:tcPr/>
                </a:tc>
                <a:tc>
                  <a:txBody>
                    <a:bodyPr/>
                    <a:lstStyle/>
                    <a:p>
                      <a:r>
                        <a:rPr lang="en-US">
                          <a:latin typeface="Segoe UI"/>
                        </a:rPr>
                        <a:t>Format of and approach to assessment tasks is important</a:t>
                      </a:r>
                    </a:p>
                  </a:txBody>
                  <a:tcPr/>
                </a:tc>
                <a:tc>
                  <a:txBody>
                    <a:bodyPr/>
                    <a:lstStyle/>
                    <a:p>
                      <a:r>
                        <a:rPr lang="en-US" sz="1800" b="0" i="0" u="none" strike="noStrike" noProof="0">
                          <a:latin typeface="Segoe UI"/>
                        </a:rPr>
                        <a:t>"Students too focussed on assessment"</a:t>
                      </a:r>
                      <a:r>
                        <a:rPr lang="en-US">
                          <a:latin typeface="Segoe UI"/>
                        </a:rPr>
                        <a:t> </a:t>
                      </a:r>
                    </a:p>
                  </a:txBody>
                  <a:tcPr/>
                </a:tc>
                <a:extLst>
                  <a:ext uri="{0D108BD9-81ED-4DB2-BD59-A6C34878D82A}">
                    <a16:rowId xmlns:a16="http://schemas.microsoft.com/office/drawing/2014/main" val="1183576795"/>
                  </a:ext>
                </a:extLst>
              </a:tr>
              <a:tr h="1091045">
                <a:tc>
                  <a:txBody>
                    <a:bodyPr/>
                    <a:lstStyle/>
                    <a:p>
                      <a:pPr lvl="0">
                        <a:buNone/>
                      </a:pPr>
                      <a:endParaRPr lang="en-GB" sz="1800" b="0" i="0" u="none" strike="noStrike" noProof="0">
                        <a:latin typeface="Segoe UI"/>
                      </a:endParaRPr>
                    </a:p>
                  </a:txBody>
                  <a:tcPr/>
                </a:tc>
                <a:tc>
                  <a:txBody>
                    <a:bodyPr/>
                    <a:lstStyle/>
                    <a:p>
                      <a:pPr lvl="0">
                        <a:buNone/>
                      </a:pPr>
                      <a:endParaRPr lang="en-US">
                        <a:latin typeface="Segoe UI"/>
                      </a:endParaRPr>
                    </a:p>
                  </a:txBody>
                  <a:tcPr/>
                </a:tc>
                <a:tc>
                  <a:txBody>
                    <a:bodyPr/>
                    <a:lstStyle/>
                    <a:p>
                      <a:endParaRPr lang="en-US" b="1">
                        <a:latin typeface="Segoe UI"/>
                      </a:endParaRPr>
                    </a:p>
                  </a:txBody>
                  <a:tcPr/>
                </a:tc>
                <a:extLst>
                  <a:ext uri="{0D108BD9-81ED-4DB2-BD59-A6C34878D82A}">
                    <a16:rowId xmlns:a16="http://schemas.microsoft.com/office/drawing/2014/main" val="2702988018"/>
                  </a:ext>
                </a:extLst>
              </a:tr>
              <a:tr h="1282071">
                <a:tc>
                  <a:txBody>
                    <a:bodyPr/>
                    <a:lstStyle/>
                    <a:p>
                      <a:pPr lvl="0">
                        <a:buNone/>
                      </a:pPr>
                      <a:endParaRPr lang="en-US">
                        <a:latin typeface="Segoe UI"/>
                      </a:endParaRPr>
                    </a:p>
                  </a:txBody>
                  <a:tcPr/>
                </a:tc>
                <a:tc>
                  <a:txBody>
                    <a:bodyPr/>
                    <a:lstStyle/>
                    <a:p>
                      <a:endParaRPr lang="en-US" b="1"/>
                    </a:p>
                  </a:txBody>
                  <a:tcPr/>
                </a:tc>
                <a:tc>
                  <a:txBody>
                    <a:bodyPr/>
                    <a:lstStyle/>
                    <a:p>
                      <a:endParaRPr lang="en-US">
                        <a:latin typeface="Segoe UI"/>
                      </a:endParaRPr>
                    </a:p>
                  </a:txBody>
                  <a:tcPr/>
                </a:tc>
                <a:extLst>
                  <a:ext uri="{0D108BD9-81ED-4DB2-BD59-A6C34878D82A}">
                    <a16:rowId xmlns:a16="http://schemas.microsoft.com/office/drawing/2014/main" val="2144696672"/>
                  </a:ext>
                </a:extLst>
              </a:tr>
            </a:tbl>
          </a:graphicData>
        </a:graphic>
      </p:graphicFrame>
    </p:spTree>
    <p:extLst>
      <p:ext uri="{BB962C8B-B14F-4D97-AF65-F5344CB8AC3E}">
        <p14:creationId xmlns:p14="http://schemas.microsoft.com/office/powerpoint/2010/main" val="711268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6620B646-78BA-43E1-9FB1-2FFECD51E76F}"/>
              </a:ext>
            </a:extLst>
          </p:cNvPr>
          <p:cNvSpPr>
            <a:spLocks noGrp="1"/>
          </p:cNvSpPr>
          <p:nvPr>
            <p:ph type="ctrTitle"/>
          </p:nvPr>
        </p:nvSpPr>
        <p:spPr>
          <a:xfrm>
            <a:off x="1332967" y="246150"/>
            <a:ext cx="6375159" cy="1122817"/>
          </a:xfrm>
        </p:spPr>
        <p:txBody>
          <a:bodyPr/>
          <a:lstStyle/>
          <a:p>
            <a:pPr algn="ctr">
              <a:defRPr/>
            </a:pPr>
            <a:r>
              <a:rPr lang="en-GB" sz="3600">
                <a:cs typeface="Arial"/>
              </a:rPr>
              <a:t>Perceptions and expectations: tensions</a:t>
            </a:r>
            <a:endParaRPr lang="en-GB" sz="3600">
              <a:solidFill>
                <a:prstClr val="white"/>
              </a:solidFill>
            </a:endParaRP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466851"/>
            <a:ext cx="8263493" cy="4695824"/>
          </a:xfrm>
          <a:ln w="19050">
            <a:solidFill>
              <a:srgbClr val="FF7401"/>
            </a:solidFill>
          </a:ln>
        </p:spPr>
        <p:txBody>
          <a:bodyPr lIns="36000" tIns="36000" rIns="36000" bIns="36000" anchor="t"/>
          <a:lstStyle/>
          <a:p>
            <a:pPr>
              <a:lnSpc>
                <a:spcPct val="100000"/>
              </a:lnSpc>
              <a:spcBef>
                <a:spcPts val="600"/>
              </a:spcBef>
              <a:buClr>
                <a:schemeClr val="accent4"/>
              </a:buClr>
              <a:buSzPct val="150000"/>
            </a:pPr>
            <a:r>
              <a:rPr lang="en-GB" sz="2000" b="1">
                <a:latin typeface="Segoe UI"/>
                <a:ea typeface="+mn-lt"/>
                <a:cs typeface="Segoe UI"/>
              </a:rPr>
              <a:t>Tensions between AL and student perceptions:</a:t>
            </a:r>
            <a:endParaRPr lang="en-GB" sz="2000">
              <a:latin typeface="Arial"/>
              <a:ea typeface="+mn-lt"/>
              <a:cs typeface="Arial"/>
            </a:endParaRPr>
          </a:p>
          <a:p>
            <a:pPr marL="342900" indent="-342900">
              <a:buClr>
                <a:schemeClr val="accent4"/>
              </a:buClr>
              <a:buSzPct val="150000"/>
              <a:buChar char="•"/>
            </a:pPr>
            <a:endParaRPr lang="en-GB" sz="2000">
              <a:latin typeface="Segoe UI"/>
              <a:cs typeface="Segoe UI"/>
            </a:endParaRPr>
          </a:p>
          <a:p>
            <a:endParaRPr lang="en-GB" sz="2000" b="1">
              <a:latin typeface="Segoe UI" panose="020B0502040204020203" pitchFamily="34" charset="0"/>
              <a:cs typeface="Segoe UI" panose="020B0502040204020203" pitchFamily="34" charset="0"/>
            </a:endParaRPr>
          </a:p>
        </p:txBody>
      </p:sp>
      <p:graphicFrame>
        <p:nvGraphicFramePr>
          <p:cNvPr id="2" name="Table 2">
            <a:extLst>
              <a:ext uri="{FF2B5EF4-FFF2-40B4-BE49-F238E27FC236}">
                <a16:creationId xmlns:a16="http://schemas.microsoft.com/office/drawing/2014/main" id="{28DC88FA-15D4-48E8-9E50-23B25B8FD118}"/>
              </a:ext>
            </a:extLst>
          </p:cNvPr>
          <p:cNvGraphicFramePr>
            <a:graphicFrameLocks noGrp="1"/>
          </p:cNvGraphicFramePr>
          <p:nvPr>
            <p:extLst>
              <p:ext uri="{D42A27DB-BD31-4B8C-83A1-F6EECF244321}">
                <p14:modId xmlns:p14="http://schemas.microsoft.com/office/powerpoint/2010/main" val="1562584779"/>
              </p:ext>
            </p:extLst>
          </p:nvPr>
        </p:nvGraphicFramePr>
        <p:xfrm>
          <a:off x="408670" y="1864558"/>
          <a:ext cx="8214231" cy="4017299"/>
        </p:xfrm>
        <a:graphic>
          <a:graphicData uri="http://schemas.openxmlformats.org/drawingml/2006/table">
            <a:tbl>
              <a:tblPr firstRow="1" bandRow="1">
                <a:tableStyleId>{5C22544A-7EE6-4342-B048-85BDC9FD1C3A}</a:tableStyleId>
              </a:tblPr>
              <a:tblGrid>
                <a:gridCol w="1683325">
                  <a:extLst>
                    <a:ext uri="{9D8B030D-6E8A-4147-A177-3AD203B41FA5}">
                      <a16:colId xmlns:a16="http://schemas.microsoft.com/office/drawing/2014/main" val="3152613782"/>
                    </a:ext>
                  </a:extLst>
                </a:gridCol>
                <a:gridCol w="3190008">
                  <a:extLst>
                    <a:ext uri="{9D8B030D-6E8A-4147-A177-3AD203B41FA5}">
                      <a16:colId xmlns:a16="http://schemas.microsoft.com/office/drawing/2014/main" val="149641218"/>
                    </a:ext>
                  </a:extLst>
                </a:gridCol>
                <a:gridCol w="3340898">
                  <a:extLst>
                    <a:ext uri="{9D8B030D-6E8A-4147-A177-3AD203B41FA5}">
                      <a16:colId xmlns:a16="http://schemas.microsoft.com/office/drawing/2014/main" val="2245627500"/>
                    </a:ext>
                  </a:extLst>
                </a:gridCol>
              </a:tblGrid>
              <a:tr h="430619">
                <a:tc>
                  <a:txBody>
                    <a:bodyPr/>
                    <a:lstStyle/>
                    <a:p>
                      <a:endParaRPr lang="en-US"/>
                    </a:p>
                  </a:txBody>
                  <a:tcPr/>
                </a:tc>
                <a:tc>
                  <a:txBody>
                    <a:bodyPr/>
                    <a:lstStyle/>
                    <a:p>
                      <a:r>
                        <a:rPr lang="en-US"/>
                        <a:t>Student</a:t>
                      </a:r>
                    </a:p>
                  </a:txBody>
                  <a:tcPr/>
                </a:tc>
                <a:tc>
                  <a:txBody>
                    <a:bodyPr/>
                    <a:lstStyle/>
                    <a:p>
                      <a:r>
                        <a:rPr lang="en-US"/>
                        <a:t>AL</a:t>
                      </a:r>
                    </a:p>
                  </a:txBody>
                  <a:tcPr/>
                </a:tc>
                <a:extLst>
                  <a:ext uri="{0D108BD9-81ED-4DB2-BD59-A6C34878D82A}">
                    <a16:rowId xmlns:a16="http://schemas.microsoft.com/office/drawing/2014/main" val="2566701859"/>
                  </a:ext>
                </a:extLst>
              </a:tr>
              <a:tr h="1213564">
                <a:tc>
                  <a:txBody>
                    <a:bodyPr/>
                    <a:lstStyle/>
                    <a:p>
                      <a:pPr lvl="0">
                        <a:buNone/>
                      </a:pPr>
                      <a:r>
                        <a:rPr lang="en-GB" sz="1800" b="0" i="0" u="none" strike="noStrike" noProof="0">
                          <a:latin typeface="Segoe UI"/>
                        </a:rPr>
                        <a:t>Focus on assessment</a:t>
                      </a:r>
                      <a:endParaRPr lang="en-US">
                        <a:latin typeface="Segoe UI"/>
                      </a:endParaRPr>
                    </a:p>
                  </a:txBody>
                  <a:tcPr/>
                </a:tc>
                <a:tc>
                  <a:txBody>
                    <a:bodyPr/>
                    <a:lstStyle/>
                    <a:p>
                      <a:r>
                        <a:rPr lang="en-US">
                          <a:latin typeface="Segoe UI"/>
                        </a:rPr>
                        <a:t>Format of and approach to assessment tasks is important</a:t>
                      </a:r>
                    </a:p>
                  </a:txBody>
                  <a:tcPr/>
                </a:tc>
                <a:tc>
                  <a:txBody>
                    <a:bodyPr/>
                    <a:lstStyle/>
                    <a:p>
                      <a:r>
                        <a:rPr lang="en-US" sz="1800" b="0" i="0" u="none" strike="noStrike" noProof="0">
                          <a:latin typeface="Segoe UI"/>
                        </a:rPr>
                        <a:t>"Students too focussed on assessment"</a:t>
                      </a:r>
                      <a:r>
                        <a:rPr lang="en-US">
                          <a:latin typeface="Segoe UI"/>
                        </a:rPr>
                        <a:t> </a:t>
                      </a:r>
                    </a:p>
                    <a:p>
                      <a:pPr marL="285750" lvl="0" indent="-285750">
                        <a:buFont typeface="Arial"/>
                        <a:buChar char="•"/>
                      </a:pPr>
                      <a:r>
                        <a:rPr lang="en-US" b="1">
                          <a:latin typeface="Segoe UI"/>
                        </a:rPr>
                        <a:t>Approach vs. content?</a:t>
                      </a:r>
                    </a:p>
                    <a:p>
                      <a:pPr marL="285750" lvl="0" indent="-285750">
                        <a:buFont typeface="Arial"/>
                        <a:buChar char="•"/>
                      </a:pPr>
                      <a:r>
                        <a:rPr lang="en-US" b="1">
                          <a:latin typeface="Segoe UI"/>
                        </a:rPr>
                        <a:t>Integrated assessment?</a:t>
                      </a:r>
                    </a:p>
                  </a:txBody>
                  <a:tcPr/>
                </a:tc>
                <a:extLst>
                  <a:ext uri="{0D108BD9-81ED-4DB2-BD59-A6C34878D82A}">
                    <a16:rowId xmlns:a16="http://schemas.microsoft.com/office/drawing/2014/main" val="1183576795"/>
                  </a:ext>
                </a:extLst>
              </a:tr>
              <a:tr h="1091045">
                <a:tc>
                  <a:txBody>
                    <a:bodyPr/>
                    <a:lstStyle/>
                    <a:p>
                      <a:pPr lvl="0">
                        <a:buNone/>
                      </a:pPr>
                      <a:endParaRPr lang="en-GB" sz="1800" b="0" i="0" u="none" strike="noStrike" noProof="0">
                        <a:latin typeface="Segoe UI"/>
                      </a:endParaRPr>
                    </a:p>
                  </a:txBody>
                  <a:tcPr/>
                </a:tc>
                <a:tc>
                  <a:txBody>
                    <a:bodyPr/>
                    <a:lstStyle/>
                    <a:p>
                      <a:pPr lvl="0">
                        <a:buNone/>
                      </a:pPr>
                      <a:endParaRPr lang="en-US">
                        <a:latin typeface="Segoe UI"/>
                      </a:endParaRPr>
                    </a:p>
                  </a:txBody>
                  <a:tcPr/>
                </a:tc>
                <a:tc>
                  <a:txBody>
                    <a:bodyPr/>
                    <a:lstStyle/>
                    <a:p>
                      <a:endParaRPr lang="en-US" b="1">
                        <a:latin typeface="Segoe UI"/>
                      </a:endParaRPr>
                    </a:p>
                  </a:txBody>
                  <a:tcPr/>
                </a:tc>
                <a:extLst>
                  <a:ext uri="{0D108BD9-81ED-4DB2-BD59-A6C34878D82A}">
                    <a16:rowId xmlns:a16="http://schemas.microsoft.com/office/drawing/2014/main" val="2702988018"/>
                  </a:ext>
                </a:extLst>
              </a:tr>
              <a:tr h="1282071">
                <a:tc>
                  <a:txBody>
                    <a:bodyPr/>
                    <a:lstStyle/>
                    <a:p>
                      <a:pPr lvl="0">
                        <a:buNone/>
                      </a:pPr>
                      <a:endParaRPr lang="en-US">
                        <a:latin typeface="Segoe UI"/>
                      </a:endParaRPr>
                    </a:p>
                  </a:txBody>
                  <a:tcPr/>
                </a:tc>
                <a:tc>
                  <a:txBody>
                    <a:bodyPr/>
                    <a:lstStyle/>
                    <a:p>
                      <a:endParaRPr lang="en-US" b="1"/>
                    </a:p>
                  </a:txBody>
                  <a:tcPr/>
                </a:tc>
                <a:tc>
                  <a:txBody>
                    <a:bodyPr/>
                    <a:lstStyle/>
                    <a:p>
                      <a:endParaRPr lang="en-US">
                        <a:latin typeface="Segoe UI"/>
                      </a:endParaRPr>
                    </a:p>
                  </a:txBody>
                  <a:tcPr/>
                </a:tc>
                <a:extLst>
                  <a:ext uri="{0D108BD9-81ED-4DB2-BD59-A6C34878D82A}">
                    <a16:rowId xmlns:a16="http://schemas.microsoft.com/office/drawing/2014/main" val="2144696672"/>
                  </a:ext>
                </a:extLst>
              </a:tr>
            </a:tbl>
          </a:graphicData>
        </a:graphic>
      </p:graphicFrame>
    </p:spTree>
    <p:extLst>
      <p:ext uri="{BB962C8B-B14F-4D97-AF65-F5344CB8AC3E}">
        <p14:creationId xmlns:p14="http://schemas.microsoft.com/office/powerpoint/2010/main" val="3309925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6620B646-78BA-43E1-9FB1-2FFECD51E76F}"/>
              </a:ext>
            </a:extLst>
          </p:cNvPr>
          <p:cNvSpPr>
            <a:spLocks noGrp="1"/>
          </p:cNvSpPr>
          <p:nvPr>
            <p:ph type="ctrTitle"/>
          </p:nvPr>
        </p:nvSpPr>
        <p:spPr>
          <a:xfrm>
            <a:off x="1332967" y="246150"/>
            <a:ext cx="6375159" cy="1122817"/>
          </a:xfrm>
        </p:spPr>
        <p:txBody>
          <a:bodyPr/>
          <a:lstStyle/>
          <a:p>
            <a:pPr algn="ctr">
              <a:defRPr/>
            </a:pPr>
            <a:r>
              <a:rPr lang="en-GB" sz="3600">
                <a:cs typeface="Arial"/>
              </a:rPr>
              <a:t>Perceptions and expectations: tensions</a:t>
            </a:r>
            <a:endParaRPr lang="en-GB" sz="3600">
              <a:solidFill>
                <a:prstClr val="white"/>
              </a:solidFill>
            </a:endParaRP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466851"/>
            <a:ext cx="8263493" cy="4695824"/>
          </a:xfrm>
          <a:ln w="19050">
            <a:solidFill>
              <a:srgbClr val="FF7401"/>
            </a:solidFill>
          </a:ln>
        </p:spPr>
        <p:txBody>
          <a:bodyPr lIns="36000" tIns="36000" rIns="36000" bIns="36000" anchor="t"/>
          <a:lstStyle/>
          <a:p>
            <a:pPr>
              <a:lnSpc>
                <a:spcPct val="100000"/>
              </a:lnSpc>
              <a:spcBef>
                <a:spcPts val="600"/>
              </a:spcBef>
              <a:buClr>
                <a:schemeClr val="accent4"/>
              </a:buClr>
              <a:buSzPct val="150000"/>
            </a:pPr>
            <a:r>
              <a:rPr lang="en-GB" sz="2000" b="1">
                <a:latin typeface="Segoe UI"/>
                <a:ea typeface="+mn-lt"/>
                <a:cs typeface="Segoe UI"/>
              </a:rPr>
              <a:t>Tensions between AL and student perceptions:</a:t>
            </a:r>
            <a:endParaRPr lang="en-GB" sz="2000">
              <a:latin typeface="Arial"/>
              <a:ea typeface="+mn-lt"/>
              <a:cs typeface="Arial"/>
            </a:endParaRPr>
          </a:p>
          <a:p>
            <a:pPr marL="342900" indent="-342900">
              <a:buClr>
                <a:schemeClr val="accent4"/>
              </a:buClr>
              <a:buSzPct val="150000"/>
              <a:buChar char="•"/>
            </a:pPr>
            <a:endParaRPr lang="en-GB" sz="2000">
              <a:latin typeface="Segoe UI"/>
              <a:cs typeface="Segoe UI"/>
            </a:endParaRPr>
          </a:p>
          <a:p>
            <a:endParaRPr lang="en-GB" sz="2000" b="1">
              <a:latin typeface="Segoe UI" panose="020B0502040204020203" pitchFamily="34" charset="0"/>
              <a:cs typeface="Segoe UI" panose="020B0502040204020203" pitchFamily="34" charset="0"/>
            </a:endParaRPr>
          </a:p>
        </p:txBody>
      </p:sp>
      <p:graphicFrame>
        <p:nvGraphicFramePr>
          <p:cNvPr id="2" name="Table 2">
            <a:extLst>
              <a:ext uri="{FF2B5EF4-FFF2-40B4-BE49-F238E27FC236}">
                <a16:creationId xmlns:a16="http://schemas.microsoft.com/office/drawing/2014/main" id="{28DC88FA-15D4-48E8-9E50-23B25B8FD118}"/>
              </a:ext>
            </a:extLst>
          </p:cNvPr>
          <p:cNvGraphicFramePr>
            <a:graphicFrameLocks noGrp="1"/>
          </p:cNvGraphicFramePr>
          <p:nvPr>
            <p:extLst>
              <p:ext uri="{D42A27DB-BD31-4B8C-83A1-F6EECF244321}">
                <p14:modId xmlns:p14="http://schemas.microsoft.com/office/powerpoint/2010/main" val="2430270360"/>
              </p:ext>
            </p:extLst>
          </p:nvPr>
        </p:nvGraphicFramePr>
        <p:xfrm>
          <a:off x="408670" y="1864558"/>
          <a:ext cx="8214231" cy="4017299"/>
        </p:xfrm>
        <a:graphic>
          <a:graphicData uri="http://schemas.openxmlformats.org/drawingml/2006/table">
            <a:tbl>
              <a:tblPr firstRow="1" bandRow="1">
                <a:tableStyleId>{5C22544A-7EE6-4342-B048-85BDC9FD1C3A}</a:tableStyleId>
              </a:tblPr>
              <a:tblGrid>
                <a:gridCol w="1683325">
                  <a:extLst>
                    <a:ext uri="{9D8B030D-6E8A-4147-A177-3AD203B41FA5}">
                      <a16:colId xmlns:a16="http://schemas.microsoft.com/office/drawing/2014/main" val="3152613782"/>
                    </a:ext>
                  </a:extLst>
                </a:gridCol>
                <a:gridCol w="3190008">
                  <a:extLst>
                    <a:ext uri="{9D8B030D-6E8A-4147-A177-3AD203B41FA5}">
                      <a16:colId xmlns:a16="http://schemas.microsoft.com/office/drawing/2014/main" val="149641218"/>
                    </a:ext>
                  </a:extLst>
                </a:gridCol>
                <a:gridCol w="3340898">
                  <a:extLst>
                    <a:ext uri="{9D8B030D-6E8A-4147-A177-3AD203B41FA5}">
                      <a16:colId xmlns:a16="http://schemas.microsoft.com/office/drawing/2014/main" val="2245627500"/>
                    </a:ext>
                  </a:extLst>
                </a:gridCol>
              </a:tblGrid>
              <a:tr h="430619">
                <a:tc>
                  <a:txBody>
                    <a:bodyPr/>
                    <a:lstStyle/>
                    <a:p>
                      <a:endParaRPr lang="en-US"/>
                    </a:p>
                  </a:txBody>
                  <a:tcPr/>
                </a:tc>
                <a:tc>
                  <a:txBody>
                    <a:bodyPr/>
                    <a:lstStyle/>
                    <a:p>
                      <a:r>
                        <a:rPr lang="en-US"/>
                        <a:t>Student</a:t>
                      </a:r>
                    </a:p>
                  </a:txBody>
                  <a:tcPr/>
                </a:tc>
                <a:tc>
                  <a:txBody>
                    <a:bodyPr/>
                    <a:lstStyle/>
                    <a:p>
                      <a:r>
                        <a:rPr lang="en-US"/>
                        <a:t>AL</a:t>
                      </a:r>
                    </a:p>
                  </a:txBody>
                  <a:tcPr/>
                </a:tc>
                <a:extLst>
                  <a:ext uri="{0D108BD9-81ED-4DB2-BD59-A6C34878D82A}">
                    <a16:rowId xmlns:a16="http://schemas.microsoft.com/office/drawing/2014/main" val="2566701859"/>
                  </a:ext>
                </a:extLst>
              </a:tr>
              <a:tr h="1213564">
                <a:tc>
                  <a:txBody>
                    <a:bodyPr/>
                    <a:lstStyle/>
                    <a:p>
                      <a:pPr lvl="0">
                        <a:buNone/>
                      </a:pPr>
                      <a:r>
                        <a:rPr lang="en-GB" sz="1800" b="0" i="0" u="none" strike="noStrike" noProof="0">
                          <a:latin typeface="Segoe UI"/>
                        </a:rPr>
                        <a:t>Focus on assessment</a:t>
                      </a:r>
                      <a:endParaRPr lang="en-US">
                        <a:latin typeface="Segoe UI"/>
                      </a:endParaRPr>
                    </a:p>
                  </a:txBody>
                  <a:tcPr/>
                </a:tc>
                <a:tc>
                  <a:txBody>
                    <a:bodyPr/>
                    <a:lstStyle/>
                    <a:p>
                      <a:r>
                        <a:rPr lang="en-US">
                          <a:latin typeface="Segoe UI"/>
                        </a:rPr>
                        <a:t>Format of and approach to assessment tasks is important</a:t>
                      </a:r>
                    </a:p>
                  </a:txBody>
                  <a:tcPr/>
                </a:tc>
                <a:tc>
                  <a:txBody>
                    <a:bodyPr/>
                    <a:lstStyle/>
                    <a:p>
                      <a:r>
                        <a:rPr lang="en-US" sz="1800" b="0" i="0" u="none" strike="noStrike" noProof="0">
                          <a:latin typeface="Segoe UI"/>
                        </a:rPr>
                        <a:t>"Students too focussed on assessment"</a:t>
                      </a:r>
                      <a:r>
                        <a:rPr lang="en-US">
                          <a:latin typeface="Segoe UI"/>
                        </a:rPr>
                        <a:t> </a:t>
                      </a:r>
                    </a:p>
                    <a:p>
                      <a:pPr marL="285750" lvl="0" indent="-285750">
                        <a:buFont typeface="Arial"/>
                        <a:buChar char="•"/>
                      </a:pPr>
                      <a:r>
                        <a:rPr lang="en-US" b="1">
                          <a:latin typeface="Segoe UI"/>
                        </a:rPr>
                        <a:t>Approach vs. content?</a:t>
                      </a:r>
                    </a:p>
                    <a:p>
                      <a:pPr marL="285750" lvl="0" indent="-285750">
                        <a:buFont typeface="Arial"/>
                        <a:buChar char="•"/>
                      </a:pPr>
                      <a:r>
                        <a:rPr lang="en-US" b="1">
                          <a:latin typeface="Segoe UI"/>
                        </a:rPr>
                        <a:t>Integrated assessment?</a:t>
                      </a:r>
                    </a:p>
                  </a:txBody>
                  <a:tcPr/>
                </a:tc>
                <a:extLst>
                  <a:ext uri="{0D108BD9-81ED-4DB2-BD59-A6C34878D82A}">
                    <a16:rowId xmlns:a16="http://schemas.microsoft.com/office/drawing/2014/main" val="1183576795"/>
                  </a:ext>
                </a:extLst>
              </a:tr>
              <a:tr h="1091045">
                <a:tc>
                  <a:txBody>
                    <a:bodyPr/>
                    <a:lstStyle/>
                    <a:p>
                      <a:pPr lvl="0">
                        <a:buNone/>
                      </a:pPr>
                      <a:r>
                        <a:rPr lang="en-GB" sz="1800" b="0" i="0" u="none" strike="noStrike" noProof="0">
                          <a:latin typeface="Segoe UI"/>
                        </a:rPr>
                        <a:t>Didactic versus active </a:t>
                      </a:r>
                    </a:p>
                  </a:txBody>
                  <a:tcPr/>
                </a:tc>
                <a:tc>
                  <a:txBody>
                    <a:bodyPr/>
                    <a:lstStyle/>
                    <a:p>
                      <a:r>
                        <a:rPr lang="en-US">
                          <a:latin typeface="Segoe UI"/>
                        </a:rPr>
                        <a:t>Appreciate a mixture of approaches</a:t>
                      </a:r>
                    </a:p>
                    <a:p>
                      <a:pPr lvl="0">
                        <a:buNone/>
                      </a:pPr>
                      <a:endParaRPr lang="en-US">
                        <a:latin typeface="Segoe UI"/>
                      </a:endParaRPr>
                    </a:p>
                  </a:txBody>
                  <a:tcPr/>
                </a:tc>
                <a:tc>
                  <a:txBody>
                    <a:bodyPr/>
                    <a:lstStyle/>
                    <a:p>
                      <a:r>
                        <a:rPr lang="en-US">
                          <a:latin typeface="Segoe UI"/>
                        </a:rPr>
                        <a:t>"Students want presentations" (especially online)</a:t>
                      </a:r>
                    </a:p>
                  </a:txBody>
                  <a:tcPr/>
                </a:tc>
                <a:extLst>
                  <a:ext uri="{0D108BD9-81ED-4DB2-BD59-A6C34878D82A}">
                    <a16:rowId xmlns:a16="http://schemas.microsoft.com/office/drawing/2014/main" val="2702988018"/>
                  </a:ext>
                </a:extLst>
              </a:tr>
              <a:tr h="1282071">
                <a:tc>
                  <a:txBody>
                    <a:bodyPr/>
                    <a:lstStyle/>
                    <a:p>
                      <a:pPr lvl="0">
                        <a:buNone/>
                      </a:pPr>
                      <a:endParaRPr lang="en-US">
                        <a:latin typeface="Segoe UI"/>
                      </a:endParaRPr>
                    </a:p>
                  </a:txBody>
                  <a:tcPr/>
                </a:tc>
                <a:tc>
                  <a:txBody>
                    <a:bodyPr/>
                    <a:lstStyle/>
                    <a:p>
                      <a:endParaRPr lang="en-US">
                        <a:latin typeface="Segoe UI"/>
                      </a:endParaRPr>
                    </a:p>
                  </a:txBody>
                  <a:tcPr/>
                </a:tc>
                <a:tc>
                  <a:txBody>
                    <a:bodyPr/>
                    <a:lstStyle/>
                    <a:p>
                      <a:pPr lvl="0">
                        <a:buNone/>
                      </a:pPr>
                      <a:endParaRPr lang="en-US" b="1">
                        <a:latin typeface="Segoe UI"/>
                      </a:endParaRPr>
                    </a:p>
                  </a:txBody>
                  <a:tcPr/>
                </a:tc>
                <a:extLst>
                  <a:ext uri="{0D108BD9-81ED-4DB2-BD59-A6C34878D82A}">
                    <a16:rowId xmlns:a16="http://schemas.microsoft.com/office/drawing/2014/main" val="2144696672"/>
                  </a:ext>
                </a:extLst>
              </a:tr>
            </a:tbl>
          </a:graphicData>
        </a:graphic>
      </p:graphicFrame>
    </p:spTree>
    <p:extLst>
      <p:ext uri="{BB962C8B-B14F-4D97-AF65-F5344CB8AC3E}">
        <p14:creationId xmlns:p14="http://schemas.microsoft.com/office/powerpoint/2010/main" val="4264596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6620B646-78BA-43E1-9FB1-2FFECD51E76F}"/>
              </a:ext>
            </a:extLst>
          </p:cNvPr>
          <p:cNvSpPr>
            <a:spLocks noGrp="1"/>
          </p:cNvSpPr>
          <p:nvPr>
            <p:ph type="ctrTitle"/>
          </p:nvPr>
        </p:nvSpPr>
        <p:spPr>
          <a:xfrm>
            <a:off x="1332967" y="246150"/>
            <a:ext cx="6375159" cy="1122817"/>
          </a:xfrm>
        </p:spPr>
        <p:txBody>
          <a:bodyPr/>
          <a:lstStyle/>
          <a:p>
            <a:pPr algn="ctr">
              <a:defRPr/>
            </a:pPr>
            <a:r>
              <a:rPr lang="en-GB" sz="3600">
                <a:cs typeface="Arial"/>
              </a:rPr>
              <a:t>Perceptions and expectations: tensions</a:t>
            </a:r>
            <a:endParaRPr lang="en-GB" sz="3600">
              <a:solidFill>
                <a:prstClr val="white"/>
              </a:solidFill>
            </a:endParaRP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466851"/>
            <a:ext cx="8263493" cy="4695824"/>
          </a:xfrm>
          <a:ln w="19050">
            <a:solidFill>
              <a:srgbClr val="FF7401"/>
            </a:solidFill>
          </a:ln>
        </p:spPr>
        <p:txBody>
          <a:bodyPr lIns="36000" tIns="36000" rIns="36000" bIns="36000" anchor="t"/>
          <a:lstStyle/>
          <a:p>
            <a:pPr>
              <a:lnSpc>
                <a:spcPct val="100000"/>
              </a:lnSpc>
              <a:spcBef>
                <a:spcPts val="600"/>
              </a:spcBef>
              <a:buClr>
                <a:schemeClr val="accent4"/>
              </a:buClr>
              <a:buSzPct val="150000"/>
            </a:pPr>
            <a:r>
              <a:rPr lang="en-GB" sz="2000" b="1">
                <a:latin typeface="Segoe UI"/>
                <a:ea typeface="+mn-lt"/>
                <a:cs typeface="Segoe UI"/>
              </a:rPr>
              <a:t>Tensions between AL and student perceptions:</a:t>
            </a:r>
            <a:endParaRPr lang="en-GB" sz="2000">
              <a:latin typeface="Arial"/>
              <a:ea typeface="+mn-lt"/>
              <a:cs typeface="Arial"/>
            </a:endParaRPr>
          </a:p>
          <a:p>
            <a:pPr marL="342900" indent="-342900">
              <a:buClr>
                <a:schemeClr val="accent4"/>
              </a:buClr>
              <a:buSzPct val="150000"/>
              <a:buChar char="•"/>
            </a:pPr>
            <a:endParaRPr lang="en-GB" sz="2000">
              <a:latin typeface="Segoe UI"/>
              <a:cs typeface="Segoe UI"/>
            </a:endParaRPr>
          </a:p>
          <a:p>
            <a:endParaRPr lang="en-GB" sz="2000" b="1">
              <a:latin typeface="Segoe UI" panose="020B0502040204020203" pitchFamily="34" charset="0"/>
              <a:cs typeface="Segoe UI" panose="020B0502040204020203" pitchFamily="34" charset="0"/>
            </a:endParaRPr>
          </a:p>
        </p:txBody>
      </p:sp>
      <p:graphicFrame>
        <p:nvGraphicFramePr>
          <p:cNvPr id="2" name="Table 2">
            <a:extLst>
              <a:ext uri="{FF2B5EF4-FFF2-40B4-BE49-F238E27FC236}">
                <a16:creationId xmlns:a16="http://schemas.microsoft.com/office/drawing/2014/main" id="{28DC88FA-15D4-48E8-9E50-23B25B8FD118}"/>
              </a:ext>
            </a:extLst>
          </p:cNvPr>
          <p:cNvGraphicFramePr>
            <a:graphicFrameLocks noGrp="1"/>
          </p:cNvGraphicFramePr>
          <p:nvPr>
            <p:extLst>
              <p:ext uri="{D42A27DB-BD31-4B8C-83A1-F6EECF244321}">
                <p14:modId xmlns:p14="http://schemas.microsoft.com/office/powerpoint/2010/main" val="1242588643"/>
              </p:ext>
            </p:extLst>
          </p:nvPr>
        </p:nvGraphicFramePr>
        <p:xfrm>
          <a:off x="408670" y="1864558"/>
          <a:ext cx="8214231" cy="4114974"/>
        </p:xfrm>
        <a:graphic>
          <a:graphicData uri="http://schemas.openxmlformats.org/drawingml/2006/table">
            <a:tbl>
              <a:tblPr firstRow="1" bandRow="1">
                <a:tableStyleId>{5C22544A-7EE6-4342-B048-85BDC9FD1C3A}</a:tableStyleId>
              </a:tblPr>
              <a:tblGrid>
                <a:gridCol w="1683325">
                  <a:extLst>
                    <a:ext uri="{9D8B030D-6E8A-4147-A177-3AD203B41FA5}">
                      <a16:colId xmlns:a16="http://schemas.microsoft.com/office/drawing/2014/main" val="3152613782"/>
                    </a:ext>
                  </a:extLst>
                </a:gridCol>
                <a:gridCol w="3190008">
                  <a:extLst>
                    <a:ext uri="{9D8B030D-6E8A-4147-A177-3AD203B41FA5}">
                      <a16:colId xmlns:a16="http://schemas.microsoft.com/office/drawing/2014/main" val="149641218"/>
                    </a:ext>
                  </a:extLst>
                </a:gridCol>
                <a:gridCol w="3340898">
                  <a:extLst>
                    <a:ext uri="{9D8B030D-6E8A-4147-A177-3AD203B41FA5}">
                      <a16:colId xmlns:a16="http://schemas.microsoft.com/office/drawing/2014/main" val="2245627500"/>
                    </a:ext>
                  </a:extLst>
                </a:gridCol>
              </a:tblGrid>
              <a:tr h="430619">
                <a:tc>
                  <a:txBody>
                    <a:bodyPr/>
                    <a:lstStyle/>
                    <a:p>
                      <a:endParaRPr lang="en-US"/>
                    </a:p>
                  </a:txBody>
                  <a:tcPr/>
                </a:tc>
                <a:tc>
                  <a:txBody>
                    <a:bodyPr/>
                    <a:lstStyle/>
                    <a:p>
                      <a:r>
                        <a:rPr lang="en-US"/>
                        <a:t>Student</a:t>
                      </a:r>
                    </a:p>
                  </a:txBody>
                  <a:tcPr/>
                </a:tc>
                <a:tc>
                  <a:txBody>
                    <a:bodyPr/>
                    <a:lstStyle/>
                    <a:p>
                      <a:r>
                        <a:rPr lang="en-US"/>
                        <a:t>AL</a:t>
                      </a:r>
                    </a:p>
                  </a:txBody>
                  <a:tcPr/>
                </a:tc>
                <a:extLst>
                  <a:ext uri="{0D108BD9-81ED-4DB2-BD59-A6C34878D82A}">
                    <a16:rowId xmlns:a16="http://schemas.microsoft.com/office/drawing/2014/main" val="2566701859"/>
                  </a:ext>
                </a:extLst>
              </a:tr>
              <a:tr h="1213564">
                <a:tc>
                  <a:txBody>
                    <a:bodyPr/>
                    <a:lstStyle/>
                    <a:p>
                      <a:pPr lvl="0">
                        <a:buNone/>
                      </a:pPr>
                      <a:r>
                        <a:rPr lang="en-GB" sz="1800" b="0" i="0" u="none" strike="noStrike" noProof="0">
                          <a:latin typeface="Segoe UI"/>
                        </a:rPr>
                        <a:t>Focus on assessment</a:t>
                      </a:r>
                      <a:endParaRPr lang="en-US">
                        <a:latin typeface="Segoe UI"/>
                      </a:endParaRPr>
                    </a:p>
                  </a:txBody>
                  <a:tcPr/>
                </a:tc>
                <a:tc>
                  <a:txBody>
                    <a:bodyPr/>
                    <a:lstStyle/>
                    <a:p>
                      <a:r>
                        <a:rPr lang="en-US">
                          <a:latin typeface="Segoe UI"/>
                        </a:rPr>
                        <a:t>Format of and approach to assessment tasks is important</a:t>
                      </a:r>
                    </a:p>
                  </a:txBody>
                  <a:tcPr/>
                </a:tc>
                <a:tc>
                  <a:txBody>
                    <a:bodyPr/>
                    <a:lstStyle/>
                    <a:p>
                      <a:r>
                        <a:rPr lang="en-US" sz="1800" b="0" i="0" u="none" strike="noStrike" noProof="0">
                          <a:latin typeface="Segoe UI"/>
                        </a:rPr>
                        <a:t>"Students too focussed on assessment"</a:t>
                      </a:r>
                      <a:r>
                        <a:rPr lang="en-US">
                          <a:latin typeface="Segoe UI"/>
                        </a:rPr>
                        <a:t> </a:t>
                      </a:r>
                    </a:p>
                    <a:p>
                      <a:pPr marL="285750" lvl="0" indent="-285750">
                        <a:buFont typeface="Arial"/>
                        <a:buChar char="•"/>
                      </a:pPr>
                      <a:r>
                        <a:rPr lang="en-US" b="1">
                          <a:latin typeface="Segoe UI"/>
                        </a:rPr>
                        <a:t>Approach vs. content?</a:t>
                      </a:r>
                    </a:p>
                    <a:p>
                      <a:pPr marL="285750" lvl="0" indent="-285750">
                        <a:buFont typeface="Arial"/>
                        <a:buChar char="•"/>
                      </a:pPr>
                      <a:r>
                        <a:rPr lang="en-US" b="1">
                          <a:latin typeface="Segoe UI"/>
                        </a:rPr>
                        <a:t>Integrated assessment?</a:t>
                      </a:r>
                    </a:p>
                  </a:txBody>
                  <a:tcPr/>
                </a:tc>
                <a:extLst>
                  <a:ext uri="{0D108BD9-81ED-4DB2-BD59-A6C34878D82A}">
                    <a16:rowId xmlns:a16="http://schemas.microsoft.com/office/drawing/2014/main" val="1183576795"/>
                  </a:ext>
                </a:extLst>
              </a:tr>
              <a:tr h="1091045">
                <a:tc>
                  <a:txBody>
                    <a:bodyPr/>
                    <a:lstStyle/>
                    <a:p>
                      <a:pPr lvl="0">
                        <a:buNone/>
                      </a:pPr>
                      <a:r>
                        <a:rPr lang="en-GB" sz="1800" b="0" i="0" u="none" strike="noStrike" noProof="0">
                          <a:latin typeface="Segoe UI"/>
                        </a:rPr>
                        <a:t>Didactic versus active </a:t>
                      </a:r>
                    </a:p>
                  </a:txBody>
                  <a:tcPr/>
                </a:tc>
                <a:tc>
                  <a:txBody>
                    <a:bodyPr/>
                    <a:lstStyle/>
                    <a:p>
                      <a:r>
                        <a:rPr lang="en-US">
                          <a:latin typeface="Segoe UI"/>
                        </a:rPr>
                        <a:t>Appreciate a mixture of approaches</a:t>
                      </a:r>
                    </a:p>
                    <a:p>
                      <a:pPr lvl="0">
                        <a:buNone/>
                      </a:pPr>
                      <a:endParaRPr lang="en-US">
                        <a:latin typeface="Segoe UI"/>
                      </a:endParaRPr>
                    </a:p>
                  </a:txBody>
                  <a:tcPr/>
                </a:tc>
                <a:tc>
                  <a:txBody>
                    <a:bodyPr/>
                    <a:lstStyle/>
                    <a:p>
                      <a:r>
                        <a:rPr lang="en-US">
                          <a:latin typeface="Segoe UI"/>
                        </a:rPr>
                        <a:t>"Students want presentations" (especially online)</a:t>
                      </a:r>
                    </a:p>
                    <a:p>
                      <a:pPr marL="285750" lvl="0" indent="-285750">
                        <a:buFont typeface="Arial"/>
                        <a:buChar char="•"/>
                      </a:pPr>
                      <a:r>
                        <a:rPr lang="en-US" b="1">
                          <a:latin typeface="Segoe UI"/>
                        </a:rPr>
                        <a:t>AL perception of effectiveness?</a:t>
                      </a:r>
                    </a:p>
                  </a:txBody>
                  <a:tcPr/>
                </a:tc>
                <a:extLst>
                  <a:ext uri="{0D108BD9-81ED-4DB2-BD59-A6C34878D82A}">
                    <a16:rowId xmlns:a16="http://schemas.microsoft.com/office/drawing/2014/main" val="2702988018"/>
                  </a:ext>
                </a:extLst>
              </a:tr>
              <a:tr h="1282071">
                <a:tc>
                  <a:txBody>
                    <a:bodyPr/>
                    <a:lstStyle/>
                    <a:p>
                      <a:pPr lvl="0">
                        <a:buNone/>
                      </a:pPr>
                      <a:endParaRPr lang="en-US">
                        <a:latin typeface="Segoe UI"/>
                      </a:endParaRPr>
                    </a:p>
                  </a:txBody>
                  <a:tcPr/>
                </a:tc>
                <a:tc>
                  <a:txBody>
                    <a:bodyPr/>
                    <a:lstStyle/>
                    <a:p>
                      <a:endParaRPr lang="en-US">
                        <a:latin typeface="Segoe UI"/>
                      </a:endParaRPr>
                    </a:p>
                  </a:txBody>
                  <a:tcPr/>
                </a:tc>
                <a:tc>
                  <a:txBody>
                    <a:bodyPr/>
                    <a:lstStyle/>
                    <a:p>
                      <a:endParaRPr lang="en-US">
                        <a:latin typeface="Segoe UI"/>
                      </a:endParaRPr>
                    </a:p>
                  </a:txBody>
                  <a:tcPr/>
                </a:tc>
                <a:extLst>
                  <a:ext uri="{0D108BD9-81ED-4DB2-BD59-A6C34878D82A}">
                    <a16:rowId xmlns:a16="http://schemas.microsoft.com/office/drawing/2014/main" val="2144696672"/>
                  </a:ext>
                </a:extLst>
              </a:tr>
            </a:tbl>
          </a:graphicData>
        </a:graphic>
      </p:graphicFrame>
    </p:spTree>
    <p:extLst>
      <p:ext uri="{BB962C8B-B14F-4D97-AF65-F5344CB8AC3E}">
        <p14:creationId xmlns:p14="http://schemas.microsoft.com/office/powerpoint/2010/main" val="3701480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6620B646-78BA-43E1-9FB1-2FFECD51E76F}"/>
              </a:ext>
            </a:extLst>
          </p:cNvPr>
          <p:cNvSpPr>
            <a:spLocks noGrp="1"/>
          </p:cNvSpPr>
          <p:nvPr>
            <p:ph type="ctrTitle"/>
          </p:nvPr>
        </p:nvSpPr>
        <p:spPr>
          <a:xfrm>
            <a:off x="1332967" y="246150"/>
            <a:ext cx="6375159" cy="1122817"/>
          </a:xfrm>
        </p:spPr>
        <p:txBody>
          <a:bodyPr/>
          <a:lstStyle/>
          <a:p>
            <a:pPr algn="ctr">
              <a:defRPr/>
            </a:pPr>
            <a:r>
              <a:rPr lang="en-GB" sz="3600">
                <a:cs typeface="Arial"/>
              </a:rPr>
              <a:t>Perceptions and expectations: tensions</a:t>
            </a:r>
            <a:endParaRPr lang="en-GB" sz="3600">
              <a:solidFill>
                <a:prstClr val="white"/>
              </a:solidFill>
            </a:endParaRP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466851"/>
            <a:ext cx="8263493" cy="4695824"/>
          </a:xfrm>
          <a:ln w="19050">
            <a:solidFill>
              <a:srgbClr val="FF7401"/>
            </a:solidFill>
          </a:ln>
        </p:spPr>
        <p:txBody>
          <a:bodyPr lIns="36000" tIns="36000" rIns="36000" bIns="36000" anchor="t"/>
          <a:lstStyle/>
          <a:p>
            <a:pPr>
              <a:lnSpc>
                <a:spcPct val="100000"/>
              </a:lnSpc>
              <a:spcBef>
                <a:spcPts val="600"/>
              </a:spcBef>
              <a:buClr>
                <a:schemeClr val="accent4"/>
              </a:buClr>
              <a:buSzPct val="150000"/>
            </a:pPr>
            <a:r>
              <a:rPr lang="en-GB" sz="2000" b="1">
                <a:latin typeface="Segoe UI"/>
                <a:ea typeface="+mn-lt"/>
                <a:cs typeface="Segoe UI"/>
              </a:rPr>
              <a:t>Tensions between AL and student perceptions:</a:t>
            </a:r>
            <a:endParaRPr lang="en-GB" sz="2000">
              <a:latin typeface="Arial"/>
              <a:ea typeface="+mn-lt"/>
              <a:cs typeface="Arial"/>
            </a:endParaRPr>
          </a:p>
          <a:p>
            <a:pPr marL="342900" indent="-342900">
              <a:buClr>
                <a:schemeClr val="accent4"/>
              </a:buClr>
              <a:buSzPct val="150000"/>
              <a:buChar char="•"/>
            </a:pPr>
            <a:endParaRPr lang="en-GB" sz="2000">
              <a:latin typeface="Segoe UI"/>
              <a:cs typeface="Segoe UI"/>
            </a:endParaRPr>
          </a:p>
          <a:p>
            <a:endParaRPr lang="en-GB" sz="2000" b="1">
              <a:latin typeface="Segoe UI" panose="020B0502040204020203" pitchFamily="34" charset="0"/>
              <a:cs typeface="Segoe UI" panose="020B0502040204020203" pitchFamily="34" charset="0"/>
            </a:endParaRPr>
          </a:p>
        </p:txBody>
      </p:sp>
      <p:graphicFrame>
        <p:nvGraphicFramePr>
          <p:cNvPr id="2" name="Table 2">
            <a:extLst>
              <a:ext uri="{FF2B5EF4-FFF2-40B4-BE49-F238E27FC236}">
                <a16:creationId xmlns:a16="http://schemas.microsoft.com/office/drawing/2014/main" id="{28DC88FA-15D4-48E8-9E50-23B25B8FD118}"/>
              </a:ext>
            </a:extLst>
          </p:cNvPr>
          <p:cNvGraphicFramePr>
            <a:graphicFrameLocks noGrp="1"/>
          </p:cNvGraphicFramePr>
          <p:nvPr/>
        </p:nvGraphicFramePr>
        <p:xfrm>
          <a:off x="408670" y="1864558"/>
          <a:ext cx="8214231" cy="4114974"/>
        </p:xfrm>
        <a:graphic>
          <a:graphicData uri="http://schemas.openxmlformats.org/drawingml/2006/table">
            <a:tbl>
              <a:tblPr firstRow="1" bandRow="1">
                <a:tableStyleId>{5C22544A-7EE6-4342-B048-85BDC9FD1C3A}</a:tableStyleId>
              </a:tblPr>
              <a:tblGrid>
                <a:gridCol w="1683325">
                  <a:extLst>
                    <a:ext uri="{9D8B030D-6E8A-4147-A177-3AD203B41FA5}">
                      <a16:colId xmlns:a16="http://schemas.microsoft.com/office/drawing/2014/main" val="3152613782"/>
                    </a:ext>
                  </a:extLst>
                </a:gridCol>
                <a:gridCol w="3190008">
                  <a:extLst>
                    <a:ext uri="{9D8B030D-6E8A-4147-A177-3AD203B41FA5}">
                      <a16:colId xmlns:a16="http://schemas.microsoft.com/office/drawing/2014/main" val="149641218"/>
                    </a:ext>
                  </a:extLst>
                </a:gridCol>
                <a:gridCol w="3340898">
                  <a:extLst>
                    <a:ext uri="{9D8B030D-6E8A-4147-A177-3AD203B41FA5}">
                      <a16:colId xmlns:a16="http://schemas.microsoft.com/office/drawing/2014/main" val="2245627500"/>
                    </a:ext>
                  </a:extLst>
                </a:gridCol>
              </a:tblGrid>
              <a:tr h="430619">
                <a:tc>
                  <a:txBody>
                    <a:bodyPr/>
                    <a:lstStyle/>
                    <a:p>
                      <a:endParaRPr lang="en-US"/>
                    </a:p>
                  </a:txBody>
                  <a:tcPr/>
                </a:tc>
                <a:tc>
                  <a:txBody>
                    <a:bodyPr/>
                    <a:lstStyle/>
                    <a:p>
                      <a:r>
                        <a:rPr lang="en-US"/>
                        <a:t>Student</a:t>
                      </a:r>
                    </a:p>
                  </a:txBody>
                  <a:tcPr/>
                </a:tc>
                <a:tc>
                  <a:txBody>
                    <a:bodyPr/>
                    <a:lstStyle/>
                    <a:p>
                      <a:r>
                        <a:rPr lang="en-US"/>
                        <a:t>AL</a:t>
                      </a:r>
                    </a:p>
                  </a:txBody>
                  <a:tcPr/>
                </a:tc>
                <a:extLst>
                  <a:ext uri="{0D108BD9-81ED-4DB2-BD59-A6C34878D82A}">
                    <a16:rowId xmlns:a16="http://schemas.microsoft.com/office/drawing/2014/main" val="2566701859"/>
                  </a:ext>
                </a:extLst>
              </a:tr>
              <a:tr h="1213564">
                <a:tc>
                  <a:txBody>
                    <a:bodyPr/>
                    <a:lstStyle/>
                    <a:p>
                      <a:pPr lvl="0">
                        <a:buNone/>
                      </a:pPr>
                      <a:r>
                        <a:rPr lang="en-GB" sz="1800" b="0" i="0" u="none" strike="noStrike" noProof="0">
                          <a:latin typeface="Segoe UI"/>
                        </a:rPr>
                        <a:t>Focus on assessment</a:t>
                      </a:r>
                      <a:endParaRPr lang="en-US">
                        <a:latin typeface="Segoe UI"/>
                      </a:endParaRPr>
                    </a:p>
                  </a:txBody>
                  <a:tcPr/>
                </a:tc>
                <a:tc>
                  <a:txBody>
                    <a:bodyPr/>
                    <a:lstStyle/>
                    <a:p>
                      <a:r>
                        <a:rPr lang="en-US">
                          <a:latin typeface="Segoe UI"/>
                        </a:rPr>
                        <a:t>Format of and approach to assessment tasks is important</a:t>
                      </a:r>
                    </a:p>
                  </a:txBody>
                  <a:tcPr/>
                </a:tc>
                <a:tc>
                  <a:txBody>
                    <a:bodyPr/>
                    <a:lstStyle/>
                    <a:p>
                      <a:r>
                        <a:rPr lang="en-US" sz="1800" b="0" i="0" u="none" strike="noStrike" noProof="0">
                          <a:latin typeface="Segoe UI"/>
                        </a:rPr>
                        <a:t>"Students too focussed on assessment"</a:t>
                      </a:r>
                      <a:r>
                        <a:rPr lang="en-US">
                          <a:latin typeface="Segoe UI"/>
                        </a:rPr>
                        <a:t> </a:t>
                      </a:r>
                    </a:p>
                    <a:p>
                      <a:pPr marL="285750" lvl="0" indent="-285750">
                        <a:buFont typeface="Arial"/>
                        <a:buChar char="•"/>
                      </a:pPr>
                      <a:r>
                        <a:rPr lang="en-US" b="1">
                          <a:latin typeface="Segoe UI"/>
                        </a:rPr>
                        <a:t>Approach vs. content?</a:t>
                      </a:r>
                    </a:p>
                    <a:p>
                      <a:pPr marL="285750" lvl="0" indent="-285750">
                        <a:buFont typeface="Arial"/>
                        <a:buChar char="•"/>
                      </a:pPr>
                      <a:r>
                        <a:rPr lang="en-US" b="1">
                          <a:latin typeface="Segoe UI"/>
                        </a:rPr>
                        <a:t>Integrated assessment?</a:t>
                      </a:r>
                    </a:p>
                  </a:txBody>
                  <a:tcPr/>
                </a:tc>
                <a:extLst>
                  <a:ext uri="{0D108BD9-81ED-4DB2-BD59-A6C34878D82A}">
                    <a16:rowId xmlns:a16="http://schemas.microsoft.com/office/drawing/2014/main" val="1183576795"/>
                  </a:ext>
                </a:extLst>
              </a:tr>
              <a:tr h="1091045">
                <a:tc>
                  <a:txBody>
                    <a:bodyPr/>
                    <a:lstStyle/>
                    <a:p>
                      <a:pPr lvl="0">
                        <a:buNone/>
                      </a:pPr>
                      <a:r>
                        <a:rPr lang="en-GB" sz="1800" b="0" i="0" u="none" strike="noStrike" noProof="0">
                          <a:latin typeface="Segoe UI"/>
                        </a:rPr>
                        <a:t>Didactic versus active </a:t>
                      </a:r>
                    </a:p>
                  </a:txBody>
                  <a:tcPr/>
                </a:tc>
                <a:tc>
                  <a:txBody>
                    <a:bodyPr/>
                    <a:lstStyle/>
                    <a:p>
                      <a:r>
                        <a:rPr lang="en-US">
                          <a:latin typeface="Segoe UI"/>
                        </a:rPr>
                        <a:t>Appreciate a mixture of approaches</a:t>
                      </a:r>
                    </a:p>
                    <a:p>
                      <a:pPr lvl="0">
                        <a:buNone/>
                      </a:pPr>
                      <a:endParaRPr lang="en-US">
                        <a:latin typeface="Segoe UI"/>
                      </a:endParaRPr>
                    </a:p>
                  </a:txBody>
                  <a:tcPr/>
                </a:tc>
                <a:tc>
                  <a:txBody>
                    <a:bodyPr/>
                    <a:lstStyle/>
                    <a:p>
                      <a:r>
                        <a:rPr lang="en-US">
                          <a:latin typeface="Segoe UI"/>
                        </a:rPr>
                        <a:t>"Students want presentations" (especially online)</a:t>
                      </a:r>
                    </a:p>
                    <a:p>
                      <a:pPr marL="285750" lvl="0" indent="-285750">
                        <a:buFont typeface="Arial"/>
                        <a:buChar char="•"/>
                      </a:pPr>
                      <a:r>
                        <a:rPr lang="en-US" b="1">
                          <a:latin typeface="Segoe UI"/>
                        </a:rPr>
                        <a:t>AL perception of effectiveness?</a:t>
                      </a:r>
                    </a:p>
                  </a:txBody>
                  <a:tcPr/>
                </a:tc>
                <a:extLst>
                  <a:ext uri="{0D108BD9-81ED-4DB2-BD59-A6C34878D82A}">
                    <a16:rowId xmlns:a16="http://schemas.microsoft.com/office/drawing/2014/main" val="2702988018"/>
                  </a:ext>
                </a:extLst>
              </a:tr>
              <a:tr h="1282071">
                <a:tc>
                  <a:txBody>
                    <a:bodyPr/>
                    <a:lstStyle/>
                    <a:p>
                      <a:pPr lvl="0">
                        <a:buNone/>
                      </a:pPr>
                      <a:r>
                        <a:rPr lang="en-GB" sz="1800" b="0" i="0" u="none" strike="noStrike" noProof="0">
                          <a:latin typeface="Segoe UI"/>
                        </a:rPr>
                        <a:t>Social learning </a:t>
                      </a:r>
                      <a:endParaRPr lang="en-US">
                        <a:latin typeface="Segoe UI"/>
                      </a:endParaRPr>
                    </a:p>
                  </a:txBody>
                  <a:tcPr/>
                </a:tc>
                <a:tc>
                  <a:txBody>
                    <a:bodyPr/>
                    <a:lstStyle/>
                    <a:p>
                      <a:r>
                        <a:rPr lang="en-US">
                          <a:latin typeface="Segoe UI"/>
                        </a:rPr>
                        <a:t>Engagement under students' control</a:t>
                      </a:r>
                    </a:p>
                  </a:txBody>
                  <a:tcPr/>
                </a:tc>
                <a:tc>
                  <a:txBody>
                    <a:bodyPr/>
                    <a:lstStyle/>
                    <a:p>
                      <a:r>
                        <a:rPr lang="en-US">
                          <a:latin typeface="Segoe UI"/>
                        </a:rPr>
                        <a:t>"Interaction is important, but difficult to facilitate"</a:t>
                      </a:r>
                    </a:p>
                  </a:txBody>
                  <a:tcPr/>
                </a:tc>
                <a:extLst>
                  <a:ext uri="{0D108BD9-81ED-4DB2-BD59-A6C34878D82A}">
                    <a16:rowId xmlns:a16="http://schemas.microsoft.com/office/drawing/2014/main" val="2144696672"/>
                  </a:ext>
                </a:extLst>
              </a:tr>
            </a:tbl>
          </a:graphicData>
        </a:graphic>
      </p:graphicFrame>
    </p:spTree>
    <p:extLst>
      <p:ext uri="{BB962C8B-B14F-4D97-AF65-F5344CB8AC3E}">
        <p14:creationId xmlns:p14="http://schemas.microsoft.com/office/powerpoint/2010/main" val="3729872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6620B646-78BA-43E1-9FB1-2FFECD51E76F}"/>
              </a:ext>
            </a:extLst>
          </p:cNvPr>
          <p:cNvSpPr>
            <a:spLocks noGrp="1"/>
          </p:cNvSpPr>
          <p:nvPr>
            <p:ph type="ctrTitle"/>
          </p:nvPr>
        </p:nvSpPr>
        <p:spPr>
          <a:xfrm>
            <a:off x="1332967" y="246150"/>
            <a:ext cx="6375159" cy="1122817"/>
          </a:xfrm>
        </p:spPr>
        <p:txBody>
          <a:bodyPr/>
          <a:lstStyle/>
          <a:p>
            <a:pPr algn="ctr">
              <a:defRPr/>
            </a:pPr>
            <a:r>
              <a:rPr lang="en-GB" sz="3600">
                <a:cs typeface="Arial"/>
              </a:rPr>
              <a:t>Perceptions and expectations: tensions</a:t>
            </a:r>
            <a:endParaRPr lang="en-GB" sz="3600">
              <a:solidFill>
                <a:prstClr val="white"/>
              </a:solidFill>
            </a:endParaRP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466851"/>
            <a:ext cx="8263493" cy="4695824"/>
          </a:xfrm>
          <a:ln w="19050">
            <a:solidFill>
              <a:srgbClr val="FF7401"/>
            </a:solidFill>
          </a:ln>
        </p:spPr>
        <p:txBody>
          <a:bodyPr lIns="36000" tIns="36000" rIns="36000" bIns="36000" anchor="t"/>
          <a:lstStyle/>
          <a:p>
            <a:pPr>
              <a:lnSpc>
                <a:spcPct val="100000"/>
              </a:lnSpc>
              <a:spcBef>
                <a:spcPts val="600"/>
              </a:spcBef>
              <a:buClr>
                <a:schemeClr val="accent4"/>
              </a:buClr>
              <a:buSzPct val="150000"/>
            </a:pPr>
            <a:r>
              <a:rPr lang="en-GB" sz="2000" b="1">
                <a:latin typeface="Segoe UI"/>
                <a:ea typeface="+mn-lt"/>
                <a:cs typeface="Segoe UI"/>
              </a:rPr>
              <a:t>Tensions between AL and student perceptions:</a:t>
            </a:r>
            <a:endParaRPr lang="en-GB" sz="2000">
              <a:latin typeface="Arial"/>
              <a:ea typeface="+mn-lt"/>
              <a:cs typeface="Arial"/>
            </a:endParaRPr>
          </a:p>
          <a:p>
            <a:pPr marL="342900" indent="-342900">
              <a:buClr>
                <a:schemeClr val="accent4"/>
              </a:buClr>
              <a:buSzPct val="150000"/>
              <a:buChar char="•"/>
            </a:pPr>
            <a:endParaRPr lang="en-GB" sz="2000">
              <a:latin typeface="Segoe UI"/>
              <a:cs typeface="Segoe UI"/>
            </a:endParaRPr>
          </a:p>
          <a:p>
            <a:endParaRPr lang="en-GB" sz="2000" b="1">
              <a:latin typeface="Segoe UI" panose="020B0502040204020203" pitchFamily="34" charset="0"/>
              <a:cs typeface="Segoe UI" panose="020B0502040204020203" pitchFamily="34" charset="0"/>
            </a:endParaRPr>
          </a:p>
        </p:txBody>
      </p:sp>
      <p:graphicFrame>
        <p:nvGraphicFramePr>
          <p:cNvPr id="2" name="Table 2">
            <a:extLst>
              <a:ext uri="{FF2B5EF4-FFF2-40B4-BE49-F238E27FC236}">
                <a16:creationId xmlns:a16="http://schemas.microsoft.com/office/drawing/2014/main" id="{28DC88FA-15D4-48E8-9E50-23B25B8FD118}"/>
              </a:ext>
            </a:extLst>
          </p:cNvPr>
          <p:cNvGraphicFramePr>
            <a:graphicFrameLocks noGrp="1"/>
          </p:cNvGraphicFramePr>
          <p:nvPr>
            <p:extLst>
              <p:ext uri="{D42A27DB-BD31-4B8C-83A1-F6EECF244321}">
                <p14:modId xmlns:p14="http://schemas.microsoft.com/office/powerpoint/2010/main" val="1176972826"/>
              </p:ext>
            </p:extLst>
          </p:nvPr>
        </p:nvGraphicFramePr>
        <p:xfrm>
          <a:off x="408670" y="1864558"/>
          <a:ext cx="8214231" cy="4295943"/>
        </p:xfrm>
        <a:graphic>
          <a:graphicData uri="http://schemas.openxmlformats.org/drawingml/2006/table">
            <a:tbl>
              <a:tblPr firstRow="1" bandRow="1">
                <a:tableStyleId>{5C22544A-7EE6-4342-B048-85BDC9FD1C3A}</a:tableStyleId>
              </a:tblPr>
              <a:tblGrid>
                <a:gridCol w="1683325">
                  <a:extLst>
                    <a:ext uri="{9D8B030D-6E8A-4147-A177-3AD203B41FA5}">
                      <a16:colId xmlns:a16="http://schemas.microsoft.com/office/drawing/2014/main" val="3152613782"/>
                    </a:ext>
                  </a:extLst>
                </a:gridCol>
                <a:gridCol w="3190008">
                  <a:extLst>
                    <a:ext uri="{9D8B030D-6E8A-4147-A177-3AD203B41FA5}">
                      <a16:colId xmlns:a16="http://schemas.microsoft.com/office/drawing/2014/main" val="149641218"/>
                    </a:ext>
                  </a:extLst>
                </a:gridCol>
                <a:gridCol w="3340898">
                  <a:extLst>
                    <a:ext uri="{9D8B030D-6E8A-4147-A177-3AD203B41FA5}">
                      <a16:colId xmlns:a16="http://schemas.microsoft.com/office/drawing/2014/main" val="2245627500"/>
                    </a:ext>
                  </a:extLst>
                </a:gridCol>
              </a:tblGrid>
              <a:tr h="430619">
                <a:tc>
                  <a:txBody>
                    <a:bodyPr/>
                    <a:lstStyle/>
                    <a:p>
                      <a:endParaRPr lang="en-US"/>
                    </a:p>
                  </a:txBody>
                  <a:tcPr/>
                </a:tc>
                <a:tc>
                  <a:txBody>
                    <a:bodyPr/>
                    <a:lstStyle/>
                    <a:p>
                      <a:r>
                        <a:rPr lang="en-US"/>
                        <a:t>Student</a:t>
                      </a:r>
                    </a:p>
                  </a:txBody>
                  <a:tcPr/>
                </a:tc>
                <a:tc>
                  <a:txBody>
                    <a:bodyPr/>
                    <a:lstStyle/>
                    <a:p>
                      <a:r>
                        <a:rPr lang="en-US"/>
                        <a:t>AL</a:t>
                      </a:r>
                    </a:p>
                  </a:txBody>
                  <a:tcPr/>
                </a:tc>
                <a:extLst>
                  <a:ext uri="{0D108BD9-81ED-4DB2-BD59-A6C34878D82A}">
                    <a16:rowId xmlns:a16="http://schemas.microsoft.com/office/drawing/2014/main" val="2566701859"/>
                  </a:ext>
                </a:extLst>
              </a:tr>
              <a:tr h="1213564">
                <a:tc>
                  <a:txBody>
                    <a:bodyPr/>
                    <a:lstStyle/>
                    <a:p>
                      <a:pPr lvl="0">
                        <a:buNone/>
                      </a:pPr>
                      <a:r>
                        <a:rPr lang="en-GB" sz="1800" b="0" i="0" u="none" strike="noStrike" noProof="0">
                          <a:latin typeface="Segoe UI"/>
                        </a:rPr>
                        <a:t>Focus on assessment</a:t>
                      </a:r>
                      <a:endParaRPr lang="en-US">
                        <a:latin typeface="Segoe UI"/>
                      </a:endParaRPr>
                    </a:p>
                  </a:txBody>
                  <a:tcPr/>
                </a:tc>
                <a:tc>
                  <a:txBody>
                    <a:bodyPr/>
                    <a:lstStyle/>
                    <a:p>
                      <a:r>
                        <a:rPr lang="en-US">
                          <a:latin typeface="Segoe UI"/>
                        </a:rPr>
                        <a:t>Format of and approach to assessment tasks is important</a:t>
                      </a:r>
                    </a:p>
                  </a:txBody>
                  <a:tcPr/>
                </a:tc>
                <a:tc>
                  <a:txBody>
                    <a:bodyPr/>
                    <a:lstStyle/>
                    <a:p>
                      <a:r>
                        <a:rPr lang="en-US" sz="1800" b="0" i="0" u="none" strike="noStrike" noProof="0">
                          <a:latin typeface="Segoe UI"/>
                        </a:rPr>
                        <a:t>"Students too focussed on assessment"</a:t>
                      </a:r>
                      <a:r>
                        <a:rPr lang="en-US">
                          <a:latin typeface="Segoe UI"/>
                        </a:rPr>
                        <a:t> </a:t>
                      </a:r>
                    </a:p>
                    <a:p>
                      <a:pPr marL="285750" lvl="0" indent="-285750">
                        <a:buFont typeface="Arial"/>
                        <a:buChar char="•"/>
                      </a:pPr>
                      <a:r>
                        <a:rPr lang="en-US" b="1">
                          <a:latin typeface="Segoe UI"/>
                        </a:rPr>
                        <a:t>Approach vs. content?</a:t>
                      </a:r>
                    </a:p>
                    <a:p>
                      <a:pPr marL="285750" lvl="0" indent="-285750">
                        <a:buFont typeface="Arial"/>
                        <a:buChar char="•"/>
                      </a:pPr>
                      <a:r>
                        <a:rPr lang="en-US" b="1">
                          <a:latin typeface="Segoe UI"/>
                        </a:rPr>
                        <a:t>Integrated assessment?</a:t>
                      </a:r>
                    </a:p>
                  </a:txBody>
                  <a:tcPr/>
                </a:tc>
                <a:extLst>
                  <a:ext uri="{0D108BD9-81ED-4DB2-BD59-A6C34878D82A}">
                    <a16:rowId xmlns:a16="http://schemas.microsoft.com/office/drawing/2014/main" val="1183576795"/>
                  </a:ext>
                </a:extLst>
              </a:tr>
              <a:tr h="1091045">
                <a:tc>
                  <a:txBody>
                    <a:bodyPr/>
                    <a:lstStyle/>
                    <a:p>
                      <a:pPr lvl="0">
                        <a:buNone/>
                      </a:pPr>
                      <a:r>
                        <a:rPr lang="en-GB" sz="1800" b="0" i="0" u="none" strike="noStrike" noProof="0">
                          <a:latin typeface="Segoe UI"/>
                        </a:rPr>
                        <a:t>Didactic versus active </a:t>
                      </a:r>
                    </a:p>
                  </a:txBody>
                  <a:tcPr/>
                </a:tc>
                <a:tc>
                  <a:txBody>
                    <a:bodyPr/>
                    <a:lstStyle/>
                    <a:p>
                      <a:r>
                        <a:rPr lang="en-US">
                          <a:latin typeface="Segoe UI"/>
                        </a:rPr>
                        <a:t>Appreciate a mixture of approaches</a:t>
                      </a:r>
                    </a:p>
                    <a:p>
                      <a:pPr lvl="0">
                        <a:buNone/>
                      </a:pPr>
                      <a:endParaRPr lang="en-US">
                        <a:latin typeface="Segoe UI"/>
                      </a:endParaRPr>
                    </a:p>
                  </a:txBody>
                  <a:tcPr/>
                </a:tc>
                <a:tc>
                  <a:txBody>
                    <a:bodyPr/>
                    <a:lstStyle/>
                    <a:p>
                      <a:r>
                        <a:rPr lang="en-US">
                          <a:latin typeface="Segoe UI"/>
                        </a:rPr>
                        <a:t>"Students want presentations" (especially online)</a:t>
                      </a:r>
                    </a:p>
                    <a:p>
                      <a:pPr marL="285750" lvl="0" indent="-285750">
                        <a:buFont typeface="Arial"/>
                        <a:buChar char="•"/>
                      </a:pPr>
                      <a:r>
                        <a:rPr lang="en-US" b="1">
                          <a:latin typeface="Segoe UI"/>
                        </a:rPr>
                        <a:t>AL perception of effectiveness?</a:t>
                      </a:r>
                    </a:p>
                  </a:txBody>
                  <a:tcPr/>
                </a:tc>
                <a:extLst>
                  <a:ext uri="{0D108BD9-81ED-4DB2-BD59-A6C34878D82A}">
                    <a16:rowId xmlns:a16="http://schemas.microsoft.com/office/drawing/2014/main" val="2702988018"/>
                  </a:ext>
                </a:extLst>
              </a:tr>
              <a:tr h="1282071">
                <a:tc>
                  <a:txBody>
                    <a:bodyPr/>
                    <a:lstStyle/>
                    <a:p>
                      <a:pPr lvl="0">
                        <a:buNone/>
                      </a:pPr>
                      <a:r>
                        <a:rPr lang="en-GB" sz="1800" b="0" i="0" u="none" strike="noStrike" noProof="0">
                          <a:latin typeface="Segoe UI"/>
                        </a:rPr>
                        <a:t>Social learning </a:t>
                      </a:r>
                      <a:endParaRPr lang="en-US">
                        <a:latin typeface="Segoe UI"/>
                      </a:endParaRPr>
                    </a:p>
                  </a:txBody>
                  <a:tcPr/>
                </a:tc>
                <a:tc>
                  <a:txBody>
                    <a:bodyPr/>
                    <a:lstStyle/>
                    <a:p>
                      <a:r>
                        <a:rPr lang="en-US">
                          <a:latin typeface="Segoe UI"/>
                        </a:rPr>
                        <a:t>Engagement under students' control</a:t>
                      </a:r>
                      <a:endParaRPr lang="en-US" sz="1800" b="0" i="0" u="none" strike="noStrike" noProof="0"/>
                    </a:p>
                    <a:p>
                      <a:pPr lvl="0">
                        <a:buNone/>
                      </a:pPr>
                      <a:r>
                        <a:rPr lang="en-US" sz="1800" b="1" i="0" u="none" strike="noStrike" noProof="0">
                          <a:latin typeface="Segoe UI"/>
                        </a:rPr>
                        <a:t>Spectrum: passive, </a:t>
                      </a:r>
                      <a:endParaRPr lang="en-US" sz="1800" b="0" i="0" u="none" strike="noStrike" noProof="0"/>
                    </a:p>
                    <a:p>
                      <a:pPr lvl="0">
                        <a:buNone/>
                      </a:pPr>
                      <a:r>
                        <a:rPr lang="en-US" sz="1800" b="1" i="0" u="none" strike="noStrike" noProof="0">
                          <a:latin typeface="Segoe UI"/>
                        </a:rPr>
                        <a:t>interaction with tutor, </a:t>
                      </a:r>
                      <a:endParaRPr lang="en-US" sz="1800" b="0" i="0" u="none" strike="noStrike" noProof="0"/>
                    </a:p>
                    <a:p>
                      <a:pPr lvl="0">
                        <a:buNone/>
                      </a:pPr>
                      <a:r>
                        <a:rPr lang="en-US" sz="1800" b="1" i="0" u="none" strike="noStrike" noProof="0">
                          <a:latin typeface="Segoe UI"/>
                        </a:rPr>
                        <a:t>informal chat, group work</a:t>
                      </a:r>
                      <a:endParaRPr lang="en-US">
                        <a:latin typeface="Segoe UI"/>
                      </a:endParaRPr>
                    </a:p>
                  </a:txBody>
                  <a:tcPr/>
                </a:tc>
                <a:tc>
                  <a:txBody>
                    <a:bodyPr/>
                    <a:lstStyle/>
                    <a:p>
                      <a:r>
                        <a:rPr lang="en-US">
                          <a:latin typeface="Segoe UI"/>
                        </a:rPr>
                        <a:t>"Interaction is important, but difficult to facilitate"</a:t>
                      </a:r>
                    </a:p>
                  </a:txBody>
                  <a:tcPr/>
                </a:tc>
                <a:extLst>
                  <a:ext uri="{0D108BD9-81ED-4DB2-BD59-A6C34878D82A}">
                    <a16:rowId xmlns:a16="http://schemas.microsoft.com/office/drawing/2014/main" val="2144696672"/>
                  </a:ext>
                </a:extLst>
              </a:tr>
            </a:tbl>
          </a:graphicData>
        </a:graphic>
      </p:graphicFrame>
    </p:spTree>
    <p:extLst>
      <p:ext uri="{BB962C8B-B14F-4D97-AF65-F5344CB8AC3E}">
        <p14:creationId xmlns:p14="http://schemas.microsoft.com/office/powerpoint/2010/main" val="3567216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10431-2E4A-4400-B17C-0AD5696BE8BC}"/>
              </a:ext>
            </a:extLst>
          </p:cNvPr>
          <p:cNvSpPr>
            <a:spLocks noGrp="1"/>
          </p:cNvSpPr>
          <p:nvPr>
            <p:ph type="title"/>
          </p:nvPr>
        </p:nvSpPr>
        <p:spPr>
          <a:xfrm>
            <a:off x="628650" y="238127"/>
            <a:ext cx="7886700" cy="549274"/>
          </a:xfrm>
        </p:spPr>
        <p:txBody>
          <a:bodyPr/>
          <a:lstStyle/>
          <a:p>
            <a:r>
              <a:rPr lang="en-GB"/>
              <a:t>Q5 – New students</a:t>
            </a:r>
          </a:p>
        </p:txBody>
      </p:sp>
      <p:pic>
        <p:nvPicPr>
          <p:cNvPr id="3" name="Content Placeholder 2">
            <a:extLst>
              <a:ext uri="{FF2B5EF4-FFF2-40B4-BE49-F238E27FC236}">
                <a16:creationId xmlns:a16="http://schemas.microsoft.com/office/drawing/2014/main" id="{676C6893-8C93-4178-AF15-5A1E9FBBE41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6431" y="792000"/>
            <a:ext cx="9052575" cy="6035050"/>
          </a:xfrm>
        </p:spPr>
      </p:pic>
      <p:pic>
        <p:nvPicPr>
          <p:cNvPr id="5" name="Picture 4" descr="Chart, bar chart&#10;&#10;Description automatically generated">
            <a:extLst>
              <a:ext uri="{FF2B5EF4-FFF2-40B4-BE49-F238E27FC236}">
                <a16:creationId xmlns:a16="http://schemas.microsoft.com/office/drawing/2014/main" id="{0BDF487F-366B-4662-B3CA-0EA6C8560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1100"/>
            <a:ext cx="8515350" cy="5676899"/>
          </a:xfrm>
          <a:prstGeom prst="rect">
            <a:avLst/>
          </a:prstGeom>
        </p:spPr>
      </p:pic>
    </p:spTree>
    <p:extLst>
      <p:ext uri="{BB962C8B-B14F-4D97-AF65-F5344CB8AC3E}">
        <p14:creationId xmlns:p14="http://schemas.microsoft.com/office/powerpoint/2010/main" val="2243409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16011" y="1288787"/>
            <a:ext cx="3751952" cy="799114"/>
          </a:xfrm>
        </p:spPr>
        <p:txBody>
          <a:bodyPr/>
          <a:lstStyle/>
          <a:p>
            <a:pPr algn="ctr"/>
            <a:r>
              <a:rPr lang="en-GB" sz="3600"/>
              <a:t>Background</a:t>
            </a:r>
          </a:p>
        </p:txBody>
      </p:sp>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a:xfrm>
            <a:off x="416011" y="1609721"/>
            <a:ext cx="3751952" cy="4050457"/>
          </a:xfrm>
        </p:spPr>
        <p:txBody>
          <a:bodyPr/>
          <a:lstStyle/>
          <a:p>
            <a:pPr algn="ctr"/>
            <a:r>
              <a:rPr lang="en-GB" sz="2800">
                <a:solidFill>
                  <a:schemeClr val="accent4"/>
                </a:solidFill>
                <a:latin typeface="Segoe UI" panose="020B0502040204020203" pitchFamily="34" charset="0"/>
                <a:cs typeface="Segoe UI" panose="020B0502040204020203" pitchFamily="34" charset="0"/>
              </a:rPr>
              <a:t>Our research question</a:t>
            </a:r>
            <a:r>
              <a:rPr lang="en-GB" sz="2400">
                <a:latin typeface="Segoe UI" panose="020B0502040204020203" pitchFamily="34" charset="0"/>
                <a:cs typeface="Segoe UI" panose="020B0502040204020203" pitchFamily="34" charset="0"/>
              </a:rPr>
              <a:t>  </a:t>
            </a:r>
          </a:p>
          <a:p>
            <a:pPr marL="342900" indent="-342900">
              <a:buFont typeface="Wingdings" panose="05000000000000000000" pitchFamily="2" charset="2"/>
              <a:buChar char="v"/>
            </a:pPr>
            <a:r>
              <a:rPr lang="en-GB" sz="2400" b="0">
                <a:latin typeface="Segoe UI" panose="020B0502040204020203" pitchFamily="34" charset="0"/>
                <a:cs typeface="Segoe UI" panose="020B0502040204020203" pitchFamily="34" charset="0"/>
              </a:rPr>
              <a:t>Do our students, teaching staff and other staff have common perceptions and expectations of what tutorials are for?</a:t>
            </a:r>
          </a:p>
        </p:txBody>
      </p:sp>
      <p:pic>
        <p:nvPicPr>
          <p:cNvPr id="30" name="Content Placeholder 9" descr="Groups of students working together round tables">
            <a:extLst>
              <a:ext uri="{FF2B5EF4-FFF2-40B4-BE49-F238E27FC236}">
                <a16:creationId xmlns:a16="http://schemas.microsoft.com/office/drawing/2014/main" id="{318A61ED-7DCC-4935-967D-DE4E43BCCEF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748530" y="1302435"/>
            <a:ext cx="3178620" cy="2332515"/>
          </a:xfrm>
          <a:prstGeom prst="rect">
            <a:avLst/>
          </a:prstGeom>
          <a:ln>
            <a:solidFill>
              <a:schemeClr val="tx1"/>
            </a:solidFill>
          </a:ln>
        </p:spPr>
      </p:pic>
      <p:sp>
        <p:nvSpPr>
          <p:cNvPr id="13" name="Rectangle 12" descr="Tutor and students joining a tutorial on their devices from different locations">
            <a:extLst>
              <a:ext uri="{FF2B5EF4-FFF2-40B4-BE49-F238E27FC236}">
                <a16:creationId xmlns:a16="http://schemas.microsoft.com/office/drawing/2014/main" id="{F68E8CCB-B573-477B-892B-8E29CF94F12B}"/>
              </a:ext>
            </a:extLst>
          </p:cNvPr>
          <p:cNvSpPr/>
          <p:nvPr/>
        </p:nvSpPr>
        <p:spPr>
          <a:xfrm>
            <a:off x="4386149" y="4127863"/>
            <a:ext cx="3834742" cy="2413481"/>
          </a:xfrm>
          <a:prstGeom prst="rect">
            <a:avLst/>
          </a:prstGeom>
          <a:solidFill>
            <a:schemeClr val="accent5">
              <a:lumMod val="20000"/>
              <a:lumOff val="8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Content Placeholder 6">
            <a:extLst>
              <a:ext uri="{FF2B5EF4-FFF2-40B4-BE49-F238E27FC236}">
                <a16:creationId xmlns:a16="http://schemas.microsoft.com/office/drawing/2014/main" id="{35300B47-146F-44CF-A074-9B3127D96975}"/>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613203" y="4208829"/>
            <a:ext cx="1524897" cy="1016598"/>
          </a:xfrm>
          <a:ln>
            <a:solidFill>
              <a:schemeClr val="tx1"/>
            </a:solidFill>
          </a:ln>
        </p:spPr>
      </p:pic>
      <p:pic>
        <p:nvPicPr>
          <p:cNvPr id="26" name="Picture 25">
            <a:extLst>
              <a:ext uri="{FF2B5EF4-FFF2-40B4-BE49-F238E27FC236}">
                <a16:creationId xmlns:a16="http://schemas.microsoft.com/office/drawing/2014/main" id="{3D360357-D17F-414C-9A48-605C892C4CF1}"/>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4507365" y="4219488"/>
            <a:ext cx="1343650" cy="1005939"/>
          </a:xfrm>
          <a:prstGeom prst="rect">
            <a:avLst/>
          </a:prstGeom>
          <a:noFill/>
          <a:ln w="9525">
            <a:solidFill>
              <a:schemeClr val="tx1"/>
            </a:solidFill>
            <a:miter lim="800000"/>
            <a:headEnd/>
            <a:tailEnd/>
          </a:ln>
        </p:spPr>
      </p:pic>
      <p:pic>
        <p:nvPicPr>
          <p:cNvPr id="27" name="Picture 26">
            <a:extLst>
              <a:ext uri="{FF2B5EF4-FFF2-40B4-BE49-F238E27FC236}">
                <a16:creationId xmlns:a16="http://schemas.microsoft.com/office/drawing/2014/main" id="{D9560A68-48D5-4E69-AE9B-77B71926EE4F}"/>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96663" y="5577985"/>
            <a:ext cx="1165055" cy="768936"/>
          </a:xfrm>
          <a:prstGeom prst="rect">
            <a:avLst/>
          </a:prstGeom>
          <a:ln>
            <a:solidFill>
              <a:schemeClr val="tx1"/>
            </a:solidFill>
          </a:ln>
        </p:spPr>
      </p:pic>
      <p:pic>
        <p:nvPicPr>
          <p:cNvPr id="28" name="Picture 27">
            <a:extLst>
              <a:ext uri="{FF2B5EF4-FFF2-40B4-BE49-F238E27FC236}">
                <a16:creationId xmlns:a16="http://schemas.microsoft.com/office/drawing/2014/main" id="{EDB21EAB-5CFA-45AC-9D9F-798891C66DA2}"/>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94866" y="5649293"/>
            <a:ext cx="1161570" cy="768935"/>
          </a:xfrm>
          <a:prstGeom prst="rect">
            <a:avLst/>
          </a:prstGeom>
          <a:ln>
            <a:solidFill>
              <a:schemeClr val="tx1"/>
            </a:solidFill>
          </a:ln>
        </p:spPr>
      </p:pic>
      <p:pic>
        <p:nvPicPr>
          <p:cNvPr id="29" name="Picture 28">
            <a:extLst>
              <a:ext uri="{FF2B5EF4-FFF2-40B4-BE49-F238E27FC236}">
                <a16:creationId xmlns:a16="http://schemas.microsoft.com/office/drawing/2014/main" id="{E8FC67EB-462B-486A-BBE8-FE5AD446A808}"/>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61718" y="4601593"/>
            <a:ext cx="1122030" cy="1496039"/>
          </a:xfrm>
          <a:prstGeom prst="rect">
            <a:avLst/>
          </a:prstGeom>
          <a:ln>
            <a:solidFill>
              <a:schemeClr val="tx1"/>
            </a:solidFill>
          </a:ln>
        </p:spPr>
      </p:pic>
    </p:spTree>
    <p:extLst>
      <p:ext uri="{BB962C8B-B14F-4D97-AF65-F5344CB8AC3E}">
        <p14:creationId xmlns:p14="http://schemas.microsoft.com/office/powerpoint/2010/main" val="411349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10431-2E4A-4400-B17C-0AD5696BE8BC}"/>
              </a:ext>
            </a:extLst>
          </p:cNvPr>
          <p:cNvSpPr>
            <a:spLocks noGrp="1"/>
          </p:cNvSpPr>
          <p:nvPr>
            <p:ph type="title"/>
          </p:nvPr>
        </p:nvSpPr>
        <p:spPr>
          <a:xfrm>
            <a:off x="628650" y="238127"/>
            <a:ext cx="7886700" cy="549274"/>
          </a:xfrm>
        </p:spPr>
        <p:txBody>
          <a:bodyPr/>
          <a:lstStyle/>
          <a:p>
            <a:r>
              <a:rPr lang="en-GB"/>
              <a:t>Q5 – Continuing students</a:t>
            </a:r>
          </a:p>
        </p:txBody>
      </p:sp>
      <p:pic>
        <p:nvPicPr>
          <p:cNvPr id="3" name="Content Placeholder 2">
            <a:extLst>
              <a:ext uri="{FF2B5EF4-FFF2-40B4-BE49-F238E27FC236}">
                <a16:creationId xmlns:a16="http://schemas.microsoft.com/office/drawing/2014/main" id="{676C6893-8C93-4178-AF15-5A1E9FBBE41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6431" y="792000"/>
            <a:ext cx="9052575" cy="6035050"/>
          </a:xfrm>
        </p:spPr>
      </p:pic>
      <p:pic>
        <p:nvPicPr>
          <p:cNvPr id="5" name="Picture 4" descr="Chart, bar chart&#10;&#10;Description automatically generated">
            <a:extLst>
              <a:ext uri="{FF2B5EF4-FFF2-40B4-BE49-F238E27FC236}">
                <a16:creationId xmlns:a16="http://schemas.microsoft.com/office/drawing/2014/main" id="{4D44A316-A03E-4138-B65A-52F964CB8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81100"/>
            <a:ext cx="8515351" cy="5676900"/>
          </a:xfrm>
          <a:prstGeom prst="rect">
            <a:avLst/>
          </a:prstGeom>
        </p:spPr>
      </p:pic>
    </p:spTree>
    <p:extLst>
      <p:ext uri="{BB962C8B-B14F-4D97-AF65-F5344CB8AC3E}">
        <p14:creationId xmlns:p14="http://schemas.microsoft.com/office/powerpoint/2010/main" val="3451128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6620B646-78BA-43E1-9FB1-2FFECD51E76F}"/>
              </a:ext>
            </a:extLst>
          </p:cNvPr>
          <p:cNvSpPr>
            <a:spLocks noGrp="1"/>
          </p:cNvSpPr>
          <p:nvPr>
            <p:ph type="ctrTitle"/>
          </p:nvPr>
        </p:nvSpPr>
        <p:spPr>
          <a:xfrm>
            <a:off x="1332967" y="246150"/>
            <a:ext cx="6375159" cy="1122817"/>
          </a:xfrm>
        </p:spPr>
        <p:txBody>
          <a:bodyPr/>
          <a:lstStyle/>
          <a:p>
            <a:pPr algn="ctr">
              <a:defRPr/>
            </a:pPr>
            <a:r>
              <a:rPr lang="en-GB" sz="3600">
                <a:cs typeface="Arial"/>
              </a:rPr>
              <a:t>Perceptions and expectations: tensions</a:t>
            </a:r>
            <a:endParaRPr lang="en-GB" sz="3600">
              <a:solidFill>
                <a:prstClr val="white"/>
              </a:solidFill>
            </a:endParaRP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466851"/>
            <a:ext cx="8263493" cy="4695824"/>
          </a:xfrm>
          <a:ln w="19050">
            <a:solidFill>
              <a:srgbClr val="FF7401"/>
            </a:solidFill>
          </a:ln>
        </p:spPr>
        <p:txBody>
          <a:bodyPr lIns="36000" tIns="36000" rIns="36000" bIns="36000" anchor="t"/>
          <a:lstStyle/>
          <a:p>
            <a:pPr>
              <a:lnSpc>
                <a:spcPct val="100000"/>
              </a:lnSpc>
              <a:spcBef>
                <a:spcPts val="600"/>
              </a:spcBef>
              <a:buClr>
                <a:schemeClr val="accent4"/>
              </a:buClr>
              <a:buSzPct val="150000"/>
            </a:pPr>
            <a:r>
              <a:rPr lang="en-GB" sz="2000" b="1">
                <a:latin typeface="Segoe UI"/>
                <a:ea typeface="+mn-lt"/>
                <a:cs typeface="Segoe UI"/>
              </a:rPr>
              <a:t>Tensions between AL and student perceptions:</a:t>
            </a:r>
            <a:endParaRPr lang="en-GB" sz="2000">
              <a:latin typeface="Arial"/>
              <a:ea typeface="+mn-lt"/>
              <a:cs typeface="Arial"/>
            </a:endParaRPr>
          </a:p>
          <a:p>
            <a:pPr marL="342900" indent="-342900">
              <a:buClr>
                <a:schemeClr val="accent4"/>
              </a:buClr>
              <a:buSzPct val="150000"/>
              <a:buChar char="•"/>
            </a:pPr>
            <a:endParaRPr lang="en-GB" sz="2000">
              <a:latin typeface="Segoe UI"/>
              <a:cs typeface="Segoe UI"/>
            </a:endParaRPr>
          </a:p>
          <a:p>
            <a:endParaRPr lang="en-GB" sz="2000" b="1">
              <a:latin typeface="Segoe UI" panose="020B0502040204020203" pitchFamily="34" charset="0"/>
              <a:cs typeface="Segoe UI" panose="020B0502040204020203" pitchFamily="34" charset="0"/>
            </a:endParaRPr>
          </a:p>
        </p:txBody>
      </p:sp>
      <p:graphicFrame>
        <p:nvGraphicFramePr>
          <p:cNvPr id="2" name="Table 2">
            <a:extLst>
              <a:ext uri="{FF2B5EF4-FFF2-40B4-BE49-F238E27FC236}">
                <a16:creationId xmlns:a16="http://schemas.microsoft.com/office/drawing/2014/main" id="{28DC88FA-15D4-48E8-9E50-23B25B8FD118}"/>
              </a:ext>
            </a:extLst>
          </p:cNvPr>
          <p:cNvGraphicFramePr>
            <a:graphicFrameLocks noGrp="1"/>
          </p:cNvGraphicFramePr>
          <p:nvPr/>
        </p:nvGraphicFramePr>
        <p:xfrm>
          <a:off x="408670" y="1864558"/>
          <a:ext cx="8214231" cy="4295943"/>
        </p:xfrm>
        <a:graphic>
          <a:graphicData uri="http://schemas.openxmlformats.org/drawingml/2006/table">
            <a:tbl>
              <a:tblPr firstRow="1" bandRow="1">
                <a:tableStyleId>{5C22544A-7EE6-4342-B048-85BDC9FD1C3A}</a:tableStyleId>
              </a:tblPr>
              <a:tblGrid>
                <a:gridCol w="1683325">
                  <a:extLst>
                    <a:ext uri="{9D8B030D-6E8A-4147-A177-3AD203B41FA5}">
                      <a16:colId xmlns:a16="http://schemas.microsoft.com/office/drawing/2014/main" val="3152613782"/>
                    </a:ext>
                  </a:extLst>
                </a:gridCol>
                <a:gridCol w="3190008">
                  <a:extLst>
                    <a:ext uri="{9D8B030D-6E8A-4147-A177-3AD203B41FA5}">
                      <a16:colId xmlns:a16="http://schemas.microsoft.com/office/drawing/2014/main" val="149641218"/>
                    </a:ext>
                  </a:extLst>
                </a:gridCol>
                <a:gridCol w="3340898">
                  <a:extLst>
                    <a:ext uri="{9D8B030D-6E8A-4147-A177-3AD203B41FA5}">
                      <a16:colId xmlns:a16="http://schemas.microsoft.com/office/drawing/2014/main" val="2245627500"/>
                    </a:ext>
                  </a:extLst>
                </a:gridCol>
              </a:tblGrid>
              <a:tr h="430619">
                <a:tc>
                  <a:txBody>
                    <a:bodyPr/>
                    <a:lstStyle/>
                    <a:p>
                      <a:endParaRPr lang="en-US"/>
                    </a:p>
                  </a:txBody>
                  <a:tcPr/>
                </a:tc>
                <a:tc>
                  <a:txBody>
                    <a:bodyPr/>
                    <a:lstStyle/>
                    <a:p>
                      <a:r>
                        <a:rPr lang="en-US"/>
                        <a:t>Student</a:t>
                      </a:r>
                    </a:p>
                  </a:txBody>
                  <a:tcPr/>
                </a:tc>
                <a:tc>
                  <a:txBody>
                    <a:bodyPr/>
                    <a:lstStyle/>
                    <a:p>
                      <a:r>
                        <a:rPr lang="en-US"/>
                        <a:t>AL</a:t>
                      </a:r>
                    </a:p>
                  </a:txBody>
                  <a:tcPr/>
                </a:tc>
                <a:extLst>
                  <a:ext uri="{0D108BD9-81ED-4DB2-BD59-A6C34878D82A}">
                    <a16:rowId xmlns:a16="http://schemas.microsoft.com/office/drawing/2014/main" val="2566701859"/>
                  </a:ext>
                </a:extLst>
              </a:tr>
              <a:tr h="1213564">
                <a:tc>
                  <a:txBody>
                    <a:bodyPr/>
                    <a:lstStyle/>
                    <a:p>
                      <a:pPr lvl="0">
                        <a:buNone/>
                      </a:pPr>
                      <a:r>
                        <a:rPr lang="en-GB" sz="1800" b="0" i="0" u="none" strike="noStrike" noProof="0">
                          <a:latin typeface="Segoe UI"/>
                        </a:rPr>
                        <a:t>Focus on assessment</a:t>
                      </a:r>
                      <a:endParaRPr lang="en-US">
                        <a:latin typeface="Segoe UI"/>
                      </a:endParaRPr>
                    </a:p>
                  </a:txBody>
                  <a:tcPr/>
                </a:tc>
                <a:tc>
                  <a:txBody>
                    <a:bodyPr/>
                    <a:lstStyle/>
                    <a:p>
                      <a:r>
                        <a:rPr lang="en-US">
                          <a:latin typeface="Segoe UI"/>
                        </a:rPr>
                        <a:t>Format of and approach to assessment tasks is important</a:t>
                      </a:r>
                    </a:p>
                  </a:txBody>
                  <a:tcPr/>
                </a:tc>
                <a:tc>
                  <a:txBody>
                    <a:bodyPr/>
                    <a:lstStyle/>
                    <a:p>
                      <a:r>
                        <a:rPr lang="en-US" sz="1800" b="0" i="0" u="none" strike="noStrike" noProof="0">
                          <a:latin typeface="Segoe UI"/>
                        </a:rPr>
                        <a:t>"Students too focussed on assessment"</a:t>
                      </a:r>
                      <a:r>
                        <a:rPr lang="en-US">
                          <a:latin typeface="Segoe UI"/>
                        </a:rPr>
                        <a:t> </a:t>
                      </a:r>
                    </a:p>
                    <a:p>
                      <a:pPr marL="285750" lvl="0" indent="-285750">
                        <a:buFont typeface="Arial"/>
                        <a:buChar char="•"/>
                      </a:pPr>
                      <a:r>
                        <a:rPr lang="en-US" b="1">
                          <a:latin typeface="Segoe UI"/>
                        </a:rPr>
                        <a:t>Approach vs. content?</a:t>
                      </a:r>
                    </a:p>
                    <a:p>
                      <a:pPr marL="285750" lvl="0" indent="-285750">
                        <a:buFont typeface="Arial"/>
                        <a:buChar char="•"/>
                      </a:pPr>
                      <a:r>
                        <a:rPr lang="en-US" b="1">
                          <a:latin typeface="Segoe UI"/>
                        </a:rPr>
                        <a:t>Integrated assessment?</a:t>
                      </a:r>
                    </a:p>
                  </a:txBody>
                  <a:tcPr/>
                </a:tc>
                <a:extLst>
                  <a:ext uri="{0D108BD9-81ED-4DB2-BD59-A6C34878D82A}">
                    <a16:rowId xmlns:a16="http://schemas.microsoft.com/office/drawing/2014/main" val="1183576795"/>
                  </a:ext>
                </a:extLst>
              </a:tr>
              <a:tr h="1091045">
                <a:tc>
                  <a:txBody>
                    <a:bodyPr/>
                    <a:lstStyle/>
                    <a:p>
                      <a:pPr lvl="0">
                        <a:buNone/>
                      </a:pPr>
                      <a:r>
                        <a:rPr lang="en-GB" sz="1800" b="0" i="0" u="none" strike="noStrike" noProof="0">
                          <a:latin typeface="Segoe UI"/>
                        </a:rPr>
                        <a:t>Didactic versus active </a:t>
                      </a:r>
                    </a:p>
                  </a:txBody>
                  <a:tcPr/>
                </a:tc>
                <a:tc>
                  <a:txBody>
                    <a:bodyPr/>
                    <a:lstStyle/>
                    <a:p>
                      <a:r>
                        <a:rPr lang="en-US">
                          <a:latin typeface="Segoe UI"/>
                        </a:rPr>
                        <a:t>Appreciate a mixture of approaches</a:t>
                      </a:r>
                    </a:p>
                    <a:p>
                      <a:pPr lvl="0">
                        <a:buNone/>
                      </a:pPr>
                      <a:endParaRPr lang="en-US">
                        <a:latin typeface="Segoe UI"/>
                      </a:endParaRPr>
                    </a:p>
                  </a:txBody>
                  <a:tcPr/>
                </a:tc>
                <a:tc>
                  <a:txBody>
                    <a:bodyPr/>
                    <a:lstStyle/>
                    <a:p>
                      <a:r>
                        <a:rPr lang="en-US">
                          <a:latin typeface="Segoe UI"/>
                        </a:rPr>
                        <a:t>"Students want presentations" (especially online)</a:t>
                      </a:r>
                    </a:p>
                    <a:p>
                      <a:pPr marL="285750" lvl="0" indent="-285750">
                        <a:buFont typeface="Arial"/>
                        <a:buChar char="•"/>
                      </a:pPr>
                      <a:r>
                        <a:rPr lang="en-US" b="1">
                          <a:latin typeface="Segoe UI"/>
                        </a:rPr>
                        <a:t>AL perception of effectiveness?</a:t>
                      </a:r>
                    </a:p>
                  </a:txBody>
                  <a:tcPr/>
                </a:tc>
                <a:extLst>
                  <a:ext uri="{0D108BD9-81ED-4DB2-BD59-A6C34878D82A}">
                    <a16:rowId xmlns:a16="http://schemas.microsoft.com/office/drawing/2014/main" val="2702988018"/>
                  </a:ext>
                </a:extLst>
              </a:tr>
              <a:tr h="1282071">
                <a:tc>
                  <a:txBody>
                    <a:bodyPr/>
                    <a:lstStyle/>
                    <a:p>
                      <a:pPr lvl="0">
                        <a:buNone/>
                      </a:pPr>
                      <a:r>
                        <a:rPr lang="en-GB" sz="1800" b="0" i="0" u="none" strike="noStrike" noProof="0">
                          <a:latin typeface="Segoe UI"/>
                        </a:rPr>
                        <a:t>Social learning </a:t>
                      </a:r>
                      <a:endParaRPr lang="en-US">
                        <a:latin typeface="Segoe UI"/>
                      </a:endParaRPr>
                    </a:p>
                  </a:txBody>
                  <a:tcPr/>
                </a:tc>
                <a:tc>
                  <a:txBody>
                    <a:bodyPr/>
                    <a:lstStyle/>
                    <a:p>
                      <a:r>
                        <a:rPr lang="en-US">
                          <a:latin typeface="Segoe UI"/>
                        </a:rPr>
                        <a:t>Engagement under students' control</a:t>
                      </a:r>
                    </a:p>
                    <a:p>
                      <a:pPr lvl="0">
                        <a:buNone/>
                      </a:pPr>
                      <a:r>
                        <a:rPr lang="en-US" b="1">
                          <a:latin typeface="Segoe UI"/>
                        </a:rPr>
                        <a:t>Spectrum: passive, </a:t>
                      </a:r>
                      <a:endParaRPr lang="en-US" b="1"/>
                    </a:p>
                    <a:p>
                      <a:pPr lvl="0">
                        <a:buNone/>
                      </a:pPr>
                      <a:r>
                        <a:rPr lang="en-US" b="1">
                          <a:latin typeface="Segoe UI"/>
                        </a:rPr>
                        <a:t>interaction with tutor, </a:t>
                      </a:r>
                      <a:endParaRPr lang="en-US" b="1"/>
                    </a:p>
                    <a:p>
                      <a:pPr lvl="0">
                        <a:buNone/>
                      </a:pPr>
                      <a:r>
                        <a:rPr lang="en-US" sz="1800" b="1" i="0" u="none" strike="noStrike" noProof="0">
                          <a:latin typeface="Segoe UI"/>
                        </a:rPr>
                        <a:t>informal chat, </a:t>
                      </a:r>
                      <a:r>
                        <a:rPr lang="en-US" b="1">
                          <a:latin typeface="Segoe UI"/>
                        </a:rPr>
                        <a:t>group work</a:t>
                      </a:r>
                      <a:endParaRPr lang="en-US" b="1"/>
                    </a:p>
                  </a:txBody>
                  <a:tcPr/>
                </a:tc>
                <a:tc>
                  <a:txBody>
                    <a:bodyPr/>
                    <a:lstStyle/>
                    <a:p>
                      <a:r>
                        <a:rPr lang="en-US">
                          <a:latin typeface="Segoe UI"/>
                        </a:rPr>
                        <a:t>"Interaction is important, but difficult to facilitate"</a:t>
                      </a:r>
                    </a:p>
                    <a:p>
                      <a:pPr marL="285750" lvl="0" indent="-285750">
                        <a:buFont typeface="Arial" panose="020B0604020202020204" pitchFamily="34" charset="0"/>
                        <a:buChar char="•"/>
                      </a:pPr>
                      <a:r>
                        <a:rPr lang="en-US" b="1">
                          <a:latin typeface="Segoe UI"/>
                        </a:rPr>
                        <a:t>-</a:t>
                      </a:r>
                      <a:r>
                        <a:rPr lang="en-US" b="1" err="1">
                          <a:latin typeface="Segoe UI"/>
                        </a:rPr>
                        <a:t>ve</a:t>
                      </a:r>
                      <a:r>
                        <a:rPr lang="en-US" b="1">
                          <a:latin typeface="Segoe UI"/>
                        </a:rPr>
                        <a:t> effect of experience?</a:t>
                      </a:r>
                    </a:p>
                    <a:p>
                      <a:pPr marL="285750" lvl="0" indent="-285750">
                        <a:buFont typeface="Arial" panose="020B0604020202020204" pitchFamily="34" charset="0"/>
                        <a:buChar char="•"/>
                      </a:pPr>
                      <a:r>
                        <a:rPr lang="en-US" b="1">
                          <a:latin typeface="Segoe UI"/>
                        </a:rPr>
                        <a:t>Tutorial design to cater to this spectrum?</a:t>
                      </a:r>
                      <a:r>
                        <a:rPr lang="en-US">
                          <a:latin typeface="Segoe UI"/>
                        </a:rPr>
                        <a:t> </a:t>
                      </a:r>
                    </a:p>
                  </a:txBody>
                  <a:tcPr/>
                </a:tc>
                <a:extLst>
                  <a:ext uri="{0D108BD9-81ED-4DB2-BD59-A6C34878D82A}">
                    <a16:rowId xmlns:a16="http://schemas.microsoft.com/office/drawing/2014/main" val="2144696672"/>
                  </a:ext>
                </a:extLst>
              </a:tr>
            </a:tbl>
          </a:graphicData>
        </a:graphic>
      </p:graphicFrame>
    </p:spTree>
    <p:extLst>
      <p:ext uri="{BB962C8B-B14F-4D97-AF65-F5344CB8AC3E}">
        <p14:creationId xmlns:p14="http://schemas.microsoft.com/office/powerpoint/2010/main" val="3771166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15EBAE7-7A35-40F1-B14B-27F82ACC0060}"/>
              </a:ext>
            </a:extLst>
          </p:cNvPr>
          <p:cNvSpPr>
            <a:spLocks noGrp="1"/>
          </p:cNvSpPr>
          <p:nvPr>
            <p:ph type="ctrTitle"/>
          </p:nvPr>
        </p:nvSpPr>
        <p:spPr>
          <a:xfrm>
            <a:off x="2375223" y="411982"/>
            <a:ext cx="4290647" cy="806259"/>
          </a:xfrm>
        </p:spPr>
        <p:txBody>
          <a:bodyPr/>
          <a:lstStyle/>
          <a:p>
            <a:pPr algn="ctr">
              <a:defRPr/>
            </a:pPr>
            <a:r>
              <a:rPr lang="en-GB" sz="3600">
                <a:cs typeface="Arial"/>
              </a:rPr>
              <a:t>Thank you!</a:t>
            </a:r>
            <a:endParaRPr lang="en-GB" sz="3600">
              <a:solidFill>
                <a:prstClr val="white"/>
              </a:solidFill>
            </a:endParaRP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466851"/>
            <a:ext cx="8263493" cy="4695824"/>
          </a:xfrm>
          <a:ln w="19050">
            <a:solidFill>
              <a:srgbClr val="FF7401"/>
            </a:solidFill>
          </a:ln>
        </p:spPr>
        <p:txBody>
          <a:bodyPr lIns="36000" tIns="36000" rIns="36000" bIns="36000" anchor="t"/>
          <a:lstStyle/>
          <a:p>
            <a:pPr>
              <a:lnSpc>
                <a:spcPct val="100000"/>
              </a:lnSpc>
              <a:spcBef>
                <a:spcPts val="600"/>
              </a:spcBef>
              <a:buClr>
                <a:schemeClr val="accent4"/>
              </a:buClr>
              <a:buSzPct val="150000"/>
            </a:pPr>
            <a:endParaRPr lang="en-GB" sz="2000" b="1">
              <a:latin typeface="Segoe UI" panose="020B0502040204020203" pitchFamily="34" charset="0"/>
              <a:ea typeface="+mn-lt"/>
              <a:cs typeface="Segoe UI" panose="020B0502040204020203" pitchFamily="34" charset="0"/>
            </a:endParaRPr>
          </a:p>
          <a:p>
            <a:pPr algn="ctr">
              <a:lnSpc>
                <a:spcPct val="100000"/>
              </a:lnSpc>
              <a:spcBef>
                <a:spcPts val="600"/>
              </a:spcBef>
              <a:buClr>
                <a:schemeClr val="accent4"/>
              </a:buClr>
              <a:buSzPct val="150000"/>
            </a:pPr>
            <a:endParaRPr lang="en-GB" sz="2800" b="1">
              <a:solidFill>
                <a:schemeClr val="accent4"/>
              </a:solidFill>
              <a:latin typeface="Segoe UI" panose="020B0502040204020203" pitchFamily="34" charset="0"/>
              <a:ea typeface="+mn-lt"/>
              <a:cs typeface="Segoe UI" panose="020B0502040204020203" pitchFamily="34" charset="0"/>
            </a:endParaRPr>
          </a:p>
          <a:p>
            <a:pPr>
              <a:lnSpc>
                <a:spcPct val="100000"/>
              </a:lnSpc>
              <a:spcBef>
                <a:spcPts val="600"/>
              </a:spcBef>
              <a:buClr>
                <a:schemeClr val="accent4"/>
              </a:buClr>
              <a:buSzPct val="150000"/>
            </a:pPr>
            <a:r>
              <a:rPr lang="en-GB" sz="2800" b="1">
                <a:latin typeface="Segoe UI"/>
                <a:ea typeface="+mn-lt"/>
                <a:cs typeface="Segoe UI"/>
              </a:rPr>
              <a:t>Contact details:</a:t>
            </a:r>
            <a:endParaRPr lang="en-GB" sz="2800" b="1">
              <a:latin typeface="Segoe UI" panose="020B0502040204020203" pitchFamily="34" charset="0"/>
              <a:ea typeface="+mn-lt"/>
              <a:cs typeface="Segoe UI" panose="020B0502040204020203" pitchFamily="34" charset="0"/>
            </a:endParaRPr>
          </a:p>
          <a:p>
            <a:pPr>
              <a:lnSpc>
                <a:spcPct val="100000"/>
              </a:lnSpc>
              <a:spcBef>
                <a:spcPts val="600"/>
              </a:spcBef>
              <a:buClr>
                <a:schemeClr val="accent4"/>
              </a:buClr>
              <a:buSzPct val="150000"/>
            </a:pPr>
            <a:endParaRPr lang="en-GB" sz="1600">
              <a:latin typeface="Segoe UI" panose="020B0502040204020203" pitchFamily="34" charset="0"/>
              <a:ea typeface="+mn-lt"/>
              <a:cs typeface="Segoe UI" panose="020B0502040204020203" pitchFamily="34" charset="0"/>
            </a:endParaRPr>
          </a:p>
          <a:p>
            <a:pPr>
              <a:lnSpc>
                <a:spcPct val="100000"/>
              </a:lnSpc>
              <a:spcBef>
                <a:spcPts val="600"/>
              </a:spcBef>
              <a:buClr>
                <a:schemeClr val="accent4"/>
              </a:buClr>
              <a:buSzPct val="150000"/>
            </a:pPr>
            <a:r>
              <a:rPr lang="en-GB" sz="2000">
                <a:latin typeface="Segoe UI" panose="020B0502040204020203" pitchFamily="34" charset="0"/>
                <a:ea typeface="+mn-lt"/>
                <a:cs typeface="Segoe UI" panose="020B0502040204020203" pitchFamily="34" charset="0"/>
              </a:rPr>
              <a:t>Anne-Marie Gallen		</a:t>
            </a:r>
            <a:r>
              <a:rPr lang="en-GB" sz="2000">
                <a:latin typeface="Segoe UI" panose="020B0502040204020203" pitchFamily="34" charset="0"/>
                <a:ea typeface="+mn-lt"/>
                <a:cs typeface="Segoe UI" panose="020B0502040204020203" pitchFamily="34" charset="0"/>
                <a:hlinkClick r:id="rId2"/>
              </a:rPr>
              <a:t>anne-marie.gallen@open.ac.uk</a:t>
            </a:r>
            <a:r>
              <a:rPr lang="en-GB" sz="2000">
                <a:latin typeface="Segoe UI" panose="020B0502040204020203" pitchFamily="34" charset="0"/>
                <a:ea typeface="+mn-lt"/>
                <a:cs typeface="Segoe UI" panose="020B0502040204020203" pitchFamily="34" charset="0"/>
              </a:rPr>
              <a:t> </a:t>
            </a:r>
          </a:p>
          <a:p>
            <a:pPr>
              <a:lnSpc>
                <a:spcPct val="100000"/>
              </a:lnSpc>
              <a:spcBef>
                <a:spcPts val="600"/>
              </a:spcBef>
              <a:buClr>
                <a:schemeClr val="accent4"/>
              </a:buClr>
              <a:buSzPct val="150000"/>
            </a:pPr>
            <a:r>
              <a:rPr lang="en-GB" sz="2000">
                <a:latin typeface="Segoe UI" panose="020B0502040204020203" pitchFamily="34" charset="0"/>
                <a:ea typeface="+mn-lt"/>
                <a:cs typeface="Segoe UI" panose="020B0502040204020203" pitchFamily="34" charset="0"/>
              </a:rPr>
              <a:t>Mark Jones			</a:t>
            </a:r>
            <a:r>
              <a:rPr lang="en-GB" sz="2000">
                <a:latin typeface="Segoe UI" panose="020B0502040204020203" pitchFamily="34" charset="0"/>
                <a:ea typeface="+mn-lt"/>
                <a:cs typeface="Segoe UI" panose="020B0502040204020203" pitchFamily="34" charset="0"/>
                <a:hlinkClick r:id="rId3"/>
              </a:rPr>
              <a:t>mark.h.jones@open.ac.uk</a:t>
            </a:r>
            <a:r>
              <a:rPr lang="en-GB" sz="2000">
                <a:latin typeface="Segoe UI" panose="020B0502040204020203" pitchFamily="34" charset="0"/>
                <a:ea typeface="+mn-lt"/>
                <a:cs typeface="Segoe UI" panose="020B0502040204020203" pitchFamily="34" charset="0"/>
              </a:rPr>
              <a:t> </a:t>
            </a:r>
          </a:p>
          <a:p>
            <a:pPr>
              <a:lnSpc>
                <a:spcPct val="100000"/>
              </a:lnSpc>
              <a:spcBef>
                <a:spcPts val="600"/>
              </a:spcBef>
              <a:buClr>
                <a:schemeClr val="accent4"/>
              </a:buClr>
              <a:buSzPct val="150000"/>
            </a:pPr>
            <a:r>
              <a:rPr lang="en-GB" sz="2000">
                <a:latin typeface="Segoe UI" panose="020B0502040204020203" pitchFamily="34" charset="0"/>
                <a:ea typeface="+mn-lt"/>
                <a:cs typeface="Segoe UI" panose="020B0502040204020203" pitchFamily="34" charset="0"/>
              </a:rPr>
              <a:t>Anne Campbell			</a:t>
            </a:r>
            <a:r>
              <a:rPr lang="en-GB" sz="2000">
                <a:latin typeface="Segoe UI" panose="020B0502040204020203" pitchFamily="34" charset="0"/>
                <a:ea typeface="+mn-lt"/>
                <a:cs typeface="Segoe UI" panose="020B0502040204020203" pitchFamily="34" charset="0"/>
                <a:hlinkClick r:id="rId4"/>
              </a:rPr>
              <a:t>anne.campbell@open.ac.uk</a:t>
            </a:r>
            <a:r>
              <a:rPr lang="en-GB" sz="2000">
                <a:latin typeface="Segoe UI" panose="020B0502040204020203" pitchFamily="34" charset="0"/>
                <a:ea typeface="+mn-lt"/>
                <a:cs typeface="Segoe UI" panose="020B0502040204020203" pitchFamily="34" charset="0"/>
              </a:rPr>
              <a:t> </a:t>
            </a:r>
          </a:p>
          <a:p>
            <a:pPr>
              <a:buClr>
                <a:schemeClr val="accent4"/>
              </a:buClr>
              <a:buSzPct val="150000"/>
            </a:pPr>
            <a:r>
              <a:rPr lang="en-GB" sz="2000" b="1">
                <a:latin typeface="Segoe UI"/>
                <a:cs typeface="Segoe UI"/>
              </a:rPr>
              <a:t>Acknowledgements:</a:t>
            </a:r>
            <a:endParaRPr lang="en-GB" sz="2000" b="1">
              <a:latin typeface="Segoe UI" panose="020B0502040204020203" pitchFamily="34" charset="0"/>
              <a:cs typeface="Segoe UI" panose="020B0502040204020203" pitchFamily="34" charset="0"/>
            </a:endParaRPr>
          </a:p>
          <a:p>
            <a:r>
              <a:rPr lang="en-GB" sz="2000">
                <a:latin typeface="Segoe UI"/>
                <a:cs typeface="Segoe UI"/>
              </a:rPr>
              <a:t>Sylvie Serpell – for the excellent interviews</a:t>
            </a:r>
            <a:endParaRPr lang="en-GB" sz="20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44238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B2B944-429A-4CAA-931D-19B5EC15B22A}"/>
              </a:ext>
            </a:extLst>
          </p:cNvPr>
          <p:cNvSpPr>
            <a:spLocks noGrp="1"/>
          </p:cNvSpPr>
          <p:nvPr>
            <p:ph type="ctrTitle"/>
          </p:nvPr>
        </p:nvSpPr>
        <p:spPr>
          <a:xfrm>
            <a:off x="416011" y="382771"/>
            <a:ext cx="5944596" cy="1142946"/>
          </a:xfrm>
        </p:spPr>
        <p:txBody>
          <a:bodyPr/>
          <a:lstStyle/>
          <a:p>
            <a:pPr algn="ctr"/>
            <a:r>
              <a:rPr lang="en-GB" sz="3600"/>
              <a:t>Why does a common perception matter?</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797707"/>
            <a:ext cx="8263493" cy="4876047"/>
          </a:xfrm>
          <a:ln w="19050">
            <a:solidFill>
              <a:srgbClr val="FF7401"/>
            </a:solidFill>
          </a:ln>
        </p:spPr>
        <p:txBody>
          <a:bodyPr/>
          <a:lstStyle/>
          <a:p>
            <a:pPr marL="171450" indent="-171450">
              <a:spcBef>
                <a:spcPts val="2000"/>
              </a:spcBef>
              <a:buClr>
                <a:schemeClr val="accent4"/>
              </a:buClr>
              <a:buSzPct val="150000"/>
              <a:buFont typeface="Arial" panose="020B0604020202020204" pitchFamily="34" charset="0"/>
              <a:buChar char="•"/>
            </a:pPr>
            <a:r>
              <a:rPr lang="en-GB" sz="2000">
                <a:latin typeface="Segoe UI" panose="020B0502040204020203" pitchFamily="34" charset="0"/>
                <a:cs typeface="Segoe UI" panose="020B0502040204020203" pitchFamily="34" charset="0"/>
              </a:rPr>
              <a:t>Our tutorials are not mandatory. So </a:t>
            </a:r>
            <a:r>
              <a:rPr lang="en-GB" sz="2000" b="1">
                <a:solidFill>
                  <a:schemeClr val="accent4"/>
                </a:solidFill>
                <a:latin typeface="Segoe UI" panose="020B0502040204020203" pitchFamily="34" charset="0"/>
                <a:cs typeface="Segoe UI" panose="020B0502040204020203" pitchFamily="34" charset="0"/>
              </a:rPr>
              <a:t>student perception </a:t>
            </a:r>
            <a:r>
              <a:rPr lang="en-GB" sz="2000">
                <a:latin typeface="Segoe UI" panose="020B0502040204020203" pitchFamily="34" charset="0"/>
                <a:cs typeface="Segoe UI" panose="020B0502040204020203" pitchFamily="34" charset="0"/>
              </a:rPr>
              <a:t>influences </a:t>
            </a:r>
            <a:r>
              <a:rPr lang="en-GB" sz="2000" b="1">
                <a:solidFill>
                  <a:schemeClr val="accent4"/>
                </a:solidFill>
                <a:latin typeface="Segoe UI" panose="020B0502040204020203" pitchFamily="34" charset="0"/>
                <a:cs typeface="Segoe UI" panose="020B0502040204020203" pitchFamily="34" charset="0"/>
              </a:rPr>
              <a:t>levels of attendance</a:t>
            </a:r>
            <a:r>
              <a:rPr lang="en-GB" sz="2000">
                <a:latin typeface="Segoe UI" panose="020B0502040204020203" pitchFamily="34" charset="0"/>
                <a:cs typeface="Segoe UI" panose="020B0502040204020203" pitchFamily="34" charset="0"/>
              </a:rPr>
              <a:t>, as well as </a:t>
            </a:r>
            <a:r>
              <a:rPr lang="en-GB" sz="2000" b="1">
                <a:solidFill>
                  <a:schemeClr val="accent4"/>
                </a:solidFill>
                <a:latin typeface="Segoe UI" panose="020B0502040204020203" pitchFamily="34" charset="0"/>
                <a:cs typeface="Segoe UI" panose="020B0502040204020203" pitchFamily="34" charset="0"/>
              </a:rPr>
              <a:t>levels of participation </a:t>
            </a:r>
            <a:r>
              <a:rPr lang="en-GB" sz="2000">
                <a:latin typeface="Segoe UI" panose="020B0502040204020203" pitchFamily="34" charset="0"/>
                <a:cs typeface="Segoe UI" panose="020B0502040204020203" pitchFamily="34" charset="0"/>
              </a:rPr>
              <a:t>during a tutorial.</a:t>
            </a:r>
          </a:p>
          <a:p>
            <a:pPr marL="171450" indent="-171450">
              <a:buClr>
                <a:schemeClr val="accent4"/>
              </a:buClr>
              <a:buSzPct val="150000"/>
              <a:buFont typeface="Arial" panose="020B0604020202020204" pitchFamily="34" charset="0"/>
              <a:buChar char="•"/>
            </a:pPr>
            <a:r>
              <a:rPr lang="en-GB" sz="2000">
                <a:latin typeface="Segoe UI" panose="020B0502040204020203" pitchFamily="34" charset="0"/>
                <a:cs typeface="Segoe UI" panose="020B0502040204020203" pitchFamily="34" charset="0"/>
              </a:rPr>
              <a:t>Our </a:t>
            </a:r>
            <a:r>
              <a:rPr lang="en-GB" sz="2000" b="1">
                <a:solidFill>
                  <a:schemeClr val="accent4"/>
                </a:solidFill>
                <a:latin typeface="Segoe UI" panose="020B0502040204020203" pitchFamily="34" charset="0"/>
                <a:cs typeface="Segoe UI" panose="020B0502040204020203" pitchFamily="34" charset="0"/>
              </a:rPr>
              <a:t>authoring teams </a:t>
            </a:r>
            <a:r>
              <a:rPr lang="en-GB" sz="2000">
                <a:latin typeface="Segoe UI" panose="020B0502040204020203" pitchFamily="34" charset="0"/>
                <a:cs typeface="Segoe UI" panose="020B0502040204020203" pitchFamily="34" charset="0"/>
              </a:rPr>
              <a:t>design </a:t>
            </a:r>
            <a:r>
              <a:rPr lang="en-GB" sz="2000" b="1">
                <a:solidFill>
                  <a:schemeClr val="accent4"/>
                </a:solidFill>
                <a:latin typeface="Segoe UI" panose="020B0502040204020203" pitchFamily="34" charset="0"/>
                <a:cs typeface="Segoe UI" panose="020B0502040204020203" pitchFamily="34" charset="0"/>
              </a:rPr>
              <a:t>tuition strategies</a:t>
            </a:r>
            <a:r>
              <a:rPr lang="en-GB" sz="2000">
                <a:latin typeface="Segoe UI" panose="020B0502040204020203" pitchFamily="34" charset="0"/>
                <a:cs typeface="Segoe UI" panose="020B0502040204020203" pitchFamily="34" charset="0"/>
              </a:rPr>
              <a:t>, which may encourage or discourage students from attending/participating in learning activities during tutorials.</a:t>
            </a:r>
          </a:p>
          <a:p>
            <a:pPr marL="171450" indent="-171450">
              <a:buClr>
                <a:schemeClr val="accent4"/>
              </a:buClr>
              <a:buSzPct val="150000"/>
              <a:buFont typeface="Arial" panose="020B0604020202020204" pitchFamily="34" charset="0"/>
              <a:buChar char="•"/>
            </a:pPr>
            <a:r>
              <a:rPr lang="en-GB" sz="2000">
                <a:latin typeface="Segoe UI" panose="020B0502040204020203" pitchFamily="34" charset="0"/>
                <a:cs typeface="Segoe UI" panose="020B0502040204020203" pitchFamily="34" charset="0"/>
              </a:rPr>
              <a:t>Our </a:t>
            </a:r>
            <a:r>
              <a:rPr lang="en-GB" sz="2000" b="1">
                <a:solidFill>
                  <a:schemeClr val="accent4"/>
                </a:solidFill>
                <a:latin typeface="Segoe UI" panose="020B0502040204020203" pitchFamily="34" charset="0"/>
                <a:cs typeface="Segoe UI" panose="020B0502040204020203" pitchFamily="34" charset="0"/>
              </a:rPr>
              <a:t>tutors design and run tutorials </a:t>
            </a:r>
            <a:r>
              <a:rPr lang="en-GB" sz="2000">
                <a:latin typeface="Segoe UI" panose="020B0502040204020203" pitchFamily="34" charset="0"/>
                <a:cs typeface="Segoe UI" panose="020B0502040204020203" pitchFamily="34" charset="0"/>
              </a:rPr>
              <a:t>which influence student perceptions (the </a:t>
            </a:r>
            <a:r>
              <a:rPr lang="en-GB" sz="2000" b="1">
                <a:solidFill>
                  <a:schemeClr val="accent4"/>
                </a:solidFill>
                <a:latin typeface="Segoe UI" panose="020B0502040204020203" pitchFamily="34" charset="0"/>
                <a:cs typeface="Segoe UI" panose="020B0502040204020203" pitchFamily="34" charset="0"/>
              </a:rPr>
              <a:t>first tutorial can set expectations</a:t>
            </a:r>
            <a:r>
              <a:rPr lang="en-GB" sz="2000">
                <a:latin typeface="Segoe UI" panose="020B0502040204020203" pitchFamily="34" charset="0"/>
                <a:cs typeface="Segoe UI" panose="020B0502040204020203" pitchFamily="34" charset="0"/>
              </a:rPr>
              <a:t>), and determine opportunities for learning.</a:t>
            </a:r>
          </a:p>
          <a:p>
            <a:pPr marL="171450" indent="-171450">
              <a:buClr>
                <a:schemeClr val="accent4"/>
              </a:buClr>
              <a:buSzPct val="150000"/>
              <a:buFont typeface="Arial" panose="020B0604020202020204" pitchFamily="34" charset="0"/>
              <a:buChar char="•"/>
            </a:pPr>
            <a:r>
              <a:rPr lang="en-GB" sz="2000">
                <a:latin typeface="Segoe UI" panose="020B0502040204020203" pitchFamily="34" charset="0"/>
                <a:cs typeface="Segoe UI" panose="020B0502040204020203" pitchFamily="34" charset="0"/>
              </a:rPr>
              <a:t>Other stakeholders can influence </a:t>
            </a:r>
            <a:r>
              <a:rPr lang="en-GB" sz="2000" b="1">
                <a:solidFill>
                  <a:schemeClr val="accent4"/>
                </a:solidFill>
                <a:latin typeface="Segoe UI" panose="020B0502040204020203" pitchFamily="34" charset="0"/>
                <a:cs typeface="Segoe UI" panose="020B0502040204020203" pitchFamily="34" charset="0"/>
              </a:rPr>
              <a:t>university-wide policy </a:t>
            </a:r>
            <a:r>
              <a:rPr lang="en-GB" sz="2000">
                <a:latin typeface="Segoe UI" panose="020B0502040204020203" pitchFamily="34" charset="0"/>
                <a:cs typeface="Segoe UI" panose="020B0502040204020203" pitchFamily="34" charset="0"/>
              </a:rPr>
              <a:t>(e.g. professional services staff), or can affect </a:t>
            </a:r>
            <a:r>
              <a:rPr lang="en-GB" sz="2000" b="1">
                <a:solidFill>
                  <a:schemeClr val="accent4"/>
                </a:solidFill>
                <a:latin typeface="Segoe UI" panose="020B0502040204020203" pitchFamily="34" charset="0"/>
                <a:cs typeface="Segoe UI" panose="020B0502040204020203" pitchFamily="34" charset="0"/>
              </a:rPr>
              <a:t>tutor perceptions </a:t>
            </a:r>
            <a:r>
              <a:rPr lang="en-GB" sz="2000">
                <a:latin typeface="Segoe UI" panose="020B0502040204020203" pitchFamily="34" charset="0"/>
                <a:cs typeface="Segoe UI" panose="020B0502040204020203" pitchFamily="34" charset="0"/>
              </a:rPr>
              <a:t>(e.g. staff developers).</a:t>
            </a:r>
          </a:p>
          <a:p>
            <a:pPr marL="171450" indent="-171450">
              <a:buClr>
                <a:schemeClr val="accent4"/>
              </a:buClr>
              <a:buSzPct val="150000"/>
              <a:buFont typeface="Arial" panose="020B0604020202020204" pitchFamily="34" charset="0"/>
              <a:buChar char="•"/>
            </a:pPr>
            <a:r>
              <a:rPr lang="en-GB" sz="2000">
                <a:latin typeface="Segoe UI" panose="020B0502040204020203" pitchFamily="34" charset="0"/>
                <a:cs typeface="Segoe UI" panose="020B0502040204020203" pitchFamily="34" charset="0"/>
              </a:rPr>
              <a:t>From the</a:t>
            </a:r>
            <a:r>
              <a:rPr lang="en-GB" sz="2000" b="1">
                <a:solidFill>
                  <a:schemeClr val="accent4"/>
                </a:solidFill>
                <a:latin typeface="Segoe UI" panose="020B0502040204020203" pitchFamily="34" charset="0"/>
                <a:cs typeface="Segoe UI" panose="020B0502040204020203" pitchFamily="34" charset="0"/>
              </a:rPr>
              <a:t> literature</a:t>
            </a:r>
            <a:r>
              <a:rPr lang="en-GB" sz="2000">
                <a:latin typeface="Segoe UI" panose="020B0502040204020203" pitchFamily="34" charset="0"/>
                <a:cs typeface="Segoe UI" panose="020B0502040204020203" pitchFamily="34" charset="0"/>
              </a:rPr>
              <a:t>, for example </a:t>
            </a:r>
            <a:r>
              <a:rPr lang="en-GB" sz="2000" err="1">
                <a:latin typeface="Segoe UI" panose="020B0502040204020203" pitchFamily="34" charset="0"/>
                <a:cs typeface="Segoe UI" panose="020B0502040204020203" pitchFamily="34" charset="0"/>
              </a:rPr>
              <a:t>Ogina</a:t>
            </a:r>
            <a:r>
              <a:rPr lang="en-GB" sz="2000">
                <a:latin typeface="Segoe UI" panose="020B0502040204020203" pitchFamily="34" charset="0"/>
                <a:cs typeface="Segoe UI" panose="020B0502040204020203" pitchFamily="34" charset="0"/>
              </a:rPr>
              <a:t> &amp; </a:t>
            </a:r>
            <a:r>
              <a:rPr lang="en-GB" sz="2000" err="1">
                <a:latin typeface="Segoe UI" panose="020B0502040204020203" pitchFamily="34" charset="0"/>
                <a:cs typeface="Segoe UI" panose="020B0502040204020203" pitchFamily="34" charset="0"/>
              </a:rPr>
              <a:t>Mampane</a:t>
            </a:r>
            <a:r>
              <a:rPr lang="en-GB" sz="2000">
                <a:latin typeface="Segoe UI" panose="020B0502040204020203" pitchFamily="34" charset="0"/>
                <a:cs typeface="Segoe UI" panose="020B0502040204020203" pitchFamily="34" charset="0"/>
              </a:rPr>
              <a:t> (2013): </a:t>
            </a:r>
          </a:p>
          <a:p>
            <a:pPr algn="ctr">
              <a:spcBef>
                <a:spcPts val="1200"/>
              </a:spcBef>
            </a:pPr>
            <a:r>
              <a:rPr lang="en-GB" sz="2000" b="1">
                <a:latin typeface="Segoe UI" panose="020B0502040204020203" pitchFamily="34" charset="0"/>
                <a:cs typeface="Segoe UI" panose="020B0502040204020203" pitchFamily="34" charset="0"/>
              </a:rPr>
              <a:t>“</a:t>
            </a:r>
            <a:r>
              <a:rPr lang="en-GB" sz="2000" b="1" i="1">
                <a:latin typeface="Segoe UI" panose="020B0502040204020203" pitchFamily="34" charset="0"/>
                <a:cs typeface="Segoe UI" panose="020B0502040204020203" pitchFamily="34" charset="0"/>
              </a:rPr>
              <a:t>A common understanding of the role of tutor is crucial so that tutors and students know what to expect in a tutorial session.”</a:t>
            </a:r>
            <a:endParaRPr lang="en-GB" sz="2000" b="1">
              <a:latin typeface="Segoe UI" panose="020B0502040204020203" pitchFamily="34" charset="0"/>
              <a:cs typeface="Segoe UI" panose="020B0502040204020203" pitchFamily="34" charset="0"/>
            </a:endParaRPr>
          </a:p>
          <a:p>
            <a:endParaRPr lang="en-GB" sz="2000" b="1">
              <a:latin typeface="Segoe UI" panose="020B0502040204020203" pitchFamily="34" charset="0"/>
              <a:cs typeface="Segoe UI" panose="020B0502040204020203" pitchFamily="34" charset="0"/>
            </a:endParaRPr>
          </a:p>
        </p:txBody>
      </p:sp>
      <p:pic>
        <p:nvPicPr>
          <p:cNvPr id="11" name="Picture 10">
            <a:extLst>
              <a:ext uri="{FF2B5EF4-FFF2-40B4-BE49-F238E27FC236}">
                <a16:creationId xmlns:a16="http://schemas.microsoft.com/office/drawing/2014/main" id="{6A282C1B-F8B3-42CB-B42D-CF5D2853A13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5035" y="382771"/>
            <a:ext cx="1142947" cy="1142947"/>
          </a:xfrm>
          <a:prstGeom prst="rect">
            <a:avLst/>
          </a:prstGeom>
        </p:spPr>
      </p:pic>
    </p:spTree>
    <p:extLst>
      <p:ext uri="{BB962C8B-B14F-4D97-AF65-F5344CB8AC3E}">
        <p14:creationId xmlns:p14="http://schemas.microsoft.com/office/powerpoint/2010/main" val="2935560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8875BB2-FD6F-47D6-B80B-85B1AD7D7F72}"/>
              </a:ext>
            </a:extLst>
          </p:cNvPr>
          <p:cNvSpPr>
            <a:spLocks noGrp="1"/>
          </p:cNvSpPr>
          <p:nvPr>
            <p:ph type="ctrTitle"/>
          </p:nvPr>
        </p:nvSpPr>
        <p:spPr>
          <a:xfrm>
            <a:off x="3299888" y="314882"/>
            <a:ext cx="3751952" cy="799114"/>
          </a:xfrm>
        </p:spPr>
        <p:txBody>
          <a:bodyPr/>
          <a:lstStyle/>
          <a:p>
            <a:pPr algn="ctr"/>
            <a:r>
              <a:rPr lang="en-GB" sz="3600"/>
              <a:t>Project aims</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440254" y="1593911"/>
            <a:ext cx="8179872" cy="5043984"/>
          </a:xfrm>
          <a:ln w="19050">
            <a:solidFill>
              <a:srgbClr val="FF7401"/>
            </a:solidFill>
          </a:ln>
        </p:spPr>
        <p:txBody>
          <a:bodyPr/>
          <a:lstStyle/>
          <a:p>
            <a:pPr marL="457200" lvl="0" indent="-457200">
              <a:lnSpc>
                <a:spcPct val="100000"/>
              </a:lnSpc>
              <a:spcBef>
                <a:spcPts val="2000"/>
              </a:spcBef>
              <a:buFont typeface="+mj-lt"/>
              <a:buAutoNum type="arabicPeriod"/>
            </a:pPr>
            <a:r>
              <a:rPr lang="en-GB" sz="2000">
                <a:latin typeface="Segoe UI" panose="020B0502040204020203" pitchFamily="34" charset="0"/>
                <a:cs typeface="Segoe UI" panose="020B0502040204020203" pitchFamily="34" charset="0"/>
              </a:rPr>
              <a:t>Broadly, to work towards identifying and developing </a:t>
            </a:r>
            <a:r>
              <a:rPr lang="en-GB" sz="2000" b="1">
                <a:solidFill>
                  <a:schemeClr val="accent4"/>
                </a:solidFill>
                <a:latin typeface="Segoe UI" panose="020B0502040204020203" pitchFamily="34" charset="0"/>
                <a:cs typeface="Segoe UI" panose="020B0502040204020203" pitchFamily="34" charset="0"/>
              </a:rPr>
              <a:t>a common understanding of the tuition of groups</a:t>
            </a:r>
            <a:r>
              <a:rPr lang="en-GB" sz="2000">
                <a:latin typeface="Segoe UI" panose="020B0502040204020203" pitchFamily="34" charset="0"/>
                <a:cs typeface="Segoe UI" panose="020B0502040204020203" pitchFamily="34" charset="0"/>
              </a:rPr>
              <a:t>, within the STEM faculty and across the university more widely.</a:t>
            </a:r>
          </a:p>
          <a:p>
            <a:pPr marL="1257277" lvl="3" indent="-342900">
              <a:lnSpc>
                <a:spcPct val="100000"/>
              </a:lnSpc>
              <a:spcBef>
                <a:spcPts val="0"/>
              </a:spcBef>
              <a:buClr>
                <a:schemeClr val="accent4"/>
              </a:buClr>
              <a:buSzPct val="150000"/>
              <a:buFont typeface="Arial" panose="020B0604020202020204" pitchFamily="34" charset="0"/>
              <a:buChar char="•"/>
            </a:pPr>
            <a:r>
              <a:rPr lang="en-GB" sz="2000">
                <a:latin typeface="Segoe UI" panose="020B0502040204020203" pitchFamily="34" charset="0"/>
                <a:cs typeface="Segoe UI" panose="020B0502040204020203" pitchFamily="34" charset="0"/>
              </a:rPr>
              <a:t>To investigate differences in perceptions of face-to-face and online tuition between different groups.</a:t>
            </a:r>
          </a:p>
          <a:p>
            <a:pPr marL="1257277" lvl="3" indent="-342900">
              <a:lnSpc>
                <a:spcPct val="100000"/>
              </a:lnSpc>
              <a:spcBef>
                <a:spcPts val="0"/>
              </a:spcBef>
              <a:buClr>
                <a:schemeClr val="accent4"/>
              </a:buClr>
              <a:buSzPct val="150000"/>
              <a:buFont typeface="Arial" panose="020B0604020202020204" pitchFamily="34" charset="0"/>
              <a:buChar char="•"/>
            </a:pPr>
            <a:r>
              <a:rPr lang="en-GB" sz="2000">
                <a:latin typeface="Segoe UI" panose="020B0502040204020203" pitchFamily="34" charset="0"/>
                <a:cs typeface="Segoe UI" panose="020B0502040204020203" pitchFamily="34" charset="0"/>
              </a:rPr>
              <a:t>To understand </a:t>
            </a:r>
            <a:r>
              <a:rPr lang="en-GB" sz="2000" b="1">
                <a:solidFill>
                  <a:schemeClr val="accent4"/>
                </a:solidFill>
                <a:latin typeface="Segoe UI" panose="020B0502040204020203" pitchFamily="34" charset="0"/>
                <a:cs typeface="Segoe UI" panose="020B0502040204020203" pitchFamily="34" charset="0"/>
              </a:rPr>
              <a:t>tutor perceptions of tuition</a:t>
            </a:r>
            <a:r>
              <a:rPr lang="en-GB" sz="2000">
                <a:solidFill>
                  <a:schemeClr val="accent4"/>
                </a:solidFill>
                <a:latin typeface="Segoe UI" panose="020B0502040204020203" pitchFamily="34" charset="0"/>
                <a:cs typeface="Segoe UI" panose="020B0502040204020203" pitchFamily="34" charset="0"/>
              </a:rPr>
              <a:t> </a:t>
            </a:r>
          </a:p>
          <a:p>
            <a:pPr marL="914377" lvl="3">
              <a:lnSpc>
                <a:spcPct val="100000"/>
              </a:lnSpc>
              <a:spcBef>
                <a:spcPts val="0"/>
              </a:spcBef>
              <a:buClr>
                <a:schemeClr val="accent4"/>
              </a:buClr>
              <a:buSzPct val="150000"/>
            </a:pPr>
            <a:r>
              <a:rPr lang="en-GB" sz="2000">
                <a:latin typeface="Segoe UI" panose="020B0502040204020203" pitchFamily="34" charset="0"/>
                <a:cs typeface="Segoe UI" panose="020B0502040204020203" pitchFamily="34" charset="0"/>
              </a:rPr>
              <a:t>     (</a:t>
            </a:r>
            <a:r>
              <a:rPr lang="en-GB" sz="2000" i="1">
                <a:latin typeface="Segoe UI" panose="020B0502040204020203" pitchFamily="34" charset="0"/>
                <a:cs typeface="Segoe UI" panose="020B0502040204020203" pitchFamily="34" charset="0"/>
              </a:rPr>
              <a:t>Phase 1, completed &amp; published</a:t>
            </a:r>
            <a:r>
              <a:rPr lang="en-GB" sz="2000">
                <a:latin typeface="Segoe UI" panose="020B0502040204020203" pitchFamily="34" charset="0"/>
                <a:cs typeface="Segoe UI" panose="020B0502040204020203" pitchFamily="34" charset="0"/>
              </a:rPr>
              <a:t>)</a:t>
            </a:r>
          </a:p>
          <a:p>
            <a:pPr marL="1257277" lvl="3" indent="-342900">
              <a:lnSpc>
                <a:spcPct val="100000"/>
              </a:lnSpc>
              <a:spcBef>
                <a:spcPts val="0"/>
              </a:spcBef>
              <a:buSzPct val="150000"/>
              <a:buFont typeface="Arial" panose="020B0604020202020204" pitchFamily="34" charset="0"/>
              <a:buChar char="•"/>
            </a:pPr>
            <a:r>
              <a:rPr lang="en-GB" sz="2200" b="1">
                <a:latin typeface="Segoe UI" panose="020B0502040204020203" pitchFamily="34" charset="0"/>
                <a:cs typeface="Segoe UI" panose="020B0502040204020203" pitchFamily="34" charset="0"/>
              </a:rPr>
              <a:t>To understand student perceptions of tuition </a:t>
            </a:r>
          </a:p>
          <a:p>
            <a:pPr marL="914377" lvl="3">
              <a:lnSpc>
                <a:spcPct val="100000"/>
              </a:lnSpc>
              <a:spcBef>
                <a:spcPts val="0"/>
              </a:spcBef>
              <a:buClr>
                <a:schemeClr val="accent4"/>
              </a:buClr>
              <a:buSzPct val="150000"/>
            </a:pPr>
            <a:r>
              <a:rPr lang="en-GB" sz="2200" b="1">
                <a:solidFill>
                  <a:schemeClr val="accent4"/>
                </a:solidFill>
                <a:latin typeface="Segoe UI" panose="020B0502040204020203" pitchFamily="34" charset="0"/>
                <a:cs typeface="Segoe UI" panose="020B0502040204020203" pitchFamily="34" charset="0"/>
              </a:rPr>
              <a:t>     </a:t>
            </a:r>
            <a:r>
              <a:rPr lang="en-GB" sz="2200" b="1">
                <a:latin typeface="Segoe UI" panose="020B0502040204020203" pitchFamily="34" charset="0"/>
                <a:cs typeface="Segoe UI" panose="020B0502040204020203" pitchFamily="34" charset="0"/>
              </a:rPr>
              <a:t>(</a:t>
            </a:r>
            <a:r>
              <a:rPr lang="en-GB" sz="2200" b="1" i="1">
                <a:latin typeface="Segoe UI" panose="020B0502040204020203" pitchFamily="34" charset="0"/>
                <a:cs typeface="Segoe UI" panose="020B0502040204020203" pitchFamily="34" charset="0"/>
              </a:rPr>
              <a:t>Phase 2, current</a:t>
            </a:r>
            <a:r>
              <a:rPr lang="en-GB" sz="2200" b="1">
                <a:latin typeface="Segoe UI" panose="020B0502040204020203" pitchFamily="34" charset="0"/>
                <a:cs typeface="Segoe UI" panose="020B0502040204020203" pitchFamily="34" charset="0"/>
              </a:rPr>
              <a:t>)</a:t>
            </a:r>
          </a:p>
          <a:p>
            <a:pPr marL="1257277" lvl="3" indent="-342900">
              <a:lnSpc>
                <a:spcPct val="100000"/>
              </a:lnSpc>
              <a:spcBef>
                <a:spcPts val="0"/>
              </a:spcBef>
              <a:buClr>
                <a:schemeClr val="accent4"/>
              </a:buClr>
              <a:buSzPct val="150000"/>
              <a:buFont typeface="Arial" panose="020B0604020202020204" pitchFamily="34" charset="0"/>
              <a:buChar char="•"/>
            </a:pPr>
            <a:r>
              <a:rPr lang="en-GB" sz="2000">
                <a:latin typeface="Segoe UI" panose="020B0502040204020203" pitchFamily="34" charset="0"/>
                <a:cs typeface="Segoe UI" panose="020B0502040204020203" pitchFamily="34" charset="0"/>
              </a:rPr>
              <a:t>To understand </a:t>
            </a:r>
            <a:r>
              <a:rPr lang="en-GB" sz="2000" b="1">
                <a:solidFill>
                  <a:schemeClr val="accent4"/>
                </a:solidFill>
                <a:latin typeface="Segoe UI" panose="020B0502040204020203" pitchFamily="34" charset="0"/>
                <a:cs typeface="Segoe UI" panose="020B0502040204020203" pitchFamily="34" charset="0"/>
              </a:rPr>
              <a:t>other stakeholders’ perceptions </a:t>
            </a:r>
          </a:p>
          <a:p>
            <a:pPr marL="914377" lvl="3">
              <a:lnSpc>
                <a:spcPct val="100000"/>
              </a:lnSpc>
              <a:spcBef>
                <a:spcPts val="0"/>
              </a:spcBef>
              <a:buClr>
                <a:schemeClr val="accent4"/>
              </a:buClr>
              <a:buSzPct val="150000"/>
            </a:pPr>
            <a:r>
              <a:rPr lang="en-GB" sz="2000" b="1">
                <a:solidFill>
                  <a:schemeClr val="accent4"/>
                </a:solidFill>
                <a:latin typeface="Segoe UI" panose="020B0502040204020203" pitchFamily="34" charset="0"/>
                <a:cs typeface="Segoe UI" panose="020B0502040204020203" pitchFamily="34" charset="0"/>
              </a:rPr>
              <a:t>     </a:t>
            </a:r>
            <a:r>
              <a:rPr lang="en-GB" sz="2000">
                <a:latin typeface="Segoe UI" panose="020B0502040204020203" pitchFamily="34" charset="0"/>
                <a:cs typeface="Segoe UI" panose="020B0502040204020203" pitchFamily="34" charset="0"/>
              </a:rPr>
              <a:t>(</a:t>
            </a:r>
            <a:r>
              <a:rPr lang="en-GB" sz="2000" i="1">
                <a:latin typeface="Segoe UI" panose="020B0502040204020203" pitchFamily="34" charset="0"/>
                <a:cs typeface="Segoe UI" panose="020B0502040204020203" pitchFamily="34" charset="0"/>
              </a:rPr>
              <a:t>Phase 3, future</a:t>
            </a:r>
            <a:r>
              <a:rPr lang="en-GB" sz="2000">
                <a:latin typeface="Segoe UI" panose="020B0502040204020203" pitchFamily="34" charset="0"/>
                <a:cs typeface="Segoe UI" panose="020B0502040204020203" pitchFamily="34" charset="0"/>
              </a:rPr>
              <a:t>)</a:t>
            </a:r>
          </a:p>
          <a:p>
            <a:pPr marL="457200" lvl="0" indent="-457200">
              <a:lnSpc>
                <a:spcPct val="100000"/>
              </a:lnSpc>
              <a:spcBef>
                <a:spcPts val="600"/>
              </a:spcBef>
              <a:buFont typeface="+mj-lt"/>
              <a:buAutoNum type="arabicPeriod"/>
            </a:pPr>
            <a:r>
              <a:rPr lang="en-GB" sz="2000">
                <a:latin typeface="Segoe UI" panose="020B0502040204020203" pitchFamily="34" charset="0"/>
                <a:cs typeface="Segoe UI" panose="020B0502040204020203" pitchFamily="34" charset="0"/>
              </a:rPr>
              <a:t>To develop </a:t>
            </a:r>
            <a:r>
              <a:rPr lang="en-GB" sz="2000" b="1">
                <a:solidFill>
                  <a:schemeClr val="accent4"/>
                </a:solidFill>
                <a:latin typeface="Segoe UI" panose="020B0502040204020203" pitchFamily="34" charset="0"/>
                <a:cs typeface="Segoe UI" panose="020B0502040204020203" pitchFamily="34" charset="0"/>
              </a:rPr>
              <a:t>faculty and institutional advice </a:t>
            </a:r>
            <a:r>
              <a:rPr lang="en-GB" sz="2000">
                <a:latin typeface="Segoe UI" panose="020B0502040204020203" pitchFamily="34" charset="0"/>
                <a:cs typeface="Segoe UI" panose="020B0502040204020203" pitchFamily="34" charset="0"/>
              </a:rPr>
              <a:t>for students, tutors and other staff to address mismatches.</a:t>
            </a:r>
          </a:p>
          <a:p>
            <a:pPr marL="457200" lvl="0" indent="-457200">
              <a:lnSpc>
                <a:spcPct val="100000"/>
              </a:lnSpc>
              <a:spcBef>
                <a:spcPts val="600"/>
              </a:spcBef>
              <a:buFont typeface="+mj-lt"/>
              <a:buAutoNum type="arabicPeriod"/>
            </a:pPr>
            <a:r>
              <a:rPr lang="en-GB" sz="2000">
                <a:latin typeface="Segoe UI" panose="020B0502040204020203" pitchFamily="34" charset="0"/>
                <a:cs typeface="Segoe UI" panose="020B0502040204020203" pitchFamily="34" charset="0"/>
              </a:rPr>
              <a:t>To </a:t>
            </a:r>
            <a:r>
              <a:rPr lang="en-GB" sz="2000" b="1">
                <a:solidFill>
                  <a:schemeClr val="accent4"/>
                </a:solidFill>
                <a:latin typeface="Segoe UI" panose="020B0502040204020203" pitchFamily="34" charset="0"/>
                <a:cs typeface="Segoe UI" panose="020B0502040204020203" pitchFamily="34" charset="0"/>
              </a:rPr>
              <a:t>disseminate </a:t>
            </a:r>
            <a:r>
              <a:rPr lang="en-GB" sz="2000">
                <a:latin typeface="Segoe UI" panose="020B0502040204020203" pitchFamily="34" charset="0"/>
                <a:cs typeface="Segoe UI" panose="020B0502040204020203" pitchFamily="34" charset="0"/>
              </a:rPr>
              <a:t>to staff developers, module authoring teams, relevant professional services staff, and throughout the sector.</a:t>
            </a:r>
          </a:p>
          <a:p>
            <a:pPr>
              <a:lnSpc>
                <a:spcPct val="100000"/>
              </a:lnSpc>
            </a:pPr>
            <a:endParaRPr lang="en-GB" sz="2000" b="1">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D10D3555-A074-42BF-9BC0-1B31C4D81AD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3495" y="48522"/>
            <a:ext cx="1413647" cy="1331834"/>
          </a:xfrm>
          <a:prstGeom prst="rect">
            <a:avLst/>
          </a:prstGeom>
        </p:spPr>
      </p:pic>
      <p:sp>
        <p:nvSpPr>
          <p:cNvPr id="4" name="TextBox 3">
            <a:extLst>
              <a:ext uri="{FF2B5EF4-FFF2-40B4-BE49-F238E27FC236}">
                <a16:creationId xmlns:a16="http://schemas.microsoft.com/office/drawing/2014/main" id="{6EF5E914-CA14-4513-8E92-CE0A9AB64C27}"/>
              </a:ext>
              <a:ext uri="{C183D7F6-B498-43B3-948B-1728B52AA6E4}">
                <adec:decorative xmlns:adec="http://schemas.microsoft.com/office/drawing/2017/decorative" val="1"/>
              </a:ext>
            </a:extLst>
          </p:cNvPr>
          <p:cNvSpPr txBox="1"/>
          <p:nvPr/>
        </p:nvSpPr>
        <p:spPr>
          <a:xfrm rot="16200000">
            <a:off x="125018" y="632844"/>
            <a:ext cx="1061509" cy="215444"/>
          </a:xfrm>
          <a:prstGeom prst="rect">
            <a:avLst/>
          </a:prstGeom>
          <a:noFill/>
        </p:spPr>
        <p:txBody>
          <a:bodyPr wrap="none" rtlCol="0">
            <a:spAutoFit/>
          </a:bodyPr>
          <a:lstStyle/>
          <a:p>
            <a:r>
              <a:rPr lang="en-GB" sz="800"/>
              <a:t>Image: freepik.com</a:t>
            </a:r>
          </a:p>
        </p:txBody>
      </p:sp>
    </p:spTree>
    <p:extLst>
      <p:ext uri="{BB962C8B-B14F-4D97-AF65-F5344CB8AC3E}">
        <p14:creationId xmlns:p14="http://schemas.microsoft.com/office/powerpoint/2010/main" val="103137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4D888AAA-1E47-4ED0-BC75-9201630C4514}"/>
              </a:ext>
            </a:extLst>
          </p:cNvPr>
          <p:cNvSpPr>
            <a:spLocks noGrp="1"/>
          </p:cNvSpPr>
          <p:nvPr>
            <p:ph type="ctrTitle"/>
          </p:nvPr>
        </p:nvSpPr>
        <p:spPr>
          <a:xfrm>
            <a:off x="388801" y="364338"/>
            <a:ext cx="3751952" cy="799114"/>
          </a:xfrm>
        </p:spPr>
        <p:txBody>
          <a:bodyPr/>
          <a:lstStyle/>
          <a:p>
            <a:pPr algn="ctr"/>
            <a:r>
              <a:rPr lang="en-GB" sz="3600"/>
              <a:t>Methodology</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466850"/>
            <a:ext cx="8263493" cy="5165061"/>
          </a:xfrm>
          <a:ln w="19050">
            <a:solidFill>
              <a:srgbClr val="FF7401"/>
            </a:solidFill>
          </a:ln>
        </p:spPr>
        <p:txBody>
          <a:bodyPr lIns="36000" tIns="36000" rIns="36000" bIns="36000" anchor="t"/>
          <a:lstStyle/>
          <a:p>
            <a:pPr>
              <a:spcBef>
                <a:spcPts val="2000"/>
              </a:spcBef>
            </a:pPr>
            <a:r>
              <a:rPr lang="en-GB" sz="2000">
                <a:latin typeface="Segoe UI" panose="020B0502040204020203" pitchFamily="34" charset="0"/>
                <a:cs typeface="Segoe UI" panose="020B0502040204020203" pitchFamily="34" charset="0"/>
              </a:rPr>
              <a:t>Phase 1: Associate Lecturer perceptions on the role of tutorials in distance learning, </a:t>
            </a:r>
            <a:r>
              <a:rPr lang="en-GB" sz="2000" i="1">
                <a:latin typeface="Segoe UI" panose="020B0502040204020203" pitchFamily="34" charset="0"/>
                <a:cs typeface="Segoe UI" panose="020B0502040204020203" pitchFamily="34" charset="0"/>
              </a:rPr>
              <a:t>completed &amp; published </a:t>
            </a:r>
            <a:r>
              <a:rPr lang="en-GB" sz="2000">
                <a:latin typeface="Segoe UI" panose="020B0502040204020203" pitchFamily="34" charset="0"/>
                <a:cs typeface="Segoe UI" panose="020B0502040204020203" pitchFamily="34" charset="0"/>
              </a:rPr>
              <a:t>(</a:t>
            </a:r>
            <a:r>
              <a:rPr lang="en-GB" sz="2000">
                <a:latin typeface="Segoe UI" panose="020B0502040204020203" pitchFamily="34" charset="0"/>
                <a:cs typeface="Segoe UI" panose="020B0502040204020203" pitchFamily="34" charset="0"/>
                <a:hlinkClick r:id="rId3"/>
              </a:rPr>
              <a:t>Campbell et al. 2018</a:t>
            </a:r>
            <a:r>
              <a:rPr lang="en-GB" sz="2000">
                <a:latin typeface="Segoe UI" panose="020B0502040204020203" pitchFamily="34" charset="0"/>
                <a:cs typeface="Segoe UI" panose="020B0502040204020203" pitchFamily="34" charset="0"/>
              </a:rPr>
              <a:t>)</a:t>
            </a:r>
          </a:p>
          <a:p>
            <a:pPr marL="342900" indent="-342900">
              <a:buFont typeface="Arial" panose="020B0604020202020204" pitchFamily="34" charset="0"/>
              <a:buChar char="•"/>
            </a:pPr>
            <a:r>
              <a:rPr lang="en-GB" sz="2000">
                <a:latin typeface="Segoe UI" panose="020B0502040204020203" pitchFamily="34" charset="0"/>
                <a:cs typeface="Segoe UI" panose="020B0502040204020203" pitchFamily="34" charset="0"/>
              </a:rPr>
              <a:t>Qualitative data collection via semi-structured conversations with 19 STEM tutors teaching at Level 1 (modules in Science, Engineering &amp; Technology, Maths).</a:t>
            </a:r>
          </a:p>
          <a:p>
            <a:pPr marL="342900" indent="-342900">
              <a:buFont typeface="Arial" panose="020B0604020202020204" pitchFamily="34" charset="0"/>
              <a:buChar char="•"/>
            </a:pPr>
            <a:r>
              <a:rPr lang="en-GB" sz="2000">
                <a:latin typeface="Segoe UI" panose="020B0502040204020203" pitchFamily="34" charset="0"/>
                <a:cs typeface="Segoe UI" panose="020B0502040204020203" pitchFamily="34" charset="0"/>
              </a:rPr>
              <a:t>Thematic analysis.</a:t>
            </a:r>
          </a:p>
          <a:p>
            <a:r>
              <a:rPr lang="en-GB" sz="2000" b="1">
                <a:latin typeface="Segoe UI" panose="020B0502040204020203" pitchFamily="34" charset="0"/>
                <a:cs typeface="Segoe UI" panose="020B0502040204020203" pitchFamily="34" charset="0"/>
              </a:rPr>
              <a:t>Phase 2</a:t>
            </a:r>
            <a:r>
              <a:rPr lang="en-GB" sz="2000">
                <a:latin typeface="Segoe UI" panose="020B0502040204020203" pitchFamily="34" charset="0"/>
                <a:cs typeface="Segoe UI" panose="020B0502040204020203" pitchFamily="34" charset="0"/>
              </a:rPr>
              <a:t>: </a:t>
            </a:r>
            <a:r>
              <a:rPr lang="en-GB" sz="2000" b="1">
                <a:latin typeface="Segoe UI" panose="020B0502040204020203" pitchFamily="34" charset="0"/>
                <a:cs typeface="Segoe UI" panose="020B0502040204020203" pitchFamily="34" charset="0"/>
              </a:rPr>
              <a:t>Student perceptions of group tutorials </a:t>
            </a:r>
            <a:r>
              <a:rPr lang="en-GB" sz="2000">
                <a:latin typeface="Segoe UI" panose="020B0502040204020203" pitchFamily="34" charset="0"/>
                <a:cs typeface="Segoe UI" panose="020B0502040204020203" pitchFamily="34" charset="0"/>
              </a:rPr>
              <a:t>(whether having attended a tutorial or not attended any tutorials)</a:t>
            </a:r>
          </a:p>
          <a:p>
            <a:pPr marL="342900" indent="-342900">
              <a:buClr>
                <a:schemeClr val="accent4"/>
              </a:buClr>
              <a:buSzPct val="150000"/>
              <a:buFont typeface="Arial" panose="020B0604020202020204" pitchFamily="34" charset="0"/>
              <a:buChar char="•"/>
            </a:pPr>
            <a:r>
              <a:rPr lang="en-GB" sz="2000">
                <a:latin typeface="Segoe UI"/>
                <a:cs typeface="Segoe UI"/>
              </a:rPr>
              <a:t>Quantitative and qualitative data from a </a:t>
            </a:r>
            <a:r>
              <a:rPr lang="en-GB" sz="2000" b="1">
                <a:solidFill>
                  <a:schemeClr val="accent4"/>
                </a:solidFill>
                <a:latin typeface="Segoe UI"/>
                <a:cs typeface="Segoe UI"/>
              </a:rPr>
              <a:t>student survey</a:t>
            </a:r>
            <a:r>
              <a:rPr lang="en-GB" sz="2000">
                <a:latin typeface="Segoe UI"/>
                <a:cs typeface="Segoe UI"/>
              </a:rPr>
              <a:t>: answered by 263 students studying </a:t>
            </a:r>
            <a:r>
              <a:rPr lang="en-GB" sz="2000" b="1">
                <a:solidFill>
                  <a:schemeClr val="accent4"/>
                </a:solidFill>
                <a:latin typeface="Segoe UI"/>
                <a:cs typeface="Segoe UI"/>
              </a:rPr>
              <a:t>five Level 1 modules. </a:t>
            </a:r>
            <a:r>
              <a:rPr lang="en-GB" sz="2000">
                <a:latin typeface="Segoe UI"/>
                <a:cs typeface="Segoe UI"/>
              </a:rPr>
              <a:t>Reported 2020 </a:t>
            </a:r>
            <a:r>
              <a:rPr lang="en-GB" sz="2000" err="1">
                <a:latin typeface="Segoe UI"/>
                <a:cs typeface="Segoe UI"/>
              </a:rPr>
              <a:t>eSTEeM</a:t>
            </a:r>
            <a:r>
              <a:rPr lang="en-GB" sz="2000">
                <a:latin typeface="Segoe UI"/>
                <a:cs typeface="Segoe UI"/>
              </a:rPr>
              <a:t> conference.</a:t>
            </a:r>
          </a:p>
          <a:p>
            <a:pPr marL="342900" indent="-342900">
              <a:buClr>
                <a:schemeClr val="accent4"/>
              </a:buClr>
              <a:buSzPct val="150000"/>
              <a:buFont typeface="Arial" panose="020B0604020202020204" pitchFamily="34" charset="0"/>
              <a:buChar char="•"/>
            </a:pPr>
            <a:r>
              <a:rPr lang="en-GB" sz="2000">
                <a:latin typeface="Segoe UI" panose="020B0502040204020203" pitchFamily="34" charset="0"/>
                <a:cs typeface="Segoe UI" panose="020B0502040204020203" pitchFamily="34" charset="0"/>
              </a:rPr>
              <a:t>Qualitative data collection through </a:t>
            </a:r>
            <a:r>
              <a:rPr lang="en-GB" sz="2000" b="1">
                <a:solidFill>
                  <a:schemeClr val="accent4"/>
                </a:solidFill>
                <a:latin typeface="Segoe UI" panose="020B0502040204020203" pitchFamily="34" charset="0"/>
                <a:cs typeface="Segoe UI" panose="020B0502040204020203" pitchFamily="34" charset="0"/>
              </a:rPr>
              <a:t>in-depth semi-structured interviews</a:t>
            </a:r>
            <a:r>
              <a:rPr lang="en-GB" sz="2000">
                <a:latin typeface="Segoe UI" panose="020B0502040204020203" pitchFamily="34" charset="0"/>
                <a:cs typeface="Segoe UI" panose="020B0502040204020203" pitchFamily="34" charset="0"/>
              </a:rPr>
              <a:t> with 8 student volunteers from the survey group.</a:t>
            </a:r>
          </a:p>
          <a:p>
            <a:pPr marL="342900" indent="-342900">
              <a:buClr>
                <a:schemeClr val="accent4"/>
              </a:buClr>
              <a:buSzPct val="150000"/>
              <a:buFont typeface="Arial" panose="020B0604020202020204" pitchFamily="34" charset="0"/>
              <a:buChar char="•"/>
            </a:pPr>
            <a:r>
              <a:rPr lang="en-GB" sz="2000">
                <a:latin typeface="Segoe UI" panose="020B0502040204020203" pitchFamily="34" charset="0"/>
                <a:cs typeface="Segoe UI" panose="020B0502040204020203" pitchFamily="34" charset="0"/>
              </a:rPr>
              <a:t>Full data analysis – thematic analysis in </a:t>
            </a:r>
            <a:r>
              <a:rPr lang="en-GB" sz="2000" err="1">
                <a:latin typeface="Segoe UI" panose="020B0502040204020203" pitchFamily="34" charset="0"/>
                <a:cs typeface="Segoe UI" panose="020B0502040204020203" pitchFamily="34" charset="0"/>
              </a:rPr>
              <a:t>Nvivo</a:t>
            </a:r>
            <a:r>
              <a:rPr lang="en-GB" sz="2000">
                <a:latin typeface="Segoe UI" panose="020B0502040204020203" pitchFamily="34" charset="0"/>
                <a:cs typeface="Segoe UI" panose="020B0502040204020203" pitchFamily="34" charset="0"/>
              </a:rPr>
              <a:t>.  </a:t>
            </a:r>
            <a:r>
              <a:rPr lang="en-GB" sz="2000" b="1">
                <a:solidFill>
                  <a:schemeClr val="accent4"/>
                </a:solidFill>
                <a:latin typeface="Segoe UI" panose="020B0502040204020203" pitchFamily="34" charset="0"/>
                <a:cs typeface="Segoe UI" panose="020B0502040204020203" pitchFamily="34" charset="0"/>
              </a:rPr>
              <a:t>Comparison with tutor perceptions from Phase 1.  </a:t>
            </a:r>
            <a:r>
              <a:rPr lang="en-GB" sz="2000" b="1">
                <a:latin typeface="Segoe UI" panose="020B0502040204020203" pitchFamily="34" charset="0"/>
                <a:cs typeface="Segoe UI" panose="020B0502040204020203" pitchFamily="34" charset="0"/>
              </a:rPr>
              <a:t>Initial reporting here.</a:t>
            </a:r>
          </a:p>
        </p:txBody>
      </p:sp>
    </p:spTree>
    <p:extLst>
      <p:ext uri="{BB962C8B-B14F-4D97-AF65-F5344CB8AC3E}">
        <p14:creationId xmlns:p14="http://schemas.microsoft.com/office/powerpoint/2010/main" val="2462592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3B57298-A1D7-4389-9548-87EC2C9AB043}"/>
              </a:ext>
            </a:extLst>
          </p:cNvPr>
          <p:cNvSpPr>
            <a:spLocks noGrp="1"/>
          </p:cNvSpPr>
          <p:nvPr>
            <p:ph type="ctrTitle"/>
          </p:nvPr>
        </p:nvSpPr>
        <p:spPr>
          <a:xfrm>
            <a:off x="388800" y="298802"/>
            <a:ext cx="3851603" cy="896951"/>
          </a:xfrm>
        </p:spPr>
        <p:txBody>
          <a:bodyPr/>
          <a:lstStyle/>
          <a:p>
            <a:pPr algn="ctr"/>
            <a:r>
              <a:rPr lang="en-GB" sz="3600"/>
              <a:t>AL Perceptions</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466851"/>
            <a:ext cx="8263493" cy="4692789"/>
          </a:xfrm>
          <a:ln w="19050">
            <a:solidFill>
              <a:srgbClr val="FF7401"/>
            </a:solidFill>
          </a:ln>
        </p:spPr>
        <p:txBody>
          <a:bodyPr lIns="36000" tIns="36000" rIns="36000" bIns="36000" anchor="t"/>
          <a:lstStyle/>
          <a:p>
            <a:pPr>
              <a:lnSpc>
                <a:spcPct val="100000"/>
              </a:lnSpc>
              <a:spcBef>
                <a:spcPts val="600"/>
              </a:spcBef>
              <a:buClr>
                <a:schemeClr val="accent4"/>
              </a:buClr>
              <a:buSzPct val="150000"/>
            </a:pPr>
            <a:r>
              <a:rPr lang="en-GB" sz="2000">
                <a:latin typeface="Segoe UI"/>
                <a:ea typeface="+mn-lt"/>
                <a:cs typeface="Arial"/>
              </a:rPr>
              <a:t>What were </a:t>
            </a:r>
            <a:r>
              <a:rPr lang="en-GB" sz="2000" b="1">
                <a:latin typeface="Segoe UI"/>
                <a:ea typeface="+mn-lt"/>
                <a:cs typeface="Arial"/>
              </a:rPr>
              <a:t>ALs’ perceptions and expectations?</a:t>
            </a:r>
            <a:br>
              <a:rPr lang="en-GB" sz="2000">
                <a:latin typeface="Segoe UI"/>
                <a:ea typeface="+mn-lt"/>
                <a:cs typeface="Arial"/>
              </a:rPr>
            </a:br>
            <a:endParaRPr lang="en-GB" sz="2000">
              <a:latin typeface="Segoe UI"/>
              <a:ea typeface="+mn-lt"/>
              <a:cs typeface="Arial"/>
            </a:endParaRPr>
          </a:p>
          <a:p>
            <a:pPr marL="342900" indent="-342900">
              <a:lnSpc>
                <a:spcPct val="100000"/>
              </a:lnSpc>
              <a:spcBef>
                <a:spcPts val="600"/>
              </a:spcBef>
              <a:buClr>
                <a:schemeClr val="accent4"/>
              </a:buClr>
              <a:buSzPct val="150000"/>
              <a:buFont typeface="Arial" panose="020B0604020202020204" pitchFamily="34" charset="0"/>
              <a:buChar char="•"/>
            </a:pPr>
            <a:r>
              <a:rPr lang="en-GB" sz="2000">
                <a:latin typeface="Segoe UI"/>
                <a:ea typeface="+mn-lt"/>
                <a:cs typeface="Arial"/>
              </a:rPr>
              <a:t>Saw their role being facilitators of student learning</a:t>
            </a:r>
          </a:p>
          <a:p>
            <a:pPr marL="799465" lvl="1" indent="-342900">
              <a:lnSpc>
                <a:spcPct val="100000"/>
              </a:lnSpc>
              <a:spcBef>
                <a:spcPts val="600"/>
              </a:spcBef>
              <a:buClr>
                <a:schemeClr val="accent4"/>
              </a:buClr>
              <a:buSzPct val="150000"/>
              <a:buFont typeface="Arial" panose="020B0604020202020204" pitchFamily="34" charset="0"/>
              <a:buChar char="•"/>
            </a:pPr>
            <a:r>
              <a:rPr lang="en-GB" sz="2000">
                <a:latin typeface="Segoe UI"/>
                <a:ea typeface="+mn-lt"/>
                <a:cs typeface="Arial"/>
              </a:rPr>
              <a:t>Building confidence and motivation</a:t>
            </a:r>
          </a:p>
          <a:p>
            <a:pPr marL="799465" lvl="1" indent="-342900">
              <a:lnSpc>
                <a:spcPct val="100000"/>
              </a:lnSpc>
              <a:spcBef>
                <a:spcPts val="600"/>
              </a:spcBef>
              <a:buClr>
                <a:schemeClr val="accent4"/>
              </a:buClr>
              <a:buSzPct val="150000"/>
              <a:buFont typeface="Arial" panose="020B0604020202020204" pitchFamily="34" charset="0"/>
              <a:buChar char="•"/>
            </a:pPr>
            <a:r>
              <a:rPr lang="en-GB" sz="2000">
                <a:latin typeface="Segoe UI"/>
                <a:ea typeface="+mn-lt"/>
                <a:cs typeface="Arial"/>
              </a:rPr>
              <a:t>Offering chances for student social interaction &amp; social learning</a:t>
            </a:r>
          </a:p>
          <a:p>
            <a:pPr marL="799465" lvl="1" indent="-342900">
              <a:lnSpc>
                <a:spcPct val="100000"/>
              </a:lnSpc>
              <a:spcBef>
                <a:spcPts val="600"/>
              </a:spcBef>
              <a:buClr>
                <a:schemeClr val="accent4"/>
              </a:buClr>
              <a:buSzPct val="150000"/>
              <a:buFont typeface="Arial" panose="020B0604020202020204" pitchFamily="34" charset="0"/>
              <a:buChar char="•"/>
            </a:pPr>
            <a:r>
              <a:rPr lang="en-GB" sz="2000">
                <a:latin typeface="Segoe UI"/>
                <a:ea typeface="+mn-lt"/>
                <a:cs typeface="Arial"/>
              </a:rPr>
              <a:t>Tackling threshold concepts &amp; skills and tricky topics</a:t>
            </a:r>
          </a:p>
          <a:p>
            <a:pPr marL="799465" lvl="1" indent="-342900">
              <a:lnSpc>
                <a:spcPct val="100000"/>
              </a:lnSpc>
              <a:spcBef>
                <a:spcPts val="600"/>
              </a:spcBef>
              <a:buClr>
                <a:schemeClr val="accent4"/>
              </a:buClr>
              <a:buSzPct val="150000"/>
              <a:buFont typeface="Arial" panose="020B0604020202020204" pitchFamily="34" charset="0"/>
              <a:buChar char="•"/>
            </a:pPr>
            <a:r>
              <a:rPr lang="en-GB" sz="2000">
                <a:latin typeface="Segoe UI"/>
                <a:ea typeface="+mn-lt"/>
                <a:cs typeface="Arial"/>
              </a:rPr>
              <a:t>Encouraging collaboration and group work</a:t>
            </a:r>
          </a:p>
          <a:p>
            <a:pPr marL="799465" lvl="1" indent="-342900">
              <a:lnSpc>
                <a:spcPct val="100000"/>
              </a:lnSpc>
              <a:spcBef>
                <a:spcPts val="600"/>
              </a:spcBef>
              <a:buClr>
                <a:schemeClr val="accent4"/>
              </a:buClr>
              <a:buSzPct val="150000"/>
              <a:buFont typeface="Arial" panose="020B0604020202020204" pitchFamily="34" charset="0"/>
              <a:buChar char="•"/>
            </a:pPr>
            <a:r>
              <a:rPr lang="en-GB" sz="2000">
                <a:latin typeface="Segoe UI"/>
                <a:ea typeface="+mn-lt"/>
                <a:cs typeface="Arial"/>
              </a:rPr>
              <a:t>Opportunity to intellectually challenge students</a:t>
            </a:r>
          </a:p>
          <a:p>
            <a:pPr marL="342900" indent="-342900">
              <a:lnSpc>
                <a:spcPct val="100000"/>
              </a:lnSpc>
              <a:spcBef>
                <a:spcPts val="600"/>
              </a:spcBef>
              <a:buClr>
                <a:schemeClr val="accent4"/>
              </a:buClr>
              <a:buSzPct val="150000"/>
              <a:buFont typeface="Arial" panose="020B0604020202020204" pitchFamily="34" charset="0"/>
              <a:buChar char="•"/>
            </a:pPr>
            <a:r>
              <a:rPr lang="en-GB" sz="2000">
                <a:latin typeface="Segoe UI"/>
                <a:ea typeface="+mn-lt"/>
                <a:cs typeface="Arial"/>
              </a:rPr>
              <a:t>Tutors believed that </a:t>
            </a:r>
            <a:r>
              <a:rPr lang="en-GB" sz="2000" b="1">
                <a:solidFill>
                  <a:schemeClr val="accent4"/>
                </a:solidFill>
                <a:latin typeface="Segoe UI"/>
                <a:ea typeface="+mn-lt"/>
                <a:cs typeface="Arial"/>
              </a:rPr>
              <a:t>students expect a didactic experience focussing on assessment tasks</a:t>
            </a:r>
          </a:p>
          <a:p>
            <a:pPr marL="342900" indent="-342900">
              <a:lnSpc>
                <a:spcPct val="100000"/>
              </a:lnSpc>
              <a:spcBef>
                <a:spcPts val="600"/>
              </a:spcBef>
              <a:buClr>
                <a:schemeClr val="accent4"/>
              </a:buClr>
              <a:buSzPct val="150000"/>
              <a:buFont typeface="Arial" panose="020B0604020202020204" pitchFamily="34" charset="0"/>
              <a:buChar char="•"/>
            </a:pPr>
            <a:r>
              <a:rPr lang="en-GB" sz="2000">
                <a:latin typeface="Segoe UI"/>
                <a:ea typeface="+mn-lt"/>
                <a:cs typeface="Arial"/>
              </a:rPr>
              <a:t>Focus on lower attendance and general decline in numbers (both f2f and online)</a:t>
            </a:r>
            <a:endParaRPr lang="en-GB" sz="2000">
              <a:latin typeface="Segoe UI" panose="020B0502040204020203" pitchFamily="34" charset="0"/>
              <a:cs typeface="Segoe UI" panose="020B0502040204020203" pitchFamily="34" charset="0"/>
            </a:endParaRPr>
          </a:p>
          <a:p>
            <a:pPr>
              <a:buClr>
                <a:schemeClr val="accent4"/>
              </a:buClr>
              <a:buSzPct val="150000"/>
            </a:pPr>
            <a:endParaRPr lang="en-GB" sz="2000" b="1">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517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D8CF6FA6-DF87-4E62-880E-67421A6F597E}"/>
              </a:ext>
            </a:extLst>
          </p:cNvPr>
          <p:cNvSpPr>
            <a:spLocks noGrp="1"/>
          </p:cNvSpPr>
          <p:nvPr>
            <p:ph type="ctrTitle"/>
          </p:nvPr>
        </p:nvSpPr>
        <p:spPr>
          <a:xfrm>
            <a:off x="2434977" y="263854"/>
            <a:ext cx="3995967" cy="871609"/>
          </a:xfrm>
        </p:spPr>
        <p:txBody>
          <a:bodyPr/>
          <a:lstStyle/>
          <a:p>
            <a:pPr algn="ctr"/>
            <a:r>
              <a:rPr lang="en-GB" sz="3600"/>
              <a:t>Before tutorials</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299788" y="1281568"/>
            <a:ext cx="8263493" cy="5436367"/>
          </a:xfrm>
          <a:ln w="19050">
            <a:solidFill>
              <a:srgbClr val="FF7401"/>
            </a:solidFill>
          </a:ln>
        </p:spPr>
        <p:txBody>
          <a:bodyPr lIns="36000" tIns="36000" rIns="36000" bIns="36000" anchor="t"/>
          <a:lstStyle/>
          <a:p>
            <a:pPr>
              <a:buClr>
                <a:schemeClr val="accent4"/>
              </a:buClr>
              <a:buSzPct val="150000"/>
            </a:pPr>
            <a:r>
              <a:rPr lang="en-GB" sz="2000">
                <a:latin typeface="Segoe UI" panose="020B0502040204020203" pitchFamily="34" charset="0"/>
                <a:cs typeface="Segoe UI" panose="020B0502040204020203" pitchFamily="34" charset="0"/>
              </a:rPr>
              <a:t>Many students had initial worries and misconceptions about tutorials:</a:t>
            </a:r>
          </a:p>
          <a:p>
            <a:pPr marL="342900" indent="-342900">
              <a:buClr>
                <a:schemeClr val="accent4"/>
              </a:buClr>
              <a:buSzPct val="150000"/>
              <a:buFont typeface="Arial" panose="020B0604020202020204" pitchFamily="34" charset="0"/>
              <a:buChar char="•"/>
            </a:pPr>
            <a:r>
              <a:rPr lang="en-GB" sz="2000">
                <a:latin typeface="Segoe UI" panose="020B0502040204020203" pitchFamily="34" charset="0"/>
                <a:cs typeface="Segoe UI" panose="020B0502040204020203" pitchFamily="34" charset="0"/>
              </a:rPr>
              <a:t>Ranged from uneasiness and apprehension to anxiety</a:t>
            </a:r>
          </a:p>
          <a:p>
            <a:pPr>
              <a:spcBef>
                <a:spcPts val="600"/>
              </a:spcBef>
              <a:buClr>
                <a:schemeClr val="accent4"/>
              </a:buClr>
              <a:buSzPct val="150000"/>
            </a:pPr>
            <a:r>
              <a:rPr lang="en-GB" sz="1600" i="1">
                <a:solidFill>
                  <a:schemeClr val="accent4"/>
                </a:solidFill>
                <a:cs typeface="Segoe UI" panose="020B0502040204020203" pitchFamily="34" charset="0"/>
              </a:rPr>
              <a:t>“…my initial thoughts was I was a little bit worried (laughs) if I’m honest because I thought well I don't, I don't fully understand what this is about and I wasn't sure if I was completely prepared for University”</a:t>
            </a:r>
          </a:p>
          <a:p>
            <a:pPr>
              <a:spcBef>
                <a:spcPts val="600"/>
              </a:spcBef>
              <a:buClr>
                <a:schemeClr val="accent4"/>
              </a:buClr>
              <a:buSzPct val="150000"/>
            </a:pPr>
            <a:r>
              <a:rPr lang="en-GB" sz="1600" i="1">
                <a:solidFill>
                  <a:schemeClr val="accent4"/>
                </a:solidFill>
                <a:cs typeface="Segoe UI" panose="020B0502040204020203" pitchFamily="34" charset="0"/>
              </a:rPr>
              <a:t>“…fear and dread that I was going to be on the spot and asked questions…”</a:t>
            </a:r>
          </a:p>
          <a:p>
            <a:pPr marL="342900" indent="-342900">
              <a:buClr>
                <a:schemeClr val="accent4"/>
              </a:buClr>
              <a:buSzPct val="150000"/>
              <a:buFont typeface="Arial" panose="020B0604020202020204" pitchFamily="34" charset="0"/>
              <a:buChar char="•"/>
            </a:pPr>
            <a:r>
              <a:rPr lang="en-GB" sz="2000">
                <a:latin typeface="Segoe UI" panose="020B0502040204020203" pitchFamily="34" charset="0"/>
                <a:cs typeface="Segoe UI" panose="020B0502040204020203" pitchFamily="34" charset="0"/>
              </a:rPr>
              <a:t>Several times interviewees described these anxieties in the third person, suggesting a disassociation of their fears</a:t>
            </a:r>
          </a:p>
          <a:p>
            <a:pPr>
              <a:spcBef>
                <a:spcPts val="600"/>
              </a:spcBef>
              <a:buClr>
                <a:schemeClr val="accent4"/>
              </a:buClr>
              <a:buSzPct val="150000"/>
            </a:pPr>
            <a:r>
              <a:rPr lang="en-GB" sz="1600" i="1">
                <a:solidFill>
                  <a:schemeClr val="accent4"/>
                </a:solidFill>
                <a:latin typeface="+mj-lt"/>
                <a:cs typeface="Segoe UI" panose="020B0502040204020203" pitchFamily="34" charset="0"/>
              </a:rPr>
              <a:t>“my concern would be people that are struggling might not want to reach out for the help and go to a tutorial with 10/15 other people and make mistakes, because, you… you get a sort of knock to your confidence, don’t you.”  </a:t>
            </a:r>
          </a:p>
          <a:p>
            <a:pPr marL="342900" indent="-342900">
              <a:spcBef>
                <a:spcPts val="600"/>
              </a:spcBef>
              <a:buClr>
                <a:schemeClr val="accent4"/>
              </a:buClr>
              <a:buSzPct val="150000"/>
              <a:buFont typeface="Arial" panose="020B0604020202020204" pitchFamily="34" charset="0"/>
              <a:buChar char="•"/>
            </a:pPr>
            <a:r>
              <a:rPr lang="en-GB" sz="2000">
                <a:latin typeface="Segoe UI" panose="020B0502040204020203" pitchFamily="34" charset="0"/>
                <a:cs typeface="Segoe UI" panose="020B0502040204020203" pitchFamily="34" charset="0"/>
              </a:rPr>
              <a:t>Few had any of clear idea of f-2-f tutorials but some had ideas around online</a:t>
            </a:r>
            <a:r>
              <a:rPr lang="en-GB">
                <a:latin typeface="Segoe UI" panose="020B0502040204020203" pitchFamily="34" charset="0"/>
                <a:cs typeface="Segoe UI" panose="020B0502040204020203" pitchFamily="34" charset="0"/>
              </a:rPr>
              <a:t> </a:t>
            </a:r>
          </a:p>
          <a:p>
            <a:pPr>
              <a:spcBef>
                <a:spcPts val="600"/>
              </a:spcBef>
              <a:buClr>
                <a:schemeClr val="accent4"/>
              </a:buClr>
              <a:buSzPct val="150000"/>
            </a:pPr>
            <a:r>
              <a:rPr lang="en-GB" sz="1800" i="1">
                <a:solidFill>
                  <a:schemeClr val="accent4"/>
                </a:solidFill>
                <a:cs typeface="Segoe UI" panose="020B0502040204020203" pitchFamily="34" charset="0"/>
              </a:rPr>
              <a:t>“I don’t think I remember reading any article about OU tutorials in advance”</a:t>
            </a:r>
          </a:p>
          <a:p>
            <a:pPr>
              <a:spcBef>
                <a:spcPts val="600"/>
              </a:spcBef>
              <a:buClr>
                <a:schemeClr val="accent4"/>
              </a:buClr>
              <a:buSzPct val="150000"/>
            </a:pPr>
            <a:r>
              <a:rPr lang="en-GB" sz="1800" b="0" i="1" u="none" strike="noStrike" baseline="0">
                <a:solidFill>
                  <a:schemeClr val="accent4"/>
                </a:solidFill>
                <a:cs typeface="Segoe UI" panose="020B0502040204020203" pitchFamily="34" charset="0"/>
              </a:rPr>
              <a:t>“…that American like view room kind of thing, teacher down at front of a half-moon room type of thing.</a:t>
            </a:r>
            <a:r>
              <a:rPr lang="en-GB" sz="1800" i="1">
                <a:solidFill>
                  <a:schemeClr val="accent4"/>
                </a:solidFill>
                <a:cs typeface="Segoe UI" panose="020B0502040204020203" pitchFamily="34" charset="0"/>
              </a:rPr>
              <a:t> </a:t>
            </a:r>
            <a:r>
              <a:rPr lang="en-GB" sz="1800" b="0" i="1" u="none" strike="noStrike" baseline="0">
                <a:solidFill>
                  <a:schemeClr val="accent4"/>
                </a:solidFill>
                <a:cs typeface="Segoe UI" panose="020B0502040204020203" pitchFamily="34" charset="0"/>
              </a:rPr>
              <a:t> I suppose that’s in my head, that’s what I thought”</a:t>
            </a:r>
          </a:p>
        </p:txBody>
      </p:sp>
    </p:spTree>
    <p:extLst>
      <p:ext uri="{BB962C8B-B14F-4D97-AF65-F5344CB8AC3E}">
        <p14:creationId xmlns:p14="http://schemas.microsoft.com/office/powerpoint/2010/main" val="163522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062CE76-4671-4A02-A609-633E66F1E870}"/>
              </a:ext>
            </a:extLst>
          </p:cNvPr>
          <p:cNvSpPr>
            <a:spLocks noGrp="1"/>
          </p:cNvSpPr>
          <p:nvPr>
            <p:ph type="ctrTitle"/>
          </p:nvPr>
        </p:nvSpPr>
        <p:spPr>
          <a:xfrm>
            <a:off x="1798745" y="67949"/>
            <a:ext cx="5443603" cy="945698"/>
          </a:xfrm>
        </p:spPr>
        <p:txBody>
          <a:bodyPr/>
          <a:lstStyle/>
          <a:p>
            <a:pPr algn="ctr"/>
            <a:r>
              <a:rPr lang="en-GB" sz="3600"/>
              <a:t>Changing perceptions</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051402"/>
            <a:ext cx="8263493" cy="5718553"/>
          </a:xfrm>
          <a:ln w="19050">
            <a:solidFill>
              <a:srgbClr val="FF7401"/>
            </a:solidFill>
          </a:ln>
        </p:spPr>
        <p:txBody>
          <a:bodyPr lIns="36000" tIns="36000" rIns="36000" bIns="36000" anchor="t"/>
          <a:lstStyle/>
          <a:p>
            <a:pPr>
              <a:spcBef>
                <a:spcPts val="600"/>
              </a:spcBef>
              <a:buClr>
                <a:schemeClr val="accent4"/>
              </a:buClr>
              <a:buSzPct val="150000"/>
            </a:pPr>
            <a:r>
              <a:rPr lang="en-GB" sz="2000">
                <a:latin typeface="Segoe UI" panose="020B0502040204020203" pitchFamily="34" charset="0"/>
                <a:cs typeface="Segoe UI" panose="020B0502040204020203" pitchFamily="34" charset="0"/>
              </a:rPr>
              <a:t>Perceptions and expectations changed rapidly once students started to attend tutorials both f2f and online:</a:t>
            </a:r>
          </a:p>
          <a:p>
            <a:pPr marL="342900" indent="-342900">
              <a:spcBef>
                <a:spcPts val="600"/>
              </a:spcBef>
              <a:buClr>
                <a:schemeClr val="accent4"/>
              </a:buClr>
              <a:buSzPct val="150000"/>
              <a:buFont typeface="Arial" panose="020B0604020202020204" pitchFamily="34" charset="0"/>
              <a:buChar char="•"/>
            </a:pPr>
            <a:r>
              <a:rPr lang="en-GB" sz="2000">
                <a:latin typeface="Segoe UI" panose="020B0502040204020203" pitchFamily="34" charset="0"/>
                <a:cs typeface="Segoe UI" panose="020B0502040204020203" pitchFamily="34" charset="0"/>
              </a:rPr>
              <a:t>Both f-2-f and online were more useful than initially perceived</a:t>
            </a:r>
          </a:p>
          <a:p>
            <a:pPr>
              <a:spcBef>
                <a:spcPts val="600"/>
              </a:spcBef>
            </a:pPr>
            <a:r>
              <a:rPr lang="en-GB" sz="1600" i="1">
                <a:solidFill>
                  <a:schemeClr val="accent4"/>
                </a:solidFill>
              </a:rPr>
              <a:t>“they are definitely more help than not having them”  “I did find them really </a:t>
            </a:r>
            <a:r>
              <a:rPr lang="en-GB" sz="1600" i="1" err="1">
                <a:solidFill>
                  <a:schemeClr val="accent4"/>
                </a:solidFill>
              </a:rPr>
              <a:t>really</a:t>
            </a:r>
            <a:r>
              <a:rPr lang="en-GB" sz="1600" i="1">
                <a:solidFill>
                  <a:schemeClr val="accent4"/>
                </a:solidFill>
              </a:rPr>
              <a:t> beneficial”</a:t>
            </a:r>
          </a:p>
          <a:p>
            <a:pPr>
              <a:spcBef>
                <a:spcPts val="600"/>
              </a:spcBef>
            </a:pPr>
            <a:r>
              <a:rPr lang="en-GB" sz="1600" i="1">
                <a:solidFill>
                  <a:schemeClr val="accent4"/>
                </a:solidFill>
              </a:rPr>
              <a:t>“I’d probably struggle a lot more…if I didn’t have the online or the face to face”   “we all come out learning something from it”</a:t>
            </a:r>
            <a:endParaRPr lang="en-GB" sz="2000">
              <a:latin typeface="Segoe UI" panose="020B0502040204020203" pitchFamily="34" charset="0"/>
              <a:cs typeface="Segoe UI" panose="020B0502040204020203" pitchFamily="34" charset="0"/>
            </a:endParaRPr>
          </a:p>
          <a:p>
            <a:pPr marL="342900" indent="-342900">
              <a:spcBef>
                <a:spcPts val="600"/>
              </a:spcBef>
              <a:buClr>
                <a:schemeClr val="accent4"/>
              </a:buClr>
              <a:buSzPct val="150000"/>
              <a:buFont typeface="Arial" panose="020B0604020202020204" pitchFamily="34" charset="0"/>
              <a:buChar char="•"/>
            </a:pPr>
            <a:r>
              <a:rPr lang="en-GB" sz="2000">
                <a:latin typeface="Segoe UI" panose="020B0502040204020203" pitchFamily="34" charset="0"/>
                <a:cs typeface="Segoe UI" panose="020B0502040204020203" pitchFamily="34" charset="0"/>
              </a:rPr>
              <a:t>The relationship with tutors was seen as a real benefit</a:t>
            </a:r>
          </a:p>
          <a:p>
            <a:pPr>
              <a:spcBef>
                <a:spcPts val="600"/>
              </a:spcBef>
              <a:buClr>
                <a:schemeClr val="accent4"/>
              </a:buClr>
              <a:buSzPct val="150000"/>
            </a:pPr>
            <a:r>
              <a:rPr lang="en-GB" sz="1600" i="1">
                <a:solidFill>
                  <a:schemeClr val="accent4"/>
                </a:solidFill>
              </a:rPr>
              <a:t>“I’ve found the more you show you don’t understand….. the better understanding the tutor has that maybe the module isn’t quite addressing the questions everybody has.”</a:t>
            </a:r>
            <a:endParaRPr lang="en-GB" sz="1600" i="1">
              <a:solidFill>
                <a:schemeClr val="accent4"/>
              </a:solidFill>
              <a:latin typeface="Segoe UI" panose="020B0502040204020203" pitchFamily="34" charset="0"/>
              <a:cs typeface="Segoe UI" panose="020B0502040204020203" pitchFamily="34" charset="0"/>
            </a:endParaRPr>
          </a:p>
          <a:p>
            <a:pPr marL="342900" indent="-342900">
              <a:spcBef>
                <a:spcPts val="600"/>
              </a:spcBef>
              <a:buClr>
                <a:schemeClr val="accent4"/>
              </a:buClr>
              <a:buSzPct val="150000"/>
              <a:buFont typeface="Arial" panose="020B0604020202020204" pitchFamily="34" charset="0"/>
              <a:buChar char="•"/>
            </a:pPr>
            <a:r>
              <a:rPr lang="en-GB" sz="2000">
                <a:latin typeface="Segoe UI"/>
                <a:cs typeface="Segoe UI"/>
              </a:rPr>
              <a:t>Other benefits were identified including building of confidence and morale</a:t>
            </a:r>
          </a:p>
          <a:p>
            <a:pPr>
              <a:spcBef>
                <a:spcPts val="600"/>
              </a:spcBef>
            </a:pPr>
            <a:r>
              <a:rPr lang="en-GB" sz="1600" i="1">
                <a:solidFill>
                  <a:schemeClr val="accent4"/>
                </a:solidFill>
              </a:rPr>
              <a:t>“So actually it’s quite a lot of confidence building, I think everybody benefits” </a:t>
            </a:r>
          </a:p>
          <a:p>
            <a:pPr>
              <a:spcBef>
                <a:spcPts val="600"/>
              </a:spcBef>
            </a:pPr>
            <a:r>
              <a:rPr lang="en-GB" sz="1600" i="1">
                <a:solidFill>
                  <a:schemeClr val="accent4"/>
                </a:solidFill>
              </a:rPr>
              <a:t>“it turned out to be less formal which was actually quite nice”</a:t>
            </a:r>
          </a:p>
          <a:p>
            <a:pPr marL="285750" indent="-285750">
              <a:buFont typeface="Arial" panose="020B0604020202020204" pitchFamily="34" charset="0"/>
              <a:buChar char="•"/>
            </a:pPr>
            <a:r>
              <a:rPr lang="en-GB" sz="2000">
                <a:effectLst/>
                <a:latin typeface="Segoe UI" panose="020B0502040204020203" pitchFamily="34" charset="0"/>
              </a:rPr>
              <a:t>However, some students reported shortcomings</a:t>
            </a:r>
            <a:endParaRPr lang="en-GB" sz="2000">
              <a:effectLst/>
              <a:latin typeface="Arial" panose="020B0604020202020204" pitchFamily="34" charset="0"/>
            </a:endParaRPr>
          </a:p>
          <a:p>
            <a:pPr>
              <a:spcBef>
                <a:spcPts val="600"/>
              </a:spcBef>
            </a:pPr>
            <a:r>
              <a:rPr lang="en-GB" sz="1600" b="0" i="1" u="none" strike="noStrike" baseline="0">
                <a:solidFill>
                  <a:schemeClr val="accent4"/>
                </a:solidFill>
                <a:latin typeface="Arial" panose="020B0604020202020204" pitchFamily="34" charset="0"/>
              </a:rPr>
              <a:t>“Sometimes I felt the tutor was doing a subject that they weren’t comfortable with.  And because I’m a chemist, I know my chemistry really well, so I kind of got a bit sort of fed up”</a:t>
            </a:r>
          </a:p>
          <a:p>
            <a:pPr>
              <a:spcBef>
                <a:spcPts val="600"/>
              </a:spcBef>
            </a:pPr>
            <a:r>
              <a:rPr lang="en-GB" sz="1600" i="1">
                <a:solidFill>
                  <a:schemeClr val="accent4"/>
                </a:solidFill>
              </a:rPr>
              <a:t>“I think there were times when I did have to you know, go to the actual topic and to read to actually clarify what er.. the person was talking about.”</a:t>
            </a:r>
            <a:endParaRPr lang="en-GB" sz="1600" i="1">
              <a:solidFill>
                <a:schemeClr val="accent4"/>
              </a:solidFill>
              <a:latin typeface="Segoe UI"/>
              <a:cs typeface="Segoe UI"/>
            </a:endParaRPr>
          </a:p>
        </p:txBody>
      </p:sp>
    </p:spTree>
    <p:extLst>
      <p:ext uri="{BB962C8B-B14F-4D97-AF65-F5344CB8AC3E}">
        <p14:creationId xmlns:p14="http://schemas.microsoft.com/office/powerpoint/2010/main" val="256213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99B2C4BA-2CF9-4B0E-8055-EFB0BD903371}"/>
              </a:ext>
            </a:extLst>
          </p:cNvPr>
          <p:cNvSpPr>
            <a:spLocks noGrp="1"/>
          </p:cNvSpPr>
          <p:nvPr>
            <p:ph type="ctrTitle"/>
          </p:nvPr>
        </p:nvSpPr>
        <p:spPr>
          <a:xfrm>
            <a:off x="1733572" y="176030"/>
            <a:ext cx="5573949" cy="945697"/>
          </a:xfrm>
        </p:spPr>
        <p:txBody>
          <a:bodyPr/>
          <a:lstStyle/>
          <a:p>
            <a:pPr algn="ctr"/>
            <a:r>
              <a:rPr lang="en-GB" sz="3600"/>
              <a:t>F2f </a:t>
            </a:r>
            <a:r>
              <a:rPr lang="en-GB" sz="3600" i="1"/>
              <a:t>versus</a:t>
            </a:r>
            <a:r>
              <a:rPr lang="en-GB" sz="3600"/>
              <a:t> online?</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265274"/>
            <a:ext cx="8263493" cy="5592725"/>
          </a:xfrm>
          <a:ln w="19050">
            <a:solidFill>
              <a:srgbClr val="FF7401"/>
            </a:solidFill>
          </a:ln>
        </p:spPr>
        <p:txBody>
          <a:bodyPr lIns="36000" tIns="36000" rIns="36000" bIns="36000" anchor="t"/>
          <a:lstStyle/>
          <a:p>
            <a:pPr marL="342900" indent="-342900">
              <a:buClr>
                <a:schemeClr val="accent4"/>
              </a:buClr>
              <a:buSzPct val="150000"/>
              <a:buFont typeface="Arial" panose="020B0604020202020204" pitchFamily="34" charset="0"/>
              <a:buChar char="•"/>
            </a:pPr>
            <a:r>
              <a:rPr lang="en-GB" sz="2000">
                <a:latin typeface="Segoe UI"/>
                <a:cs typeface="Segoe UI"/>
              </a:rPr>
              <a:t>Choices were complex and reflected students' diverse circumstances and diverse learning styles.</a:t>
            </a:r>
          </a:p>
          <a:p>
            <a:pPr marL="342900" indent="-342900">
              <a:buClr>
                <a:schemeClr val="accent4"/>
              </a:buClr>
              <a:buSzPct val="150000"/>
              <a:buFont typeface="Arial" panose="020B0604020202020204" pitchFamily="34" charset="0"/>
              <a:buChar char="•"/>
            </a:pPr>
            <a:r>
              <a:rPr lang="en-GB" sz="2000">
                <a:latin typeface="Segoe UI" panose="020B0502040204020203" pitchFamily="34" charset="0"/>
                <a:cs typeface="Segoe UI" panose="020B0502040204020203" pitchFamily="34" charset="0"/>
              </a:rPr>
              <a:t>Students differentiate between online and face to face and see different benefits in each.  </a:t>
            </a:r>
          </a:p>
          <a:p>
            <a:r>
              <a:rPr lang="en-GB" sz="1600" i="1">
                <a:solidFill>
                  <a:schemeClr val="accent4"/>
                </a:solidFill>
                <a:ea typeface="+mn-lt"/>
                <a:cs typeface="+mn-lt"/>
              </a:rPr>
              <a:t>“sometimes you just need that bit of face to face and somebody and explaining what it is you’re trying to do” </a:t>
            </a:r>
            <a:endParaRPr lang="en-GB" sz="1600" i="1">
              <a:solidFill>
                <a:schemeClr val="accent4"/>
              </a:solidFill>
            </a:endParaRPr>
          </a:p>
          <a:p>
            <a:r>
              <a:rPr lang="en-GB" sz="1600" i="1">
                <a:solidFill>
                  <a:schemeClr val="accent4"/>
                </a:solidFill>
                <a:ea typeface="+mn-lt"/>
                <a:cs typeface="+mn-lt"/>
              </a:rPr>
              <a:t>“face to face there's a lot of value add there and for me, it gives you an opportunity at a certain point where you got to in your learning to ask some questions”</a:t>
            </a:r>
          </a:p>
          <a:p>
            <a:r>
              <a:rPr lang="en-GB" sz="1600" i="1">
                <a:solidFill>
                  <a:schemeClr val="accent4"/>
                </a:solidFill>
                <a:ea typeface="+mn-lt"/>
                <a:cs typeface="+mn-lt"/>
              </a:rPr>
              <a:t>“You can be at home you don't have to talk, you have a choice of how you interact with people, you can speak using your microphone or you can type a question, and I think that you know, if you don’t feel like going out or you don’t feel like it today, it’s easier to access an online tutorial and do that because you can choose to what degree you engage.”</a:t>
            </a:r>
            <a:endParaRPr lang="en-GB" sz="1600" i="1">
              <a:solidFill>
                <a:schemeClr val="accent4"/>
              </a:solidFill>
            </a:endParaRPr>
          </a:p>
          <a:p>
            <a:r>
              <a:rPr lang="en-GB" sz="1600" i="1">
                <a:solidFill>
                  <a:schemeClr val="accent4"/>
                </a:solidFill>
                <a:ea typeface="+mn-lt"/>
                <a:cs typeface="+mn-lt"/>
              </a:rPr>
              <a:t>“I've had absolutely nothing but positive experience with online”</a:t>
            </a:r>
            <a:endParaRPr lang="en-GB" sz="1600" i="1">
              <a:solidFill>
                <a:schemeClr val="accent4"/>
              </a:solidFill>
            </a:endParaRPr>
          </a:p>
          <a:p>
            <a:r>
              <a:rPr lang="en-GB" sz="1600" i="1">
                <a:solidFill>
                  <a:schemeClr val="accent4"/>
                </a:solidFill>
                <a:ea typeface="+mn-lt"/>
                <a:cs typeface="+mn-lt"/>
              </a:rPr>
              <a:t>“I think because there are no visual clues, you can't see anybody else...it's not an easy to engage in a, a naturally flowing conversation.”</a:t>
            </a:r>
          </a:p>
          <a:p>
            <a:r>
              <a:rPr lang="en-GB" sz="1600" i="1">
                <a:solidFill>
                  <a:schemeClr val="accent4"/>
                </a:solidFill>
                <a:cs typeface="Arial"/>
              </a:rPr>
              <a:t>“the fact that they’re recorded as well, really </a:t>
            </a:r>
            <a:r>
              <a:rPr lang="en-GB" sz="1600" i="1" err="1">
                <a:solidFill>
                  <a:schemeClr val="accent4"/>
                </a:solidFill>
                <a:cs typeface="Arial"/>
              </a:rPr>
              <a:t>really</a:t>
            </a:r>
            <a:r>
              <a:rPr lang="en-GB" sz="1600" i="1">
                <a:solidFill>
                  <a:schemeClr val="accent4"/>
                </a:solidFill>
                <a:cs typeface="Arial"/>
              </a:rPr>
              <a:t> helpful  ‘cos you can go over things”</a:t>
            </a:r>
            <a:endParaRPr lang="en-GB" sz="1600" i="1">
              <a:solidFill>
                <a:schemeClr val="accent4"/>
              </a:solidFill>
              <a:ea typeface="+mn-lt"/>
              <a:cs typeface="+mn-lt"/>
            </a:endParaRPr>
          </a:p>
          <a:p>
            <a:r>
              <a:rPr lang="en-GB" sz="1600" i="1">
                <a:solidFill>
                  <a:schemeClr val="accent4"/>
                </a:solidFill>
                <a:ea typeface="+mn-lt"/>
                <a:cs typeface="+mn-lt"/>
              </a:rPr>
              <a:t>“I think the online ones are… are easier to say oh I’ll watch that at home, rather than actually take part.”</a:t>
            </a:r>
          </a:p>
        </p:txBody>
      </p:sp>
    </p:spTree>
    <p:extLst>
      <p:ext uri="{BB962C8B-B14F-4D97-AF65-F5344CB8AC3E}">
        <p14:creationId xmlns:p14="http://schemas.microsoft.com/office/powerpoint/2010/main" val="3352789847"/>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382C34952B0A469E404A83EE320EBD" ma:contentTypeVersion="14" ma:contentTypeDescription="Create a new document." ma:contentTypeScope="" ma:versionID="90cbc8923e818efc21d4a309892267b6">
  <xsd:schema xmlns:xsd="http://www.w3.org/2001/XMLSchema" xmlns:xs="http://www.w3.org/2001/XMLSchema" xmlns:p="http://schemas.microsoft.com/office/2006/metadata/properties" xmlns:ns3="0d6a01ca-17f1-4f49-8520-97041d7ca6b4" xmlns:ns4="9f19dc1c-cbb3-43ee-a19f-f072b593fa14" targetNamespace="http://schemas.microsoft.com/office/2006/metadata/properties" ma:root="true" ma:fieldsID="190d2484932ab3b4dc672ae24036148a" ns3:_="" ns4:_="">
    <xsd:import namespace="0d6a01ca-17f1-4f49-8520-97041d7ca6b4"/>
    <xsd:import namespace="9f19dc1c-cbb3-43ee-a19f-f072b593fa1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AutoKeyPoints" minOccurs="0"/>
                <xsd:element ref="ns4:MediaServiceKeyPoints" minOccurs="0"/>
                <xsd:element ref="ns4:MediaServiceOCR" minOccurs="0"/>
                <xsd:element ref="ns4:MediaServiceGenerationTime" minOccurs="0"/>
                <xsd:element ref="ns4:MediaServiceEventHashCode"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a01ca-17f1-4f49-8520-97041d7ca6b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19dc1c-cbb3-43ee-a19f-f072b593fa1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DB7064-77A3-46DC-BA69-047DB20A35FF}">
  <ds:schemaRefs>
    <ds:schemaRef ds:uri="http://purl.org/dc/dcmitype/"/>
    <ds:schemaRef ds:uri="http://purl.org/dc/elements/1.1/"/>
    <ds:schemaRef ds:uri="0d6a01ca-17f1-4f49-8520-97041d7ca6b4"/>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infopath/2007/PartnerControls"/>
    <ds:schemaRef ds:uri="9f19dc1c-cbb3-43ee-a19f-f072b593fa14"/>
    <ds:schemaRef ds:uri="http://schemas.microsoft.com/office/2006/metadata/properties"/>
  </ds:schemaRefs>
</ds:datastoreItem>
</file>

<file path=customXml/itemProps2.xml><?xml version="1.0" encoding="utf-8"?>
<ds:datastoreItem xmlns:ds="http://schemas.openxmlformats.org/officeDocument/2006/customXml" ds:itemID="{20E1E436-20C6-4ECE-AC35-71D11E1A78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a01ca-17f1-4f49-8520-97041d7ca6b4"/>
    <ds:schemaRef ds:uri="9f19dc1c-cbb3-43ee-a19f-f072b593fa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94F2EF-19D4-49E5-98CA-509604C965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2806</Words>
  <Application>Microsoft Office PowerPoint</Application>
  <PresentationFormat>On-screen Show (4:3)</PresentationFormat>
  <Paragraphs>263</Paragraphs>
  <Slides>22</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Segoe UI</vt:lpstr>
      <vt:lpstr>Times New Roman</vt:lpstr>
      <vt:lpstr>Wingdings</vt:lpstr>
      <vt:lpstr>OU Title</vt:lpstr>
      <vt:lpstr>OU Layouts</vt:lpstr>
      <vt:lpstr>Perceptions, Expectations and Experience of Group Tuition: towards a shared understanding amongst stakeholders (part II: the student perspective)</vt:lpstr>
      <vt:lpstr>Background</vt:lpstr>
      <vt:lpstr>Why does a common perception matter?</vt:lpstr>
      <vt:lpstr>Project aims</vt:lpstr>
      <vt:lpstr>Methodology</vt:lpstr>
      <vt:lpstr>AL Perceptions</vt:lpstr>
      <vt:lpstr>Before tutorials</vt:lpstr>
      <vt:lpstr>Changing perceptions</vt:lpstr>
      <vt:lpstr>F2f versus online?</vt:lpstr>
      <vt:lpstr>Attending/not attending</vt:lpstr>
      <vt:lpstr>Group work and social interaction</vt:lpstr>
      <vt:lpstr>Perceptions and expectations: overlaps</vt:lpstr>
      <vt:lpstr>Perceptions and expectations: tensions</vt:lpstr>
      <vt:lpstr>Perceptions and expectations: tensions</vt:lpstr>
      <vt:lpstr>Perceptions and expectations: tensions</vt:lpstr>
      <vt:lpstr>Perceptions and expectations: tensions</vt:lpstr>
      <vt:lpstr>Perceptions and expectations: tensions</vt:lpstr>
      <vt:lpstr>Perceptions and expectations: tensions</vt:lpstr>
      <vt:lpstr>Q5 – New students</vt:lpstr>
      <vt:lpstr>Q5 – Continuing students</vt:lpstr>
      <vt:lpstr>Perceptions and expectations: tensions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M.H.Jones</dc:creator>
  <cp:lastModifiedBy>Anne-Marie.Gallen</cp:lastModifiedBy>
  <cp:revision>2</cp:revision>
  <dcterms:created xsi:type="dcterms:W3CDTF">2020-03-24T18:58:28Z</dcterms:created>
  <dcterms:modified xsi:type="dcterms:W3CDTF">2021-06-28T09:49:10Z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0x010100A3382C34952B0A469E404A83EE320EBD</vt:lpwstr>
  </property>
</Properties>
</file>