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  <p:sldMasterId id="2147483834" r:id="rId5"/>
    <p:sldMasterId id="2147483846" r:id="rId6"/>
    <p:sldMasterId id="2147483651" r:id="rId7"/>
  </p:sldMasterIdLst>
  <p:notesMasterIdLst>
    <p:notesMasterId r:id="rId23"/>
  </p:notesMasterIdLst>
  <p:sldIdLst>
    <p:sldId id="258" r:id="rId8"/>
    <p:sldId id="260" r:id="rId9"/>
    <p:sldId id="284" r:id="rId10"/>
    <p:sldId id="261" r:id="rId11"/>
    <p:sldId id="263" r:id="rId12"/>
    <p:sldId id="287" r:id="rId13"/>
    <p:sldId id="264" r:id="rId14"/>
    <p:sldId id="285" r:id="rId15"/>
    <p:sldId id="286" r:id="rId16"/>
    <p:sldId id="265" r:id="rId17"/>
    <p:sldId id="283" r:id="rId18"/>
    <p:sldId id="288" r:id="rId19"/>
    <p:sldId id="293" r:id="rId20"/>
    <p:sldId id="289" r:id="rId21"/>
    <p:sldId id="292" r:id="rId22"/>
  </p:sldIdLst>
  <p:sldSz cx="10460038" cy="7561263"/>
  <p:notesSz cx="6865938" cy="90471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3000" kern="1200">
        <a:solidFill>
          <a:srgbClr val="E3284A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E3284A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E3284A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E3284A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E3284A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000" kern="1200">
        <a:solidFill>
          <a:srgbClr val="E3284A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000" kern="1200">
        <a:solidFill>
          <a:srgbClr val="E3284A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000" kern="1200">
        <a:solidFill>
          <a:srgbClr val="E3284A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000" kern="1200">
        <a:solidFill>
          <a:srgbClr val="E3284A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65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hew.Nelso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705E"/>
    <a:srgbClr val="E3284A"/>
    <a:srgbClr val="EF6820"/>
    <a:srgbClr val="9FAA00"/>
    <a:srgbClr val="00AFAD"/>
    <a:srgbClr val="00B1EA"/>
    <a:srgbClr val="856FB3"/>
    <a:srgbClr val="D600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2FB22F-9A2C-4BF5-BFB8-A306F6031582}" v="244" dt="2020-04-24T12:57:48.5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52364" autoAdjust="0"/>
  </p:normalViewPr>
  <p:slideViewPr>
    <p:cSldViewPr>
      <p:cViewPr varScale="1">
        <p:scale>
          <a:sx n="34" d="100"/>
          <a:sy n="34" d="100"/>
        </p:scale>
        <p:origin x="1524" y="54"/>
      </p:cViewPr>
      <p:guideLst>
        <p:guide orient="horz"/>
        <p:guide pos="65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216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2B35647B-D6B1-4ACD-9426-FFABE25FE6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4701" cy="45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7BC0E8DE-A9E5-47AA-8563-957E0E84A47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9619" y="1"/>
            <a:ext cx="2974701" cy="45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F4F324FF-D464-42EB-8046-2F624307974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85850" y="679450"/>
            <a:ext cx="4694238" cy="3392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8853" name="Rectangle 5">
            <a:extLst>
              <a:ext uri="{FF2B5EF4-FFF2-40B4-BE49-F238E27FC236}">
                <a16:creationId xmlns:a16="http://schemas.microsoft.com/office/drawing/2014/main" id="{CC462A7D-C767-453A-8C80-38D5EC57757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594" y="4297695"/>
            <a:ext cx="5492750" cy="4070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8854" name="Rectangle 6">
            <a:extLst>
              <a:ext uri="{FF2B5EF4-FFF2-40B4-BE49-F238E27FC236}">
                <a16:creationId xmlns:a16="http://schemas.microsoft.com/office/drawing/2014/main" id="{E400C1BE-D92E-4FA8-8B6D-DFAF53F3A30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593932"/>
            <a:ext cx="2974701" cy="45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8855" name="Rectangle 7">
            <a:extLst>
              <a:ext uri="{FF2B5EF4-FFF2-40B4-BE49-F238E27FC236}">
                <a16:creationId xmlns:a16="http://schemas.microsoft.com/office/drawing/2014/main" id="{6893585D-D144-4DDF-A7AC-C827FA0CF2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619" y="8593932"/>
            <a:ext cx="2974701" cy="45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82FBE08-8017-4E2D-8DD5-91EDB1C1B9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on.icaew.com/academia/f/forum/5025/active-learning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E551D28D-DA2B-4E6E-8EA6-4A0496B8B4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128C5C-E31F-40A2-8F63-289687D50195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D633AD91-2637-4624-A19B-0467A32BB3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3D7F027-FA8D-4C71-8068-BBCB30A419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We tell fictional stories as a significant part of teaching in two of our Computing modules. Why do we do this?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Does it work?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What do students think?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In this presentation I look at feedback to see how stories are received by students.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F0975F56-5208-4681-8235-A0364B4A22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C3B82D-84D1-4089-8AA4-479809354D40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AEB9D99-7FEA-48DF-BAF0-C68C93D886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882AEC0-1C99-457C-B20F-9DBABC5A79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If you can get somebody to laugh while reading about IT Service Management you have done something remarkable.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BUT …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F0975F56-5208-4681-8235-A0364B4A22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C3B82D-84D1-4089-8AA4-479809354D40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AEB9D99-7FEA-48DF-BAF0-C68C93D886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882AEC0-1C99-457C-B20F-9DBABC5A79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Pause for audience to read slide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The student goes on to say: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“This was extremely inappropriate, yes provide me with examples but don’t write a novel detailing a poor business.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There are real world examples we could look at.”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441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F0975F56-5208-4681-8235-A0364B4A22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C3B82D-84D1-4089-8AA4-479809354D40}" type="slidenum">
              <a:rPr lang="en-GB" altLang="en-US" smtClean="0"/>
              <a:pPr>
                <a:spcBef>
                  <a:spcPct val="0"/>
                </a:spcBef>
              </a:pPr>
              <a:t>12</a:t>
            </a:fld>
            <a:endParaRPr lang="en-GB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AEB9D99-7FEA-48DF-BAF0-C68C93D886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882AEC0-1C99-457C-B20F-9DBABC5A79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Pause for audience to read slide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But most students who posted in response to this posting completely disagreed. 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Interesting that in survey feedback assertions cannot be challenged: in a forum they can be.</a:t>
            </a:r>
          </a:p>
        </p:txBody>
      </p:sp>
    </p:spTree>
    <p:extLst>
      <p:ext uri="{BB962C8B-B14F-4D97-AF65-F5344CB8AC3E}">
        <p14:creationId xmlns:p14="http://schemas.microsoft.com/office/powerpoint/2010/main" val="19201535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F0975F56-5208-4681-8235-A0364B4A22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C3B82D-84D1-4089-8AA4-479809354D40}" type="slidenum">
              <a:rPr lang="en-GB" altLang="en-US" smtClean="0"/>
              <a:pPr>
                <a:spcBef>
                  <a:spcPct val="0"/>
                </a:spcBef>
              </a:pPr>
              <a:t>13</a:t>
            </a:fld>
            <a:endParaRPr lang="en-GB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AEB9D99-7FEA-48DF-BAF0-C68C93D886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882AEC0-1C99-457C-B20F-9DBABC5A79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>
                <a:latin typeface="Arial" panose="020B0604020202020204" pitchFamily="34" charset="0"/>
              </a:rPr>
              <a:t>Pause for audience to read slide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Bearable is a triumph!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Often a forum thread that starts with a moan ends up being a series of moans. Not with storytelling threads</a:t>
            </a:r>
          </a:p>
        </p:txBody>
      </p:sp>
    </p:spTree>
    <p:extLst>
      <p:ext uri="{BB962C8B-B14F-4D97-AF65-F5344CB8AC3E}">
        <p14:creationId xmlns:p14="http://schemas.microsoft.com/office/powerpoint/2010/main" val="26700901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F0975F56-5208-4681-8235-A0364B4A22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C3B82D-84D1-4089-8AA4-479809354D40}" type="slidenum">
              <a:rPr lang="en-GB" altLang="en-US" smtClean="0"/>
              <a:pPr>
                <a:spcBef>
                  <a:spcPct val="0"/>
                </a:spcBef>
              </a:pPr>
              <a:t>14</a:t>
            </a:fld>
            <a:endParaRPr lang="en-GB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AEB9D99-7FEA-48DF-BAF0-C68C93D886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882AEC0-1C99-457C-B20F-9DBABC5A79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following postings are representative of the opposing views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“It put across all of the information in an interesting way which could be related to a real world scenario.”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On the other hand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“The benefits to bare bones clear styling is it lets you structure the information yourself in the learning style you prefer”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985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F0975F56-5208-4681-8235-A0364B4A22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C3B82D-84D1-4089-8AA4-479809354D40}" type="slidenum">
              <a:rPr lang="en-GB" altLang="en-US" smtClean="0"/>
              <a:pPr>
                <a:spcBef>
                  <a:spcPct val="0"/>
                </a:spcBef>
              </a:pPr>
              <a:t>15</a:t>
            </a:fld>
            <a:endParaRPr lang="en-GB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AEB9D99-7FEA-48DF-BAF0-C68C93D886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882AEC0-1C99-457C-B20F-9DBABC5A79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endParaRPr lang="en-GB" altLang="en-US" kern="0" dirty="0"/>
          </a:p>
          <a:p>
            <a:pPr marL="0" indent="0">
              <a:buNone/>
            </a:pPr>
            <a:r>
              <a:rPr lang="en-GB" altLang="en-US" kern="0" dirty="0"/>
              <a:t>Forum post:</a:t>
            </a:r>
          </a:p>
          <a:p>
            <a:pPr marL="0" indent="0">
              <a:buNone/>
            </a:pPr>
            <a:r>
              <a:rPr lang="en-GB" altLang="en-US" kern="0" dirty="0"/>
              <a:t>“</a:t>
            </a:r>
            <a:r>
              <a:rPr lang="en-GB" dirty="0"/>
              <a:t>People learn in different ways so this may have been helpful for others and not as great for some.”</a:t>
            </a:r>
          </a:p>
          <a:p>
            <a:pPr marL="0" indent="0">
              <a:buNone/>
            </a:pPr>
            <a:endParaRPr lang="en-GB" altLang="en-US" kern="0" dirty="0"/>
          </a:p>
          <a:p>
            <a:pPr marL="0" indent="0">
              <a:buNone/>
            </a:pPr>
            <a:endParaRPr lang="en-GB" altLang="en-US" kern="0" dirty="0"/>
          </a:p>
          <a:p>
            <a:pPr marL="0" indent="0">
              <a:buNone/>
            </a:pPr>
            <a:r>
              <a:rPr lang="en-GB" altLang="en-US" kern="0" dirty="0"/>
              <a:t>OU teaching is fundamentally linear. Is it feasible to present multiple versions and to let students choose the approach that suits them best, while still delivering all of the </a:t>
            </a:r>
            <a:r>
              <a:rPr lang="en-GB" altLang="en-US" kern="0"/>
              <a:t>learning outcomes.</a:t>
            </a:r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Are there any other stories out there? How successful are they? Let me know.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046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60A013B5-7CB9-47C1-BFD8-F2BD63225E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0B7BEA-CCAB-4387-818A-93BD686EF9D0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96FDE3E2-616A-4AB2-8BB8-A219934109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DEC7663-3DF0-4E57-BB75-52AD364166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Ben runs a nature reserve but does not have a clue about managing its IT services.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Ben shows our students how not to do it.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His friend Georgina shows him the way.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What starts as Ben’s folly ends up as an exemplar of good IT service management practice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60A013B5-7CB9-47C1-BFD8-F2BD63225E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0B7BEA-CCAB-4387-818A-93BD686EF9D0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96FDE3E2-616A-4AB2-8BB8-A219934109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DEC7663-3DF0-4E57-BB75-52AD364166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This is the set book used on the predecessor module and considered very dense and dry.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It is comprehensive and of good quality, but full of acronyms and what students complain is “jargon”.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But on TM254 we aim to foster an understanding of underlying principles of best practice …</a:t>
            </a:r>
          </a:p>
        </p:txBody>
      </p:sp>
    </p:spTree>
    <p:extLst>
      <p:ext uri="{BB962C8B-B14F-4D97-AF65-F5344CB8AC3E}">
        <p14:creationId xmlns:p14="http://schemas.microsoft.com/office/powerpoint/2010/main" val="373595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A52F5FF8-3276-4B7F-A5AF-F8894875D5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01C39E-46F8-4C74-8177-027D8550157B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71900487-F292-4B0F-9B03-4B9381FF00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1FAB2BE-DF26-481A-8E73-8F16CDAA88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r>
              <a:rPr lang="en-GB" altLang="en-US" dirty="0"/>
              <a:t>The cast: Rupert, private investigator and OU Level 1 computing student. That’s his Rolodex. He needs to get with it.</a:t>
            </a:r>
          </a:p>
          <a:p>
            <a:pPr marL="0" indent="0">
              <a:buNone/>
            </a:pPr>
            <a:endParaRPr lang="en-GB" altLang="en-US" dirty="0"/>
          </a:p>
          <a:p>
            <a:pPr marL="0" indent="0">
              <a:buNone/>
            </a:pPr>
            <a:r>
              <a:rPr lang="en-GB" altLang="en-US" dirty="0"/>
              <a:t>His client, Gloria, has a </a:t>
            </a:r>
            <a:r>
              <a:rPr lang="en-GB" dirty="0"/>
              <a:t>Masters in digital data security,</a:t>
            </a:r>
            <a:endParaRPr lang="en-GB" altLang="en-US" dirty="0"/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Together they solve a case, while Gloria teaches Rupert about data on computers, and digital forensics.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3AEDDB77-07D9-409A-AE4D-E323448557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D3F26C-BBE8-4D45-856C-D5D108F9279B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A71051F-D83D-44E8-A932-4B2A653C6E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9520CAEB-9657-4E04-820F-C8BFB773E0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We create an artificial case study. This can be made to include all the lessons we want understood. 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This is also a gentle introduction to students in the academic use of case studies.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Students are asked to apply their understanding of principles to problems within the story to identify root causes and create solutions.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3AEDDB77-07D9-409A-AE4D-E323448557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D3F26C-BBE8-4D45-856C-D5D108F9279B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A71051F-D83D-44E8-A932-4B2A653C6E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9520CAEB-9657-4E04-820F-C8BFB773E0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This user-involvement is a form of active learning. 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/>
              <a:t>	Engagement and motivation</a:t>
            </a:r>
            <a:endParaRPr lang="en-US" altLang="en-US" dirty="0">
              <a:latin typeface="Arial" panose="020B0604020202020204" pitchFamily="34" charset="0"/>
            </a:endParaRPr>
          </a:p>
          <a:p>
            <a:pPr lvl="2">
              <a:buFontTx/>
              <a:buNone/>
            </a:pPr>
            <a:r>
              <a:rPr lang="en-GB" altLang="en-US" dirty="0"/>
              <a:t>Connection vs disconnection</a:t>
            </a:r>
          </a:p>
          <a:p>
            <a:pPr lvl="2">
              <a:buFontTx/>
              <a:buNone/>
            </a:pPr>
            <a:r>
              <a:rPr lang="en-GB" altLang="en-US" dirty="0"/>
              <a:t>Humanising and connecting, making relevant</a:t>
            </a:r>
          </a:p>
          <a:p>
            <a:pPr lvl="2">
              <a:buFontTx/>
              <a:buNone/>
            </a:pPr>
            <a:endParaRPr lang="en-GB" altLang="en-US" dirty="0"/>
          </a:p>
          <a:p>
            <a:pPr eaLnBrk="1" hangingPunct="1"/>
            <a:endParaRPr lang="en-GB" dirty="0">
              <a:hlinkClick r:id="rId3"/>
            </a:endParaRPr>
          </a:p>
          <a:p>
            <a:pPr eaLnBrk="1" hangingPunct="1"/>
            <a:r>
              <a:rPr lang="en-GB" dirty="0">
                <a:hlinkClick r:id="rId3"/>
              </a:rPr>
              <a:t>Image:</a:t>
            </a:r>
          </a:p>
          <a:p>
            <a:pPr eaLnBrk="1" hangingPunct="1"/>
            <a:r>
              <a:rPr lang="en-GB" dirty="0">
                <a:hlinkClick r:id="rId3"/>
              </a:rPr>
              <a:t>https://ion.icaew.com/academia/f/forum/5025/active-learning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223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502BD887-0AB4-4B89-892B-4B0E863CD0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F78B16-3EEE-4241-A4D4-30EF7FA075CA}" type="slidenum">
              <a:rPr lang="en-GB" altLang="en-US" smtClean="0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62D04FB-7C3B-4C3E-B91C-6DC2217FA9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5327B3A3-FB8A-4995-BE27-67C56BE75C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Some students really like the narrative approach: others really don’t.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There is plenty of Seam feedback and forum posts which are strongly on one side or the other.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The sharp dichotomy of opinion is very striking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F0975F56-5208-4681-8235-A0364B4A22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C3B82D-84D1-4089-8AA4-479809354D40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AEB9D99-7FEA-48DF-BAF0-C68C93D886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882AEC0-1C99-457C-B20F-9DBABC5A79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Pause for audience to read slide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There were many comments like this one. Encouraging to see. Given this, why would we question our approach?</a:t>
            </a:r>
          </a:p>
        </p:txBody>
      </p:sp>
    </p:spTree>
    <p:extLst>
      <p:ext uri="{BB962C8B-B14F-4D97-AF65-F5344CB8AC3E}">
        <p14:creationId xmlns:p14="http://schemas.microsoft.com/office/powerpoint/2010/main" val="765985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F0975F56-5208-4681-8235-A0364B4A22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C3B82D-84D1-4089-8AA4-479809354D40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AEB9D99-7FEA-48DF-BAF0-C68C93D886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882AEC0-1C99-457C-B20F-9DBABC5A79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Pause for audience to read slide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There is an element of surprise in some reactions. They didn’t expect this in a University course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They go on to say: “Please also end the patronising "story telling" narrative. This detracts from the academic text.”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373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95288" y="3619500"/>
            <a:ext cx="6923087" cy="688975"/>
          </a:xfrm>
        </p:spPr>
        <p:txBody>
          <a:bodyPr anchor="t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Title in Black - Arial 40pt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95288" y="5724525"/>
            <a:ext cx="8362950" cy="536575"/>
          </a:xfr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noProof="0"/>
              <a:t>Subheading and date in grey - Arial 30pt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74A4525-0BFE-4AF4-8490-9AC3ADEF259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95C3703-9B45-44B8-BCD9-EA9353B27E3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83A69-361F-426E-92DD-1492C30702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3757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580D4AF-CCB4-4912-A43A-D03DFAD3B89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B7E82F9-DF36-44A7-BCAB-87E55B7CE76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A8830-CE34-4B39-A595-20F0C1373D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99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3313" y="1763713"/>
            <a:ext cx="2352675" cy="33797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763713"/>
            <a:ext cx="6905625" cy="33797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6F253B-54E4-40A7-BF4D-63120F3E69F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9B6F41C-C2FB-4D18-9B4D-050200E1576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D4DEA-285E-4B3B-B1A8-669DE3D474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9187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DE257-4C4E-42EC-8749-BC9F3AEF99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8100" y="1238250"/>
            <a:ext cx="7843838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B79F6-30CB-4B67-8386-721168694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8100" y="3971925"/>
            <a:ext cx="7843838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B4D4B-6CD8-4174-9408-E0B283DA1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D9EC8-3A09-4B11-8EC0-06D56038D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3871F-05AE-4A6F-9B50-4D5C67B0B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7EC9-2BBD-43FD-B79F-F51BF9274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85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83649-C9BC-48C8-9A58-9A8E3D2B4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ACF19-BA42-475F-B401-412236F6E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7799A-96F8-4BDE-B2B6-730B4C1D7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FA805-546C-4DC5-B314-7311132D2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8ACFA-A995-454C-AD19-FA747595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7EC9-2BBD-43FD-B79F-F51BF9274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010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E1081-20BC-4287-B296-ADD1C4F84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1884363"/>
            <a:ext cx="9021763" cy="314642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F228A-B55D-4065-BE42-A276DEE26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4375" y="5059363"/>
            <a:ext cx="9021763" cy="16541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6C5CC-66D7-460C-841D-81292A7C5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4A671-CC2A-46AC-B368-93ABDB96A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D3654-5707-4BDF-8469-D6F0A07E1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7EC9-2BBD-43FD-B79F-F51BF9274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692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4F4D4-671B-4BFA-A913-85FED467D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2A215-D70D-4F38-9334-6E3E8F6AB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9138" y="2012950"/>
            <a:ext cx="4433887" cy="4797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10BC39-FE13-411C-9270-89EC124823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5425" y="2012950"/>
            <a:ext cx="4435475" cy="4797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2EF759-3EE5-4268-966F-9FDAAF268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E6298A-D58C-42B0-A227-8871D89C0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0FF535-301A-4E8B-A88D-B8EBA0457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7EC9-2BBD-43FD-B79F-F51BF9274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80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5A820-B0A8-4825-8955-EDF5FF7A8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5" y="403225"/>
            <a:ext cx="9021763" cy="14605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D95D3-A775-41D1-918B-EAE6A85F1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725" y="1854200"/>
            <a:ext cx="4424363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B7948-49F2-410D-A0B5-579D653C19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0725" y="2762250"/>
            <a:ext cx="4424363" cy="4062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CEE524-0B59-4ADF-9598-2143E8923E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95900" y="1854200"/>
            <a:ext cx="4446588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394D50-83F7-46B6-A3C6-FFBE1ACAFF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95900" y="2762250"/>
            <a:ext cx="4446588" cy="4062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98EB84-ABBE-4AE1-B4F6-93A40FAF0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D2BBB5-85AE-404C-AC00-C12E2E55A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50D71A-BD0F-41A1-A541-34C64BD90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7EC9-2BBD-43FD-B79F-F51BF9274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7346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3913E-CA55-451F-BF8C-540F5568A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EA192C-C6F5-47DA-B8A8-D9AE0D6AA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512355-5B08-4179-B8FA-6E0F3AFE3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1C4C4E-99D9-4244-8BD0-207CCE21E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7EC9-2BBD-43FD-B79F-F51BF9274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6598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110E3B-247F-46B2-9681-D4CCD967D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AC6354-5381-4840-A88A-F0C650282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9A75A9-ABBE-4EA3-93D7-3B91098A5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7EC9-2BBD-43FD-B79F-F51BF9274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8506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9533B-08D6-4F0C-ADFA-85FA590E1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5" y="504825"/>
            <a:ext cx="3373438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8FD81-8F0F-4609-B18D-F9D28538B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6588" y="1089025"/>
            <a:ext cx="5295900" cy="53736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025013-9EAC-4711-BB25-830360BA0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0725" y="2268538"/>
            <a:ext cx="3373438" cy="4202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2BBE2-E06A-408F-AEC8-D48907299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E726C3-0DE4-40BB-8013-EA981B7F8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781782-C823-44B1-9FB6-3194E4EDF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7EC9-2BBD-43FD-B79F-F51BF9274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125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D8FD21D-4B3D-4505-915C-2D88AC86120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896F813-B7B9-496C-BF77-91223DD88D8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41316-89F3-4CB2-AB44-8AB6925FBF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74313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86303-0600-4032-B31A-007E1B8CC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5" y="504825"/>
            <a:ext cx="3373438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9CC450-50C2-4299-9932-56A6765EFA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46588" y="1089025"/>
            <a:ext cx="5295900" cy="5373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56CF74-8A23-447F-928D-D664CD360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0725" y="2268538"/>
            <a:ext cx="3373438" cy="4202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65A83F-B693-4C47-9DA2-7D714B5A2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5B72C3-CD40-4E2C-80C7-E2CD06CF4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06432E-0904-4FC6-A6FE-EE79DF96D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7EC9-2BBD-43FD-B79F-F51BF9274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7005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FCA7A-F1F1-4A8C-B25E-BB1D9AD7E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03F28F-C9C1-48BB-8E34-3CC038078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F0541-50F3-444D-88C7-FA91F147D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0C392-5552-4228-8CE0-137A8F125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3F07C-3067-4BB1-A2EC-12DF3CF94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7EC9-2BBD-43FD-B79F-F51BF9274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0324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BA9108-88F9-488D-BC9F-3AF9FF549C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486650" y="403225"/>
            <a:ext cx="2254250" cy="6407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09336-651B-4FCA-8EF3-5189EDD3F1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19138" y="403225"/>
            <a:ext cx="6615112" cy="64071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417DD-7B35-4A6D-9D83-F7BDCB342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4F4F0-AC17-43D7-B656-54E5FE051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1B29A-383C-4F6B-AD05-5F039E21F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B7EC9-2BBD-43FD-B79F-F51BF9274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4152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0106" y="2381501"/>
            <a:ext cx="9060760" cy="109945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969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0106" y="3491756"/>
            <a:ext cx="9060761" cy="2748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985">
                <a:solidFill>
                  <a:schemeClr val="bg1"/>
                </a:solidFill>
              </a:defRPr>
            </a:lvl1pPr>
            <a:lvl2pPr marL="378037" indent="0" algn="ctr">
              <a:buNone/>
              <a:defRPr sz="1654"/>
            </a:lvl2pPr>
            <a:lvl3pPr marL="756076" indent="0" algn="ctr">
              <a:buNone/>
              <a:defRPr sz="1489"/>
            </a:lvl3pPr>
            <a:lvl4pPr marL="1134113" indent="0" algn="ctr">
              <a:buNone/>
              <a:defRPr sz="1323"/>
            </a:lvl4pPr>
            <a:lvl5pPr marL="1512152" indent="0" algn="ctr">
              <a:buNone/>
              <a:defRPr sz="1323"/>
            </a:lvl5pPr>
            <a:lvl6pPr marL="1890189" indent="0" algn="ctr">
              <a:buNone/>
              <a:defRPr sz="1323"/>
            </a:lvl6pPr>
            <a:lvl7pPr marL="2268227" indent="0" algn="ctr">
              <a:buNone/>
              <a:defRPr sz="1323"/>
            </a:lvl7pPr>
            <a:lvl8pPr marL="2646265" indent="0" algn="ctr">
              <a:buNone/>
              <a:defRPr sz="1323"/>
            </a:lvl8pPr>
            <a:lvl9pPr marL="3024302" indent="0" algn="ctr">
              <a:buNone/>
              <a:defRPr sz="1323"/>
            </a:lvl9pPr>
          </a:lstStyle>
          <a:p>
            <a:r>
              <a:rPr lang="en-US" dirty="0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3800" y="7091536"/>
            <a:ext cx="2353509" cy="15270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103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C1F67E-6248-496F-8483-98A65C33F8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279" y="6106076"/>
            <a:ext cx="1726085" cy="1138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108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4225" y="2349500"/>
            <a:ext cx="8891588" cy="16208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8450" y="4284663"/>
            <a:ext cx="7323138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B05826-184B-4827-A938-F66CF663159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2DD51F-3C40-4C2B-96DC-B00443D7FCB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513D0-768A-4A3C-A6AF-4CE486CEB3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82074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0CFB95-3011-497B-9F10-FA6907F9C44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68A85D-3EEA-4B3B-99FD-5A47B357C42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D3AEB-FE31-4532-82AF-7211B0082D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18958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00" y="4859338"/>
            <a:ext cx="889158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5500" y="3205163"/>
            <a:ext cx="889158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EEAD88-994D-4876-B9A6-1495CC59F1D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2A9187-6942-48EF-91AF-A8B430D02D0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FEFD6-41AE-43F2-973A-1B247121EC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6387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4068763"/>
            <a:ext cx="4629150" cy="38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6838" y="4068763"/>
            <a:ext cx="4629150" cy="38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FF8379-0308-4FDF-8C64-DEA8365F591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DDF76F-8605-4E2A-807C-42BCE5EABD8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28458-56CE-4C4D-9CD6-F3D58F9DCF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98143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288" y="303213"/>
            <a:ext cx="9415462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288" y="1692275"/>
            <a:ext cx="46228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8" y="2397125"/>
            <a:ext cx="46228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13363" y="1692275"/>
            <a:ext cx="4624387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13363" y="2397125"/>
            <a:ext cx="4624387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521EC1-3716-4814-BFE4-158A5BA69CC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671F186-EDBE-47E0-A266-7C4CC3DE71D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21999-BD33-47A8-A3CA-7C755C54E8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66116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59986B9-73BF-4557-B3B9-A75E59F385D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49CBDA9-F20D-4A22-AE1A-AC89EA1031A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D1F81-5164-4751-8F73-66F0BF31ED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94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00" y="4859338"/>
            <a:ext cx="889158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5500" y="3205163"/>
            <a:ext cx="889158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7554311-3238-4991-A287-A32B917A50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B5BB899-074B-4BF1-BD87-3A50D01824D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C3B91-D9EA-4210-9DC2-C6A93A9284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6976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2592359-AD90-4900-93F4-6A0E7C8C248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F02DCC1-A2C9-40D3-93AD-A04BF78AF8B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2470B-4B9E-46BD-A84E-57408EF346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0165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288" y="301625"/>
            <a:ext cx="34417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9400" y="301625"/>
            <a:ext cx="5848350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288" y="1582738"/>
            <a:ext cx="34417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6B49B7-FAFB-4DD8-8EB4-646CD25D928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8FE8F7-4A52-4FD6-A0CD-1291ED5B4CF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3955C-780B-4137-89A8-7328379B65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20251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9463" y="5292725"/>
            <a:ext cx="62769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49463" y="676275"/>
            <a:ext cx="62769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49463" y="5918200"/>
            <a:ext cx="62769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BF754F-4CA8-4311-956B-70DB6F0100C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027FC7-88D4-4EBB-84A1-F63170CA833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0056D-10BE-4BDF-A3AE-A21A6526EF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38675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EE0AF7-3A25-4C45-892B-FBAD7348105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AAB6E1-B5A2-4C68-A162-BD8DE4F405A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4E7DA-C8AD-4F49-AA26-5103A76750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07431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3313" y="2719388"/>
            <a:ext cx="2352675" cy="1733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2719388"/>
            <a:ext cx="6905625" cy="1733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C8C09A-17D1-4A1D-91B9-7DD6E7CD2E7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8B13BB-D34D-4A2E-85FD-82A720577B5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302D2-41C4-4D1A-AB3A-736D63CE8F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1333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2733675"/>
            <a:ext cx="4629150" cy="240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6838" y="2733675"/>
            <a:ext cx="4629150" cy="240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5404C8-C0EC-4662-AB78-5E6EE96BBBB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56F6A6-809C-45E7-A808-50708B3F606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8DFF6-A7AD-4314-8EBA-070D9F28AB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2460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288" y="303213"/>
            <a:ext cx="9415462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288" y="1692275"/>
            <a:ext cx="46228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8" y="2397125"/>
            <a:ext cx="46228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13363" y="1692275"/>
            <a:ext cx="4624387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13363" y="2397125"/>
            <a:ext cx="4624387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8A8C714E-3D43-4DD6-8E7C-0DC3C5BDD34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8A56E9B-1FED-472C-AEF2-7B9A16F2224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ED9B9-F29B-445F-B31E-D99E4F9B4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0543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2A19D37-73E5-4F7A-BFFF-94F6F583C92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BD74E24-2812-41B2-9BC3-0174E6DA393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9AF64-7EB9-4EF1-BD11-9153D41FD0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2208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559EE6CC-0FD3-400A-96D8-33BB20E43A2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1089EA79-F471-4CCE-A9C3-6BD301481CB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50CA6-853A-472D-919E-0720F79AAA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9984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288" y="301625"/>
            <a:ext cx="34417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9400" y="301625"/>
            <a:ext cx="5848350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288" y="1582738"/>
            <a:ext cx="34417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C42501-C9E0-476A-A794-11E8D7F80FD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91994E-D27F-44D6-AB6B-6B4427501F4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86959-1D9B-4492-8F84-8E9685CBC8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6465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9463" y="5292725"/>
            <a:ext cx="62769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49463" y="676275"/>
            <a:ext cx="62769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49463" y="5918200"/>
            <a:ext cx="62769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B1FCF5-E551-48A2-9737-F8021868531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D07832-37B0-4C96-93C6-59662C1B769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1790B-47B0-4075-9377-5992F51F23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982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EB7E09F-079E-4EB3-B364-8DD9F922E8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763713"/>
            <a:ext cx="9410700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/>
              <a:t>Title in colour - Arial 48pt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C608B7E-624A-41B4-94CF-970B30D683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2733675"/>
            <a:ext cx="9410700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/>
              <a:t>Tabbed text information in black with bullet - Arial 28pt</a:t>
            </a:r>
          </a:p>
          <a:p>
            <a:pPr lvl="1"/>
            <a:r>
              <a:rPr lang="en-GB" altLang="en-US"/>
              <a:t>Bullet point should be in the same colour as heading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11B3F73-0EDD-4D4B-81A3-3A9851241B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5038" y="6877050"/>
            <a:ext cx="525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</a:bodyPr>
          <a:lstStyle>
            <a:lvl1pPr algn="ctr" defTabSz="796925" eaLnBrk="1" hangingPunct="1">
              <a:defRPr sz="11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549CD09-B6B6-4BEB-9E99-9D0D8E9290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94588" y="6884988"/>
            <a:ext cx="2443162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</a:bodyPr>
          <a:lstStyle>
            <a:lvl1pPr algn="r" defTabSz="796925" eaLnBrk="1" hangingPunct="1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0AEB684-2A58-40BA-8AAB-E7DFFA5C94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FB1C10-1AA1-4E44-97BD-87588AE4E3F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459" y="455097"/>
            <a:ext cx="1066544" cy="7332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hf hdr="0" dt="0"/>
  <p:txStyles>
    <p:titleStyle>
      <a:lvl1pPr algn="l" defTabSz="796925" rtl="0" eaLnBrk="0" fontAlgn="base" hangingPunct="0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+mj-lt"/>
          <a:ea typeface="+mj-ea"/>
          <a:cs typeface="+mj-cs"/>
        </a:defRPr>
      </a:lvl1pPr>
      <a:lvl2pPr algn="l" defTabSz="796925" rtl="0" eaLnBrk="0" fontAlgn="base" hangingPunct="0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2pPr>
      <a:lvl3pPr algn="l" defTabSz="796925" rtl="0" eaLnBrk="0" fontAlgn="base" hangingPunct="0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3pPr>
      <a:lvl4pPr algn="l" defTabSz="796925" rtl="0" eaLnBrk="0" fontAlgn="base" hangingPunct="0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4pPr>
      <a:lvl5pPr algn="l" defTabSz="796925" rtl="0" eaLnBrk="0" fontAlgn="base" hangingPunct="0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5pPr>
      <a:lvl6pPr marL="457200" algn="l" defTabSz="796925" rtl="0" fontAlgn="base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6pPr>
      <a:lvl7pPr marL="914400" algn="l" defTabSz="796925" rtl="0" fontAlgn="base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7pPr>
      <a:lvl8pPr marL="1371600" algn="l" defTabSz="796925" rtl="0" fontAlgn="base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8pPr>
      <a:lvl9pPr marL="1828800" algn="l" defTabSz="796925" rtl="0" fontAlgn="base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</a:defRPr>
      </a:lvl9pPr>
    </p:titleStyle>
    <p:bodyStyle>
      <a:lvl1pPr marL="298450" indent="-298450" algn="l" defTabSz="796925" rtl="0" eaLnBrk="0" fontAlgn="base" hangingPunct="0">
        <a:spcBef>
          <a:spcPct val="20000"/>
        </a:spcBef>
        <a:spcAft>
          <a:spcPct val="0"/>
        </a:spcAft>
        <a:buClr>
          <a:srgbClr val="9FAA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47700" indent="-249238" algn="l" defTabSz="79692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993775" indent="-196850" algn="l" defTabSz="796925" rtl="0" eaLnBrk="0" fontAlgn="base" hangingPunct="0">
        <a:spcBef>
          <a:spcPct val="20000"/>
        </a:spcBef>
        <a:spcAft>
          <a:spcPct val="0"/>
        </a:spcAft>
        <a:buClr>
          <a:srgbClr val="9FAA00"/>
        </a:buClr>
        <a:buChar char="•"/>
        <a:defRPr sz="2800">
          <a:solidFill>
            <a:schemeClr val="tx1"/>
          </a:solidFill>
          <a:latin typeface="+mn-lt"/>
        </a:defRPr>
      </a:lvl3pPr>
      <a:lvl4pPr marL="1392238" indent="-198438" algn="l" defTabSz="79692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1787525" indent="-198438" algn="l" defTabSz="796925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2447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7019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1591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6163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0ED12A-2BF0-42F6-BFD8-076C4F115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138" y="403225"/>
            <a:ext cx="9021762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85486B-C9F6-427F-8B2A-6683FEF00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138" y="2012950"/>
            <a:ext cx="9021762" cy="4797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F2CDC-E107-434D-9504-7A304276A9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9138" y="7008813"/>
            <a:ext cx="2354262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465B5-EC7D-4B22-AEDD-42C1C117F1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65513" y="7008813"/>
            <a:ext cx="3529012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2C240-5136-44A8-BB72-73ED2739B1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86638" y="7008813"/>
            <a:ext cx="2354262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B7EC9-2BBD-43FD-B79F-F51BF9274C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84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132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</p:sldLayoutIdLst>
  <p:hf hdr="0" dt="0"/>
  <p:txStyles>
    <p:titleStyle>
      <a:lvl1pPr algn="l" defTabSz="1008126" rtl="0" eaLnBrk="1" latinLnBrk="0" hangingPunct="1">
        <a:lnSpc>
          <a:spcPct val="90000"/>
        </a:lnSpc>
        <a:spcBef>
          <a:spcPct val="0"/>
        </a:spcBef>
        <a:buNone/>
        <a:defRPr sz="48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32" indent="-252032" algn="l" defTabSz="1008126" rtl="0" eaLnBrk="1" latinLnBrk="0" hangingPunct="1">
        <a:lnSpc>
          <a:spcPct val="90000"/>
        </a:lnSpc>
        <a:spcBef>
          <a:spcPts val="1103"/>
        </a:spcBef>
        <a:buFont typeface="Arial" panose="020B0604020202020204" pitchFamily="34" charset="0"/>
        <a:buChar char="•"/>
        <a:defRPr sz="3087" kern="1200">
          <a:solidFill>
            <a:schemeClr val="tx1"/>
          </a:solidFill>
          <a:latin typeface="+mn-lt"/>
          <a:ea typeface="+mn-ea"/>
          <a:cs typeface="+mn-cs"/>
        </a:defRPr>
      </a:lvl1pPr>
      <a:lvl2pPr marL="756095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60158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221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284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2347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6410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0473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4536" indent="-252032" algn="l" defTabSz="1008126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252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378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441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504" algn="l" defTabSz="1008126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D0ED7DF-FF8E-4532-8373-F99184F90F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719388"/>
            <a:ext cx="941070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/>
              <a:t>Divider title in black - Arial 50pt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2D9D4B1-BCF4-4C4A-9DDE-59C019934B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4068763"/>
            <a:ext cx="94107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/>
              <a:t>Subheading in black - Arial 20pt</a:t>
            </a:r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7A8D4C03-A492-4E61-803A-674B09D0A84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5038" y="6877050"/>
            <a:ext cx="525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</a:bodyPr>
          <a:lstStyle>
            <a:lvl1pPr algn="ctr" defTabSz="796925" eaLnBrk="1" hangingPunct="1">
              <a:defRPr sz="11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id="{51CF2D23-5FF6-4D37-9D2E-6B4ED25ACC4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94588" y="6884988"/>
            <a:ext cx="2443162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</a:bodyPr>
          <a:lstStyle>
            <a:lvl1pPr algn="r" defTabSz="796925" eaLnBrk="1" hangingPunct="1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33EE7EE-19B0-4EBA-8A38-2F2EBFF971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2054" name="Picture 6" descr="OUPowerPoint18mmShield">
            <a:extLst>
              <a:ext uri="{FF2B5EF4-FFF2-40B4-BE49-F238E27FC236}">
                <a16:creationId xmlns:a16="http://schemas.microsoft.com/office/drawing/2014/main" id="{7DAAAF7F-70DF-4CF9-A1D7-69EF1CDD3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8163" y="395288"/>
            <a:ext cx="744537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hf hdr="0" dt="0"/>
  <p:txStyles>
    <p:titleStyle>
      <a:lvl1pPr algn="l" defTabSz="79692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+mj-lt"/>
          <a:ea typeface="+mj-ea"/>
          <a:cs typeface="+mj-cs"/>
        </a:defRPr>
      </a:lvl1pPr>
      <a:lvl2pPr algn="l" defTabSz="79692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2pPr>
      <a:lvl3pPr algn="l" defTabSz="79692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3pPr>
      <a:lvl4pPr algn="l" defTabSz="79692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4pPr>
      <a:lvl5pPr algn="l" defTabSz="79692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5pPr>
      <a:lvl6pPr marL="457200" algn="l" defTabSz="796925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6pPr>
      <a:lvl7pPr marL="914400" algn="l" defTabSz="796925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7pPr>
      <a:lvl8pPr marL="1371600" algn="l" defTabSz="796925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8pPr>
      <a:lvl9pPr marL="1828800" algn="l" defTabSz="796925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charset="0"/>
        </a:defRPr>
      </a:lvl9pPr>
    </p:titleStyle>
    <p:bodyStyle>
      <a:lvl1pPr marL="298450" indent="-298450" algn="l" defTabSz="796925" rtl="0" eaLnBrk="0" fontAlgn="base" hangingPunct="0">
        <a:spcBef>
          <a:spcPct val="20000"/>
        </a:spcBef>
        <a:spcAft>
          <a:spcPct val="0"/>
        </a:spcAft>
        <a:buClr>
          <a:srgbClr val="9FAA00"/>
        </a:buClr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47700" indent="-249238" algn="l" defTabSz="796925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993775" indent="-196850" algn="l" defTabSz="796925" rtl="0" eaLnBrk="0" fontAlgn="base" hangingPunct="0">
        <a:spcBef>
          <a:spcPct val="20000"/>
        </a:spcBef>
        <a:spcAft>
          <a:spcPct val="0"/>
        </a:spcAft>
        <a:buClr>
          <a:srgbClr val="9FAA00"/>
        </a:buClr>
        <a:buChar char="•"/>
        <a:defRPr sz="2800">
          <a:solidFill>
            <a:schemeClr val="tx1"/>
          </a:solidFill>
          <a:latin typeface="+mn-lt"/>
        </a:defRPr>
      </a:lvl3pPr>
      <a:lvl4pPr marL="1392238" indent="-198438" algn="l" defTabSz="79692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1787525" indent="-198438" algn="l" defTabSz="796925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2447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7019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1591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616325" indent="-198438" algn="l" defTabSz="796925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>
            <a:extLst>
              <a:ext uri="{FF2B5EF4-FFF2-40B4-BE49-F238E27FC236}">
                <a16:creationId xmlns:a16="http://schemas.microsoft.com/office/drawing/2014/main" id="{6473BA13-B72B-4172-8163-E5075C7BC39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Storytelling in computing education</a:t>
            </a:r>
            <a:br>
              <a:rPr lang="en-GB" altLang="en-US" dirty="0"/>
            </a:br>
            <a:endParaRPr lang="en-US" altLang="en-US" dirty="0"/>
          </a:p>
        </p:txBody>
      </p:sp>
      <p:sp>
        <p:nvSpPr>
          <p:cNvPr id="5123" name="Rectangle 5">
            <a:extLst>
              <a:ext uri="{FF2B5EF4-FFF2-40B4-BE49-F238E27FC236}">
                <a16:creationId xmlns:a16="http://schemas.microsoft.com/office/drawing/2014/main" id="{D994FA7A-C744-44E0-A78B-4932CBA3266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90106" y="3491756"/>
            <a:ext cx="9060761" cy="387798"/>
          </a:xfrm>
        </p:spPr>
        <p:txBody>
          <a:bodyPr/>
          <a:lstStyle/>
          <a:p>
            <a:pPr eaLnBrk="1" hangingPunct="1"/>
            <a:r>
              <a:rPr lang="en-GB" altLang="en-US" sz="2800" dirty="0"/>
              <a:t>Matthew Nelson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66CBC7-538F-4BE5-A6C9-3886D1ACC964}"/>
              </a:ext>
            </a:extLst>
          </p:cNvPr>
          <p:cNvSpPr/>
          <p:nvPr/>
        </p:nvSpPr>
        <p:spPr>
          <a:xfrm>
            <a:off x="405483" y="6266185"/>
            <a:ext cx="5229225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Myriad Pro"/>
              </a:rPr>
              <a:t>9th </a:t>
            </a:r>
            <a:r>
              <a:rPr lang="en-GB" dirty="0" err="1">
                <a:solidFill>
                  <a:schemeClr val="bg1"/>
                </a:solidFill>
                <a:latin typeface="Myriad Pro"/>
              </a:rPr>
              <a:t>eSTEeM</a:t>
            </a:r>
            <a:r>
              <a:rPr lang="en-GB" dirty="0">
                <a:solidFill>
                  <a:schemeClr val="bg1"/>
                </a:solidFill>
                <a:latin typeface="Myriad Pro"/>
              </a:rPr>
              <a:t> Annual Conference April 2020</a:t>
            </a:r>
            <a:endParaRPr lang="en-GB" b="0" i="0" dirty="0">
              <a:solidFill>
                <a:schemeClr val="bg1"/>
              </a:solidFill>
              <a:effectLst/>
              <a:latin typeface="Myriad Pr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D6B7AD15-4B7F-4FBE-A700-E44854873B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1028700"/>
          </a:xfrm>
        </p:spPr>
        <p:txBody>
          <a:bodyPr/>
          <a:lstStyle/>
          <a:p>
            <a:endParaRPr lang="en-GB" altLang="en-US"/>
          </a:p>
          <a:p>
            <a:endParaRPr lang="en-US" altLang="en-US"/>
          </a:p>
        </p:txBody>
      </p:sp>
      <p:sp>
        <p:nvSpPr>
          <p:cNvPr id="15363" name="Title 1">
            <a:extLst>
              <a:ext uri="{FF2B5EF4-FFF2-40B4-BE49-F238E27FC236}">
                <a16:creationId xmlns:a16="http://schemas.microsoft.com/office/drawing/2014/main" id="{5F01DF2C-9AA4-4209-ADF8-82F3BF696D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8463" y="1379538"/>
            <a:ext cx="9410700" cy="819150"/>
          </a:xfrm>
        </p:spPr>
        <p:txBody>
          <a:bodyPr/>
          <a:lstStyle/>
          <a:p>
            <a:pPr algn="ctr"/>
            <a:r>
              <a:rPr lang="en-GB" altLang="en-US" dirty="0"/>
              <a:t>Ben’s farm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17DACBD-A17A-499F-94E8-35D8A3908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357" y="2204150"/>
            <a:ext cx="9410700" cy="81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ctr" anchorCtr="0" compatLnSpc="1">
            <a:prstTxWarp prst="textNoShape">
              <a:avLst/>
            </a:prstTxWarp>
            <a:spAutoFit/>
          </a:bodyPr>
          <a:lstStyle>
            <a:lvl1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+mj-lt"/>
                <a:ea typeface="+mj-ea"/>
                <a:cs typeface="+mj-cs"/>
              </a:defRPr>
            </a:lvl1pPr>
            <a:lvl2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2pPr>
            <a:lvl3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3pPr>
            <a:lvl4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4pPr>
            <a:lvl5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5pPr>
            <a:lvl6pPr marL="4572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6pPr>
            <a:lvl7pPr marL="9144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7pPr>
            <a:lvl8pPr marL="13716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8pPr>
            <a:lvl9pPr marL="18288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9pPr>
          </a:lstStyle>
          <a:p>
            <a:pPr algn="ctr"/>
            <a:r>
              <a:rPr lang="en-GB" altLang="en-US" kern="0" dirty="0" err="1">
                <a:solidFill>
                  <a:srgbClr val="00B050"/>
                </a:solidFill>
              </a:rPr>
              <a:t>SEam</a:t>
            </a:r>
            <a:r>
              <a:rPr lang="en-GB" altLang="en-US" kern="0" dirty="0">
                <a:solidFill>
                  <a:srgbClr val="00B050"/>
                </a:solidFill>
              </a:rPr>
              <a:t> positive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325C86D-0FF1-40BB-B800-809BF4695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478212"/>
            <a:ext cx="9540081" cy="275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  <a:spAutoFit/>
          </a:bodyPr>
          <a:lstStyle>
            <a:lvl1pPr marL="298450" indent="-2984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7700" indent="-2492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993775" indent="-1968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800">
                <a:solidFill>
                  <a:schemeClr val="tx1"/>
                </a:solidFill>
                <a:latin typeface="+mn-lt"/>
              </a:defRPr>
            </a:lvl3pPr>
            <a:lvl4pPr marL="1392238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4pPr>
            <a:lvl5pPr marL="1787525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447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7019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591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163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GB" dirty="0"/>
              <a:t>For something as incredibly dry as project and service management, this course was surprisingly engaging. I did genuinely enjoy "Ben’s farm" and the slightly sarcastic comments about their potential romantic involvement did produce some actual laughter from me.</a:t>
            </a:r>
          </a:p>
          <a:p>
            <a:endParaRPr lang="en-US" altLang="en-US" kern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DB611E2-EC1A-49A9-B750-1F090A384A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084A02-2B63-4730-A538-075F93DB62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D6B7AD15-4B7F-4FBE-A700-E44854873B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1028700"/>
          </a:xfrm>
        </p:spPr>
        <p:txBody>
          <a:bodyPr/>
          <a:lstStyle/>
          <a:p>
            <a:endParaRPr lang="en-GB" altLang="en-US"/>
          </a:p>
          <a:p>
            <a:endParaRPr lang="en-US" altLang="en-US"/>
          </a:p>
        </p:txBody>
      </p:sp>
      <p:sp>
        <p:nvSpPr>
          <p:cNvPr id="15363" name="Title 1">
            <a:extLst>
              <a:ext uri="{FF2B5EF4-FFF2-40B4-BE49-F238E27FC236}">
                <a16:creationId xmlns:a16="http://schemas.microsoft.com/office/drawing/2014/main" id="{5F01DF2C-9AA4-4209-ADF8-82F3BF696D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8463" y="1379538"/>
            <a:ext cx="9410700" cy="819150"/>
          </a:xfrm>
        </p:spPr>
        <p:txBody>
          <a:bodyPr/>
          <a:lstStyle/>
          <a:p>
            <a:pPr algn="ctr"/>
            <a:r>
              <a:rPr lang="en-GB" altLang="en-US" dirty="0"/>
              <a:t>Ben’s farm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17DACBD-A17A-499F-94E8-35D8A3908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07" y="2324100"/>
            <a:ext cx="94107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ctr" anchorCtr="0" compatLnSpc="1">
            <a:prstTxWarp prst="textNoShape">
              <a:avLst/>
            </a:prstTxWarp>
            <a:spAutoFit/>
          </a:bodyPr>
          <a:lstStyle>
            <a:lvl1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+mj-lt"/>
                <a:ea typeface="+mj-ea"/>
                <a:cs typeface="+mj-cs"/>
              </a:defRPr>
            </a:lvl1pPr>
            <a:lvl2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2pPr>
            <a:lvl3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3pPr>
            <a:lvl4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4pPr>
            <a:lvl5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5pPr>
            <a:lvl6pPr marL="4572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6pPr>
            <a:lvl7pPr marL="9144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7pPr>
            <a:lvl8pPr marL="13716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8pPr>
            <a:lvl9pPr marL="18288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9pPr>
          </a:lstStyle>
          <a:p>
            <a:pPr algn="ctr"/>
            <a:r>
              <a:rPr lang="en-GB" altLang="en-US" kern="0" dirty="0" err="1">
                <a:solidFill>
                  <a:srgbClr val="5C705E"/>
                </a:solidFill>
              </a:rPr>
              <a:t>SEam</a:t>
            </a:r>
            <a:r>
              <a:rPr lang="en-GB" altLang="en-US" kern="0" dirty="0">
                <a:solidFill>
                  <a:srgbClr val="5C705E"/>
                </a:solidFill>
              </a:rPr>
              <a:t> negative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325C86D-0FF1-40BB-B800-809BF4695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132892"/>
            <a:ext cx="9540081" cy="3785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  <a:spAutoFit/>
          </a:bodyPr>
          <a:lstStyle>
            <a:lvl1pPr marL="298450" indent="-2984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7700" indent="-2492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993775" indent="-1968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800">
                <a:solidFill>
                  <a:schemeClr val="tx1"/>
                </a:solidFill>
                <a:latin typeface="+mn-lt"/>
              </a:defRPr>
            </a:lvl3pPr>
            <a:lvl4pPr marL="1392238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4pPr>
            <a:lvl5pPr marL="1787525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447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7019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591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163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 found it very difficult to keep my interest and focus in the mundane tasks around the farm. When you pay over £1500 you don’t really expect to be reading about the quasi romantic overtures of a farmer and his disgruntled employees or their penchant for coffee. </a:t>
            </a:r>
            <a:endParaRPr lang="en-GB" altLang="en-US" kern="0" dirty="0"/>
          </a:p>
          <a:p>
            <a:endParaRPr lang="en-GB" altLang="en-US" kern="0" dirty="0"/>
          </a:p>
          <a:p>
            <a:endParaRPr lang="en-US" altLang="en-US" kern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90A10C2-17FC-4785-9A3F-13C77705DD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7B300A2-2AC4-4471-99CD-F25C3B59ED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468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D6B7AD15-4B7F-4FBE-A700-E44854873B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1028700"/>
          </a:xfrm>
        </p:spPr>
        <p:txBody>
          <a:bodyPr/>
          <a:lstStyle/>
          <a:p>
            <a:endParaRPr lang="en-GB" altLang="en-US"/>
          </a:p>
          <a:p>
            <a:endParaRPr lang="en-US" alt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17DACBD-A17A-499F-94E8-35D8A3908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428875"/>
            <a:ext cx="94107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ctr" anchorCtr="0" compatLnSpc="1">
            <a:prstTxWarp prst="textNoShape">
              <a:avLst/>
            </a:prstTxWarp>
            <a:spAutoFit/>
          </a:bodyPr>
          <a:lstStyle>
            <a:lvl1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+mj-lt"/>
                <a:ea typeface="+mj-ea"/>
                <a:cs typeface="+mj-cs"/>
              </a:defRPr>
            </a:lvl1pPr>
            <a:lvl2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2pPr>
            <a:lvl3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3pPr>
            <a:lvl4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4pPr>
            <a:lvl5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5pPr>
            <a:lvl6pPr marL="4572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6pPr>
            <a:lvl7pPr marL="9144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7pPr>
            <a:lvl8pPr marL="13716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8pPr>
            <a:lvl9pPr marL="18288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9pPr>
          </a:lstStyle>
          <a:p>
            <a:pPr algn="ctr"/>
            <a:r>
              <a:rPr lang="en-GB" altLang="en-US" kern="0" dirty="0">
                <a:solidFill>
                  <a:srgbClr val="00B050"/>
                </a:solidFill>
              </a:rPr>
              <a:t>Forum reactions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7E35D5E-8ACC-4039-B5A7-5E37E0D8F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978" y="3989702"/>
            <a:ext cx="9540081" cy="1803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  <a:spAutoFit/>
          </a:bodyPr>
          <a:lstStyle>
            <a:lvl1pPr marL="298450" indent="-2984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7700" indent="-2492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993775" indent="-1968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800">
                <a:solidFill>
                  <a:schemeClr val="tx1"/>
                </a:solidFill>
                <a:latin typeface="+mn-lt"/>
              </a:defRPr>
            </a:lvl3pPr>
            <a:lvl4pPr marL="1392238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4pPr>
            <a:lvl5pPr marL="1787525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447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7019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591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163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GB" dirty="0"/>
              <a:t>Seriously, this is a complete waste of time to parse. As a literary critique it just isn't very good as a story, and I'm not taking a fine arts degree. I just need the information required to learn. Where can I find it?</a:t>
            </a:r>
            <a:endParaRPr lang="en-US" altLang="en-US" kern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30B55A-1A69-4346-8AFE-419AA7ADD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Private Investigation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F0C66B-678F-4FDF-AFBC-88453D4FF7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B93372-1362-4720-B84F-685F4672CB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6212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D6B7AD15-4B7F-4FBE-A700-E44854873B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1028700"/>
          </a:xfrm>
        </p:spPr>
        <p:txBody>
          <a:bodyPr/>
          <a:lstStyle/>
          <a:p>
            <a:endParaRPr lang="en-GB" altLang="en-US"/>
          </a:p>
          <a:p>
            <a:endParaRPr lang="en-US" alt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17DACBD-A17A-499F-94E8-35D8A3908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428875"/>
            <a:ext cx="94107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ctr" anchorCtr="0" compatLnSpc="1">
            <a:prstTxWarp prst="textNoShape">
              <a:avLst/>
            </a:prstTxWarp>
            <a:spAutoFit/>
          </a:bodyPr>
          <a:lstStyle>
            <a:lvl1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+mj-lt"/>
                <a:ea typeface="+mj-ea"/>
                <a:cs typeface="+mj-cs"/>
              </a:defRPr>
            </a:lvl1pPr>
            <a:lvl2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2pPr>
            <a:lvl3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3pPr>
            <a:lvl4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4pPr>
            <a:lvl5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5pPr>
            <a:lvl6pPr marL="4572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6pPr>
            <a:lvl7pPr marL="9144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7pPr>
            <a:lvl8pPr marL="13716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8pPr>
            <a:lvl9pPr marL="18288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9pPr>
          </a:lstStyle>
          <a:p>
            <a:pPr algn="ctr"/>
            <a:r>
              <a:rPr lang="en-GB" altLang="en-US" kern="0" dirty="0">
                <a:solidFill>
                  <a:srgbClr val="5C705E"/>
                </a:solidFill>
              </a:rPr>
              <a:t>Forum reactions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30B55A-1A69-4346-8AFE-419AA7ADD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Ben’s Farm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327D30-7B46-4794-A968-1CA4DFF53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474154"/>
            <a:ext cx="9540081" cy="232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  <a:spAutoFit/>
          </a:bodyPr>
          <a:lstStyle>
            <a:lvl1pPr marL="298450" indent="-2984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7700" indent="-2492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993775" indent="-1968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800">
                <a:solidFill>
                  <a:schemeClr val="tx1"/>
                </a:solidFill>
                <a:latin typeface="+mn-lt"/>
              </a:defRPr>
            </a:lvl3pPr>
            <a:lvl4pPr marL="1392238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4pPr>
            <a:lvl5pPr marL="1787525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447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7019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591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163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GB" dirty="0"/>
              <a:t>Unfortunately service management is one of those subjects that is inherently dry and nigh-on impossible to make interesting while discussing the basics. </a:t>
            </a:r>
          </a:p>
          <a:p>
            <a:pPr marL="0" indent="0">
              <a:buNone/>
            </a:pPr>
            <a:r>
              <a:rPr lang="en-GB" dirty="0"/>
              <a:t>I have to admit I kept looking forward to Ben's Farm examples as it made it bearable.</a:t>
            </a:r>
            <a:endParaRPr lang="en-US" altLang="en-US" kern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4657B4-639C-4923-94E8-9DCBE6268D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F30E30-79B5-4A8A-8F46-31979A3E53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3925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D6B7AD15-4B7F-4FBE-A700-E44854873B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1028700"/>
          </a:xfrm>
        </p:spPr>
        <p:txBody>
          <a:bodyPr/>
          <a:lstStyle/>
          <a:p>
            <a:endParaRPr lang="en-GB" altLang="en-US"/>
          </a:p>
          <a:p>
            <a:endParaRPr lang="en-US" altLang="en-US"/>
          </a:p>
        </p:txBody>
      </p:sp>
      <p:sp>
        <p:nvSpPr>
          <p:cNvPr id="15363" name="Title 1">
            <a:extLst>
              <a:ext uri="{FF2B5EF4-FFF2-40B4-BE49-F238E27FC236}">
                <a16:creationId xmlns:a16="http://schemas.microsoft.com/office/drawing/2014/main" id="{5F01DF2C-9AA4-4209-ADF8-82F3BF696D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8463" y="1379538"/>
            <a:ext cx="9410700" cy="819150"/>
          </a:xfrm>
        </p:spPr>
        <p:txBody>
          <a:bodyPr/>
          <a:lstStyle/>
          <a:p>
            <a:pPr algn="ctr"/>
            <a:r>
              <a:rPr lang="en-GB" altLang="en-US" dirty="0"/>
              <a:t>Questions and conclusions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325C86D-0FF1-40BB-B800-809BF4695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4803" y="3248025"/>
            <a:ext cx="7131670" cy="2579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  <a:spAutoFit/>
          </a:bodyPr>
          <a:lstStyle>
            <a:lvl1pPr marL="298450" indent="-2984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7700" indent="-2492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993775" indent="-1968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800">
                <a:solidFill>
                  <a:schemeClr val="tx1"/>
                </a:solidFill>
                <a:latin typeface="+mn-lt"/>
              </a:defRPr>
            </a:lvl3pPr>
            <a:lvl4pPr marL="1392238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4pPr>
            <a:lvl5pPr marL="1787525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447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7019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591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163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GB" altLang="en-US" kern="0" dirty="0"/>
              <a:t>Why do some students really like stories?</a:t>
            </a:r>
          </a:p>
          <a:p>
            <a:pPr marL="0" indent="0">
              <a:buNone/>
            </a:pPr>
            <a:endParaRPr lang="en-GB" altLang="en-US" kern="0" dirty="0"/>
          </a:p>
          <a:p>
            <a:pPr marL="0" indent="0">
              <a:buNone/>
            </a:pPr>
            <a:r>
              <a:rPr lang="en-GB" altLang="en-US" kern="0" dirty="0"/>
              <a:t>Why do others really not like them?</a:t>
            </a:r>
          </a:p>
          <a:p>
            <a:pPr marL="0" indent="0">
              <a:buNone/>
            </a:pPr>
            <a:endParaRPr lang="en-GB" altLang="en-US" kern="0" dirty="0"/>
          </a:p>
          <a:p>
            <a:pPr marL="0" indent="0">
              <a:buNone/>
            </a:pPr>
            <a:endParaRPr lang="en-US" altLang="en-US" kern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F5AE9AB-57AB-41A8-AE1B-1E654CDA63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02B538-FD3C-4604-A388-42AB9A67AF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8837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D6B7AD15-4B7F-4FBE-A700-E44854873B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1976115"/>
          </a:xfrm>
        </p:spPr>
        <p:txBody>
          <a:bodyPr/>
          <a:lstStyle/>
          <a:p>
            <a:pPr marL="0" indent="0">
              <a:buNone/>
            </a:pPr>
            <a:r>
              <a:rPr lang="en-GB" altLang="en-US" dirty="0"/>
              <a:t>Should we be using teaching techniques that we know many students do not like?</a:t>
            </a:r>
          </a:p>
          <a:p>
            <a:pPr marL="0" indent="0">
              <a:buNone/>
            </a:pPr>
            <a:endParaRPr lang="en-GB" altLang="en-US" dirty="0"/>
          </a:p>
          <a:p>
            <a:pPr marL="0" indent="0">
              <a:buNone/>
            </a:pPr>
            <a:r>
              <a:rPr lang="en-GB" altLang="en-US" dirty="0"/>
              <a:t>Use multiple versions and let the students decide?</a:t>
            </a:r>
          </a:p>
        </p:txBody>
      </p:sp>
      <p:sp>
        <p:nvSpPr>
          <p:cNvPr id="15363" name="Title 1">
            <a:extLst>
              <a:ext uri="{FF2B5EF4-FFF2-40B4-BE49-F238E27FC236}">
                <a16:creationId xmlns:a16="http://schemas.microsoft.com/office/drawing/2014/main" id="{5F01DF2C-9AA4-4209-ADF8-82F3BF696D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8463" y="1379538"/>
            <a:ext cx="9410700" cy="819150"/>
          </a:xfrm>
        </p:spPr>
        <p:txBody>
          <a:bodyPr/>
          <a:lstStyle/>
          <a:p>
            <a:pPr algn="ctr"/>
            <a:r>
              <a:rPr lang="en-GB" altLang="en-US" dirty="0"/>
              <a:t>Conclusion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197FF7-D2C1-46D9-B000-A378801CB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3755" y="5667643"/>
            <a:ext cx="5256584" cy="1028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  <a:spAutoFit/>
          </a:bodyPr>
          <a:lstStyle>
            <a:lvl1pPr marL="298450" indent="-2984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7700" indent="-2492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993775" indent="-1968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800">
                <a:solidFill>
                  <a:schemeClr val="tx1"/>
                </a:solidFill>
                <a:latin typeface="+mn-lt"/>
              </a:defRPr>
            </a:lvl3pPr>
            <a:lvl4pPr marL="1392238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4pPr>
            <a:lvl5pPr marL="1787525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447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7019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591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163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GB" altLang="en-US" kern="0" dirty="0"/>
              <a:t>matthew.nelson@open.ac.uk</a:t>
            </a:r>
          </a:p>
          <a:p>
            <a:pPr marL="0" indent="0">
              <a:buNone/>
            </a:pPr>
            <a:endParaRPr lang="en-US" altLang="en-US" kern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6E93C9C-2C02-49AE-BBEC-2C00D42023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5B21EA-08C0-4FE3-A9D7-0361C7C490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0592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36A0549-CEC6-4355-B565-347AF395C0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772" y="2124447"/>
            <a:ext cx="8385592" cy="2849473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9FC12A69-4216-413B-B292-52F04B35D3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4669" y="256497"/>
            <a:ext cx="8737798" cy="1507910"/>
          </a:xfrm>
        </p:spPr>
        <p:txBody>
          <a:bodyPr/>
          <a:lstStyle/>
          <a:p>
            <a:pPr eaLnBrk="1" hangingPunct="1"/>
            <a:br>
              <a:rPr lang="en-US" altLang="en-US" sz="4000" dirty="0"/>
            </a:br>
            <a:r>
              <a:rPr lang="en-US" altLang="en-US" sz="4000" dirty="0"/>
              <a:t>TM254, </a:t>
            </a:r>
            <a:r>
              <a:rPr lang="en-GB" sz="4000" dirty="0"/>
              <a:t>Managing IT: the why, the what and the how</a:t>
            </a:r>
            <a:br>
              <a:rPr lang="en-GB" sz="4000" dirty="0"/>
            </a:br>
            <a:endParaRPr lang="en-US" altLang="en-US" sz="4000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F77A4AD-5537-480C-9DD5-EB309AFD74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6396" y="5940871"/>
            <a:ext cx="9410700" cy="511099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dirty="0"/>
              <a:t>The story: “Ben’s Farm”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A117C26-57CC-4D30-9220-0FE5F98442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C70683-0FE5-4810-ACFB-61FC12BE30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FC12A69-4216-413B-B292-52F04B35D3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4669" y="47017"/>
            <a:ext cx="4345310" cy="941987"/>
          </a:xfrm>
        </p:spPr>
        <p:txBody>
          <a:bodyPr/>
          <a:lstStyle/>
          <a:p>
            <a:pPr eaLnBrk="1" hangingPunct="1"/>
            <a:br>
              <a:rPr lang="en-US" altLang="en-US" sz="4000" dirty="0"/>
            </a:br>
            <a:r>
              <a:rPr lang="en-GB" altLang="en-US" sz="4000" dirty="0"/>
              <a:t>in contrast to …</a:t>
            </a:r>
            <a:br>
              <a:rPr lang="en-GB" sz="4000" dirty="0"/>
            </a:br>
            <a:endParaRPr lang="en-US" altLang="en-US" sz="4000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F77A4AD-5537-480C-9DD5-EB309AFD74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24669" y="6228903"/>
            <a:ext cx="9410700" cy="94198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dirty="0"/>
              <a:t>“The full ITIL framework, found in 2000 pages, condensed into just 200 pocket-sized pages! ”</a:t>
            </a:r>
            <a:endParaRPr lang="en-US" alt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8179890-A4DA-4454-95EB-21FBE9FDB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618" y="1236236"/>
            <a:ext cx="2929373" cy="4664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AB2395A-CAEB-4D6D-9FD1-2A942A85A8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4672" y="1236236"/>
            <a:ext cx="3580003" cy="4350987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4D94D30-C980-4AA7-B893-FA96386CFC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A7FC22-3303-43A7-B8B3-013B55D94D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282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EC0AC8C-49C1-4F3E-8BFC-B393DB662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205883"/>
            <a:ext cx="9410700" cy="1926871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TM112: </a:t>
            </a:r>
            <a:r>
              <a:rPr lang="en-GB" sz="4000" dirty="0"/>
              <a:t>Introduction to computing and information technology 2</a:t>
            </a:r>
            <a:br>
              <a:rPr lang="en-GB" sz="4000" dirty="0"/>
            </a:br>
            <a:endParaRPr lang="en-US" altLang="en-US" sz="4000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FF752AD-0C47-4F60-99F6-6F4EC915A0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916536"/>
            <a:ext cx="9540081" cy="720079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 story: “Data on your computer: A private investigation!”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42688CD-674A-4D58-8404-116423D238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9388" y="3594238"/>
            <a:ext cx="4762500" cy="3495675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66883A-030B-4338-8C83-72D427C289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0415E-A910-4554-9BA1-49FCC42445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0A76CD4-9104-4792-943D-B89D00841F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404367"/>
            <a:ext cx="9410700" cy="811212"/>
          </a:xfrm>
        </p:spPr>
        <p:txBody>
          <a:bodyPr/>
          <a:lstStyle/>
          <a:p>
            <a:pPr eaLnBrk="1" hangingPunct="1"/>
            <a:r>
              <a:rPr lang="en-US" altLang="en-US" dirty="0"/>
              <a:t>Why these stories?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C2D1089-81CB-4647-9638-79808DDC78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246279"/>
            <a:ext cx="9410700" cy="7220628"/>
          </a:xfrm>
        </p:spPr>
        <p:txBody>
          <a:bodyPr/>
          <a:lstStyle/>
          <a:p>
            <a:endParaRPr lang="en-GB" altLang="en-US" dirty="0"/>
          </a:p>
          <a:p>
            <a:pPr marL="0" indent="0">
              <a:buNone/>
            </a:pPr>
            <a:r>
              <a:rPr lang="en-GB" altLang="en-US" sz="3200" dirty="0"/>
              <a:t>     Instructor perspective: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altLang="en-US" dirty="0"/>
              <a:t>Teach what you’re teaching vs wrap it in a narrative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altLang="en-US" dirty="0"/>
              <a:t>Ability to construct a case study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altLang="en-US" dirty="0"/>
              <a:t>One story can contain many case studies, each teaching something different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GB" altLang="en-US" dirty="0"/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lvl="2">
              <a:buFont typeface="Courier New" panose="02070309020205020404" pitchFamily="49" charset="0"/>
              <a:buChar char="o"/>
            </a:pPr>
            <a:endParaRPr lang="en-GB" altLang="en-US" dirty="0"/>
          </a:p>
          <a:p>
            <a:pPr marL="0" indent="0">
              <a:buNone/>
            </a:pPr>
            <a:r>
              <a:rPr lang="en-GB" altLang="en-US" dirty="0"/>
              <a:t>	</a:t>
            </a:r>
          </a:p>
          <a:p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 </a:t>
            </a:r>
          </a:p>
          <a:p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9AA4E47-98B2-4FAB-9770-78C0136BB3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7926EF-C718-465A-B4B3-3DBFD33FF9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0A76CD4-9104-4792-943D-B89D00841F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5483" y="365595"/>
            <a:ext cx="9410700" cy="811212"/>
          </a:xfrm>
        </p:spPr>
        <p:txBody>
          <a:bodyPr/>
          <a:lstStyle/>
          <a:p>
            <a:pPr eaLnBrk="1" hangingPunct="1"/>
            <a:r>
              <a:rPr lang="en-US" altLang="en-US" dirty="0"/>
              <a:t>Why these stories?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C2D1089-81CB-4647-9638-79808DDC78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1467" y="1284820"/>
            <a:ext cx="9410700" cy="3157977"/>
          </a:xfrm>
        </p:spPr>
        <p:txBody>
          <a:bodyPr/>
          <a:lstStyle/>
          <a:p>
            <a:pPr marL="0" indent="0">
              <a:buNone/>
            </a:pPr>
            <a:r>
              <a:rPr lang="en-GB" altLang="en-US" dirty="0"/>
              <a:t>	</a:t>
            </a:r>
            <a:r>
              <a:rPr lang="en-GB" altLang="en-US" sz="3200" dirty="0"/>
              <a:t>Student perspective: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altLang="en-US" dirty="0"/>
              <a:t>Active vs passive learning</a:t>
            </a:r>
          </a:p>
          <a:p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 </a:t>
            </a:r>
          </a:p>
          <a:p>
            <a:endParaRPr lang="en-US" alt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20961FB-03DF-4FEE-95E7-64D92853E8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1627" y="2466901"/>
            <a:ext cx="7416824" cy="4771723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ABFE5C-921B-459E-978F-6097ED9CA2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2D4BE-CB29-42C9-BE1B-A046E5E6DE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886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>
            <a:extLst>
              <a:ext uri="{FF2B5EF4-FFF2-40B4-BE49-F238E27FC236}">
                <a16:creationId xmlns:a16="http://schemas.microsoft.com/office/drawing/2014/main" id="{FA62D062-7505-45ED-B449-9C2DD2E218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8463" y="1384300"/>
            <a:ext cx="9410700" cy="811213"/>
          </a:xfrm>
        </p:spPr>
        <p:txBody>
          <a:bodyPr/>
          <a:lstStyle/>
          <a:p>
            <a:pPr algn="ctr"/>
            <a:r>
              <a:rPr lang="en-GB" altLang="en-US" dirty="0"/>
              <a:t>Reception</a:t>
            </a:r>
          </a:p>
        </p:txBody>
      </p:sp>
      <p:pic>
        <p:nvPicPr>
          <p:cNvPr id="1026" name="Picture 2" descr="Marmite Vegan Breakfast Spread, Rich in Antioxidants &amp; Vitamin B ...">
            <a:extLst>
              <a:ext uri="{FF2B5EF4-FFF2-40B4-BE49-F238E27FC236}">
                <a16:creationId xmlns:a16="http://schemas.microsoft.com/office/drawing/2014/main" id="{5374214A-0A4C-45A8-B5EC-1BDC211CC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835" y="2628503"/>
            <a:ext cx="2954660" cy="331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BCEEC44-7F47-4A4A-B4C5-EFC5246E4A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6CE6BF-FD0F-4CB8-85F3-646FED70A9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D6B7AD15-4B7F-4FBE-A700-E44854873B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1028700"/>
          </a:xfrm>
        </p:spPr>
        <p:txBody>
          <a:bodyPr/>
          <a:lstStyle/>
          <a:p>
            <a:endParaRPr lang="en-GB" altLang="en-US"/>
          </a:p>
          <a:p>
            <a:endParaRPr lang="en-US" altLang="en-US"/>
          </a:p>
        </p:txBody>
      </p:sp>
      <p:sp>
        <p:nvSpPr>
          <p:cNvPr id="15363" name="Title 1">
            <a:extLst>
              <a:ext uri="{FF2B5EF4-FFF2-40B4-BE49-F238E27FC236}">
                <a16:creationId xmlns:a16="http://schemas.microsoft.com/office/drawing/2014/main" id="{5F01DF2C-9AA4-4209-ADF8-82F3BF696D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8463" y="1379538"/>
            <a:ext cx="9410700" cy="819150"/>
          </a:xfrm>
        </p:spPr>
        <p:txBody>
          <a:bodyPr/>
          <a:lstStyle/>
          <a:p>
            <a:pPr algn="ctr"/>
            <a:r>
              <a:rPr lang="en-GB" altLang="en-US" dirty="0"/>
              <a:t>Private investigation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17DACBD-A17A-499F-94E8-35D8A3908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428875"/>
            <a:ext cx="94107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ctr" anchorCtr="0" compatLnSpc="1">
            <a:prstTxWarp prst="textNoShape">
              <a:avLst/>
            </a:prstTxWarp>
            <a:spAutoFit/>
          </a:bodyPr>
          <a:lstStyle>
            <a:lvl1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+mj-lt"/>
                <a:ea typeface="+mj-ea"/>
                <a:cs typeface="+mj-cs"/>
              </a:defRPr>
            </a:lvl1pPr>
            <a:lvl2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2pPr>
            <a:lvl3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3pPr>
            <a:lvl4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4pPr>
            <a:lvl5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5pPr>
            <a:lvl6pPr marL="4572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6pPr>
            <a:lvl7pPr marL="9144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7pPr>
            <a:lvl8pPr marL="13716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8pPr>
            <a:lvl9pPr marL="18288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9pPr>
          </a:lstStyle>
          <a:p>
            <a:pPr algn="ctr"/>
            <a:r>
              <a:rPr lang="en-GB" altLang="en-US" kern="0" dirty="0" err="1">
                <a:solidFill>
                  <a:srgbClr val="00B050"/>
                </a:solidFill>
              </a:rPr>
              <a:t>SEam</a:t>
            </a:r>
            <a:r>
              <a:rPr lang="en-GB" altLang="en-US" kern="0" dirty="0">
                <a:solidFill>
                  <a:srgbClr val="00B050"/>
                </a:solidFill>
              </a:rPr>
              <a:t> positive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325C86D-0FF1-40BB-B800-809BF4695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132892"/>
            <a:ext cx="9540081" cy="3354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  <a:spAutoFit/>
          </a:bodyPr>
          <a:lstStyle>
            <a:lvl1pPr marL="298450" indent="-2984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7700" indent="-2492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993775" indent="-1968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800">
                <a:solidFill>
                  <a:schemeClr val="tx1"/>
                </a:solidFill>
                <a:latin typeface="+mn-lt"/>
              </a:defRPr>
            </a:lvl3pPr>
            <a:lvl4pPr marL="1392238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4pPr>
            <a:lvl5pPr marL="1787525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447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7019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591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163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GB" dirty="0"/>
          </a:p>
          <a:p>
            <a:endParaRPr lang="en-GB" altLang="en-US" kern="0" dirty="0"/>
          </a:p>
          <a:p>
            <a:pPr marL="0" indent="0">
              <a:buNone/>
            </a:pPr>
            <a:r>
              <a:rPr lang="en-GB" dirty="0"/>
              <a:t>The story was excellent and I actually learned a lot while I was reading the story. It's an excellent way to learn and I would hope this kind of study material is used more in the future.</a:t>
            </a:r>
            <a:endParaRPr lang="en-GB" altLang="en-US" kern="0" dirty="0"/>
          </a:p>
          <a:p>
            <a:endParaRPr lang="en-US" altLang="en-US" kern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4F57678-C1EB-45D4-8DC6-0B152791BE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E9A8D2-4A8B-4D37-91AC-C6EC68CF71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403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D6B7AD15-4B7F-4FBE-A700-E44854873B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733675"/>
            <a:ext cx="9410700" cy="1028700"/>
          </a:xfrm>
        </p:spPr>
        <p:txBody>
          <a:bodyPr/>
          <a:lstStyle/>
          <a:p>
            <a:endParaRPr lang="en-GB" altLang="en-US"/>
          </a:p>
          <a:p>
            <a:endParaRPr lang="en-US" altLang="en-US"/>
          </a:p>
        </p:txBody>
      </p:sp>
      <p:sp>
        <p:nvSpPr>
          <p:cNvPr id="15363" name="Title 1">
            <a:extLst>
              <a:ext uri="{FF2B5EF4-FFF2-40B4-BE49-F238E27FC236}">
                <a16:creationId xmlns:a16="http://schemas.microsoft.com/office/drawing/2014/main" id="{5F01DF2C-9AA4-4209-ADF8-82F3BF696D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8463" y="1379538"/>
            <a:ext cx="9410700" cy="819150"/>
          </a:xfrm>
        </p:spPr>
        <p:txBody>
          <a:bodyPr/>
          <a:lstStyle/>
          <a:p>
            <a:pPr algn="ctr"/>
            <a:r>
              <a:rPr lang="en-GB" altLang="en-US" dirty="0"/>
              <a:t>Private investigation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17DACBD-A17A-499F-94E8-35D8A3908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428875"/>
            <a:ext cx="94107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ctr" anchorCtr="0" compatLnSpc="1">
            <a:prstTxWarp prst="textNoShape">
              <a:avLst/>
            </a:prstTxWarp>
            <a:spAutoFit/>
          </a:bodyPr>
          <a:lstStyle>
            <a:lvl1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+mj-lt"/>
                <a:ea typeface="+mj-ea"/>
                <a:cs typeface="+mj-cs"/>
              </a:defRPr>
            </a:lvl1pPr>
            <a:lvl2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2pPr>
            <a:lvl3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3pPr>
            <a:lvl4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4pPr>
            <a:lvl5pPr algn="l" defTabSz="796925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5pPr>
            <a:lvl6pPr marL="4572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6pPr>
            <a:lvl7pPr marL="9144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7pPr>
            <a:lvl8pPr marL="13716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8pPr>
            <a:lvl9pPr marL="1828800" algn="l" defTabSz="796925" rtl="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rgbClr val="9FAA00"/>
                </a:solidFill>
                <a:latin typeface="Arial" charset="0"/>
              </a:defRPr>
            </a:lvl9pPr>
          </a:lstStyle>
          <a:p>
            <a:pPr algn="ctr"/>
            <a:r>
              <a:rPr lang="en-GB" altLang="en-US" kern="0" dirty="0" err="1">
                <a:solidFill>
                  <a:srgbClr val="5C705E"/>
                </a:solidFill>
              </a:rPr>
              <a:t>SEam</a:t>
            </a:r>
            <a:r>
              <a:rPr lang="en-GB" altLang="en-US" kern="0" dirty="0">
                <a:solidFill>
                  <a:srgbClr val="5C705E"/>
                </a:solidFill>
              </a:rPr>
              <a:t> negative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325C86D-0FF1-40BB-B800-809BF4695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978" y="3989702"/>
            <a:ext cx="9540081" cy="2837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  <a:spAutoFit/>
          </a:bodyPr>
          <a:lstStyle>
            <a:lvl1pPr marL="298450" indent="-2984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7700" indent="-2492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993775" indent="-1968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800">
                <a:solidFill>
                  <a:schemeClr val="tx1"/>
                </a:solidFill>
                <a:latin typeface="+mn-lt"/>
              </a:defRPr>
            </a:lvl3pPr>
            <a:lvl4pPr marL="1392238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4pPr>
            <a:lvl5pPr marL="1787525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447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7019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591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163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GB" dirty="0"/>
              <a:t>This was an interesting experiment in how to deliver the material in an interesting way. Unfortunately, as I’m not twelve I found this laborious to read. </a:t>
            </a:r>
          </a:p>
          <a:p>
            <a:pPr marL="0" indent="0">
              <a:buNone/>
            </a:pPr>
            <a:r>
              <a:rPr lang="en-GB" dirty="0"/>
              <a:t>I hope the rest of the modules I cover are written more conventionally.</a:t>
            </a:r>
          </a:p>
          <a:p>
            <a:pPr marL="0" indent="0">
              <a:buNone/>
            </a:pPr>
            <a:endParaRPr lang="en-US" altLang="en-US" kern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363CE51-84F1-473B-AFE7-E38A05AF27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87C9A9-B769-4883-9B8B-31D257C5D1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41316-89F3-4CB2-AB44-8AB6925FBFAD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5788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theme/theme1.xml><?xml version="1.0" encoding="utf-8"?>
<a:theme xmlns:a="http://schemas.openxmlformats.org/drawingml/2006/main" name="OU PowerPoint">
  <a:themeElements>
    <a:clrScheme name="OU PowerPo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U 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0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0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U 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2">
        <a:dk1>
          <a:srgbClr val="000000"/>
        </a:dk1>
        <a:lt1>
          <a:srgbClr val="D60077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8AABD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3">
        <a:dk1>
          <a:srgbClr val="000000"/>
        </a:dk1>
        <a:lt1>
          <a:srgbClr val="FFD1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E5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4">
        <a:dk1>
          <a:srgbClr val="000000"/>
        </a:dk1>
        <a:lt1>
          <a:srgbClr val="9FAA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DD2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5">
        <a:dk1>
          <a:srgbClr val="000000"/>
        </a:dk1>
        <a:lt1>
          <a:srgbClr val="00AFAD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D4D3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6">
        <a:dk1>
          <a:srgbClr val="000000"/>
        </a:dk1>
        <a:lt1>
          <a:srgbClr val="5C705E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B5BBB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7">
        <a:dk1>
          <a:srgbClr val="000000"/>
        </a:dk1>
        <a:lt1>
          <a:srgbClr val="EF682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6B9AB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8">
        <a:dk1>
          <a:srgbClr val="000000"/>
        </a:dk1>
        <a:lt1>
          <a:srgbClr val="E3284A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FACB1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9">
        <a:dk1>
          <a:srgbClr val="000000"/>
        </a:dk1>
        <a:lt1>
          <a:srgbClr val="856FB3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2BBD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U Title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76723E47-52BB-4FAA-A05C-2DF49523D5BE}"/>
    </a:ext>
  </a:extLst>
</a:theme>
</file>

<file path=ppt/theme/theme4.xml><?xml version="1.0" encoding="utf-8"?>
<a:theme xmlns:a="http://schemas.openxmlformats.org/drawingml/2006/main" name="Divider">
  <a:themeElements>
    <a:clrScheme name="Divid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vid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0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0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vid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2">
        <a:dk1>
          <a:srgbClr val="000000"/>
        </a:dk1>
        <a:lt1>
          <a:srgbClr val="D60077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8AABD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3">
        <a:dk1>
          <a:srgbClr val="000000"/>
        </a:dk1>
        <a:lt1>
          <a:srgbClr val="92C9EB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7E1F3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4">
        <a:dk1>
          <a:srgbClr val="000000"/>
        </a:dk1>
        <a:lt1>
          <a:srgbClr val="FFD1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E5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5">
        <a:dk1>
          <a:srgbClr val="000000"/>
        </a:dk1>
        <a:lt1>
          <a:srgbClr val="9FAA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DD2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6">
        <a:dk1>
          <a:srgbClr val="000000"/>
        </a:dk1>
        <a:lt1>
          <a:srgbClr val="00AFAD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D4D3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7">
        <a:dk1>
          <a:srgbClr val="000000"/>
        </a:dk1>
        <a:lt1>
          <a:srgbClr val="5C705E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B5BBB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8">
        <a:dk1>
          <a:srgbClr val="000000"/>
        </a:dk1>
        <a:lt1>
          <a:srgbClr val="780032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BEAAAD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9">
        <a:dk1>
          <a:srgbClr val="000000"/>
        </a:dk1>
        <a:lt1>
          <a:srgbClr val="002E63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DB7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0">
        <a:dk1>
          <a:srgbClr val="000000"/>
        </a:dk1>
        <a:lt1>
          <a:srgbClr val="EF682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6B9AB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1">
        <a:dk1>
          <a:srgbClr val="000000"/>
        </a:dk1>
        <a:lt1>
          <a:srgbClr val="E3284A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FACB1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2">
        <a:dk1>
          <a:srgbClr val="000000"/>
        </a:dk1>
        <a:lt1>
          <a:srgbClr val="856FB3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2BBD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3">
        <a:dk1>
          <a:srgbClr val="000000"/>
        </a:dk1>
        <a:lt1>
          <a:srgbClr val="CFC285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4DDC2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4">
        <a:dk1>
          <a:srgbClr val="000000"/>
        </a:dk1>
        <a:lt1>
          <a:srgbClr val="0000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A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15">
        <a:dk1>
          <a:srgbClr val="000000"/>
        </a:dk1>
        <a:lt1>
          <a:srgbClr val="8C8C8C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5C5C5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382C34952B0A469E404A83EE320EBD" ma:contentTypeVersion="12" ma:contentTypeDescription="Create a new document." ma:contentTypeScope="" ma:versionID="c9b038f8a27a2fc0d5fb4a4da7c9f2be">
  <xsd:schema xmlns:xsd="http://www.w3.org/2001/XMLSchema" xmlns:xs="http://www.w3.org/2001/XMLSchema" xmlns:p="http://schemas.microsoft.com/office/2006/metadata/properties" xmlns:ns3="9f19dc1c-cbb3-43ee-a19f-f072b593fa14" xmlns:ns4="0d6a01ca-17f1-4f49-8520-97041d7ca6b4" targetNamespace="http://schemas.microsoft.com/office/2006/metadata/properties" ma:root="true" ma:fieldsID="250d6de7d33c08fa7106fa459a8caf45" ns3:_="" ns4:_="">
    <xsd:import namespace="9f19dc1c-cbb3-43ee-a19f-f072b593fa14"/>
    <xsd:import namespace="0d6a01ca-17f1-4f49-8520-97041d7ca6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19dc1c-cbb3-43ee-a19f-f072b593fa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6a01ca-17f1-4f49-8520-97041d7ca6b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64B45D-F9BD-4109-A63E-C8B44318A3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E7E2CF-0DD6-4B99-8AA0-76035142E4CB}">
  <ds:schemaRefs>
    <ds:schemaRef ds:uri="http://purl.org/dc/elements/1.1/"/>
    <ds:schemaRef ds:uri="http://schemas.microsoft.com/office/2006/metadata/properties"/>
    <ds:schemaRef ds:uri="0d6a01ca-17f1-4f49-8520-97041d7ca6b4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9f19dc1c-cbb3-43ee-a19f-f072b593fa14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C86B653-D265-4633-ACAA-64F75D644C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19dc1c-cbb3-43ee-a19f-f072b593fa14"/>
    <ds:schemaRef ds:uri="0d6a01ca-17f1-4f49-8520-97041d7ca6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OU PowerPoint</Template>
  <TotalTime>29194</TotalTime>
  <Words>1094</Words>
  <Application>Microsoft Office PowerPoint</Application>
  <PresentationFormat>Custom</PresentationFormat>
  <Paragraphs>192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Myriad Pro</vt:lpstr>
      <vt:lpstr>OU PowerPoint</vt:lpstr>
      <vt:lpstr>Custom Design</vt:lpstr>
      <vt:lpstr>OU Title</vt:lpstr>
      <vt:lpstr>Divider</vt:lpstr>
      <vt:lpstr>Storytelling in computing education </vt:lpstr>
      <vt:lpstr> TM254, Managing IT: the why, the what and the how </vt:lpstr>
      <vt:lpstr> in contrast to … </vt:lpstr>
      <vt:lpstr>TM112: Introduction to computing and information technology 2 </vt:lpstr>
      <vt:lpstr>Why these stories?</vt:lpstr>
      <vt:lpstr>Why these stories?</vt:lpstr>
      <vt:lpstr>Reception</vt:lpstr>
      <vt:lpstr>Private investigation</vt:lpstr>
      <vt:lpstr>Private investigation</vt:lpstr>
      <vt:lpstr>Ben’s farm</vt:lpstr>
      <vt:lpstr>Ben’s farm</vt:lpstr>
      <vt:lpstr>Private Investigation</vt:lpstr>
      <vt:lpstr>Ben’s Farm</vt:lpstr>
      <vt:lpstr>Questions and conclusions</vt:lpstr>
      <vt:lpstr>Conclusion</vt:lpstr>
    </vt:vector>
  </TitlesOfParts>
  <Company>Open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wisw2</dc:creator>
  <cp:lastModifiedBy>Diane.Ford</cp:lastModifiedBy>
  <cp:revision>48</cp:revision>
  <cp:lastPrinted>2020-04-24T12:38:08Z</cp:lastPrinted>
  <dcterms:created xsi:type="dcterms:W3CDTF">2006-04-26T14:15:26Z</dcterms:created>
  <dcterms:modified xsi:type="dcterms:W3CDTF">2020-04-24T14:34:35Z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0x010100A3382C34952B0A469E404A83EE320EBD</vt:lpwstr>
  </property>
</Properties>
</file>