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81" r:id="rId5"/>
    <p:sldId id="257" r:id="rId6"/>
    <p:sldId id="269" r:id="rId7"/>
    <p:sldId id="278" r:id="rId8"/>
    <p:sldId id="282" r:id="rId9"/>
    <p:sldId id="279" r:id="rId10"/>
    <p:sldId id="280" r:id="rId11"/>
    <p:sldId id="268" r:id="rId12"/>
    <p:sldId id="273" r:id="rId13"/>
    <p:sldId id="272" r:id="rId14"/>
    <p:sldId id="274" r:id="rId15"/>
    <p:sldId id="276" r:id="rId16"/>
    <p:sldId id="271" r:id="rId17"/>
    <p:sldId id="277" r:id="rId18"/>
    <p:sldId id="283" r:id="rId19"/>
    <p:sldId id="258" r:id="rId20"/>
    <p:sldId id="259" r:id="rId21"/>
    <p:sldId id="262" r:id="rId22"/>
    <p:sldId id="260" r:id="rId23"/>
    <p:sldId id="261" r:id="rId24"/>
    <p:sldId id="264" r:id="rId25"/>
    <p:sldId id="265" r:id="rId26"/>
    <p:sldId id="267" r:id="rId27"/>
    <p:sldId id="263" r:id="rId28"/>
  </p:sldIdLst>
  <p:sldSz cx="6858000" cy="9906000" type="A4"/>
  <p:notesSz cx="6188075" cy="93202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B59B6"/>
    <a:srgbClr val="3498DB"/>
    <a:srgbClr val="FD79A8"/>
    <a:srgbClr val="E74C3C"/>
    <a:srgbClr val="1ABC9C"/>
    <a:srgbClr val="F1C40F"/>
    <a:srgbClr val="2ECC71"/>
    <a:srgbClr val="E67E22"/>
    <a:srgbClr val="3449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2CF642-C977-4D61-B8B6-9E9D6000E747}" v="37" dt="2025-05-07T12:18:05.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2" autoAdjust="0"/>
    <p:restoredTop sz="94660"/>
  </p:normalViewPr>
  <p:slideViewPr>
    <p:cSldViewPr snapToGrid="0">
      <p:cViewPr varScale="1">
        <p:scale>
          <a:sx n="42" d="100"/>
          <a:sy n="42" d="100"/>
        </p:scale>
        <p:origin x="23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Wood" userId="470d72d8-1379-45ac-9ea6-ad6e571efc9f" providerId="ADAL" clId="{482CF642-C977-4D61-B8B6-9E9D6000E747}"/>
    <pc:docChg chg="undo custSel modSld modNotesMaster">
      <pc:chgData name="Deborah.Wood" userId="470d72d8-1379-45ac-9ea6-ad6e571efc9f" providerId="ADAL" clId="{482CF642-C977-4D61-B8B6-9E9D6000E747}" dt="2025-05-08T07:58:15.267" v="238" actId="14100"/>
      <pc:docMkLst>
        <pc:docMk/>
      </pc:docMkLst>
      <pc:sldChg chg="modSp mod">
        <pc:chgData name="Deborah.Wood" userId="470d72d8-1379-45ac-9ea6-ad6e571efc9f" providerId="ADAL" clId="{482CF642-C977-4D61-B8B6-9E9D6000E747}" dt="2025-05-07T12:12:03.369" v="170" actId="207"/>
        <pc:sldMkLst>
          <pc:docMk/>
          <pc:sldMk cId="1143945560" sldId="257"/>
        </pc:sldMkLst>
        <pc:spChg chg="mod">
          <ac:chgData name="Deborah.Wood" userId="470d72d8-1379-45ac-9ea6-ad6e571efc9f" providerId="ADAL" clId="{482CF642-C977-4D61-B8B6-9E9D6000E747}" dt="2025-05-07T09:31:49.700" v="104" actId="207"/>
          <ac:spMkLst>
            <pc:docMk/>
            <pc:sldMk cId="1143945560" sldId="257"/>
            <ac:spMk id="5" creationId="{7881803C-95F0-DFEA-811A-7B00895FCED2}"/>
          </ac:spMkLst>
        </pc:spChg>
        <pc:spChg chg="mod">
          <ac:chgData name="Deborah.Wood" userId="470d72d8-1379-45ac-9ea6-ad6e571efc9f" providerId="ADAL" clId="{482CF642-C977-4D61-B8B6-9E9D6000E747}" dt="2025-05-07T12:11:52.626" v="167" actId="207"/>
          <ac:spMkLst>
            <pc:docMk/>
            <pc:sldMk cId="1143945560" sldId="257"/>
            <ac:spMk id="6" creationId="{E0A5A72C-B23B-BF01-9C8F-083C5942B1C8}"/>
          </ac:spMkLst>
        </pc:spChg>
        <pc:spChg chg="mod">
          <ac:chgData name="Deborah.Wood" userId="470d72d8-1379-45ac-9ea6-ad6e571efc9f" providerId="ADAL" clId="{482CF642-C977-4D61-B8B6-9E9D6000E747}" dt="2025-05-07T09:31:45.852" v="103" actId="207"/>
          <ac:spMkLst>
            <pc:docMk/>
            <pc:sldMk cId="1143945560" sldId="257"/>
            <ac:spMk id="7" creationId="{49B78AC3-9B40-3AE1-E833-3094F12F387E}"/>
          </ac:spMkLst>
        </pc:spChg>
        <pc:spChg chg="mod">
          <ac:chgData name="Deborah.Wood" userId="470d72d8-1379-45ac-9ea6-ad6e571efc9f" providerId="ADAL" clId="{482CF642-C977-4D61-B8B6-9E9D6000E747}" dt="2025-05-07T12:11:48.238" v="166" actId="207"/>
          <ac:spMkLst>
            <pc:docMk/>
            <pc:sldMk cId="1143945560" sldId="257"/>
            <ac:spMk id="8" creationId="{52D10B72-0E39-BEA6-E83F-789F725433C1}"/>
          </ac:spMkLst>
        </pc:spChg>
        <pc:spChg chg="mod">
          <ac:chgData name="Deborah.Wood" userId="470d72d8-1379-45ac-9ea6-ad6e571efc9f" providerId="ADAL" clId="{482CF642-C977-4D61-B8B6-9E9D6000E747}" dt="2025-05-07T09:31:37.746" v="101" actId="207"/>
          <ac:spMkLst>
            <pc:docMk/>
            <pc:sldMk cId="1143945560" sldId="257"/>
            <ac:spMk id="11" creationId="{255A7C10-3F50-6975-C1B2-111FE7CD03E7}"/>
          </ac:spMkLst>
        </pc:spChg>
        <pc:spChg chg="mod">
          <ac:chgData name="Deborah.Wood" userId="470d72d8-1379-45ac-9ea6-ad6e571efc9f" providerId="ADAL" clId="{482CF642-C977-4D61-B8B6-9E9D6000E747}" dt="2025-05-07T12:11:43.657" v="165" actId="207"/>
          <ac:spMkLst>
            <pc:docMk/>
            <pc:sldMk cId="1143945560" sldId="257"/>
            <ac:spMk id="12" creationId="{2E7B0F9E-AB8E-D401-CA13-1E4F65CAA725}"/>
          </ac:spMkLst>
        </pc:spChg>
        <pc:spChg chg="mod">
          <ac:chgData name="Deborah.Wood" userId="470d72d8-1379-45ac-9ea6-ad6e571efc9f" providerId="ADAL" clId="{482CF642-C977-4D61-B8B6-9E9D6000E747}" dt="2025-05-07T09:31:34.542" v="100" actId="207"/>
          <ac:spMkLst>
            <pc:docMk/>
            <pc:sldMk cId="1143945560" sldId="257"/>
            <ac:spMk id="13" creationId="{621D08B3-4608-3008-4E68-FFAC2EBDA464}"/>
          </ac:spMkLst>
        </pc:spChg>
        <pc:spChg chg="mod">
          <ac:chgData name="Deborah.Wood" userId="470d72d8-1379-45ac-9ea6-ad6e571efc9f" providerId="ADAL" clId="{482CF642-C977-4D61-B8B6-9E9D6000E747}" dt="2025-05-07T12:11:19.679" v="160" actId="207"/>
          <ac:spMkLst>
            <pc:docMk/>
            <pc:sldMk cId="1143945560" sldId="257"/>
            <ac:spMk id="14" creationId="{2675EB24-23A3-A657-E713-E6E7655D3A80}"/>
          </ac:spMkLst>
        </pc:spChg>
        <pc:spChg chg="mod">
          <ac:chgData name="Deborah.Wood" userId="470d72d8-1379-45ac-9ea6-ad6e571efc9f" providerId="ADAL" clId="{482CF642-C977-4D61-B8B6-9E9D6000E747}" dt="2025-05-07T09:31:28.643" v="99" actId="207"/>
          <ac:spMkLst>
            <pc:docMk/>
            <pc:sldMk cId="1143945560" sldId="257"/>
            <ac:spMk id="15" creationId="{8BEFF83C-D99F-FD74-0D10-80A618D2883E}"/>
          </ac:spMkLst>
        </pc:spChg>
        <pc:spChg chg="mod">
          <ac:chgData name="Deborah.Wood" userId="470d72d8-1379-45ac-9ea6-ad6e571efc9f" providerId="ADAL" clId="{482CF642-C977-4D61-B8B6-9E9D6000E747}" dt="2025-05-07T12:11:55.831" v="168" actId="207"/>
          <ac:spMkLst>
            <pc:docMk/>
            <pc:sldMk cId="1143945560" sldId="257"/>
            <ac:spMk id="16" creationId="{D614BA84-812F-0FE2-0623-32B5DB397DA6}"/>
          </ac:spMkLst>
        </pc:spChg>
        <pc:spChg chg="mod">
          <ac:chgData name="Deborah.Wood" userId="470d72d8-1379-45ac-9ea6-ad6e571efc9f" providerId="ADAL" clId="{482CF642-C977-4D61-B8B6-9E9D6000E747}" dt="2025-05-07T09:31:25.918" v="98" actId="207"/>
          <ac:spMkLst>
            <pc:docMk/>
            <pc:sldMk cId="1143945560" sldId="257"/>
            <ac:spMk id="17" creationId="{F841FFDB-74E1-6D91-8C74-51D979148C84}"/>
          </ac:spMkLst>
        </pc:spChg>
        <pc:spChg chg="mod">
          <ac:chgData name="Deborah.Wood" userId="470d72d8-1379-45ac-9ea6-ad6e571efc9f" providerId="ADAL" clId="{482CF642-C977-4D61-B8B6-9E9D6000E747}" dt="2025-05-07T12:12:00.187" v="169" actId="207"/>
          <ac:spMkLst>
            <pc:docMk/>
            <pc:sldMk cId="1143945560" sldId="257"/>
            <ac:spMk id="18" creationId="{6E8C5BDE-D910-DC1E-3B7B-A2086578BD4B}"/>
          </ac:spMkLst>
        </pc:spChg>
        <pc:spChg chg="mod">
          <ac:chgData name="Deborah.Wood" userId="470d72d8-1379-45ac-9ea6-ad6e571efc9f" providerId="ADAL" clId="{482CF642-C977-4D61-B8B6-9E9D6000E747}" dt="2025-05-07T09:31:19.867" v="97" actId="207"/>
          <ac:spMkLst>
            <pc:docMk/>
            <pc:sldMk cId="1143945560" sldId="257"/>
            <ac:spMk id="19" creationId="{5704A3AE-ACB3-DACD-ABDF-298A0F36A4EA}"/>
          </ac:spMkLst>
        </pc:spChg>
        <pc:spChg chg="mod">
          <ac:chgData name="Deborah.Wood" userId="470d72d8-1379-45ac-9ea6-ad6e571efc9f" providerId="ADAL" clId="{482CF642-C977-4D61-B8B6-9E9D6000E747}" dt="2025-05-07T12:12:03.369" v="170" actId="207"/>
          <ac:spMkLst>
            <pc:docMk/>
            <pc:sldMk cId="1143945560" sldId="257"/>
            <ac:spMk id="20" creationId="{2F4ED9CA-BE8E-8164-3C94-9825A989BCFE}"/>
          </ac:spMkLst>
        </pc:spChg>
        <pc:spChg chg="mod">
          <ac:chgData name="Deborah.Wood" userId="470d72d8-1379-45ac-9ea6-ad6e571efc9f" providerId="ADAL" clId="{482CF642-C977-4D61-B8B6-9E9D6000E747}" dt="2025-05-07T12:11:13.732" v="143" actId="962"/>
          <ac:spMkLst>
            <pc:docMk/>
            <pc:sldMk cId="1143945560" sldId="257"/>
            <ac:spMk id="21" creationId="{A6AB7744-C0DE-604F-C222-B511963E1947}"/>
          </ac:spMkLst>
        </pc:spChg>
      </pc:sldChg>
      <pc:sldChg chg="modSp mod">
        <pc:chgData name="Deborah.Wood" userId="470d72d8-1379-45ac-9ea6-ad6e571efc9f" providerId="ADAL" clId="{482CF642-C977-4D61-B8B6-9E9D6000E747}" dt="2025-05-07T12:16:12.011" v="200" actId="962"/>
        <pc:sldMkLst>
          <pc:docMk/>
          <pc:sldMk cId="1652408781" sldId="258"/>
        </pc:sldMkLst>
        <pc:picChg chg="mod">
          <ac:chgData name="Deborah.Wood" userId="470d72d8-1379-45ac-9ea6-ad6e571efc9f" providerId="ADAL" clId="{482CF642-C977-4D61-B8B6-9E9D6000E747}" dt="2025-05-07T12:16:12.011" v="200" actId="962"/>
          <ac:picMkLst>
            <pc:docMk/>
            <pc:sldMk cId="1652408781" sldId="258"/>
            <ac:picMk id="7" creationId="{78D688E5-233B-5C3C-41D7-7028CEF2E61A}"/>
          </ac:picMkLst>
        </pc:picChg>
        <pc:cxnChg chg="mod">
          <ac:chgData name="Deborah.Wood" userId="470d72d8-1379-45ac-9ea6-ad6e571efc9f" providerId="ADAL" clId="{482CF642-C977-4D61-B8B6-9E9D6000E747}" dt="2025-05-07T12:11:13.839" v="156" actId="962"/>
          <ac:cxnSpMkLst>
            <pc:docMk/>
            <pc:sldMk cId="1652408781" sldId="258"/>
            <ac:cxnSpMk id="3" creationId="{7A3BB04C-03B1-7C5D-11CB-B9AD2FA33B20}"/>
          </ac:cxnSpMkLst>
        </pc:cxnChg>
      </pc:sldChg>
      <pc:sldChg chg="modSp mod">
        <pc:chgData name="Deborah.Wood" userId="470d72d8-1379-45ac-9ea6-ad6e571efc9f" providerId="ADAL" clId="{482CF642-C977-4D61-B8B6-9E9D6000E747}" dt="2025-05-07T12:16:18.487" v="203" actId="962"/>
        <pc:sldMkLst>
          <pc:docMk/>
          <pc:sldMk cId="2994245492" sldId="259"/>
        </pc:sldMkLst>
        <pc:grpChg chg="mod">
          <ac:chgData name="Deborah.Wood" userId="470d72d8-1379-45ac-9ea6-ad6e571efc9f" providerId="ADAL" clId="{482CF642-C977-4D61-B8B6-9E9D6000E747}" dt="2025-05-07T12:16:17.285" v="201" actId="962"/>
          <ac:grpSpMkLst>
            <pc:docMk/>
            <pc:sldMk cId="2994245492" sldId="259"/>
            <ac:grpSpMk id="9" creationId="{5A9AAF54-3425-4C6B-7F93-7C845B51FDF3}"/>
          </ac:grpSpMkLst>
        </pc:grpChg>
        <pc:grpChg chg="mod">
          <ac:chgData name="Deborah.Wood" userId="470d72d8-1379-45ac-9ea6-ad6e571efc9f" providerId="ADAL" clId="{482CF642-C977-4D61-B8B6-9E9D6000E747}" dt="2025-05-07T12:16:17.955" v="202" actId="962"/>
          <ac:grpSpMkLst>
            <pc:docMk/>
            <pc:sldMk cId="2994245492" sldId="259"/>
            <ac:grpSpMk id="10" creationId="{8A448CF3-C2E5-7450-48A2-8323C117FAEE}"/>
          </ac:grpSpMkLst>
        </pc:grpChg>
        <pc:grpChg chg="mod">
          <ac:chgData name="Deborah.Wood" userId="470d72d8-1379-45ac-9ea6-ad6e571efc9f" providerId="ADAL" clId="{482CF642-C977-4D61-B8B6-9E9D6000E747}" dt="2025-05-07T12:16:18.487" v="203" actId="962"/>
          <ac:grpSpMkLst>
            <pc:docMk/>
            <pc:sldMk cId="2994245492" sldId="259"/>
            <ac:grpSpMk id="13" creationId="{8A48C73C-B177-0838-5A8B-35503EF27480}"/>
          </ac:grpSpMkLst>
        </pc:grpChg>
      </pc:sldChg>
      <pc:sldChg chg="modSp mod">
        <pc:chgData name="Deborah.Wood" userId="470d72d8-1379-45ac-9ea6-ad6e571efc9f" providerId="ADAL" clId="{482CF642-C977-4D61-B8B6-9E9D6000E747}" dt="2025-05-07T12:17:43.267" v="227" actId="962"/>
        <pc:sldMkLst>
          <pc:docMk/>
          <pc:sldMk cId="316806806" sldId="260"/>
        </pc:sldMkLst>
        <pc:picChg chg="mod">
          <ac:chgData name="Deborah.Wood" userId="470d72d8-1379-45ac-9ea6-ad6e571efc9f" providerId="ADAL" clId="{482CF642-C977-4D61-B8B6-9E9D6000E747}" dt="2025-05-07T12:17:37.879" v="225" actId="962"/>
          <ac:picMkLst>
            <pc:docMk/>
            <pc:sldMk cId="316806806" sldId="260"/>
            <ac:picMk id="165" creationId="{83F67C00-3999-ABB4-39B2-FF7D2B5743B8}"/>
          </ac:picMkLst>
        </pc:picChg>
        <pc:picChg chg="mod">
          <ac:chgData name="Deborah.Wood" userId="470d72d8-1379-45ac-9ea6-ad6e571efc9f" providerId="ADAL" clId="{482CF642-C977-4D61-B8B6-9E9D6000E747}" dt="2025-05-07T12:17:36.898" v="224" actId="962"/>
          <ac:picMkLst>
            <pc:docMk/>
            <pc:sldMk cId="316806806" sldId="260"/>
            <ac:picMk id="169" creationId="{EFE66A6A-2F7E-3875-2F77-9CF315F012B7}"/>
          </ac:picMkLst>
        </pc:picChg>
        <pc:picChg chg="mod">
          <ac:chgData name="Deborah.Wood" userId="470d72d8-1379-45ac-9ea6-ad6e571efc9f" providerId="ADAL" clId="{482CF642-C977-4D61-B8B6-9E9D6000E747}" dt="2025-05-07T12:17:36.393" v="223" actId="962"/>
          <ac:picMkLst>
            <pc:docMk/>
            <pc:sldMk cId="316806806" sldId="260"/>
            <ac:picMk id="171" creationId="{2515C787-6B1F-88B1-776D-0B461C96D614}"/>
          </ac:picMkLst>
        </pc:picChg>
        <pc:picChg chg="mod">
          <ac:chgData name="Deborah.Wood" userId="470d72d8-1379-45ac-9ea6-ad6e571efc9f" providerId="ADAL" clId="{482CF642-C977-4D61-B8B6-9E9D6000E747}" dt="2025-05-07T12:17:43.267" v="227" actId="962"/>
          <ac:picMkLst>
            <pc:docMk/>
            <pc:sldMk cId="316806806" sldId="260"/>
            <ac:picMk id="173" creationId="{86794057-DBAA-80CB-4D3A-E7E5931B1DBE}"/>
          </ac:picMkLst>
        </pc:picChg>
        <pc:picChg chg="mod">
          <ac:chgData name="Deborah.Wood" userId="470d72d8-1379-45ac-9ea6-ad6e571efc9f" providerId="ADAL" clId="{482CF642-C977-4D61-B8B6-9E9D6000E747}" dt="2025-05-07T12:17:35.845" v="222" actId="962"/>
          <ac:picMkLst>
            <pc:docMk/>
            <pc:sldMk cId="316806806" sldId="260"/>
            <ac:picMk id="175" creationId="{6462E402-0CC5-237A-9A15-3A0F1AD9FC49}"/>
          </ac:picMkLst>
        </pc:picChg>
      </pc:sldChg>
      <pc:sldChg chg="modSp mod">
        <pc:chgData name="Deborah.Wood" userId="470d72d8-1379-45ac-9ea6-ad6e571efc9f" providerId="ADAL" clId="{482CF642-C977-4D61-B8B6-9E9D6000E747}" dt="2025-05-07T12:18:01.834" v="229" actId="962"/>
        <pc:sldMkLst>
          <pc:docMk/>
          <pc:sldMk cId="3389424877" sldId="261"/>
        </pc:sldMkLst>
        <pc:picChg chg="mod">
          <ac:chgData name="Deborah.Wood" userId="470d72d8-1379-45ac-9ea6-ad6e571efc9f" providerId="ADAL" clId="{482CF642-C977-4D61-B8B6-9E9D6000E747}" dt="2025-05-07T12:18:01.834" v="229" actId="962"/>
          <ac:picMkLst>
            <pc:docMk/>
            <pc:sldMk cId="3389424877" sldId="261"/>
            <ac:picMk id="9" creationId="{C55A44DB-D8CB-0CDD-0FD9-3332206099C6}"/>
          </ac:picMkLst>
        </pc:picChg>
        <pc:cxnChg chg="mod">
          <ac:chgData name="Deborah.Wood" userId="470d72d8-1379-45ac-9ea6-ad6e571efc9f" providerId="ADAL" clId="{482CF642-C977-4D61-B8B6-9E9D6000E747}" dt="2025-05-07T12:11:13.848" v="157" actId="962"/>
          <ac:cxnSpMkLst>
            <pc:docMk/>
            <pc:sldMk cId="3389424877" sldId="261"/>
            <ac:cxnSpMk id="3" creationId="{9D7953BD-2CA9-9D79-7951-6E1E33DC5BBA}"/>
          </ac:cxnSpMkLst>
        </pc:cxnChg>
      </pc:sldChg>
      <pc:sldChg chg="modSp mod">
        <pc:chgData name="Deborah.Wood" userId="470d72d8-1379-45ac-9ea6-ad6e571efc9f" providerId="ADAL" clId="{482CF642-C977-4D61-B8B6-9E9D6000E747}" dt="2025-05-07T12:17:33.749" v="221" actId="962"/>
        <pc:sldMkLst>
          <pc:docMk/>
          <pc:sldMk cId="2244485889" sldId="262"/>
        </pc:sldMkLst>
        <pc:picChg chg="mod">
          <ac:chgData name="Deborah.Wood" userId="470d72d8-1379-45ac-9ea6-ad6e571efc9f" providerId="ADAL" clId="{482CF642-C977-4D61-B8B6-9E9D6000E747}" dt="2025-05-07T12:16:31.884" v="205" actId="962"/>
          <ac:picMkLst>
            <pc:docMk/>
            <pc:sldMk cId="2244485889" sldId="262"/>
            <ac:picMk id="32" creationId="{409401BB-5AF8-4593-770A-9710106EDAB3}"/>
          </ac:picMkLst>
        </pc:picChg>
        <pc:picChg chg="mod">
          <ac:chgData name="Deborah.Wood" userId="470d72d8-1379-45ac-9ea6-ad6e571efc9f" providerId="ADAL" clId="{482CF642-C977-4D61-B8B6-9E9D6000E747}" dt="2025-05-07T12:16:36.966" v="207" actId="962"/>
          <ac:picMkLst>
            <pc:docMk/>
            <pc:sldMk cId="2244485889" sldId="262"/>
            <ac:picMk id="34" creationId="{38C2E5B4-DC72-E2B8-FD7F-47A83B555F35}"/>
          </ac:picMkLst>
        </pc:picChg>
        <pc:picChg chg="mod">
          <ac:chgData name="Deborah.Wood" userId="470d72d8-1379-45ac-9ea6-ad6e571efc9f" providerId="ADAL" clId="{482CF642-C977-4D61-B8B6-9E9D6000E747}" dt="2025-05-07T12:16:42.294" v="209" actId="962"/>
          <ac:picMkLst>
            <pc:docMk/>
            <pc:sldMk cId="2244485889" sldId="262"/>
            <ac:picMk id="36" creationId="{C9B1FE3D-6B31-1F2E-5F6A-5303A7811175}"/>
          </ac:picMkLst>
        </pc:picChg>
        <pc:picChg chg="mod">
          <ac:chgData name="Deborah.Wood" userId="470d72d8-1379-45ac-9ea6-ad6e571efc9f" providerId="ADAL" clId="{482CF642-C977-4D61-B8B6-9E9D6000E747}" dt="2025-05-07T12:16:50.280" v="211" actId="962"/>
          <ac:picMkLst>
            <pc:docMk/>
            <pc:sldMk cId="2244485889" sldId="262"/>
            <ac:picMk id="38" creationId="{8B6EC4A7-DCCB-F064-87A0-EE7808E90BB0}"/>
          </ac:picMkLst>
        </pc:picChg>
        <pc:picChg chg="mod">
          <ac:chgData name="Deborah.Wood" userId="470d72d8-1379-45ac-9ea6-ad6e571efc9f" providerId="ADAL" clId="{482CF642-C977-4D61-B8B6-9E9D6000E747}" dt="2025-05-07T12:16:58.489" v="213" actId="962"/>
          <ac:picMkLst>
            <pc:docMk/>
            <pc:sldMk cId="2244485889" sldId="262"/>
            <ac:picMk id="42" creationId="{4B7A1620-2DCD-435A-7375-BA7AAD30366D}"/>
          </ac:picMkLst>
        </pc:picChg>
        <pc:picChg chg="mod">
          <ac:chgData name="Deborah.Wood" userId="470d72d8-1379-45ac-9ea6-ad6e571efc9f" providerId="ADAL" clId="{482CF642-C977-4D61-B8B6-9E9D6000E747}" dt="2025-05-07T12:17:07.594" v="215" actId="962"/>
          <ac:picMkLst>
            <pc:docMk/>
            <pc:sldMk cId="2244485889" sldId="262"/>
            <ac:picMk id="44" creationId="{9A8927E4-0390-4844-1055-6976245395B8}"/>
          </ac:picMkLst>
        </pc:picChg>
        <pc:picChg chg="mod">
          <ac:chgData name="Deborah.Wood" userId="470d72d8-1379-45ac-9ea6-ad6e571efc9f" providerId="ADAL" clId="{482CF642-C977-4D61-B8B6-9E9D6000E747}" dt="2025-05-07T12:17:21.165" v="217" actId="962"/>
          <ac:picMkLst>
            <pc:docMk/>
            <pc:sldMk cId="2244485889" sldId="262"/>
            <ac:picMk id="46" creationId="{E90CCFB5-9B71-39FC-6F0B-F3644D3FD51A}"/>
          </ac:picMkLst>
        </pc:picChg>
        <pc:picChg chg="mod">
          <ac:chgData name="Deborah.Wood" userId="470d72d8-1379-45ac-9ea6-ad6e571efc9f" providerId="ADAL" clId="{482CF642-C977-4D61-B8B6-9E9D6000E747}" dt="2025-05-07T12:17:26.461" v="219" actId="962"/>
          <ac:picMkLst>
            <pc:docMk/>
            <pc:sldMk cId="2244485889" sldId="262"/>
            <ac:picMk id="50" creationId="{2C6B7D77-7EF2-798F-C921-124461848E0C}"/>
          </ac:picMkLst>
        </pc:picChg>
        <pc:picChg chg="mod">
          <ac:chgData name="Deborah.Wood" userId="470d72d8-1379-45ac-9ea6-ad6e571efc9f" providerId="ADAL" clId="{482CF642-C977-4D61-B8B6-9E9D6000E747}" dt="2025-05-07T12:17:33.749" v="221" actId="962"/>
          <ac:picMkLst>
            <pc:docMk/>
            <pc:sldMk cId="2244485889" sldId="262"/>
            <ac:picMk id="52" creationId="{CFE242FF-FE45-8D19-7EA3-E0C74E802003}"/>
          </ac:picMkLst>
        </pc:picChg>
      </pc:sldChg>
      <pc:sldChg chg="modSp">
        <pc:chgData name="Deborah.Wood" userId="470d72d8-1379-45ac-9ea6-ad6e571efc9f" providerId="ADAL" clId="{482CF642-C977-4D61-B8B6-9E9D6000E747}" dt="2025-05-07T12:18:05.158" v="231" actId="962"/>
        <pc:sldMkLst>
          <pc:docMk/>
          <pc:sldMk cId="1491723104" sldId="264"/>
        </pc:sldMkLst>
        <pc:graphicFrameChg chg="mod">
          <ac:chgData name="Deborah.Wood" userId="470d72d8-1379-45ac-9ea6-ad6e571efc9f" providerId="ADAL" clId="{482CF642-C977-4D61-B8B6-9E9D6000E747}" dt="2025-05-07T12:18:03.842" v="230" actId="962"/>
          <ac:graphicFrameMkLst>
            <pc:docMk/>
            <pc:sldMk cId="1491723104" sldId="264"/>
            <ac:graphicFrameMk id="8" creationId="{8CA4037D-8250-1161-5D73-157A8E11B30C}"/>
          </ac:graphicFrameMkLst>
        </pc:graphicFrameChg>
        <pc:graphicFrameChg chg="mod">
          <ac:chgData name="Deborah.Wood" userId="470d72d8-1379-45ac-9ea6-ad6e571efc9f" providerId="ADAL" clId="{482CF642-C977-4D61-B8B6-9E9D6000E747}" dt="2025-05-07T12:18:05.158" v="231" actId="962"/>
          <ac:graphicFrameMkLst>
            <pc:docMk/>
            <pc:sldMk cId="1491723104" sldId="264"/>
            <ac:graphicFrameMk id="19" creationId="{503D4A04-1FBC-AAEF-3AF9-B3AE6A602C2E}"/>
          </ac:graphicFrameMkLst>
        </pc:graphicFrameChg>
      </pc:sldChg>
      <pc:sldChg chg="modSp mod">
        <pc:chgData name="Deborah.Wood" userId="470d72d8-1379-45ac-9ea6-ad6e571efc9f" providerId="ADAL" clId="{482CF642-C977-4D61-B8B6-9E9D6000E747}" dt="2025-05-07T12:18:13.249" v="233" actId="962"/>
        <pc:sldMkLst>
          <pc:docMk/>
          <pc:sldMk cId="521317652" sldId="265"/>
        </pc:sldMkLst>
        <pc:picChg chg="mod">
          <ac:chgData name="Deborah.Wood" userId="470d72d8-1379-45ac-9ea6-ad6e571efc9f" providerId="ADAL" clId="{482CF642-C977-4D61-B8B6-9E9D6000E747}" dt="2025-05-07T12:18:13.249" v="233" actId="962"/>
          <ac:picMkLst>
            <pc:docMk/>
            <pc:sldMk cId="521317652" sldId="265"/>
            <ac:picMk id="16" creationId="{B7CF093B-A3B8-19FD-C0B2-107B75BA8251}"/>
          </ac:picMkLst>
        </pc:picChg>
        <pc:cxnChg chg="mod">
          <ac:chgData name="Deborah.Wood" userId="470d72d8-1379-45ac-9ea6-ad6e571efc9f" providerId="ADAL" clId="{482CF642-C977-4D61-B8B6-9E9D6000E747}" dt="2025-05-07T12:11:13.856" v="158" actId="962"/>
          <ac:cxnSpMkLst>
            <pc:docMk/>
            <pc:sldMk cId="521317652" sldId="265"/>
            <ac:cxnSpMk id="3" creationId="{71B67AFF-53CB-E034-B304-434B14663241}"/>
          </ac:cxnSpMkLst>
        </pc:cxnChg>
      </pc:sldChg>
      <pc:sldChg chg="modSp mod">
        <pc:chgData name="Deborah.Wood" userId="470d72d8-1379-45ac-9ea6-ad6e571efc9f" providerId="ADAL" clId="{482CF642-C977-4D61-B8B6-9E9D6000E747}" dt="2025-05-07T12:14:28.825" v="190" actId="962"/>
        <pc:sldMkLst>
          <pc:docMk/>
          <pc:sldMk cId="1039400715" sldId="268"/>
        </pc:sldMkLst>
        <pc:picChg chg="mod">
          <ac:chgData name="Deborah.Wood" userId="470d72d8-1379-45ac-9ea6-ad6e571efc9f" providerId="ADAL" clId="{482CF642-C977-4D61-B8B6-9E9D6000E747}" dt="2025-05-07T12:14:28.825" v="190" actId="962"/>
          <ac:picMkLst>
            <pc:docMk/>
            <pc:sldMk cId="1039400715" sldId="268"/>
            <ac:picMk id="7" creationId="{32187F8D-F9D2-229A-A805-07D6BBB6D28E}"/>
          </ac:picMkLst>
        </pc:picChg>
        <pc:cxnChg chg="mod">
          <ac:chgData name="Deborah.Wood" userId="470d72d8-1379-45ac-9ea6-ad6e571efc9f" providerId="ADAL" clId="{482CF642-C977-4D61-B8B6-9E9D6000E747}" dt="2025-05-07T12:11:13.754" v="145" actId="962"/>
          <ac:cxnSpMkLst>
            <pc:docMk/>
            <pc:sldMk cId="1039400715" sldId="268"/>
            <ac:cxnSpMk id="3" creationId="{798C56CF-7D96-198A-C181-E8BD5AEB28DF}"/>
          </ac:cxnSpMkLst>
        </pc:cxnChg>
      </pc:sldChg>
      <pc:sldChg chg="modSp mod">
        <pc:chgData name="Deborah.Wood" userId="470d72d8-1379-45ac-9ea6-ad6e571efc9f" providerId="ADAL" clId="{482CF642-C977-4D61-B8B6-9E9D6000E747}" dt="2025-05-07T12:11:13.738" v="144" actId="962"/>
        <pc:sldMkLst>
          <pc:docMk/>
          <pc:sldMk cId="3630011702" sldId="269"/>
        </pc:sldMkLst>
        <pc:cxnChg chg="mod">
          <ac:chgData name="Deborah.Wood" userId="470d72d8-1379-45ac-9ea6-ad6e571efc9f" providerId="ADAL" clId="{482CF642-C977-4D61-B8B6-9E9D6000E747}" dt="2025-05-07T12:11:13.738" v="144" actId="962"/>
          <ac:cxnSpMkLst>
            <pc:docMk/>
            <pc:sldMk cId="3630011702" sldId="269"/>
            <ac:cxnSpMk id="3" creationId="{15E30892-52FA-2D65-FE53-22F6D6446D8F}"/>
          </ac:cxnSpMkLst>
        </pc:cxnChg>
      </pc:sldChg>
      <pc:sldChg chg="modSp mod">
        <pc:chgData name="Deborah.Wood" userId="470d72d8-1379-45ac-9ea6-ad6e571efc9f" providerId="ADAL" clId="{482CF642-C977-4D61-B8B6-9E9D6000E747}" dt="2025-05-07T12:14:48.498" v="192" actId="962"/>
        <pc:sldMkLst>
          <pc:docMk/>
          <pc:sldMk cId="3301076611" sldId="271"/>
        </pc:sldMkLst>
        <pc:picChg chg="mod">
          <ac:chgData name="Deborah.Wood" userId="470d72d8-1379-45ac-9ea6-ad6e571efc9f" providerId="ADAL" clId="{482CF642-C977-4D61-B8B6-9E9D6000E747}" dt="2025-05-07T12:14:48.498" v="192" actId="962"/>
          <ac:picMkLst>
            <pc:docMk/>
            <pc:sldMk cId="3301076611" sldId="271"/>
            <ac:picMk id="7" creationId="{247FDBF0-868D-03EF-1183-30B259F1FA9B}"/>
          </ac:picMkLst>
        </pc:picChg>
        <pc:cxnChg chg="mod">
          <ac:chgData name="Deborah.Wood" userId="470d72d8-1379-45ac-9ea6-ad6e571efc9f" providerId="ADAL" clId="{482CF642-C977-4D61-B8B6-9E9D6000E747}" dt="2025-05-07T12:11:13.828" v="155" actId="962"/>
          <ac:cxnSpMkLst>
            <pc:docMk/>
            <pc:sldMk cId="3301076611" sldId="271"/>
            <ac:cxnSpMk id="3" creationId="{26C63FDC-1C47-A31C-0688-755BA48CBD64}"/>
          </ac:cxnSpMkLst>
        </pc:cxnChg>
      </pc:sldChg>
      <pc:sldChg chg="modSp mod">
        <pc:chgData name="Deborah.Wood" userId="470d72d8-1379-45ac-9ea6-ad6e571efc9f" providerId="ADAL" clId="{482CF642-C977-4D61-B8B6-9E9D6000E747}" dt="2025-05-07T12:11:13.802" v="151" actId="962"/>
        <pc:sldMkLst>
          <pc:docMk/>
          <pc:sldMk cId="3292922780" sldId="272"/>
        </pc:sldMkLst>
        <pc:cxnChg chg="mod">
          <ac:chgData name="Deborah.Wood" userId="470d72d8-1379-45ac-9ea6-ad6e571efc9f" providerId="ADAL" clId="{482CF642-C977-4D61-B8B6-9E9D6000E747}" dt="2025-05-07T12:11:13.802" v="151" actId="962"/>
          <ac:cxnSpMkLst>
            <pc:docMk/>
            <pc:sldMk cId="3292922780" sldId="272"/>
            <ac:cxnSpMk id="3" creationId="{A7E67D74-4888-CC22-A75B-0A8ABBB3043A}"/>
          </ac:cxnSpMkLst>
        </pc:cxnChg>
      </pc:sldChg>
      <pc:sldChg chg="modSp mod">
        <pc:chgData name="Deborah.Wood" userId="470d72d8-1379-45ac-9ea6-ad6e571efc9f" providerId="ADAL" clId="{482CF642-C977-4D61-B8B6-9E9D6000E747}" dt="2025-05-07T12:11:13.785" v="150" actId="962"/>
        <pc:sldMkLst>
          <pc:docMk/>
          <pc:sldMk cId="1634606186" sldId="273"/>
        </pc:sldMkLst>
        <pc:cxnChg chg="mod">
          <ac:chgData name="Deborah.Wood" userId="470d72d8-1379-45ac-9ea6-ad6e571efc9f" providerId="ADAL" clId="{482CF642-C977-4D61-B8B6-9E9D6000E747}" dt="2025-05-07T12:11:13.770" v="146" actId="962"/>
          <ac:cxnSpMkLst>
            <pc:docMk/>
            <pc:sldMk cId="1634606186" sldId="273"/>
            <ac:cxnSpMk id="30" creationId="{B9E8D17D-917C-9D98-103C-28FB60BB5E5B}"/>
          </ac:cxnSpMkLst>
        </pc:cxnChg>
        <pc:cxnChg chg="mod">
          <ac:chgData name="Deborah.Wood" userId="470d72d8-1379-45ac-9ea6-ad6e571efc9f" providerId="ADAL" clId="{482CF642-C977-4D61-B8B6-9E9D6000E747}" dt="2025-05-07T12:11:13.770" v="147" actId="962"/>
          <ac:cxnSpMkLst>
            <pc:docMk/>
            <pc:sldMk cId="1634606186" sldId="273"/>
            <ac:cxnSpMk id="33" creationId="{1DE42069-2F1C-8AEC-936B-F743A82C0DA4}"/>
          </ac:cxnSpMkLst>
        </pc:cxnChg>
        <pc:cxnChg chg="mod">
          <ac:chgData name="Deborah.Wood" userId="470d72d8-1379-45ac-9ea6-ad6e571efc9f" providerId="ADAL" clId="{482CF642-C977-4D61-B8B6-9E9D6000E747}" dt="2025-05-07T12:11:13.770" v="148" actId="962"/>
          <ac:cxnSpMkLst>
            <pc:docMk/>
            <pc:sldMk cId="1634606186" sldId="273"/>
            <ac:cxnSpMk id="39" creationId="{349D2764-614D-8B91-8DDA-88AB62B8FF99}"/>
          </ac:cxnSpMkLst>
        </pc:cxnChg>
        <pc:cxnChg chg="mod">
          <ac:chgData name="Deborah.Wood" userId="470d72d8-1379-45ac-9ea6-ad6e571efc9f" providerId="ADAL" clId="{482CF642-C977-4D61-B8B6-9E9D6000E747}" dt="2025-05-07T12:11:13.785" v="149" actId="962"/>
          <ac:cxnSpMkLst>
            <pc:docMk/>
            <pc:sldMk cId="1634606186" sldId="273"/>
            <ac:cxnSpMk id="41" creationId="{4FEAE6CD-845F-8F3C-4A0C-E4CDEE10F99B}"/>
          </ac:cxnSpMkLst>
        </pc:cxnChg>
        <pc:cxnChg chg="mod">
          <ac:chgData name="Deborah.Wood" userId="470d72d8-1379-45ac-9ea6-ad6e571efc9f" providerId="ADAL" clId="{482CF642-C977-4D61-B8B6-9E9D6000E747}" dt="2025-05-07T12:11:13.785" v="150" actId="962"/>
          <ac:cxnSpMkLst>
            <pc:docMk/>
            <pc:sldMk cId="1634606186" sldId="273"/>
            <ac:cxnSpMk id="43" creationId="{C7628DAE-8973-FDBC-6850-2682D300A223}"/>
          </ac:cxnSpMkLst>
        </pc:cxnChg>
      </pc:sldChg>
      <pc:sldChg chg="modSp mod">
        <pc:chgData name="Deborah.Wood" userId="470d72d8-1379-45ac-9ea6-ad6e571efc9f" providerId="ADAL" clId="{482CF642-C977-4D61-B8B6-9E9D6000E747}" dt="2025-04-28T11:51:55.898" v="10" actId="20577"/>
        <pc:sldMkLst>
          <pc:docMk/>
          <pc:sldMk cId="726527295" sldId="274"/>
        </pc:sldMkLst>
        <pc:spChg chg="mod">
          <ac:chgData name="Deborah.Wood" userId="470d72d8-1379-45ac-9ea6-ad6e571efc9f" providerId="ADAL" clId="{482CF642-C977-4D61-B8B6-9E9D6000E747}" dt="2025-04-28T11:51:55.898" v="10" actId="20577"/>
          <ac:spMkLst>
            <pc:docMk/>
            <pc:sldMk cId="726527295" sldId="274"/>
            <ac:spMk id="2" creationId="{30DDD0F4-A491-E6B4-0916-6A665E43575A}"/>
          </ac:spMkLst>
        </pc:spChg>
      </pc:sldChg>
      <pc:sldChg chg="modSp mod">
        <pc:chgData name="Deborah.Wood" userId="470d72d8-1379-45ac-9ea6-ad6e571efc9f" providerId="ADAL" clId="{482CF642-C977-4D61-B8B6-9E9D6000E747}" dt="2025-05-08T07:58:15.267" v="238" actId="14100"/>
        <pc:sldMkLst>
          <pc:docMk/>
          <pc:sldMk cId="3010668044" sldId="276"/>
        </pc:sldMkLst>
        <pc:spChg chg="mod">
          <ac:chgData name="Deborah.Wood" userId="470d72d8-1379-45ac-9ea6-ad6e571efc9f" providerId="ADAL" clId="{482CF642-C977-4D61-B8B6-9E9D6000E747}" dt="2025-05-08T07:58:15.267" v="238" actId="14100"/>
          <ac:spMkLst>
            <pc:docMk/>
            <pc:sldMk cId="3010668044" sldId="276"/>
            <ac:spMk id="2" creationId="{19B75698-F8E6-6D55-C81D-EC22E45BA0F2}"/>
          </ac:spMkLst>
        </pc:spChg>
        <pc:spChg chg="mod">
          <ac:chgData name="Deborah.Wood" userId="470d72d8-1379-45ac-9ea6-ad6e571efc9f" providerId="ADAL" clId="{482CF642-C977-4D61-B8B6-9E9D6000E747}" dt="2025-05-07T12:11:13.811" v="153" actId="962"/>
          <ac:spMkLst>
            <pc:docMk/>
            <pc:sldMk cId="3010668044" sldId="276"/>
            <ac:spMk id="9" creationId="{F6181738-FF18-67AE-F5D9-029DA258E498}"/>
          </ac:spMkLst>
        </pc:spChg>
        <pc:spChg chg="mod">
          <ac:chgData name="Deborah.Wood" userId="470d72d8-1379-45ac-9ea6-ad6e571efc9f" providerId="ADAL" clId="{482CF642-C977-4D61-B8B6-9E9D6000E747}" dt="2025-05-07T12:11:13.811" v="154" actId="962"/>
          <ac:spMkLst>
            <pc:docMk/>
            <pc:sldMk cId="3010668044" sldId="276"/>
            <ac:spMk id="17" creationId="{D5E49D75-3E3F-659E-8F30-6ADE677803A6}"/>
          </ac:spMkLst>
        </pc:spChg>
        <pc:spChg chg="mod">
          <ac:chgData name="Deborah.Wood" userId="470d72d8-1379-45ac-9ea6-ad6e571efc9f" providerId="ADAL" clId="{482CF642-C977-4D61-B8B6-9E9D6000E747}" dt="2025-05-07T12:11:13.811" v="152" actId="962"/>
          <ac:spMkLst>
            <pc:docMk/>
            <pc:sldMk cId="3010668044" sldId="276"/>
            <ac:spMk id="22" creationId="{20CE761D-544B-BC9A-9586-894EA3E0B44E}"/>
          </ac:spMkLst>
        </pc:spChg>
      </pc:sldChg>
      <pc:sldChg chg="modSp mod">
        <pc:chgData name="Deborah.Wood" userId="470d72d8-1379-45ac-9ea6-ad6e571efc9f" providerId="ADAL" clId="{482CF642-C977-4D61-B8B6-9E9D6000E747}" dt="2025-05-07T12:13:15.857" v="176" actId="962"/>
        <pc:sldMkLst>
          <pc:docMk/>
          <pc:sldMk cId="656638182" sldId="278"/>
        </pc:sldMkLst>
        <pc:spChg chg="mod">
          <ac:chgData name="Deborah.Wood" userId="470d72d8-1379-45ac-9ea6-ad6e571efc9f" providerId="ADAL" clId="{482CF642-C977-4D61-B8B6-9E9D6000E747}" dt="2025-04-28T11:52:22.169" v="14" actId="313"/>
          <ac:spMkLst>
            <pc:docMk/>
            <pc:sldMk cId="656638182" sldId="278"/>
            <ac:spMk id="4" creationId="{A545F691-AA56-3AC5-97AA-F1F730B27D6B}"/>
          </ac:spMkLst>
        </pc:spChg>
        <pc:picChg chg="mod">
          <ac:chgData name="Deborah.Wood" userId="470d72d8-1379-45ac-9ea6-ad6e571efc9f" providerId="ADAL" clId="{482CF642-C977-4D61-B8B6-9E9D6000E747}" dt="2025-05-07T12:13:05.999" v="174" actId="962"/>
          <ac:picMkLst>
            <pc:docMk/>
            <pc:sldMk cId="656638182" sldId="278"/>
            <ac:picMk id="6" creationId="{0330E436-A04E-8CB8-BDFD-50BEA074A96B}"/>
          </ac:picMkLst>
        </pc:picChg>
        <pc:picChg chg="mod">
          <ac:chgData name="Deborah.Wood" userId="470d72d8-1379-45ac-9ea6-ad6e571efc9f" providerId="ADAL" clId="{482CF642-C977-4D61-B8B6-9E9D6000E747}" dt="2025-05-07T12:13:15.857" v="176" actId="962"/>
          <ac:picMkLst>
            <pc:docMk/>
            <pc:sldMk cId="656638182" sldId="278"/>
            <ac:picMk id="11" creationId="{337E56B3-8154-411B-E4EE-43B90E212E8A}"/>
          </ac:picMkLst>
        </pc:picChg>
      </pc:sldChg>
      <pc:sldChg chg="modSp mod">
        <pc:chgData name="Deborah.Wood" userId="470d72d8-1379-45ac-9ea6-ad6e571efc9f" providerId="ADAL" clId="{482CF642-C977-4D61-B8B6-9E9D6000E747}" dt="2025-05-07T12:13:39.355" v="182" actId="962"/>
        <pc:sldMkLst>
          <pc:docMk/>
          <pc:sldMk cId="3665002510" sldId="279"/>
        </pc:sldMkLst>
        <pc:picChg chg="mod">
          <ac:chgData name="Deborah.Wood" userId="470d72d8-1379-45ac-9ea6-ad6e571efc9f" providerId="ADAL" clId="{482CF642-C977-4D61-B8B6-9E9D6000E747}" dt="2025-05-07T12:13:39.355" v="182" actId="962"/>
          <ac:picMkLst>
            <pc:docMk/>
            <pc:sldMk cId="3665002510" sldId="279"/>
            <ac:picMk id="6" creationId="{72595C0D-441A-848E-D98E-691A8B3CC19A}"/>
          </ac:picMkLst>
        </pc:picChg>
      </pc:sldChg>
      <pc:sldChg chg="modSp mod">
        <pc:chgData name="Deborah.Wood" userId="470d72d8-1379-45ac-9ea6-ad6e571efc9f" providerId="ADAL" clId="{482CF642-C977-4D61-B8B6-9E9D6000E747}" dt="2025-05-07T12:14:09.311" v="188" actId="962"/>
        <pc:sldMkLst>
          <pc:docMk/>
          <pc:sldMk cId="1551549633" sldId="280"/>
        </pc:sldMkLst>
        <pc:picChg chg="mod">
          <ac:chgData name="Deborah.Wood" userId="470d72d8-1379-45ac-9ea6-ad6e571efc9f" providerId="ADAL" clId="{482CF642-C977-4D61-B8B6-9E9D6000E747}" dt="2025-05-07T12:13:53.181" v="184" actId="962"/>
          <ac:picMkLst>
            <pc:docMk/>
            <pc:sldMk cId="1551549633" sldId="280"/>
            <ac:picMk id="7" creationId="{896EBF07-6ECB-068B-3FF6-397B08D19CE4}"/>
          </ac:picMkLst>
        </pc:picChg>
        <pc:picChg chg="mod">
          <ac:chgData name="Deborah.Wood" userId="470d72d8-1379-45ac-9ea6-ad6e571efc9f" providerId="ADAL" clId="{482CF642-C977-4D61-B8B6-9E9D6000E747}" dt="2025-05-07T12:14:00.524" v="186" actId="962"/>
          <ac:picMkLst>
            <pc:docMk/>
            <pc:sldMk cId="1551549633" sldId="280"/>
            <ac:picMk id="14" creationId="{3E31C63C-CEFC-6196-B571-3A48A03B414F}"/>
          </ac:picMkLst>
        </pc:picChg>
        <pc:picChg chg="mod">
          <ac:chgData name="Deborah.Wood" userId="470d72d8-1379-45ac-9ea6-ad6e571efc9f" providerId="ADAL" clId="{482CF642-C977-4D61-B8B6-9E9D6000E747}" dt="2025-05-07T12:14:09.311" v="188" actId="962"/>
          <ac:picMkLst>
            <pc:docMk/>
            <pc:sldMk cId="1551549633" sldId="280"/>
            <ac:picMk id="17" creationId="{A6C208CA-71F6-ED6F-3FCC-59095A36DFBE}"/>
          </ac:picMkLst>
        </pc:picChg>
      </pc:sldChg>
      <pc:sldChg chg="modSp mod">
        <pc:chgData name="Deborah.Wood" userId="470d72d8-1379-45ac-9ea6-ad6e571efc9f" providerId="ADAL" clId="{482CF642-C977-4D61-B8B6-9E9D6000E747}" dt="2025-05-08T07:53:58.139" v="236" actId="113"/>
        <pc:sldMkLst>
          <pc:docMk/>
          <pc:sldMk cId="2022016866" sldId="281"/>
        </pc:sldMkLst>
        <pc:spChg chg="mod">
          <ac:chgData name="Deborah.Wood" userId="470d72d8-1379-45ac-9ea6-ad6e571efc9f" providerId="ADAL" clId="{482CF642-C977-4D61-B8B6-9E9D6000E747}" dt="2025-05-08T07:53:58.139" v="236" actId="113"/>
          <ac:spMkLst>
            <pc:docMk/>
            <pc:sldMk cId="2022016866" sldId="281"/>
            <ac:spMk id="2" creationId="{D9AD506B-0D1D-1BE0-A655-EDE1BA5A63AB}"/>
          </ac:spMkLst>
        </pc:spChg>
        <pc:picChg chg="mod">
          <ac:chgData name="Deborah.Wood" userId="470d72d8-1379-45ac-9ea6-ad6e571efc9f" providerId="ADAL" clId="{482CF642-C977-4D61-B8B6-9E9D6000E747}" dt="2025-05-07T12:12:58.065" v="172" actId="962"/>
          <ac:picMkLst>
            <pc:docMk/>
            <pc:sldMk cId="2022016866" sldId="281"/>
            <ac:picMk id="4" creationId="{DEBC1697-BD58-66D5-0B93-2B361BE98D1B}"/>
          </ac:picMkLst>
        </pc:picChg>
      </pc:sldChg>
      <pc:sldChg chg="modSp mod">
        <pc:chgData name="Deborah.Wood" userId="470d72d8-1379-45ac-9ea6-ad6e571efc9f" providerId="ADAL" clId="{482CF642-C977-4D61-B8B6-9E9D6000E747}" dt="2025-05-07T12:13:29.159" v="180" actId="962"/>
        <pc:sldMkLst>
          <pc:docMk/>
          <pc:sldMk cId="1838898698" sldId="282"/>
        </pc:sldMkLst>
        <pc:picChg chg="mod">
          <ac:chgData name="Deborah.Wood" userId="470d72d8-1379-45ac-9ea6-ad6e571efc9f" providerId="ADAL" clId="{482CF642-C977-4D61-B8B6-9E9D6000E747}" dt="2025-05-07T12:13:23.836" v="178" actId="962"/>
          <ac:picMkLst>
            <pc:docMk/>
            <pc:sldMk cId="1838898698" sldId="282"/>
            <ac:picMk id="6" creationId="{525BE2D5-FC55-CB69-4A12-849898167FD1}"/>
          </ac:picMkLst>
        </pc:picChg>
        <pc:picChg chg="mod">
          <ac:chgData name="Deborah.Wood" userId="470d72d8-1379-45ac-9ea6-ad6e571efc9f" providerId="ADAL" clId="{482CF642-C977-4D61-B8B6-9E9D6000E747}" dt="2025-05-07T12:13:29.159" v="180" actId="962"/>
          <ac:picMkLst>
            <pc:docMk/>
            <pc:sldMk cId="1838898698" sldId="282"/>
            <ac:picMk id="11" creationId="{06EC6208-029E-5B2A-97A0-D67E2FB24142}"/>
          </ac:picMkLst>
        </pc:picChg>
      </pc:sldChg>
      <pc:sldChg chg="modSp mod">
        <pc:chgData name="Deborah.Wood" userId="470d72d8-1379-45ac-9ea6-ad6e571efc9f" providerId="ADAL" clId="{482CF642-C977-4D61-B8B6-9E9D6000E747}" dt="2025-05-07T12:15:14.542" v="198" actId="962"/>
        <pc:sldMkLst>
          <pc:docMk/>
          <pc:sldMk cId="3451616396" sldId="283"/>
        </pc:sldMkLst>
        <pc:picChg chg="mod">
          <ac:chgData name="Deborah.Wood" userId="470d72d8-1379-45ac-9ea6-ad6e571efc9f" providerId="ADAL" clId="{482CF642-C977-4D61-B8B6-9E9D6000E747}" dt="2025-05-07T12:14:56.573" v="194" actId="962"/>
          <ac:picMkLst>
            <pc:docMk/>
            <pc:sldMk cId="3451616396" sldId="283"/>
            <ac:picMk id="8" creationId="{18605DD7-E8D6-FECD-A28F-043F008635EB}"/>
          </ac:picMkLst>
        </pc:picChg>
        <pc:picChg chg="mod">
          <ac:chgData name="Deborah.Wood" userId="470d72d8-1379-45ac-9ea6-ad6e571efc9f" providerId="ADAL" clId="{482CF642-C977-4D61-B8B6-9E9D6000E747}" dt="2025-05-07T12:15:02.115" v="196" actId="962"/>
          <ac:picMkLst>
            <pc:docMk/>
            <pc:sldMk cId="3451616396" sldId="283"/>
            <ac:picMk id="11" creationId="{5141B3AF-AC96-7716-5AC8-279D6A347091}"/>
          </ac:picMkLst>
        </pc:picChg>
        <pc:picChg chg="mod">
          <ac:chgData name="Deborah.Wood" userId="470d72d8-1379-45ac-9ea6-ad6e571efc9f" providerId="ADAL" clId="{482CF642-C977-4D61-B8B6-9E9D6000E747}" dt="2025-05-07T12:15:14.542" v="198" actId="962"/>
          <ac:picMkLst>
            <pc:docMk/>
            <pc:sldMk cId="3451616396" sldId="283"/>
            <ac:picMk id="16" creationId="{09807938-92E9-44C4-145C-FFEEF1A5BD6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121C29-C1ED-4A24-B2C3-BB99E6D956C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350FF3AC-F175-43CF-BC94-F0A0351C6734}">
      <dgm:prSet phldrT="[Text]"/>
      <dgm:spPr/>
      <dgm:t>
        <a:bodyPr/>
        <a:lstStyle/>
        <a:p>
          <a:r>
            <a:rPr lang="en-GB" dirty="0"/>
            <a:t>Negotiation</a:t>
          </a:r>
        </a:p>
      </dgm:t>
    </dgm:pt>
    <dgm:pt modelId="{9AD547CF-C3B6-4B13-ACFA-D9B56686BD96}" type="parTrans" cxnId="{FD4BA32E-E4BA-46F6-B01B-FFF863A98D0B}">
      <dgm:prSet/>
      <dgm:spPr/>
      <dgm:t>
        <a:bodyPr/>
        <a:lstStyle/>
        <a:p>
          <a:endParaRPr lang="en-GB"/>
        </a:p>
      </dgm:t>
    </dgm:pt>
    <dgm:pt modelId="{664157F7-AD8D-455B-BD19-7095429C53CB}" type="sibTrans" cxnId="{FD4BA32E-E4BA-46F6-B01B-FFF863A98D0B}">
      <dgm:prSet/>
      <dgm:spPr/>
      <dgm:t>
        <a:bodyPr/>
        <a:lstStyle/>
        <a:p>
          <a:endParaRPr lang="en-GB"/>
        </a:p>
      </dgm:t>
    </dgm:pt>
    <dgm:pt modelId="{CEBD4527-3EFB-4537-8CA8-B4AA1E8F580A}">
      <dgm:prSet phldrT="[Text]"/>
      <dgm:spPr/>
      <dgm:t>
        <a:bodyPr/>
        <a:lstStyle/>
        <a:p>
          <a:r>
            <a:rPr lang="en-GB" dirty="0"/>
            <a:t>Mediation</a:t>
          </a:r>
        </a:p>
      </dgm:t>
    </dgm:pt>
    <dgm:pt modelId="{D877A996-CFFB-4D2C-BD77-4BA3603F48D7}" type="parTrans" cxnId="{3B9D12C0-BA9C-4031-A35F-7053B59C76B3}">
      <dgm:prSet/>
      <dgm:spPr/>
      <dgm:t>
        <a:bodyPr/>
        <a:lstStyle/>
        <a:p>
          <a:endParaRPr lang="en-GB"/>
        </a:p>
      </dgm:t>
    </dgm:pt>
    <dgm:pt modelId="{FA9F936D-28CE-46D9-9688-20A852D2DD3C}" type="sibTrans" cxnId="{3B9D12C0-BA9C-4031-A35F-7053B59C76B3}">
      <dgm:prSet/>
      <dgm:spPr/>
      <dgm:t>
        <a:bodyPr/>
        <a:lstStyle/>
        <a:p>
          <a:endParaRPr lang="en-GB"/>
        </a:p>
      </dgm:t>
    </dgm:pt>
    <dgm:pt modelId="{51B6B02E-C677-4D9E-925A-715B9FAB9901}">
      <dgm:prSet phldrT="[Text]"/>
      <dgm:spPr/>
      <dgm:t>
        <a:bodyPr/>
        <a:lstStyle/>
        <a:p>
          <a:r>
            <a:rPr lang="en-GB" dirty="0"/>
            <a:t>Arbitration</a:t>
          </a:r>
        </a:p>
      </dgm:t>
    </dgm:pt>
    <dgm:pt modelId="{78AD9FEF-C90A-490D-A393-05BA68CDF320}" type="parTrans" cxnId="{68370A23-FD32-459F-9E3B-F52C8F8771A4}">
      <dgm:prSet/>
      <dgm:spPr/>
      <dgm:t>
        <a:bodyPr/>
        <a:lstStyle/>
        <a:p>
          <a:endParaRPr lang="en-GB"/>
        </a:p>
      </dgm:t>
    </dgm:pt>
    <dgm:pt modelId="{AA9C580D-EAF3-4D9B-9158-B3A942DB34CB}" type="sibTrans" cxnId="{68370A23-FD32-459F-9E3B-F52C8F8771A4}">
      <dgm:prSet/>
      <dgm:spPr/>
      <dgm:t>
        <a:bodyPr/>
        <a:lstStyle/>
        <a:p>
          <a:endParaRPr lang="en-GB"/>
        </a:p>
      </dgm:t>
    </dgm:pt>
    <dgm:pt modelId="{66FE4204-795A-44C9-A44D-4806DE44D6DF}">
      <dgm:prSet phldrT="[Text]"/>
      <dgm:spPr/>
      <dgm:t>
        <a:bodyPr/>
        <a:lstStyle/>
        <a:p>
          <a:r>
            <a:rPr lang="en-GB" dirty="0"/>
            <a:t>Litigation</a:t>
          </a:r>
        </a:p>
      </dgm:t>
    </dgm:pt>
    <dgm:pt modelId="{6DC956B5-1A43-4891-A15C-E99D0B5A4390}" type="parTrans" cxnId="{9643782F-B0FD-47FB-9293-592AB00D0312}">
      <dgm:prSet/>
      <dgm:spPr/>
      <dgm:t>
        <a:bodyPr/>
        <a:lstStyle/>
        <a:p>
          <a:endParaRPr lang="en-GB"/>
        </a:p>
      </dgm:t>
    </dgm:pt>
    <dgm:pt modelId="{6406684F-71DD-43F0-97C2-0480A68B440E}" type="sibTrans" cxnId="{9643782F-B0FD-47FB-9293-592AB00D0312}">
      <dgm:prSet/>
      <dgm:spPr/>
      <dgm:t>
        <a:bodyPr/>
        <a:lstStyle/>
        <a:p>
          <a:endParaRPr lang="en-GB"/>
        </a:p>
      </dgm:t>
    </dgm:pt>
    <dgm:pt modelId="{B7D898B0-853A-42EA-A1DB-D4CE62107D65}" type="pres">
      <dgm:prSet presAssocID="{3C121C29-C1ED-4A24-B2C3-BB99E6D956CF}" presName="Name0" presStyleCnt="0">
        <dgm:presLayoutVars>
          <dgm:chMax val="7"/>
          <dgm:chPref val="7"/>
          <dgm:dir/>
          <dgm:animLvl val="lvl"/>
        </dgm:presLayoutVars>
      </dgm:prSet>
      <dgm:spPr/>
    </dgm:pt>
    <dgm:pt modelId="{A8F85204-AA52-4E66-A0DF-04127B8CE96E}" type="pres">
      <dgm:prSet presAssocID="{350FF3AC-F175-43CF-BC94-F0A0351C6734}" presName="Accent1" presStyleCnt="0"/>
      <dgm:spPr/>
    </dgm:pt>
    <dgm:pt modelId="{855CB791-14F4-48F1-A1F0-08EC855B8915}" type="pres">
      <dgm:prSet presAssocID="{350FF3AC-F175-43CF-BC94-F0A0351C6734}" presName="Accent" presStyleLbl="node1" presStyleIdx="0" presStyleCnt="4"/>
      <dgm:spPr>
        <a:solidFill>
          <a:schemeClr val="accent5">
            <a:lumMod val="60000"/>
            <a:lumOff val="40000"/>
          </a:schemeClr>
        </a:solidFill>
      </dgm:spPr>
    </dgm:pt>
    <dgm:pt modelId="{58A628E2-DC43-4327-81E7-85A524E4E576}" type="pres">
      <dgm:prSet presAssocID="{350FF3AC-F175-43CF-BC94-F0A0351C6734}" presName="Parent1" presStyleLbl="revTx" presStyleIdx="0" presStyleCnt="4">
        <dgm:presLayoutVars>
          <dgm:chMax val="1"/>
          <dgm:chPref val="1"/>
          <dgm:bulletEnabled val="1"/>
        </dgm:presLayoutVars>
      </dgm:prSet>
      <dgm:spPr/>
    </dgm:pt>
    <dgm:pt modelId="{D8D7A614-6465-4CC8-AB4E-EF38BD955ABF}" type="pres">
      <dgm:prSet presAssocID="{CEBD4527-3EFB-4537-8CA8-B4AA1E8F580A}" presName="Accent2" presStyleCnt="0"/>
      <dgm:spPr/>
    </dgm:pt>
    <dgm:pt modelId="{A1F5DCDC-C27F-4ED1-9116-D21B31FACC3D}" type="pres">
      <dgm:prSet presAssocID="{CEBD4527-3EFB-4537-8CA8-B4AA1E8F580A}" presName="Accent" presStyleLbl="node1" presStyleIdx="1" presStyleCnt="4"/>
      <dgm:spPr>
        <a:solidFill>
          <a:schemeClr val="accent4">
            <a:lumMod val="60000"/>
            <a:lumOff val="40000"/>
          </a:schemeClr>
        </a:solidFill>
      </dgm:spPr>
    </dgm:pt>
    <dgm:pt modelId="{9A1DDAED-882B-4CB4-A4EB-19B33FCFBAB1}" type="pres">
      <dgm:prSet presAssocID="{CEBD4527-3EFB-4537-8CA8-B4AA1E8F580A}" presName="Parent2" presStyleLbl="revTx" presStyleIdx="1" presStyleCnt="4">
        <dgm:presLayoutVars>
          <dgm:chMax val="1"/>
          <dgm:chPref val="1"/>
          <dgm:bulletEnabled val="1"/>
        </dgm:presLayoutVars>
      </dgm:prSet>
      <dgm:spPr/>
    </dgm:pt>
    <dgm:pt modelId="{0961860B-9480-4FF6-85FF-01807D484D42}" type="pres">
      <dgm:prSet presAssocID="{51B6B02E-C677-4D9E-925A-715B9FAB9901}" presName="Accent3" presStyleCnt="0"/>
      <dgm:spPr/>
    </dgm:pt>
    <dgm:pt modelId="{577C4812-6F7D-4684-AE0F-7CA9C68662E9}" type="pres">
      <dgm:prSet presAssocID="{51B6B02E-C677-4D9E-925A-715B9FAB9901}" presName="Accent" presStyleLbl="node1" presStyleIdx="2" presStyleCnt="4"/>
      <dgm:spPr>
        <a:solidFill>
          <a:schemeClr val="accent3">
            <a:lumMod val="60000"/>
            <a:lumOff val="40000"/>
          </a:schemeClr>
        </a:solidFill>
      </dgm:spPr>
    </dgm:pt>
    <dgm:pt modelId="{863805FE-A793-4A9F-B8EB-37C6C326E991}" type="pres">
      <dgm:prSet presAssocID="{51B6B02E-C677-4D9E-925A-715B9FAB9901}" presName="Parent3" presStyleLbl="revTx" presStyleIdx="2" presStyleCnt="4">
        <dgm:presLayoutVars>
          <dgm:chMax val="1"/>
          <dgm:chPref val="1"/>
          <dgm:bulletEnabled val="1"/>
        </dgm:presLayoutVars>
      </dgm:prSet>
      <dgm:spPr/>
    </dgm:pt>
    <dgm:pt modelId="{F17850A0-0B47-4815-9E06-B701A36C908B}" type="pres">
      <dgm:prSet presAssocID="{66FE4204-795A-44C9-A44D-4806DE44D6DF}" presName="Accent4" presStyleCnt="0"/>
      <dgm:spPr/>
    </dgm:pt>
    <dgm:pt modelId="{C05B59D8-9507-45AB-9E78-1B2AC37803A9}" type="pres">
      <dgm:prSet presAssocID="{66FE4204-795A-44C9-A44D-4806DE44D6DF}" presName="Accent" presStyleLbl="node1" presStyleIdx="3" presStyleCnt="4"/>
      <dgm:spPr>
        <a:solidFill>
          <a:srgbClr val="E74C3C"/>
        </a:solidFill>
      </dgm:spPr>
    </dgm:pt>
    <dgm:pt modelId="{3A0C3C58-D2F1-4F58-90A7-976882700153}" type="pres">
      <dgm:prSet presAssocID="{66FE4204-795A-44C9-A44D-4806DE44D6DF}" presName="Parent4" presStyleLbl="revTx" presStyleIdx="3" presStyleCnt="4">
        <dgm:presLayoutVars>
          <dgm:chMax val="1"/>
          <dgm:chPref val="1"/>
          <dgm:bulletEnabled val="1"/>
        </dgm:presLayoutVars>
      </dgm:prSet>
      <dgm:spPr/>
    </dgm:pt>
  </dgm:ptLst>
  <dgm:cxnLst>
    <dgm:cxn modelId="{3C9E0E0E-1847-47DF-BBCB-D83EF71E531A}" type="presOf" srcId="{66FE4204-795A-44C9-A44D-4806DE44D6DF}" destId="{3A0C3C58-D2F1-4F58-90A7-976882700153}" srcOrd="0" destOrd="0" presId="urn:microsoft.com/office/officeart/2009/layout/CircleArrowProcess"/>
    <dgm:cxn modelId="{68370A23-FD32-459F-9E3B-F52C8F8771A4}" srcId="{3C121C29-C1ED-4A24-B2C3-BB99E6D956CF}" destId="{51B6B02E-C677-4D9E-925A-715B9FAB9901}" srcOrd="2" destOrd="0" parTransId="{78AD9FEF-C90A-490D-A393-05BA68CDF320}" sibTransId="{AA9C580D-EAF3-4D9B-9158-B3A942DB34CB}"/>
    <dgm:cxn modelId="{FD4BA32E-E4BA-46F6-B01B-FFF863A98D0B}" srcId="{3C121C29-C1ED-4A24-B2C3-BB99E6D956CF}" destId="{350FF3AC-F175-43CF-BC94-F0A0351C6734}" srcOrd="0" destOrd="0" parTransId="{9AD547CF-C3B6-4B13-ACFA-D9B56686BD96}" sibTransId="{664157F7-AD8D-455B-BD19-7095429C53CB}"/>
    <dgm:cxn modelId="{9643782F-B0FD-47FB-9293-592AB00D0312}" srcId="{3C121C29-C1ED-4A24-B2C3-BB99E6D956CF}" destId="{66FE4204-795A-44C9-A44D-4806DE44D6DF}" srcOrd="3" destOrd="0" parTransId="{6DC956B5-1A43-4891-A15C-E99D0B5A4390}" sibTransId="{6406684F-71DD-43F0-97C2-0480A68B440E}"/>
    <dgm:cxn modelId="{83DA1E67-3669-4848-93BE-3A815993D034}" type="presOf" srcId="{350FF3AC-F175-43CF-BC94-F0A0351C6734}" destId="{58A628E2-DC43-4327-81E7-85A524E4E576}" srcOrd="0" destOrd="0" presId="urn:microsoft.com/office/officeart/2009/layout/CircleArrowProcess"/>
    <dgm:cxn modelId="{64069E85-D699-4687-8DC4-69E9C23E918F}" type="presOf" srcId="{3C121C29-C1ED-4A24-B2C3-BB99E6D956CF}" destId="{B7D898B0-853A-42EA-A1DB-D4CE62107D65}" srcOrd="0" destOrd="0" presId="urn:microsoft.com/office/officeart/2009/layout/CircleArrowProcess"/>
    <dgm:cxn modelId="{F890BAB9-E6FF-4E8E-87B3-C77CCC4A148E}" type="presOf" srcId="{CEBD4527-3EFB-4537-8CA8-B4AA1E8F580A}" destId="{9A1DDAED-882B-4CB4-A4EB-19B33FCFBAB1}" srcOrd="0" destOrd="0" presId="urn:microsoft.com/office/officeart/2009/layout/CircleArrowProcess"/>
    <dgm:cxn modelId="{3B9D12C0-BA9C-4031-A35F-7053B59C76B3}" srcId="{3C121C29-C1ED-4A24-B2C3-BB99E6D956CF}" destId="{CEBD4527-3EFB-4537-8CA8-B4AA1E8F580A}" srcOrd="1" destOrd="0" parTransId="{D877A996-CFFB-4D2C-BD77-4BA3603F48D7}" sibTransId="{FA9F936D-28CE-46D9-9688-20A852D2DD3C}"/>
    <dgm:cxn modelId="{1A0720C1-699B-4AD5-B553-D2FAAB12F8B6}" type="presOf" srcId="{51B6B02E-C677-4D9E-925A-715B9FAB9901}" destId="{863805FE-A793-4A9F-B8EB-37C6C326E991}" srcOrd="0" destOrd="0" presId="urn:microsoft.com/office/officeart/2009/layout/CircleArrowProcess"/>
    <dgm:cxn modelId="{65594509-C621-46E4-A3A6-28A1DCB71084}" type="presParOf" srcId="{B7D898B0-853A-42EA-A1DB-D4CE62107D65}" destId="{A8F85204-AA52-4E66-A0DF-04127B8CE96E}" srcOrd="0" destOrd="0" presId="urn:microsoft.com/office/officeart/2009/layout/CircleArrowProcess"/>
    <dgm:cxn modelId="{EB73FDAC-9085-48D7-9DC5-E950231EA096}" type="presParOf" srcId="{A8F85204-AA52-4E66-A0DF-04127B8CE96E}" destId="{855CB791-14F4-48F1-A1F0-08EC855B8915}" srcOrd="0" destOrd="0" presId="urn:microsoft.com/office/officeart/2009/layout/CircleArrowProcess"/>
    <dgm:cxn modelId="{3DAA4B73-080B-400E-AAE8-3128E3104437}" type="presParOf" srcId="{B7D898B0-853A-42EA-A1DB-D4CE62107D65}" destId="{58A628E2-DC43-4327-81E7-85A524E4E576}" srcOrd="1" destOrd="0" presId="urn:microsoft.com/office/officeart/2009/layout/CircleArrowProcess"/>
    <dgm:cxn modelId="{67583E68-37ED-4D28-9FFC-A40E27E980B9}" type="presParOf" srcId="{B7D898B0-853A-42EA-A1DB-D4CE62107D65}" destId="{D8D7A614-6465-4CC8-AB4E-EF38BD955ABF}" srcOrd="2" destOrd="0" presId="urn:microsoft.com/office/officeart/2009/layout/CircleArrowProcess"/>
    <dgm:cxn modelId="{C78A74EB-8394-4295-8F66-6FD8C16E14A1}" type="presParOf" srcId="{D8D7A614-6465-4CC8-AB4E-EF38BD955ABF}" destId="{A1F5DCDC-C27F-4ED1-9116-D21B31FACC3D}" srcOrd="0" destOrd="0" presId="urn:microsoft.com/office/officeart/2009/layout/CircleArrowProcess"/>
    <dgm:cxn modelId="{60A37A38-AB76-4862-9E08-5536F986237B}" type="presParOf" srcId="{B7D898B0-853A-42EA-A1DB-D4CE62107D65}" destId="{9A1DDAED-882B-4CB4-A4EB-19B33FCFBAB1}" srcOrd="3" destOrd="0" presId="urn:microsoft.com/office/officeart/2009/layout/CircleArrowProcess"/>
    <dgm:cxn modelId="{2037F213-C7C1-469C-8142-2E06415364B0}" type="presParOf" srcId="{B7D898B0-853A-42EA-A1DB-D4CE62107D65}" destId="{0961860B-9480-4FF6-85FF-01807D484D42}" srcOrd="4" destOrd="0" presId="urn:microsoft.com/office/officeart/2009/layout/CircleArrowProcess"/>
    <dgm:cxn modelId="{B4DFBCE0-E9F5-4D70-AE18-E7BE31CBE0B7}" type="presParOf" srcId="{0961860B-9480-4FF6-85FF-01807D484D42}" destId="{577C4812-6F7D-4684-AE0F-7CA9C68662E9}" srcOrd="0" destOrd="0" presId="urn:microsoft.com/office/officeart/2009/layout/CircleArrowProcess"/>
    <dgm:cxn modelId="{0A8F326C-D053-4A59-969A-E49E8C94A09E}" type="presParOf" srcId="{B7D898B0-853A-42EA-A1DB-D4CE62107D65}" destId="{863805FE-A793-4A9F-B8EB-37C6C326E991}" srcOrd="5" destOrd="0" presId="urn:microsoft.com/office/officeart/2009/layout/CircleArrowProcess"/>
    <dgm:cxn modelId="{3081947B-5050-4922-952A-78B58575AA10}" type="presParOf" srcId="{B7D898B0-853A-42EA-A1DB-D4CE62107D65}" destId="{F17850A0-0B47-4815-9E06-B701A36C908B}" srcOrd="6" destOrd="0" presId="urn:microsoft.com/office/officeart/2009/layout/CircleArrowProcess"/>
    <dgm:cxn modelId="{39E12466-8AFA-4F12-A732-5BDC7284F6F9}" type="presParOf" srcId="{F17850A0-0B47-4815-9E06-B701A36C908B}" destId="{C05B59D8-9507-45AB-9E78-1B2AC37803A9}" srcOrd="0" destOrd="0" presId="urn:microsoft.com/office/officeart/2009/layout/CircleArrowProcess"/>
    <dgm:cxn modelId="{E9FFCC77-3218-4F31-BD44-C533719BC0D6}" type="presParOf" srcId="{B7D898B0-853A-42EA-A1DB-D4CE62107D65}" destId="{3A0C3C58-D2F1-4F58-90A7-976882700153}"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0CEA2F-7162-4E76-96EB-4988C859014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3370ACEF-51AB-46FA-A1D9-E7048F0FA87A}">
      <dgm:prSet phldrT="[Text]"/>
      <dgm:spPr/>
      <dgm:t>
        <a:bodyPr/>
        <a:lstStyle/>
        <a:p>
          <a:pPr>
            <a:buFont typeface="Arial" panose="020B0604020202020204" pitchFamily="34" charset="0"/>
            <a:buChar char="•"/>
          </a:pPr>
          <a:r>
            <a:rPr lang="en-GB" dirty="0">
              <a:solidFill>
                <a:schemeClr val="tx1"/>
              </a:solidFill>
            </a:rPr>
            <a:t>Contractual Clauses</a:t>
          </a:r>
        </a:p>
      </dgm:t>
    </dgm:pt>
    <dgm:pt modelId="{60D2D312-31B2-4401-8412-4B22B621EC01}" type="parTrans" cxnId="{51F0B2FC-2A5B-42C0-98E1-9B3C332A8708}">
      <dgm:prSet/>
      <dgm:spPr/>
      <dgm:t>
        <a:bodyPr/>
        <a:lstStyle/>
        <a:p>
          <a:endParaRPr lang="en-GB">
            <a:solidFill>
              <a:schemeClr val="tx1"/>
            </a:solidFill>
          </a:endParaRPr>
        </a:p>
      </dgm:t>
    </dgm:pt>
    <dgm:pt modelId="{45B36F56-08DF-4BF9-86F5-068DE70905D2}" type="sibTrans" cxnId="{51F0B2FC-2A5B-42C0-98E1-9B3C332A8708}">
      <dgm:prSet/>
      <dgm:spPr/>
      <dgm:t>
        <a:bodyPr/>
        <a:lstStyle/>
        <a:p>
          <a:endParaRPr lang="en-GB">
            <a:solidFill>
              <a:schemeClr val="tx1"/>
            </a:solidFill>
          </a:endParaRPr>
        </a:p>
      </dgm:t>
    </dgm:pt>
    <dgm:pt modelId="{C60638D6-36B8-44E5-9E1A-5F556215BF6D}">
      <dgm:prSet phldrT="[Text]"/>
      <dgm:spPr/>
      <dgm:t>
        <a:bodyPr/>
        <a:lstStyle/>
        <a:p>
          <a:r>
            <a:rPr lang="en-GB" dirty="0">
              <a:solidFill>
                <a:schemeClr val="tx1"/>
              </a:solidFill>
            </a:rPr>
            <a:t>Many contracts include clauses specifying the dispute resolution process. It is vital to understand these clauses.</a:t>
          </a:r>
        </a:p>
      </dgm:t>
    </dgm:pt>
    <dgm:pt modelId="{53469846-FCBF-455B-9EBA-877654A9B94A}" type="parTrans" cxnId="{5B62976F-99D5-4808-AA52-FCC59D371D08}">
      <dgm:prSet/>
      <dgm:spPr/>
      <dgm:t>
        <a:bodyPr/>
        <a:lstStyle/>
        <a:p>
          <a:endParaRPr lang="en-GB">
            <a:solidFill>
              <a:schemeClr val="tx1"/>
            </a:solidFill>
          </a:endParaRPr>
        </a:p>
      </dgm:t>
    </dgm:pt>
    <dgm:pt modelId="{E054A0EB-17CE-4DF6-87D3-5F28A75446CD}" type="sibTrans" cxnId="{5B62976F-99D5-4808-AA52-FCC59D371D08}">
      <dgm:prSet/>
      <dgm:spPr/>
      <dgm:t>
        <a:bodyPr/>
        <a:lstStyle/>
        <a:p>
          <a:endParaRPr lang="en-GB">
            <a:solidFill>
              <a:schemeClr val="tx1"/>
            </a:solidFill>
          </a:endParaRPr>
        </a:p>
      </dgm:t>
    </dgm:pt>
    <dgm:pt modelId="{8EAE6F96-CC82-4D1D-BF8F-F123586AA757}">
      <dgm:prSet phldrT="[Text]"/>
      <dgm:spPr/>
      <dgm:t>
        <a:bodyPr/>
        <a:lstStyle/>
        <a:p>
          <a:r>
            <a:rPr lang="en-GB" dirty="0">
              <a:solidFill>
                <a:schemeClr val="tx1"/>
              </a:solidFill>
            </a:rPr>
            <a:t>Cost and Time</a:t>
          </a:r>
        </a:p>
      </dgm:t>
    </dgm:pt>
    <dgm:pt modelId="{15D52D8B-BAB8-4DC6-8F67-44BFF54EED15}" type="parTrans" cxnId="{076CBB6B-4FDC-45FB-AFE7-2225EC77EACA}">
      <dgm:prSet/>
      <dgm:spPr/>
      <dgm:t>
        <a:bodyPr/>
        <a:lstStyle/>
        <a:p>
          <a:endParaRPr lang="en-GB">
            <a:solidFill>
              <a:schemeClr val="tx1"/>
            </a:solidFill>
          </a:endParaRPr>
        </a:p>
      </dgm:t>
    </dgm:pt>
    <dgm:pt modelId="{8EA5A069-30F5-475A-A7E7-423339143B0F}" type="sibTrans" cxnId="{076CBB6B-4FDC-45FB-AFE7-2225EC77EACA}">
      <dgm:prSet/>
      <dgm:spPr/>
      <dgm:t>
        <a:bodyPr/>
        <a:lstStyle/>
        <a:p>
          <a:endParaRPr lang="en-GB">
            <a:solidFill>
              <a:schemeClr val="tx1"/>
            </a:solidFill>
          </a:endParaRPr>
        </a:p>
      </dgm:t>
    </dgm:pt>
    <dgm:pt modelId="{EF51FF68-13EB-4C6B-8E65-2A552AD50F9A}">
      <dgm:prSet phldrT="[Text]"/>
      <dgm:spPr/>
      <dgm:t>
        <a:bodyPr/>
        <a:lstStyle/>
        <a:p>
          <a:pPr>
            <a:buFont typeface="Arial" panose="020B0604020202020204" pitchFamily="34" charset="0"/>
            <a:buChar char="•"/>
          </a:pPr>
          <a:r>
            <a:rPr lang="en-GB" dirty="0">
              <a:solidFill>
                <a:schemeClr val="tx1"/>
              </a:solidFill>
            </a:rPr>
            <a:t>Consider the cost and time implications of each method.</a:t>
          </a:r>
        </a:p>
      </dgm:t>
    </dgm:pt>
    <dgm:pt modelId="{9658EE12-4B93-4E4A-B079-6DB5AD962FC2}" type="parTrans" cxnId="{6ED84E50-AF0B-4144-83EA-83CD78A5B837}">
      <dgm:prSet/>
      <dgm:spPr/>
      <dgm:t>
        <a:bodyPr/>
        <a:lstStyle/>
        <a:p>
          <a:endParaRPr lang="en-GB">
            <a:solidFill>
              <a:schemeClr val="tx1"/>
            </a:solidFill>
          </a:endParaRPr>
        </a:p>
      </dgm:t>
    </dgm:pt>
    <dgm:pt modelId="{528B8CED-D809-44D0-A19E-59980446C908}" type="sibTrans" cxnId="{6ED84E50-AF0B-4144-83EA-83CD78A5B837}">
      <dgm:prSet/>
      <dgm:spPr/>
      <dgm:t>
        <a:bodyPr/>
        <a:lstStyle/>
        <a:p>
          <a:endParaRPr lang="en-GB">
            <a:solidFill>
              <a:schemeClr val="tx1"/>
            </a:solidFill>
          </a:endParaRPr>
        </a:p>
      </dgm:t>
    </dgm:pt>
    <dgm:pt modelId="{B2248B6B-C54C-4CCB-8533-D79F9CF8A38C}">
      <dgm:prSet phldrT="[Text]"/>
      <dgm:spPr/>
      <dgm:t>
        <a:bodyPr/>
        <a:lstStyle/>
        <a:p>
          <a:r>
            <a:rPr lang="en-GB" dirty="0">
              <a:solidFill>
                <a:schemeClr val="tx1"/>
              </a:solidFill>
            </a:rPr>
            <a:t>Confidentiality</a:t>
          </a:r>
        </a:p>
      </dgm:t>
    </dgm:pt>
    <dgm:pt modelId="{A60F868F-A66C-405F-8671-829072384684}" type="parTrans" cxnId="{D891C5B9-36AF-4250-A6A7-F02E809F313F}">
      <dgm:prSet/>
      <dgm:spPr/>
      <dgm:t>
        <a:bodyPr/>
        <a:lstStyle/>
        <a:p>
          <a:endParaRPr lang="en-GB">
            <a:solidFill>
              <a:schemeClr val="tx1"/>
            </a:solidFill>
          </a:endParaRPr>
        </a:p>
      </dgm:t>
    </dgm:pt>
    <dgm:pt modelId="{762CB30A-B156-494B-9AE8-513574AD42D1}" type="sibTrans" cxnId="{D891C5B9-36AF-4250-A6A7-F02E809F313F}">
      <dgm:prSet/>
      <dgm:spPr/>
      <dgm:t>
        <a:bodyPr/>
        <a:lstStyle/>
        <a:p>
          <a:endParaRPr lang="en-GB">
            <a:solidFill>
              <a:schemeClr val="tx1"/>
            </a:solidFill>
          </a:endParaRPr>
        </a:p>
      </dgm:t>
    </dgm:pt>
    <dgm:pt modelId="{15BB4B33-F57B-48C4-B02A-56FE5139B188}">
      <dgm:prSet phldrT="[Text]"/>
      <dgm:spPr/>
      <dgm:t>
        <a:bodyPr/>
        <a:lstStyle/>
        <a:p>
          <a:r>
            <a:rPr lang="en-GB" dirty="0">
              <a:solidFill>
                <a:schemeClr val="tx1"/>
              </a:solidFill>
            </a:rPr>
            <a:t>Some methods, like mediation and arbitration, offer greater confidentiality</a:t>
          </a:r>
        </a:p>
      </dgm:t>
    </dgm:pt>
    <dgm:pt modelId="{9B1F7F99-3338-4FED-9976-E5CD1FC810FB}" type="parTrans" cxnId="{9AF150B2-A5E8-4EF4-9782-486757DDF63D}">
      <dgm:prSet/>
      <dgm:spPr/>
      <dgm:t>
        <a:bodyPr/>
        <a:lstStyle/>
        <a:p>
          <a:endParaRPr lang="en-GB">
            <a:solidFill>
              <a:schemeClr val="tx1"/>
            </a:solidFill>
          </a:endParaRPr>
        </a:p>
      </dgm:t>
    </dgm:pt>
    <dgm:pt modelId="{3FFBBCFD-F724-4635-8CEE-C253B1DA6150}" type="sibTrans" cxnId="{9AF150B2-A5E8-4EF4-9782-486757DDF63D}">
      <dgm:prSet/>
      <dgm:spPr/>
      <dgm:t>
        <a:bodyPr/>
        <a:lstStyle/>
        <a:p>
          <a:endParaRPr lang="en-GB">
            <a:solidFill>
              <a:schemeClr val="tx1"/>
            </a:solidFill>
          </a:endParaRPr>
        </a:p>
      </dgm:t>
    </dgm:pt>
    <dgm:pt modelId="{CD2DFBDB-326C-4A63-B0F8-04FDA19C8280}">
      <dgm:prSet phldrT="[Text]"/>
      <dgm:spPr/>
      <dgm:t>
        <a:bodyPr/>
        <a:lstStyle/>
        <a:p>
          <a:r>
            <a:rPr lang="en-GB" dirty="0">
              <a:solidFill>
                <a:schemeClr val="tx1"/>
              </a:solidFill>
            </a:rPr>
            <a:t>Maintaining Relationships</a:t>
          </a:r>
        </a:p>
      </dgm:t>
    </dgm:pt>
    <dgm:pt modelId="{A37BA4F7-3E84-432F-AC07-B4F04B250610}" type="parTrans" cxnId="{E06CE645-37E6-4C3E-9219-14AB3796AB0B}">
      <dgm:prSet/>
      <dgm:spPr/>
      <dgm:t>
        <a:bodyPr/>
        <a:lstStyle/>
        <a:p>
          <a:endParaRPr lang="en-GB">
            <a:solidFill>
              <a:schemeClr val="tx1"/>
            </a:solidFill>
          </a:endParaRPr>
        </a:p>
      </dgm:t>
    </dgm:pt>
    <dgm:pt modelId="{E0D7CDD7-3A99-4781-982C-124A77403080}" type="sibTrans" cxnId="{E06CE645-37E6-4C3E-9219-14AB3796AB0B}">
      <dgm:prSet/>
      <dgm:spPr/>
      <dgm:t>
        <a:bodyPr/>
        <a:lstStyle/>
        <a:p>
          <a:endParaRPr lang="en-GB">
            <a:solidFill>
              <a:schemeClr val="tx1"/>
            </a:solidFill>
          </a:endParaRPr>
        </a:p>
      </dgm:t>
    </dgm:pt>
    <dgm:pt modelId="{89B8632E-41BE-4738-BDA6-23C4CA197BA1}">
      <dgm:prSet phldrT="[Text]"/>
      <dgm:spPr/>
      <dgm:t>
        <a:bodyPr/>
        <a:lstStyle/>
        <a:p>
          <a:r>
            <a:rPr lang="en-GB" dirty="0">
              <a:solidFill>
                <a:schemeClr val="tx1"/>
              </a:solidFill>
            </a:rPr>
            <a:t>ADR methods can help preserve business relationships.</a:t>
          </a:r>
        </a:p>
      </dgm:t>
    </dgm:pt>
    <dgm:pt modelId="{70E2A858-5613-4802-9CED-4779AF85A663}" type="parTrans" cxnId="{C8CD8AF0-3732-40C9-ACF0-C5F8328E33FE}">
      <dgm:prSet/>
      <dgm:spPr/>
      <dgm:t>
        <a:bodyPr/>
        <a:lstStyle/>
        <a:p>
          <a:endParaRPr lang="en-GB">
            <a:solidFill>
              <a:schemeClr val="tx1"/>
            </a:solidFill>
          </a:endParaRPr>
        </a:p>
      </dgm:t>
    </dgm:pt>
    <dgm:pt modelId="{D15032F3-08EF-4583-84AE-1C6998CD2681}" type="sibTrans" cxnId="{C8CD8AF0-3732-40C9-ACF0-C5F8328E33FE}">
      <dgm:prSet/>
      <dgm:spPr/>
      <dgm:t>
        <a:bodyPr/>
        <a:lstStyle/>
        <a:p>
          <a:endParaRPr lang="en-GB">
            <a:solidFill>
              <a:schemeClr val="tx1"/>
            </a:solidFill>
          </a:endParaRPr>
        </a:p>
      </dgm:t>
    </dgm:pt>
    <dgm:pt modelId="{B5DD2ED0-323E-425E-9909-BCA4DB309D84}" type="pres">
      <dgm:prSet presAssocID="{690CEA2F-7162-4E76-96EB-4988C8590149}" presName="vert0" presStyleCnt="0">
        <dgm:presLayoutVars>
          <dgm:dir/>
          <dgm:animOne val="branch"/>
          <dgm:animLvl val="lvl"/>
        </dgm:presLayoutVars>
      </dgm:prSet>
      <dgm:spPr/>
    </dgm:pt>
    <dgm:pt modelId="{CEA9BC10-EBA9-4DBE-B553-C2611553C762}" type="pres">
      <dgm:prSet presAssocID="{3370ACEF-51AB-46FA-A1D9-E7048F0FA87A}" presName="thickLine" presStyleLbl="alignNode1" presStyleIdx="0" presStyleCnt="4"/>
      <dgm:spPr/>
    </dgm:pt>
    <dgm:pt modelId="{04AD103A-09AE-4985-BB5D-9AC07FD9E0AC}" type="pres">
      <dgm:prSet presAssocID="{3370ACEF-51AB-46FA-A1D9-E7048F0FA87A}" presName="horz1" presStyleCnt="0"/>
      <dgm:spPr/>
    </dgm:pt>
    <dgm:pt modelId="{1305A3A7-4770-4E60-A68D-850E57CCE2BF}" type="pres">
      <dgm:prSet presAssocID="{3370ACEF-51AB-46FA-A1D9-E7048F0FA87A}" presName="tx1" presStyleLbl="revTx" presStyleIdx="0" presStyleCnt="8" custScaleX="151771"/>
      <dgm:spPr/>
    </dgm:pt>
    <dgm:pt modelId="{E9FEE104-66BC-4774-8AB1-0783EB1F6BAC}" type="pres">
      <dgm:prSet presAssocID="{3370ACEF-51AB-46FA-A1D9-E7048F0FA87A}" presName="vert1" presStyleCnt="0"/>
      <dgm:spPr/>
    </dgm:pt>
    <dgm:pt modelId="{D229599D-C9F1-4CDE-BE24-A786A41E8EF3}" type="pres">
      <dgm:prSet presAssocID="{C60638D6-36B8-44E5-9E1A-5F556215BF6D}" presName="vertSpace2a" presStyleCnt="0"/>
      <dgm:spPr/>
    </dgm:pt>
    <dgm:pt modelId="{8ACFA8EE-2F30-472E-BD24-C4399FD3FA1C}" type="pres">
      <dgm:prSet presAssocID="{C60638D6-36B8-44E5-9E1A-5F556215BF6D}" presName="horz2" presStyleCnt="0"/>
      <dgm:spPr/>
    </dgm:pt>
    <dgm:pt modelId="{D17F3AF4-8F78-47A7-8475-788D85248C4F}" type="pres">
      <dgm:prSet presAssocID="{C60638D6-36B8-44E5-9E1A-5F556215BF6D}" presName="horzSpace2" presStyleCnt="0"/>
      <dgm:spPr/>
    </dgm:pt>
    <dgm:pt modelId="{88E875FC-3585-4F27-9A84-77701958D6B7}" type="pres">
      <dgm:prSet presAssocID="{C60638D6-36B8-44E5-9E1A-5F556215BF6D}" presName="tx2" presStyleLbl="revTx" presStyleIdx="1" presStyleCnt="8"/>
      <dgm:spPr/>
    </dgm:pt>
    <dgm:pt modelId="{F61C64EB-FAA3-40C8-955E-BCE6EA8CFC3F}" type="pres">
      <dgm:prSet presAssocID="{C60638D6-36B8-44E5-9E1A-5F556215BF6D}" presName="vert2" presStyleCnt="0"/>
      <dgm:spPr/>
    </dgm:pt>
    <dgm:pt modelId="{E12F54FB-2966-4EEE-A741-85779EACA7B9}" type="pres">
      <dgm:prSet presAssocID="{C60638D6-36B8-44E5-9E1A-5F556215BF6D}" presName="thinLine2b" presStyleLbl="callout" presStyleIdx="0" presStyleCnt="4"/>
      <dgm:spPr/>
    </dgm:pt>
    <dgm:pt modelId="{A2F63272-6E9E-4FE5-9CE4-52A22DEFCAFF}" type="pres">
      <dgm:prSet presAssocID="{C60638D6-36B8-44E5-9E1A-5F556215BF6D}" presName="vertSpace2b" presStyleCnt="0"/>
      <dgm:spPr/>
    </dgm:pt>
    <dgm:pt modelId="{D904EDDF-D08C-40F8-91DE-DD5F25F9DF3E}" type="pres">
      <dgm:prSet presAssocID="{8EAE6F96-CC82-4D1D-BF8F-F123586AA757}" presName="thickLine" presStyleLbl="alignNode1" presStyleIdx="1" presStyleCnt="4"/>
      <dgm:spPr/>
    </dgm:pt>
    <dgm:pt modelId="{61BD6069-A4D0-47B6-B828-F3FFFD706A19}" type="pres">
      <dgm:prSet presAssocID="{8EAE6F96-CC82-4D1D-BF8F-F123586AA757}" presName="horz1" presStyleCnt="0"/>
      <dgm:spPr/>
    </dgm:pt>
    <dgm:pt modelId="{98AE9CCF-6CD5-4EEE-98E5-319213A904A5}" type="pres">
      <dgm:prSet presAssocID="{8EAE6F96-CC82-4D1D-BF8F-F123586AA757}" presName="tx1" presStyleLbl="revTx" presStyleIdx="2" presStyleCnt="8" custScaleX="147748" custLinFactNeighborX="-1488"/>
      <dgm:spPr/>
    </dgm:pt>
    <dgm:pt modelId="{E0956981-88C4-4CF9-BB96-B515E6DF3E24}" type="pres">
      <dgm:prSet presAssocID="{8EAE6F96-CC82-4D1D-BF8F-F123586AA757}" presName="vert1" presStyleCnt="0"/>
      <dgm:spPr/>
    </dgm:pt>
    <dgm:pt modelId="{CB060D59-A072-42E0-AC50-111C61995B8F}" type="pres">
      <dgm:prSet presAssocID="{EF51FF68-13EB-4C6B-8E65-2A552AD50F9A}" presName="vertSpace2a" presStyleCnt="0"/>
      <dgm:spPr/>
    </dgm:pt>
    <dgm:pt modelId="{7674B63A-805D-4FBA-968A-5060F08627EB}" type="pres">
      <dgm:prSet presAssocID="{EF51FF68-13EB-4C6B-8E65-2A552AD50F9A}" presName="horz2" presStyleCnt="0"/>
      <dgm:spPr/>
    </dgm:pt>
    <dgm:pt modelId="{6E8FA6E3-CD5E-49CD-9445-AE9DFF88FF0A}" type="pres">
      <dgm:prSet presAssocID="{EF51FF68-13EB-4C6B-8E65-2A552AD50F9A}" presName="horzSpace2" presStyleCnt="0"/>
      <dgm:spPr/>
    </dgm:pt>
    <dgm:pt modelId="{9D308552-450A-4423-9A99-8FA35F3F1C65}" type="pres">
      <dgm:prSet presAssocID="{EF51FF68-13EB-4C6B-8E65-2A552AD50F9A}" presName="tx2" presStyleLbl="revTx" presStyleIdx="3" presStyleCnt="8"/>
      <dgm:spPr/>
    </dgm:pt>
    <dgm:pt modelId="{EFD9EC80-1A09-48B8-8882-FE1A53A6594D}" type="pres">
      <dgm:prSet presAssocID="{EF51FF68-13EB-4C6B-8E65-2A552AD50F9A}" presName="vert2" presStyleCnt="0"/>
      <dgm:spPr/>
    </dgm:pt>
    <dgm:pt modelId="{9A2DE58F-BDC0-4887-B2DA-AF42AFA9F32B}" type="pres">
      <dgm:prSet presAssocID="{EF51FF68-13EB-4C6B-8E65-2A552AD50F9A}" presName="thinLine2b" presStyleLbl="callout" presStyleIdx="1" presStyleCnt="4"/>
      <dgm:spPr/>
    </dgm:pt>
    <dgm:pt modelId="{9A3DCFE1-6696-4E88-8EE2-81B7E86EC3D9}" type="pres">
      <dgm:prSet presAssocID="{EF51FF68-13EB-4C6B-8E65-2A552AD50F9A}" presName="vertSpace2b" presStyleCnt="0"/>
      <dgm:spPr/>
    </dgm:pt>
    <dgm:pt modelId="{E000E6F4-5CA6-40B2-B08F-100C63849C7E}" type="pres">
      <dgm:prSet presAssocID="{B2248B6B-C54C-4CCB-8533-D79F9CF8A38C}" presName="thickLine" presStyleLbl="alignNode1" presStyleIdx="2" presStyleCnt="4"/>
      <dgm:spPr/>
    </dgm:pt>
    <dgm:pt modelId="{13C8137D-40F8-4F41-96D9-C8308537A7B9}" type="pres">
      <dgm:prSet presAssocID="{B2248B6B-C54C-4CCB-8533-D79F9CF8A38C}" presName="horz1" presStyleCnt="0"/>
      <dgm:spPr/>
    </dgm:pt>
    <dgm:pt modelId="{F506E745-F392-462D-BD85-EB2BEBE86B87}" type="pres">
      <dgm:prSet presAssocID="{B2248B6B-C54C-4CCB-8533-D79F9CF8A38C}" presName="tx1" presStyleLbl="revTx" presStyleIdx="4" presStyleCnt="8" custScaleX="149723" custLinFactNeighborX="-6022"/>
      <dgm:spPr/>
    </dgm:pt>
    <dgm:pt modelId="{5796C57E-DF75-405A-B357-C66D03126E80}" type="pres">
      <dgm:prSet presAssocID="{B2248B6B-C54C-4CCB-8533-D79F9CF8A38C}" presName="vert1" presStyleCnt="0"/>
      <dgm:spPr/>
    </dgm:pt>
    <dgm:pt modelId="{B2B8DB3A-A61D-4E71-87CA-8B6524661638}" type="pres">
      <dgm:prSet presAssocID="{15BB4B33-F57B-48C4-B02A-56FE5139B188}" presName="vertSpace2a" presStyleCnt="0"/>
      <dgm:spPr/>
    </dgm:pt>
    <dgm:pt modelId="{C5AD0E56-81FB-4525-9B17-1B27EBAFCD4D}" type="pres">
      <dgm:prSet presAssocID="{15BB4B33-F57B-48C4-B02A-56FE5139B188}" presName="horz2" presStyleCnt="0"/>
      <dgm:spPr/>
    </dgm:pt>
    <dgm:pt modelId="{99EB6218-373C-4991-9225-24249DF5F26F}" type="pres">
      <dgm:prSet presAssocID="{15BB4B33-F57B-48C4-B02A-56FE5139B188}" presName="horzSpace2" presStyleCnt="0"/>
      <dgm:spPr/>
    </dgm:pt>
    <dgm:pt modelId="{75849AA4-932C-4317-B0B8-5BA3E5F641E6}" type="pres">
      <dgm:prSet presAssocID="{15BB4B33-F57B-48C4-B02A-56FE5139B188}" presName="tx2" presStyleLbl="revTx" presStyleIdx="5" presStyleCnt="8"/>
      <dgm:spPr/>
    </dgm:pt>
    <dgm:pt modelId="{DFF883B8-AFDD-44B7-97FC-080D7A4CB69C}" type="pres">
      <dgm:prSet presAssocID="{15BB4B33-F57B-48C4-B02A-56FE5139B188}" presName="vert2" presStyleCnt="0"/>
      <dgm:spPr/>
    </dgm:pt>
    <dgm:pt modelId="{58B58E9E-FE9F-4546-AD50-B739E3DE7C59}" type="pres">
      <dgm:prSet presAssocID="{15BB4B33-F57B-48C4-B02A-56FE5139B188}" presName="thinLine2b" presStyleLbl="callout" presStyleIdx="2" presStyleCnt="4"/>
      <dgm:spPr/>
    </dgm:pt>
    <dgm:pt modelId="{513BB678-32E3-4C54-8A89-EE0F6133F790}" type="pres">
      <dgm:prSet presAssocID="{15BB4B33-F57B-48C4-B02A-56FE5139B188}" presName="vertSpace2b" presStyleCnt="0"/>
      <dgm:spPr/>
    </dgm:pt>
    <dgm:pt modelId="{2746E384-3DDC-4B58-8EE0-F930DDC25421}" type="pres">
      <dgm:prSet presAssocID="{CD2DFBDB-326C-4A63-B0F8-04FDA19C8280}" presName="thickLine" presStyleLbl="alignNode1" presStyleIdx="3" presStyleCnt="4"/>
      <dgm:spPr/>
    </dgm:pt>
    <dgm:pt modelId="{AA157AE9-0E06-4D03-95B0-5FF1F6724206}" type="pres">
      <dgm:prSet presAssocID="{CD2DFBDB-326C-4A63-B0F8-04FDA19C8280}" presName="horz1" presStyleCnt="0"/>
      <dgm:spPr/>
    </dgm:pt>
    <dgm:pt modelId="{EF340416-EB63-4122-A6FC-822EDBC9026E}" type="pres">
      <dgm:prSet presAssocID="{CD2DFBDB-326C-4A63-B0F8-04FDA19C8280}" presName="tx1" presStyleLbl="revTx" presStyleIdx="6" presStyleCnt="8" custScaleX="151497" custLinFactNeighborX="-6221"/>
      <dgm:spPr/>
    </dgm:pt>
    <dgm:pt modelId="{1A849EA1-9EBB-429B-B395-1CD1392F15C4}" type="pres">
      <dgm:prSet presAssocID="{CD2DFBDB-326C-4A63-B0F8-04FDA19C8280}" presName="vert1" presStyleCnt="0"/>
      <dgm:spPr/>
    </dgm:pt>
    <dgm:pt modelId="{EB2D620F-C6C1-40BB-A5D1-5E45727C7FA0}" type="pres">
      <dgm:prSet presAssocID="{89B8632E-41BE-4738-BDA6-23C4CA197BA1}" presName="vertSpace2a" presStyleCnt="0"/>
      <dgm:spPr/>
    </dgm:pt>
    <dgm:pt modelId="{C15F2E06-758A-4CCF-A9ED-ACCF06D60CDF}" type="pres">
      <dgm:prSet presAssocID="{89B8632E-41BE-4738-BDA6-23C4CA197BA1}" presName="horz2" presStyleCnt="0"/>
      <dgm:spPr/>
    </dgm:pt>
    <dgm:pt modelId="{1E05B01B-5502-4A27-903F-F5C76F6972DB}" type="pres">
      <dgm:prSet presAssocID="{89B8632E-41BE-4738-BDA6-23C4CA197BA1}" presName="horzSpace2" presStyleCnt="0"/>
      <dgm:spPr/>
    </dgm:pt>
    <dgm:pt modelId="{71E5021A-2617-4D58-A225-A8C2ED972532}" type="pres">
      <dgm:prSet presAssocID="{89B8632E-41BE-4738-BDA6-23C4CA197BA1}" presName="tx2" presStyleLbl="revTx" presStyleIdx="7" presStyleCnt="8"/>
      <dgm:spPr/>
    </dgm:pt>
    <dgm:pt modelId="{18867243-DDC7-4686-AEEC-22276EAFBF57}" type="pres">
      <dgm:prSet presAssocID="{89B8632E-41BE-4738-BDA6-23C4CA197BA1}" presName="vert2" presStyleCnt="0"/>
      <dgm:spPr/>
    </dgm:pt>
    <dgm:pt modelId="{47AC633E-1672-49F9-82E3-92BBE9190836}" type="pres">
      <dgm:prSet presAssocID="{89B8632E-41BE-4738-BDA6-23C4CA197BA1}" presName="thinLine2b" presStyleLbl="callout" presStyleIdx="3" presStyleCnt="4"/>
      <dgm:spPr/>
    </dgm:pt>
    <dgm:pt modelId="{B0E19305-F717-49C7-93F2-7AD1627F594E}" type="pres">
      <dgm:prSet presAssocID="{89B8632E-41BE-4738-BDA6-23C4CA197BA1}" presName="vertSpace2b" presStyleCnt="0"/>
      <dgm:spPr/>
    </dgm:pt>
  </dgm:ptLst>
  <dgm:cxnLst>
    <dgm:cxn modelId="{46FCC620-B704-4305-AE93-98B54F129D0E}" type="presOf" srcId="{3370ACEF-51AB-46FA-A1D9-E7048F0FA87A}" destId="{1305A3A7-4770-4E60-A68D-850E57CCE2BF}" srcOrd="0" destOrd="0" presId="urn:microsoft.com/office/officeart/2008/layout/LinedList"/>
    <dgm:cxn modelId="{1B13542C-1AB8-414A-8FDB-2F9224A155F9}" type="presOf" srcId="{15BB4B33-F57B-48C4-B02A-56FE5139B188}" destId="{75849AA4-932C-4317-B0B8-5BA3E5F641E6}" srcOrd="0" destOrd="0" presId="urn:microsoft.com/office/officeart/2008/layout/LinedList"/>
    <dgm:cxn modelId="{ED3ECA43-6E45-4AE2-B557-D1346E60E798}" type="presOf" srcId="{B2248B6B-C54C-4CCB-8533-D79F9CF8A38C}" destId="{F506E745-F392-462D-BD85-EB2BEBE86B87}" srcOrd="0" destOrd="0" presId="urn:microsoft.com/office/officeart/2008/layout/LinedList"/>
    <dgm:cxn modelId="{E06CE645-37E6-4C3E-9219-14AB3796AB0B}" srcId="{690CEA2F-7162-4E76-96EB-4988C8590149}" destId="{CD2DFBDB-326C-4A63-B0F8-04FDA19C8280}" srcOrd="3" destOrd="0" parTransId="{A37BA4F7-3E84-432F-AC07-B4F04B250610}" sibTransId="{E0D7CDD7-3A99-4781-982C-124A77403080}"/>
    <dgm:cxn modelId="{076CBB6B-4FDC-45FB-AFE7-2225EC77EACA}" srcId="{690CEA2F-7162-4E76-96EB-4988C8590149}" destId="{8EAE6F96-CC82-4D1D-BF8F-F123586AA757}" srcOrd="1" destOrd="0" parTransId="{15D52D8B-BAB8-4DC6-8F67-44BFF54EED15}" sibTransId="{8EA5A069-30F5-475A-A7E7-423339143B0F}"/>
    <dgm:cxn modelId="{407F6E6D-BFC5-4A0D-98E8-1C8998E67E62}" type="presOf" srcId="{690CEA2F-7162-4E76-96EB-4988C8590149}" destId="{B5DD2ED0-323E-425E-9909-BCA4DB309D84}" srcOrd="0" destOrd="0" presId="urn:microsoft.com/office/officeart/2008/layout/LinedList"/>
    <dgm:cxn modelId="{5B62976F-99D5-4808-AA52-FCC59D371D08}" srcId="{3370ACEF-51AB-46FA-A1D9-E7048F0FA87A}" destId="{C60638D6-36B8-44E5-9E1A-5F556215BF6D}" srcOrd="0" destOrd="0" parTransId="{53469846-FCBF-455B-9EBA-877654A9B94A}" sibTransId="{E054A0EB-17CE-4DF6-87D3-5F28A75446CD}"/>
    <dgm:cxn modelId="{6ED84E50-AF0B-4144-83EA-83CD78A5B837}" srcId="{8EAE6F96-CC82-4D1D-BF8F-F123586AA757}" destId="{EF51FF68-13EB-4C6B-8E65-2A552AD50F9A}" srcOrd="0" destOrd="0" parTransId="{9658EE12-4B93-4E4A-B079-6DB5AD962FC2}" sibTransId="{528B8CED-D809-44D0-A19E-59980446C908}"/>
    <dgm:cxn modelId="{9AF150B2-A5E8-4EF4-9782-486757DDF63D}" srcId="{B2248B6B-C54C-4CCB-8533-D79F9CF8A38C}" destId="{15BB4B33-F57B-48C4-B02A-56FE5139B188}" srcOrd="0" destOrd="0" parTransId="{9B1F7F99-3338-4FED-9976-E5CD1FC810FB}" sibTransId="{3FFBBCFD-F724-4635-8CEE-C253B1DA6150}"/>
    <dgm:cxn modelId="{976A02B5-3F2E-49CD-A0C0-922B5526825C}" type="presOf" srcId="{8EAE6F96-CC82-4D1D-BF8F-F123586AA757}" destId="{98AE9CCF-6CD5-4EEE-98E5-319213A904A5}" srcOrd="0" destOrd="0" presId="urn:microsoft.com/office/officeart/2008/layout/LinedList"/>
    <dgm:cxn modelId="{D891C5B9-36AF-4250-A6A7-F02E809F313F}" srcId="{690CEA2F-7162-4E76-96EB-4988C8590149}" destId="{B2248B6B-C54C-4CCB-8533-D79F9CF8A38C}" srcOrd="2" destOrd="0" parTransId="{A60F868F-A66C-405F-8671-829072384684}" sibTransId="{762CB30A-B156-494B-9AE8-513574AD42D1}"/>
    <dgm:cxn modelId="{F00AACD5-06E7-43CF-A980-F92925A0B1BC}" type="presOf" srcId="{CD2DFBDB-326C-4A63-B0F8-04FDA19C8280}" destId="{EF340416-EB63-4122-A6FC-822EDBC9026E}" srcOrd="0" destOrd="0" presId="urn:microsoft.com/office/officeart/2008/layout/LinedList"/>
    <dgm:cxn modelId="{7E21CDD5-6469-4E50-9F06-ADC533131404}" type="presOf" srcId="{C60638D6-36B8-44E5-9E1A-5F556215BF6D}" destId="{88E875FC-3585-4F27-9A84-77701958D6B7}" srcOrd="0" destOrd="0" presId="urn:microsoft.com/office/officeart/2008/layout/LinedList"/>
    <dgm:cxn modelId="{ED77FAE9-6220-497A-BEEC-FD475077FE23}" type="presOf" srcId="{EF51FF68-13EB-4C6B-8E65-2A552AD50F9A}" destId="{9D308552-450A-4423-9A99-8FA35F3F1C65}" srcOrd="0" destOrd="0" presId="urn:microsoft.com/office/officeart/2008/layout/LinedList"/>
    <dgm:cxn modelId="{3C9754ED-2D30-40D2-B8D8-DA6DD1335C6E}" type="presOf" srcId="{89B8632E-41BE-4738-BDA6-23C4CA197BA1}" destId="{71E5021A-2617-4D58-A225-A8C2ED972532}" srcOrd="0" destOrd="0" presId="urn:microsoft.com/office/officeart/2008/layout/LinedList"/>
    <dgm:cxn modelId="{C8CD8AF0-3732-40C9-ACF0-C5F8328E33FE}" srcId="{CD2DFBDB-326C-4A63-B0F8-04FDA19C8280}" destId="{89B8632E-41BE-4738-BDA6-23C4CA197BA1}" srcOrd="0" destOrd="0" parTransId="{70E2A858-5613-4802-9CED-4779AF85A663}" sibTransId="{D15032F3-08EF-4583-84AE-1C6998CD2681}"/>
    <dgm:cxn modelId="{51F0B2FC-2A5B-42C0-98E1-9B3C332A8708}" srcId="{690CEA2F-7162-4E76-96EB-4988C8590149}" destId="{3370ACEF-51AB-46FA-A1D9-E7048F0FA87A}" srcOrd="0" destOrd="0" parTransId="{60D2D312-31B2-4401-8412-4B22B621EC01}" sibTransId="{45B36F56-08DF-4BF9-86F5-068DE70905D2}"/>
    <dgm:cxn modelId="{4A42A4D0-4387-44FA-862D-428E7A69E668}" type="presParOf" srcId="{B5DD2ED0-323E-425E-9909-BCA4DB309D84}" destId="{CEA9BC10-EBA9-4DBE-B553-C2611553C762}" srcOrd="0" destOrd="0" presId="urn:microsoft.com/office/officeart/2008/layout/LinedList"/>
    <dgm:cxn modelId="{402B39F8-82FE-4B99-BB1C-49B20E839823}" type="presParOf" srcId="{B5DD2ED0-323E-425E-9909-BCA4DB309D84}" destId="{04AD103A-09AE-4985-BB5D-9AC07FD9E0AC}" srcOrd="1" destOrd="0" presId="urn:microsoft.com/office/officeart/2008/layout/LinedList"/>
    <dgm:cxn modelId="{09933974-8811-4B4A-AF3E-01E658777FD9}" type="presParOf" srcId="{04AD103A-09AE-4985-BB5D-9AC07FD9E0AC}" destId="{1305A3A7-4770-4E60-A68D-850E57CCE2BF}" srcOrd="0" destOrd="0" presId="urn:microsoft.com/office/officeart/2008/layout/LinedList"/>
    <dgm:cxn modelId="{1739A633-8096-41A3-977D-CA1E4B14C0E9}" type="presParOf" srcId="{04AD103A-09AE-4985-BB5D-9AC07FD9E0AC}" destId="{E9FEE104-66BC-4774-8AB1-0783EB1F6BAC}" srcOrd="1" destOrd="0" presId="urn:microsoft.com/office/officeart/2008/layout/LinedList"/>
    <dgm:cxn modelId="{02D935BB-F872-47DE-B79F-A8A4923ADBE6}" type="presParOf" srcId="{E9FEE104-66BC-4774-8AB1-0783EB1F6BAC}" destId="{D229599D-C9F1-4CDE-BE24-A786A41E8EF3}" srcOrd="0" destOrd="0" presId="urn:microsoft.com/office/officeart/2008/layout/LinedList"/>
    <dgm:cxn modelId="{D6C61F8F-DBF1-4F33-9ED9-5897251F940C}" type="presParOf" srcId="{E9FEE104-66BC-4774-8AB1-0783EB1F6BAC}" destId="{8ACFA8EE-2F30-472E-BD24-C4399FD3FA1C}" srcOrd="1" destOrd="0" presId="urn:microsoft.com/office/officeart/2008/layout/LinedList"/>
    <dgm:cxn modelId="{8C3E645C-80E3-4155-B42A-F61C0E1C162A}" type="presParOf" srcId="{8ACFA8EE-2F30-472E-BD24-C4399FD3FA1C}" destId="{D17F3AF4-8F78-47A7-8475-788D85248C4F}" srcOrd="0" destOrd="0" presId="urn:microsoft.com/office/officeart/2008/layout/LinedList"/>
    <dgm:cxn modelId="{A586E8BB-7B6A-46BA-A1CA-0401F70F67E0}" type="presParOf" srcId="{8ACFA8EE-2F30-472E-BD24-C4399FD3FA1C}" destId="{88E875FC-3585-4F27-9A84-77701958D6B7}" srcOrd="1" destOrd="0" presId="urn:microsoft.com/office/officeart/2008/layout/LinedList"/>
    <dgm:cxn modelId="{FF0DB6A8-D358-42CC-ADE0-9ECF2A6AEDB4}" type="presParOf" srcId="{8ACFA8EE-2F30-472E-BD24-C4399FD3FA1C}" destId="{F61C64EB-FAA3-40C8-955E-BCE6EA8CFC3F}" srcOrd="2" destOrd="0" presId="urn:microsoft.com/office/officeart/2008/layout/LinedList"/>
    <dgm:cxn modelId="{8FCCF2B1-72C7-4ACA-A3AF-964F5FA535EB}" type="presParOf" srcId="{E9FEE104-66BC-4774-8AB1-0783EB1F6BAC}" destId="{E12F54FB-2966-4EEE-A741-85779EACA7B9}" srcOrd="2" destOrd="0" presId="urn:microsoft.com/office/officeart/2008/layout/LinedList"/>
    <dgm:cxn modelId="{1373B678-D8E3-45B7-9CB8-8F3C10153CB1}" type="presParOf" srcId="{E9FEE104-66BC-4774-8AB1-0783EB1F6BAC}" destId="{A2F63272-6E9E-4FE5-9CE4-52A22DEFCAFF}" srcOrd="3" destOrd="0" presId="urn:microsoft.com/office/officeart/2008/layout/LinedList"/>
    <dgm:cxn modelId="{FD959C8B-9DF4-4312-9CDB-6630212C11B3}" type="presParOf" srcId="{B5DD2ED0-323E-425E-9909-BCA4DB309D84}" destId="{D904EDDF-D08C-40F8-91DE-DD5F25F9DF3E}" srcOrd="2" destOrd="0" presId="urn:microsoft.com/office/officeart/2008/layout/LinedList"/>
    <dgm:cxn modelId="{1DF14DFB-241A-4693-96A6-0678C78E21CA}" type="presParOf" srcId="{B5DD2ED0-323E-425E-9909-BCA4DB309D84}" destId="{61BD6069-A4D0-47B6-B828-F3FFFD706A19}" srcOrd="3" destOrd="0" presId="urn:microsoft.com/office/officeart/2008/layout/LinedList"/>
    <dgm:cxn modelId="{BE8D95E4-A0F2-4C73-AB2D-7FFC6A871401}" type="presParOf" srcId="{61BD6069-A4D0-47B6-B828-F3FFFD706A19}" destId="{98AE9CCF-6CD5-4EEE-98E5-319213A904A5}" srcOrd="0" destOrd="0" presId="urn:microsoft.com/office/officeart/2008/layout/LinedList"/>
    <dgm:cxn modelId="{AFC0527F-CEE8-4F49-AAC4-7BBBE8EB3970}" type="presParOf" srcId="{61BD6069-A4D0-47B6-B828-F3FFFD706A19}" destId="{E0956981-88C4-4CF9-BB96-B515E6DF3E24}" srcOrd="1" destOrd="0" presId="urn:microsoft.com/office/officeart/2008/layout/LinedList"/>
    <dgm:cxn modelId="{8A69BEC7-201F-4EE3-83A7-8306FBC4223A}" type="presParOf" srcId="{E0956981-88C4-4CF9-BB96-B515E6DF3E24}" destId="{CB060D59-A072-42E0-AC50-111C61995B8F}" srcOrd="0" destOrd="0" presId="urn:microsoft.com/office/officeart/2008/layout/LinedList"/>
    <dgm:cxn modelId="{AAC158C4-D4B5-4F9F-9EB5-D03EA217B42A}" type="presParOf" srcId="{E0956981-88C4-4CF9-BB96-B515E6DF3E24}" destId="{7674B63A-805D-4FBA-968A-5060F08627EB}" srcOrd="1" destOrd="0" presId="urn:microsoft.com/office/officeart/2008/layout/LinedList"/>
    <dgm:cxn modelId="{15960C87-FF91-4632-B094-93281A59F8D7}" type="presParOf" srcId="{7674B63A-805D-4FBA-968A-5060F08627EB}" destId="{6E8FA6E3-CD5E-49CD-9445-AE9DFF88FF0A}" srcOrd="0" destOrd="0" presId="urn:microsoft.com/office/officeart/2008/layout/LinedList"/>
    <dgm:cxn modelId="{0AE24618-9BA8-46DA-91D8-AC88EAE86378}" type="presParOf" srcId="{7674B63A-805D-4FBA-968A-5060F08627EB}" destId="{9D308552-450A-4423-9A99-8FA35F3F1C65}" srcOrd="1" destOrd="0" presId="urn:microsoft.com/office/officeart/2008/layout/LinedList"/>
    <dgm:cxn modelId="{1CD3897F-3A08-4ED8-8DFB-F2F84C1CA5F4}" type="presParOf" srcId="{7674B63A-805D-4FBA-968A-5060F08627EB}" destId="{EFD9EC80-1A09-48B8-8882-FE1A53A6594D}" srcOrd="2" destOrd="0" presId="urn:microsoft.com/office/officeart/2008/layout/LinedList"/>
    <dgm:cxn modelId="{FBD8171C-6072-4473-9A67-1ED800FABFF4}" type="presParOf" srcId="{E0956981-88C4-4CF9-BB96-B515E6DF3E24}" destId="{9A2DE58F-BDC0-4887-B2DA-AF42AFA9F32B}" srcOrd="2" destOrd="0" presId="urn:microsoft.com/office/officeart/2008/layout/LinedList"/>
    <dgm:cxn modelId="{14BAB993-0D50-4AF7-BF4B-BAB7F5492760}" type="presParOf" srcId="{E0956981-88C4-4CF9-BB96-B515E6DF3E24}" destId="{9A3DCFE1-6696-4E88-8EE2-81B7E86EC3D9}" srcOrd="3" destOrd="0" presId="urn:microsoft.com/office/officeart/2008/layout/LinedList"/>
    <dgm:cxn modelId="{996FEE50-D9D4-4D53-8533-F89A22B38D79}" type="presParOf" srcId="{B5DD2ED0-323E-425E-9909-BCA4DB309D84}" destId="{E000E6F4-5CA6-40B2-B08F-100C63849C7E}" srcOrd="4" destOrd="0" presId="urn:microsoft.com/office/officeart/2008/layout/LinedList"/>
    <dgm:cxn modelId="{7D06011A-835F-4B10-B77C-A159B1BB1BAA}" type="presParOf" srcId="{B5DD2ED0-323E-425E-9909-BCA4DB309D84}" destId="{13C8137D-40F8-4F41-96D9-C8308537A7B9}" srcOrd="5" destOrd="0" presId="urn:microsoft.com/office/officeart/2008/layout/LinedList"/>
    <dgm:cxn modelId="{90965E10-C2E7-4EDA-A95D-836A8B11BA4A}" type="presParOf" srcId="{13C8137D-40F8-4F41-96D9-C8308537A7B9}" destId="{F506E745-F392-462D-BD85-EB2BEBE86B87}" srcOrd="0" destOrd="0" presId="urn:microsoft.com/office/officeart/2008/layout/LinedList"/>
    <dgm:cxn modelId="{DEEB92E8-D3D8-467D-AC91-30C436DC65E9}" type="presParOf" srcId="{13C8137D-40F8-4F41-96D9-C8308537A7B9}" destId="{5796C57E-DF75-405A-B357-C66D03126E80}" srcOrd="1" destOrd="0" presId="urn:microsoft.com/office/officeart/2008/layout/LinedList"/>
    <dgm:cxn modelId="{12B0A75F-5305-4629-905D-8B0E8FE341E4}" type="presParOf" srcId="{5796C57E-DF75-405A-B357-C66D03126E80}" destId="{B2B8DB3A-A61D-4E71-87CA-8B6524661638}" srcOrd="0" destOrd="0" presId="urn:microsoft.com/office/officeart/2008/layout/LinedList"/>
    <dgm:cxn modelId="{8DCDF430-93E4-40CE-BC1D-ADE117E9FAFE}" type="presParOf" srcId="{5796C57E-DF75-405A-B357-C66D03126E80}" destId="{C5AD0E56-81FB-4525-9B17-1B27EBAFCD4D}" srcOrd="1" destOrd="0" presId="urn:microsoft.com/office/officeart/2008/layout/LinedList"/>
    <dgm:cxn modelId="{4BC389DA-B9CB-4843-8210-FBD9CD044B8D}" type="presParOf" srcId="{C5AD0E56-81FB-4525-9B17-1B27EBAFCD4D}" destId="{99EB6218-373C-4991-9225-24249DF5F26F}" srcOrd="0" destOrd="0" presId="urn:microsoft.com/office/officeart/2008/layout/LinedList"/>
    <dgm:cxn modelId="{ED4FC413-E3CF-46B9-94AC-FE4681F55FC0}" type="presParOf" srcId="{C5AD0E56-81FB-4525-9B17-1B27EBAFCD4D}" destId="{75849AA4-932C-4317-B0B8-5BA3E5F641E6}" srcOrd="1" destOrd="0" presId="urn:microsoft.com/office/officeart/2008/layout/LinedList"/>
    <dgm:cxn modelId="{3569AE1D-FDD6-410C-9A1D-2F04AC63D9D1}" type="presParOf" srcId="{C5AD0E56-81FB-4525-9B17-1B27EBAFCD4D}" destId="{DFF883B8-AFDD-44B7-97FC-080D7A4CB69C}" srcOrd="2" destOrd="0" presId="urn:microsoft.com/office/officeart/2008/layout/LinedList"/>
    <dgm:cxn modelId="{A012F465-277E-470A-A009-5E64E1C5FD46}" type="presParOf" srcId="{5796C57E-DF75-405A-B357-C66D03126E80}" destId="{58B58E9E-FE9F-4546-AD50-B739E3DE7C59}" srcOrd="2" destOrd="0" presId="urn:microsoft.com/office/officeart/2008/layout/LinedList"/>
    <dgm:cxn modelId="{6CF571EF-98C2-43DB-A54F-68D73B3BF65B}" type="presParOf" srcId="{5796C57E-DF75-405A-B357-C66D03126E80}" destId="{513BB678-32E3-4C54-8A89-EE0F6133F790}" srcOrd="3" destOrd="0" presId="urn:microsoft.com/office/officeart/2008/layout/LinedList"/>
    <dgm:cxn modelId="{0DF5AACE-9E4B-4B39-9F77-30C803A11CBF}" type="presParOf" srcId="{B5DD2ED0-323E-425E-9909-BCA4DB309D84}" destId="{2746E384-3DDC-4B58-8EE0-F930DDC25421}" srcOrd="6" destOrd="0" presId="urn:microsoft.com/office/officeart/2008/layout/LinedList"/>
    <dgm:cxn modelId="{D9D7114B-BAFC-4600-886E-6010A1B5567D}" type="presParOf" srcId="{B5DD2ED0-323E-425E-9909-BCA4DB309D84}" destId="{AA157AE9-0E06-4D03-95B0-5FF1F6724206}" srcOrd="7" destOrd="0" presId="urn:microsoft.com/office/officeart/2008/layout/LinedList"/>
    <dgm:cxn modelId="{12FF1DF4-DFD6-4BCB-AF10-D7C76E1E05C3}" type="presParOf" srcId="{AA157AE9-0E06-4D03-95B0-5FF1F6724206}" destId="{EF340416-EB63-4122-A6FC-822EDBC9026E}" srcOrd="0" destOrd="0" presId="urn:microsoft.com/office/officeart/2008/layout/LinedList"/>
    <dgm:cxn modelId="{2AB26794-CDF5-4DFF-A2A8-04A2CF1FE1E9}" type="presParOf" srcId="{AA157AE9-0E06-4D03-95B0-5FF1F6724206}" destId="{1A849EA1-9EBB-429B-B395-1CD1392F15C4}" srcOrd="1" destOrd="0" presId="urn:microsoft.com/office/officeart/2008/layout/LinedList"/>
    <dgm:cxn modelId="{C8C2086D-74F4-477F-8735-11AAD08D221B}" type="presParOf" srcId="{1A849EA1-9EBB-429B-B395-1CD1392F15C4}" destId="{EB2D620F-C6C1-40BB-A5D1-5E45727C7FA0}" srcOrd="0" destOrd="0" presId="urn:microsoft.com/office/officeart/2008/layout/LinedList"/>
    <dgm:cxn modelId="{6E883E3D-2DC4-4FB8-9C97-6639BFEF05B5}" type="presParOf" srcId="{1A849EA1-9EBB-429B-B395-1CD1392F15C4}" destId="{C15F2E06-758A-4CCF-A9ED-ACCF06D60CDF}" srcOrd="1" destOrd="0" presId="urn:microsoft.com/office/officeart/2008/layout/LinedList"/>
    <dgm:cxn modelId="{19E654FD-413E-43DC-9DF4-8CF030C24F53}" type="presParOf" srcId="{C15F2E06-758A-4CCF-A9ED-ACCF06D60CDF}" destId="{1E05B01B-5502-4A27-903F-F5C76F6972DB}" srcOrd="0" destOrd="0" presId="urn:microsoft.com/office/officeart/2008/layout/LinedList"/>
    <dgm:cxn modelId="{4DBB1E70-3DB4-4989-9158-8E2BCCBF5F31}" type="presParOf" srcId="{C15F2E06-758A-4CCF-A9ED-ACCF06D60CDF}" destId="{71E5021A-2617-4D58-A225-A8C2ED972532}" srcOrd="1" destOrd="0" presId="urn:microsoft.com/office/officeart/2008/layout/LinedList"/>
    <dgm:cxn modelId="{2221EF20-48D7-4A7B-B001-2347A65078BC}" type="presParOf" srcId="{C15F2E06-758A-4CCF-A9ED-ACCF06D60CDF}" destId="{18867243-DDC7-4686-AEEC-22276EAFBF57}" srcOrd="2" destOrd="0" presId="urn:microsoft.com/office/officeart/2008/layout/LinedList"/>
    <dgm:cxn modelId="{98EE58B9-C731-42E4-8111-63B511E560E6}" type="presParOf" srcId="{1A849EA1-9EBB-429B-B395-1CD1392F15C4}" destId="{47AC633E-1672-49F9-82E3-92BBE9190836}" srcOrd="2" destOrd="0" presId="urn:microsoft.com/office/officeart/2008/layout/LinedList"/>
    <dgm:cxn modelId="{C4F5B273-8AF2-4C95-B61D-CC21FE0EB268}" type="presParOf" srcId="{1A849EA1-9EBB-429B-B395-1CD1392F15C4}" destId="{B0E19305-F717-49C7-93F2-7AD1627F594E}" srcOrd="3"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CB791-14F4-48F1-A1F0-08EC855B8915}">
      <dsp:nvSpPr>
        <dsp:cNvPr id="0" name=""/>
        <dsp:cNvSpPr/>
      </dsp:nvSpPr>
      <dsp:spPr>
        <a:xfrm>
          <a:off x="1082797" y="0"/>
          <a:ext cx="1666103" cy="1666273"/>
        </a:xfrm>
        <a:prstGeom prst="circularArrow">
          <a:avLst>
            <a:gd name="adj1" fmla="val 10980"/>
            <a:gd name="adj2" fmla="val 1142322"/>
            <a:gd name="adj3" fmla="val 4500000"/>
            <a:gd name="adj4" fmla="val 10800000"/>
            <a:gd name="adj5" fmla="val 125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628E2-DC43-4327-81E7-85A524E4E576}">
      <dsp:nvSpPr>
        <dsp:cNvPr id="0" name=""/>
        <dsp:cNvSpPr/>
      </dsp:nvSpPr>
      <dsp:spPr>
        <a:xfrm>
          <a:off x="1450647" y="603145"/>
          <a:ext cx="929780" cy="464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Negotiation</a:t>
          </a:r>
        </a:p>
      </dsp:txBody>
      <dsp:txXfrm>
        <a:off x="1450647" y="603145"/>
        <a:ext cx="929780" cy="464842"/>
      </dsp:txXfrm>
    </dsp:sp>
    <dsp:sp modelId="{A1F5DCDC-C27F-4ED1-9116-D21B31FACC3D}">
      <dsp:nvSpPr>
        <dsp:cNvPr id="0" name=""/>
        <dsp:cNvSpPr/>
      </dsp:nvSpPr>
      <dsp:spPr>
        <a:xfrm>
          <a:off x="619939" y="957521"/>
          <a:ext cx="1666103" cy="1666273"/>
        </a:xfrm>
        <a:prstGeom prst="leftCircularArrow">
          <a:avLst>
            <a:gd name="adj1" fmla="val 10980"/>
            <a:gd name="adj2" fmla="val 1142322"/>
            <a:gd name="adj3" fmla="val 6300000"/>
            <a:gd name="adj4" fmla="val 18900000"/>
            <a:gd name="adj5" fmla="val 12500"/>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DDAED-882B-4CB4-A4EB-19B33FCFBAB1}">
      <dsp:nvSpPr>
        <dsp:cNvPr id="0" name=""/>
        <dsp:cNvSpPr/>
      </dsp:nvSpPr>
      <dsp:spPr>
        <a:xfrm>
          <a:off x="985913" y="1562434"/>
          <a:ext cx="929780" cy="464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Mediation</a:t>
          </a:r>
        </a:p>
      </dsp:txBody>
      <dsp:txXfrm>
        <a:off x="985913" y="1562434"/>
        <a:ext cx="929780" cy="464842"/>
      </dsp:txXfrm>
    </dsp:sp>
    <dsp:sp modelId="{577C4812-6F7D-4684-AE0F-7CA9C68662E9}">
      <dsp:nvSpPr>
        <dsp:cNvPr id="0" name=""/>
        <dsp:cNvSpPr/>
      </dsp:nvSpPr>
      <dsp:spPr>
        <a:xfrm>
          <a:off x="1082797" y="1918578"/>
          <a:ext cx="1666103" cy="1666273"/>
        </a:xfrm>
        <a:prstGeom prst="circularArrow">
          <a:avLst>
            <a:gd name="adj1" fmla="val 10980"/>
            <a:gd name="adj2" fmla="val 1142322"/>
            <a:gd name="adj3" fmla="val 4500000"/>
            <a:gd name="adj4" fmla="val 13500000"/>
            <a:gd name="adj5" fmla="val 12500"/>
          </a:avLst>
        </a:prstGeom>
        <a:solidFill>
          <a:schemeClr val="accent3">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805FE-A793-4A9F-B8EB-37C6C326E991}">
      <dsp:nvSpPr>
        <dsp:cNvPr id="0" name=""/>
        <dsp:cNvSpPr/>
      </dsp:nvSpPr>
      <dsp:spPr>
        <a:xfrm>
          <a:off x="1450647" y="2521724"/>
          <a:ext cx="929780" cy="464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Arbitration</a:t>
          </a:r>
        </a:p>
      </dsp:txBody>
      <dsp:txXfrm>
        <a:off x="1450647" y="2521724"/>
        <a:ext cx="929780" cy="464842"/>
      </dsp:txXfrm>
    </dsp:sp>
    <dsp:sp modelId="{C05B59D8-9507-45AB-9E78-1B2AC37803A9}">
      <dsp:nvSpPr>
        <dsp:cNvPr id="0" name=""/>
        <dsp:cNvSpPr/>
      </dsp:nvSpPr>
      <dsp:spPr>
        <a:xfrm>
          <a:off x="738701" y="2986566"/>
          <a:ext cx="1431392" cy="1432084"/>
        </a:xfrm>
        <a:prstGeom prst="blockArc">
          <a:avLst>
            <a:gd name="adj1" fmla="val 0"/>
            <a:gd name="adj2" fmla="val 18900000"/>
            <a:gd name="adj3" fmla="val 12740"/>
          </a:avLst>
        </a:prstGeom>
        <a:solidFill>
          <a:srgbClr val="E74C3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C3C58-D2F1-4F58-90A7-976882700153}">
      <dsp:nvSpPr>
        <dsp:cNvPr id="0" name=""/>
        <dsp:cNvSpPr/>
      </dsp:nvSpPr>
      <dsp:spPr>
        <a:xfrm>
          <a:off x="985913" y="3481013"/>
          <a:ext cx="929780" cy="464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Litigation</a:t>
          </a:r>
        </a:p>
      </dsp:txBody>
      <dsp:txXfrm>
        <a:off x="985913" y="3481013"/>
        <a:ext cx="929780" cy="464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9BC10-EBA9-4DBE-B553-C2611553C762}">
      <dsp:nvSpPr>
        <dsp:cNvPr id="0" name=""/>
        <dsp:cNvSpPr/>
      </dsp:nvSpPr>
      <dsp:spPr>
        <a:xfrm>
          <a:off x="0" y="0"/>
          <a:ext cx="50231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5A3A7-4770-4E60-A68D-850E57CCE2BF}">
      <dsp:nvSpPr>
        <dsp:cNvPr id="0" name=""/>
        <dsp:cNvSpPr/>
      </dsp:nvSpPr>
      <dsp:spPr>
        <a:xfrm>
          <a:off x="0" y="0"/>
          <a:ext cx="1380313" cy="80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GB" sz="1400" kern="1200" dirty="0">
              <a:solidFill>
                <a:schemeClr val="tx1"/>
              </a:solidFill>
            </a:rPr>
            <a:t>Contractual Clauses</a:t>
          </a:r>
        </a:p>
      </dsp:txBody>
      <dsp:txXfrm>
        <a:off x="0" y="0"/>
        <a:ext cx="1380313" cy="803613"/>
      </dsp:txXfrm>
    </dsp:sp>
    <dsp:sp modelId="{88E875FC-3585-4F27-9A84-77701958D6B7}">
      <dsp:nvSpPr>
        <dsp:cNvPr id="0" name=""/>
        <dsp:cNvSpPr/>
      </dsp:nvSpPr>
      <dsp:spPr>
        <a:xfrm>
          <a:off x="1448523" y="36492"/>
          <a:ext cx="3569673" cy="729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Many contracts include clauses specifying the dispute resolution process. It is vital to understand these clauses.</a:t>
          </a:r>
        </a:p>
      </dsp:txBody>
      <dsp:txXfrm>
        <a:off x="1448523" y="36492"/>
        <a:ext cx="3569673" cy="729844"/>
      </dsp:txXfrm>
    </dsp:sp>
    <dsp:sp modelId="{E12F54FB-2966-4EEE-A741-85779EACA7B9}">
      <dsp:nvSpPr>
        <dsp:cNvPr id="0" name=""/>
        <dsp:cNvSpPr/>
      </dsp:nvSpPr>
      <dsp:spPr>
        <a:xfrm>
          <a:off x="1380313" y="766336"/>
          <a:ext cx="363788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4EDDF-D08C-40F8-91DE-DD5F25F9DF3E}">
      <dsp:nvSpPr>
        <dsp:cNvPr id="0" name=""/>
        <dsp:cNvSpPr/>
      </dsp:nvSpPr>
      <dsp:spPr>
        <a:xfrm>
          <a:off x="0" y="803613"/>
          <a:ext cx="50231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AE9CCF-6CD5-4EEE-98E5-319213A904A5}">
      <dsp:nvSpPr>
        <dsp:cNvPr id="0" name=""/>
        <dsp:cNvSpPr/>
      </dsp:nvSpPr>
      <dsp:spPr>
        <a:xfrm>
          <a:off x="0" y="803613"/>
          <a:ext cx="1353872" cy="80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Cost and Time</a:t>
          </a:r>
        </a:p>
      </dsp:txBody>
      <dsp:txXfrm>
        <a:off x="0" y="803613"/>
        <a:ext cx="1353872" cy="803613"/>
      </dsp:txXfrm>
    </dsp:sp>
    <dsp:sp modelId="{9D308552-450A-4423-9A99-8FA35F3F1C65}">
      <dsp:nvSpPr>
        <dsp:cNvPr id="0" name=""/>
        <dsp:cNvSpPr/>
      </dsp:nvSpPr>
      <dsp:spPr>
        <a:xfrm>
          <a:off x="1422597" y="840105"/>
          <a:ext cx="3596629" cy="729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GB" sz="1400" kern="1200" dirty="0">
              <a:solidFill>
                <a:schemeClr val="tx1"/>
              </a:solidFill>
            </a:rPr>
            <a:t>Consider the cost and time implications of each method.</a:t>
          </a:r>
        </a:p>
      </dsp:txBody>
      <dsp:txXfrm>
        <a:off x="1422597" y="840105"/>
        <a:ext cx="3596629" cy="729844"/>
      </dsp:txXfrm>
    </dsp:sp>
    <dsp:sp modelId="{9A2DE58F-BDC0-4887-B2DA-AF42AFA9F32B}">
      <dsp:nvSpPr>
        <dsp:cNvPr id="0" name=""/>
        <dsp:cNvSpPr/>
      </dsp:nvSpPr>
      <dsp:spPr>
        <a:xfrm>
          <a:off x="1353872" y="1569950"/>
          <a:ext cx="366535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00E6F4-5CA6-40B2-B08F-100C63849C7E}">
      <dsp:nvSpPr>
        <dsp:cNvPr id="0" name=""/>
        <dsp:cNvSpPr/>
      </dsp:nvSpPr>
      <dsp:spPr>
        <a:xfrm>
          <a:off x="0" y="1607227"/>
          <a:ext cx="50231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6E745-F392-462D-BD85-EB2BEBE86B87}">
      <dsp:nvSpPr>
        <dsp:cNvPr id="0" name=""/>
        <dsp:cNvSpPr/>
      </dsp:nvSpPr>
      <dsp:spPr>
        <a:xfrm>
          <a:off x="0" y="1607227"/>
          <a:ext cx="1367562" cy="80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Confidentiality</a:t>
          </a:r>
        </a:p>
      </dsp:txBody>
      <dsp:txXfrm>
        <a:off x="0" y="1607227"/>
        <a:ext cx="1367562" cy="803613"/>
      </dsp:txXfrm>
    </dsp:sp>
    <dsp:sp modelId="{75849AA4-932C-4317-B0B8-5BA3E5F641E6}">
      <dsp:nvSpPr>
        <dsp:cNvPr id="0" name=""/>
        <dsp:cNvSpPr/>
      </dsp:nvSpPr>
      <dsp:spPr>
        <a:xfrm>
          <a:off x="1436067" y="1643719"/>
          <a:ext cx="3585076" cy="729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Some methods, like mediation and arbitration, offer greater confidentiality</a:t>
          </a:r>
        </a:p>
      </dsp:txBody>
      <dsp:txXfrm>
        <a:off x="1436067" y="1643719"/>
        <a:ext cx="3585076" cy="729844"/>
      </dsp:txXfrm>
    </dsp:sp>
    <dsp:sp modelId="{58B58E9E-FE9F-4546-AD50-B739E3DE7C59}">
      <dsp:nvSpPr>
        <dsp:cNvPr id="0" name=""/>
        <dsp:cNvSpPr/>
      </dsp:nvSpPr>
      <dsp:spPr>
        <a:xfrm>
          <a:off x="1367562" y="2373563"/>
          <a:ext cx="365358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46E384-3DDC-4B58-8EE0-F930DDC25421}">
      <dsp:nvSpPr>
        <dsp:cNvPr id="0" name=""/>
        <dsp:cNvSpPr/>
      </dsp:nvSpPr>
      <dsp:spPr>
        <a:xfrm>
          <a:off x="0" y="2410840"/>
          <a:ext cx="50231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40416-EB63-4122-A6FC-822EDBC9026E}">
      <dsp:nvSpPr>
        <dsp:cNvPr id="0" name=""/>
        <dsp:cNvSpPr/>
      </dsp:nvSpPr>
      <dsp:spPr>
        <a:xfrm>
          <a:off x="0" y="2410840"/>
          <a:ext cx="1379307" cy="80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Maintaining Relationships</a:t>
          </a:r>
        </a:p>
      </dsp:txBody>
      <dsp:txXfrm>
        <a:off x="0" y="2410840"/>
        <a:ext cx="1379307" cy="803613"/>
      </dsp:txXfrm>
    </dsp:sp>
    <dsp:sp modelId="{71E5021A-2617-4D58-A225-A8C2ED972532}">
      <dsp:nvSpPr>
        <dsp:cNvPr id="0" name=""/>
        <dsp:cNvSpPr/>
      </dsp:nvSpPr>
      <dsp:spPr>
        <a:xfrm>
          <a:off x="1447591" y="2447332"/>
          <a:ext cx="3573524" cy="729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ADR methods can help preserve business relationships.</a:t>
          </a:r>
        </a:p>
      </dsp:txBody>
      <dsp:txXfrm>
        <a:off x="1447591" y="2447332"/>
        <a:ext cx="3573524" cy="729844"/>
      </dsp:txXfrm>
    </dsp:sp>
    <dsp:sp modelId="{47AC633E-1672-49F9-82E3-92BBE9190836}">
      <dsp:nvSpPr>
        <dsp:cNvPr id="0" name=""/>
        <dsp:cNvSpPr/>
      </dsp:nvSpPr>
      <dsp:spPr>
        <a:xfrm>
          <a:off x="1379307" y="3177177"/>
          <a:ext cx="3641808"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81269" cy="466951"/>
          </a:xfrm>
          <a:prstGeom prst="rect">
            <a:avLst/>
          </a:prstGeom>
        </p:spPr>
        <p:txBody>
          <a:bodyPr vert="horz" lIns="81784" tIns="40892" rIns="81784" bIns="40892" rtlCol="0"/>
          <a:lstStyle>
            <a:lvl1pPr algn="l">
              <a:defRPr sz="1100"/>
            </a:lvl1pPr>
          </a:lstStyle>
          <a:p>
            <a:endParaRPr lang="en-GB" dirty="0"/>
          </a:p>
        </p:txBody>
      </p:sp>
      <p:sp>
        <p:nvSpPr>
          <p:cNvPr id="3" name="Date Placeholder 2"/>
          <p:cNvSpPr>
            <a:spLocks noGrp="1"/>
          </p:cNvSpPr>
          <p:nvPr>
            <p:ph type="dt" idx="1"/>
          </p:nvPr>
        </p:nvSpPr>
        <p:spPr>
          <a:xfrm>
            <a:off x="3505424" y="0"/>
            <a:ext cx="2681268" cy="466951"/>
          </a:xfrm>
          <a:prstGeom prst="rect">
            <a:avLst/>
          </a:prstGeom>
        </p:spPr>
        <p:txBody>
          <a:bodyPr vert="horz" lIns="81784" tIns="40892" rIns="81784" bIns="40892" rtlCol="0"/>
          <a:lstStyle>
            <a:lvl1pPr algn="r">
              <a:defRPr sz="1100"/>
            </a:lvl1pPr>
          </a:lstStyle>
          <a:p>
            <a:fld id="{BE4A109C-6C2D-42BE-B309-0A5BFDA3D09C}" type="datetimeFigureOut">
              <a:rPr lang="en-GB" smtClean="0"/>
              <a:t>08/05/2025</a:t>
            </a:fld>
            <a:endParaRPr lang="en-GB" dirty="0"/>
          </a:p>
        </p:txBody>
      </p:sp>
      <p:sp>
        <p:nvSpPr>
          <p:cNvPr id="4" name="Slide Image Placeholder 3"/>
          <p:cNvSpPr>
            <a:spLocks noGrp="1" noRot="1" noChangeAspect="1"/>
          </p:cNvSpPr>
          <p:nvPr>
            <p:ph type="sldImg" idx="2"/>
          </p:nvPr>
        </p:nvSpPr>
        <p:spPr>
          <a:xfrm>
            <a:off x="2006600" y="1165225"/>
            <a:ext cx="2176463" cy="3146425"/>
          </a:xfrm>
          <a:prstGeom prst="rect">
            <a:avLst/>
          </a:prstGeom>
          <a:noFill/>
          <a:ln w="12700">
            <a:solidFill>
              <a:prstClr val="black"/>
            </a:solidFill>
          </a:ln>
        </p:spPr>
        <p:txBody>
          <a:bodyPr vert="horz" lIns="81784" tIns="40892" rIns="81784" bIns="40892" rtlCol="0" anchor="ctr"/>
          <a:lstStyle/>
          <a:p>
            <a:endParaRPr lang="en-GB" dirty="0"/>
          </a:p>
        </p:txBody>
      </p:sp>
      <p:sp>
        <p:nvSpPr>
          <p:cNvPr id="5" name="Notes Placeholder 4"/>
          <p:cNvSpPr>
            <a:spLocks noGrp="1"/>
          </p:cNvSpPr>
          <p:nvPr>
            <p:ph type="body" sz="quarter" idx="3"/>
          </p:nvPr>
        </p:nvSpPr>
        <p:spPr>
          <a:xfrm>
            <a:off x="619499" y="4485904"/>
            <a:ext cx="4950460" cy="3669102"/>
          </a:xfrm>
          <a:prstGeom prst="rect">
            <a:avLst/>
          </a:prstGeom>
        </p:spPr>
        <p:txBody>
          <a:bodyPr vert="horz" lIns="81784" tIns="40892" rIns="81784" bIns="408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53263"/>
            <a:ext cx="2681269" cy="466951"/>
          </a:xfrm>
          <a:prstGeom prst="rect">
            <a:avLst/>
          </a:prstGeom>
        </p:spPr>
        <p:txBody>
          <a:bodyPr vert="horz" lIns="81784" tIns="40892" rIns="81784" bIns="40892" rtlCol="0" anchor="b"/>
          <a:lstStyle>
            <a:lvl1pPr algn="l">
              <a:defRPr sz="1100"/>
            </a:lvl1pPr>
          </a:lstStyle>
          <a:p>
            <a:endParaRPr lang="en-GB" dirty="0"/>
          </a:p>
        </p:txBody>
      </p:sp>
      <p:sp>
        <p:nvSpPr>
          <p:cNvPr id="7" name="Slide Number Placeholder 6"/>
          <p:cNvSpPr>
            <a:spLocks noGrp="1"/>
          </p:cNvSpPr>
          <p:nvPr>
            <p:ph type="sldNum" sz="quarter" idx="5"/>
          </p:nvPr>
        </p:nvSpPr>
        <p:spPr>
          <a:xfrm>
            <a:off x="3505424" y="8853263"/>
            <a:ext cx="2681268" cy="466951"/>
          </a:xfrm>
          <a:prstGeom prst="rect">
            <a:avLst/>
          </a:prstGeom>
        </p:spPr>
        <p:txBody>
          <a:bodyPr vert="horz" lIns="81784" tIns="40892" rIns="81784" bIns="40892" rtlCol="0" anchor="b"/>
          <a:lstStyle>
            <a:lvl1pPr algn="r">
              <a:defRPr sz="1100"/>
            </a:lvl1pPr>
          </a:lstStyle>
          <a:p>
            <a:fld id="{B6A9F21D-E679-4191-B4DE-F432DFD76D47}" type="slidenum">
              <a:rPr lang="en-GB" smtClean="0"/>
              <a:t>‹#›</a:t>
            </a:fld>
            <a:endParaRPr lang="en-GB" dirty="0"/>
          </a:p>
        </p:txBody>
      </p:sp>
    </p:spTree>
    <p:extLst>
      <p:ext uri="{BB962C8B-B14F-4D97-AF65-F5344CB8AC3E}">
        <p14:creationId xmlns:p14="http://schemas.microsoft.com/office/powerpoint/2010/main" val="98442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A9F21D-E679-4191-B4DE-F432DFD76D47}" type="slidenum">
              <a:rPr lang="en-GB" smtClean="0"/>
              <a:t>4</a:t>
            </a:fld>
            <a:endParaRPr lang="en-GB" dirty="0"/>
          </a:p>
        </p:txBody>
      </p:sp>
    </p:spTree>
    <p:extLst>
      <p:ext uri="{BB962C8B-B14F-4D97-AF65-F5344CB8AC3E}">
        <p14:creationId xmlns:p14="http://schemas.microsoft.com/office/powerpoint/2010/main" val="116751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A9F21D-E679-4191-B4DE-F432DFD76D47}" type="slidenum">
              <a:rPr lang="en-GB" smtClean="0"/>
              <a:t>15</a:t>
            </a:fld>
            <a:endParaRPr lang="en-GB" dirty="0"/>
          </a:p>
        </p:txBody>
      </p:sp>
    </p:spTree>
    <p:extLst>
      <p:ext uri="{BB962C8B-B14F-4D97-AF65-F5344CB8AC3E}">
        <p14:creationId xmlns:p14="http://schemas.microsoft.com/office/powerpoint/2010/main" val="288679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A9F21D-E679-4191-B4DE-F432DFD76D47}" type="slidenum">
              <a:rPr lang="en-GB" smtClean="0"/>
              <a:t>19</a:t>
            </a:fld>
            <a:endParaRPr lang="en-GB" dirty="0"/>
          </a:p>
        </p:txBody>
      </p:sp>
    </p:spTree>
    <p:extLst>
      <p:ext uri="{BB962C8B-B14F-4D97-AF65-F5344CB8AC3E}">
        <p14:creationId xmlns:p14="http://schemas.microsoft.com/office/powerpoint/2010/main" val="297523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A9F21D-E679-4191-B4DE-F432DFD76D47}" type="slidenum">
              <a:rPr lang="en-GB" smtClean="0"/>
              <a:t>23</a:t>
            </a:fld>
            <a:endParaRPr lang="en-GB" dirty="0"/>
          </a:p>
        </p:txBody>
      </p:sp>
    </p:spTree>
    <p:extLst>
      <p:ext uri="{BB962C8B-B14F-4D97-AF65-F5344CB8AC3E}">
        <p14:creationId xmlns:p14="http://schemas.microsoft.com/office/powerpoint/2010/main" val="1651599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BB4E7-1ABE-44E0-1414-43B03A2228BC}"/>
              </a:ext>
            </a:extLst>
          </p:cNvPr>
          <p:cNvSpPr/>
          <p:nvPr userDrawn="1"/>
        </p:nvSpPr>
        <p:spPr>
          <a:xfrm>
            <a:off x="0" y="5156990"/>
            <a:ext cx="6858000" cy="4749011"/>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514350" y="613382"/>
            <a:ext cx="5829300" cy="3350907"/>
          </a:xfrm>
        </p:spPr>
        <p:txBody>
          <a:bodyPr anchor="ctr"/>
          <a:lstStyle>
            <a:lvl1pPr algn="l">
              <a:defRPr sz="4500">
                <a:latin typeface="Avenir Next LT Pro" panose="020B05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14351" y="4037602"/>
            <a:ext cx="5829300" cy="410029"/>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a:xfrm>
            <a:off x="2271713" y="9181397"/>
            <a:ext cx="4424421" cy="527403"/>
          </a:xfrm>
        </p:spPr>
        <p:txBody>
          <a:bodyPr/>
          <a:lstStyle>
            <a:lvl1pPr algn="r">
              <a:defRPr>
                <a:solidFill>
                  <a:schemeClr val="bg1"/>
                </a:solidFill>
                <a:latin typeface="Segoe UI Black" panose="020B0A02040204020203" pitchFamily="34" charset="0"/>
                <a:ea typeface="Segoe UI Black" panose="020B0A02040204020203" pitchFamily="34" charset="0"/>
              </a:defRPr>
            </a:lvl1pPr>
          </a:lstStyle>
          <a:p>
            <a:endParaRPr lang="en-GB" dirty="0"/>
          </a:p>
        </p:txBody>
      </p:sp>
      <p:pic>
        <p:nvPicPr>
          <p:cNvPr id="9" name="Picture 8" descr="A gold scale with a black background&#10;&#10;AI-generated content may be incorrect.">
            <a:extLst>
              <a:ext uri="{FF2B5EF4-FFF2-40B4-BE49-F238E27FC236}">
                <a16:creationId xmlns:a16="http://schemas.microsoft.com/office/drawing/2014/main" id="{DFEC3B0B-7218-5190-087F-5BD3D1EC15C0}"/>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606455" y="5416961"/>
            <a:ext cx="3645087" cy="2387723"/>
          </a:xfrm>
          <a:prstGeom prst="rect">
            <a:avLst/>
          </a:prstGeom>
        </p:spPr>
      </p:pic>
      <p:cxnSp>
        <p:nvCxnSpPr>
          <p:cNvPr id="11" name="Straight Connector 10">
            <a:extLst>
              <a:ext uri="{FF2B5EF4-FFF2-40B4-BE49-F238E27FC236}">
                <a16:creationId xmlns:a16="http://schemas.microsoft.com/office/drawing/2014/main" id="{1EE0A3BC-1C2C-3BDA-8826-F5DD9D7FCD30}"/>
              </a:ext>
            </a:extLst>
          </p:cNvPr>
          <p:cNvCxnSpPr/>
          <p:nvPr userDrawn="1"/>
        </p:nvCxnSpPr>
        <p:spPr>
          <a:xfrm>
            <a:off x="516835" y="596344"/>
            <a:ext cx="5866926"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B492A15-A512-E5E8-06AD-FD39DC193B34}"/>
              </a:ext>
            </a:extLst>
          </p:cNvPr>
          <p:cNvCxnSpPr/>
          <p:nvPr userDrawn="1"/>
        </p:nvCxnSpPr>
        <p:spPr>
          <a:xfrm>
            <a:off x="514350" y="3964289"/>
            <a:ext cx="5829300" cy="0"/>
          </a:xfrm>
          <a:prstGeom prst="line">
            <a:avLst/>
          </a:prstGeom>
        </p:spPr>
        <p:style>
          <a:lnRef idx="2">
            <a:schemeClr val="dk1"/>
          </a:lnRef>
          <a:fillRef idx="0">
            <a:schemeClr val="dk1"/>
          </a:fillRef>
          <a:effectRef idx="1">
            <a:schemeClr val="dk1"/>
          </a:effectRef>
          <a:fontRef idx="minor">
            <a:schemeClr val="tx1"/>
          </a:fontRef>
        </p:style>
      </p:cxnSp>
      <p:sp>
        <p:nvSpPr>
          <p:cNvPr id="14" name="Subtitle 2">
            <a:extLst>
              <a:ext uri="{FF2B5EF4-FFF2-40B4-BE49-F238E27FC236}">
                <a16:creationId xmlns:a16="http://schemas.microsoft.com/office/drawing/2014/main" id="{CFFB6FB2-7D58-8192-D4F2-C0FB8E088ED8}"/>
              </a:ext>
            </a:extLst>
          </p:cNvPr>
          <p:cNvSpPr txBox="1">
            <a:spLocks/>
          </p:cNvSpPr>
          <p:nvPr userDrawn="1"/>
        </p:nvSpPr>
        <p:spPr>
          <a:xfrm>
            <a:off x="0" y="8416689"/>
            <a:ext cx="6858000" cy="410029"/>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1600" b="0" i="0" dirty="0">
                <a:solidFill>
                  <a:schemeClr val="bg1"/>
                </a:solidFill>
                <a:effectLst/>
                <a:latin typeface="Avenir Next LT Pro" panose="020B0504020202020204" pitchFamily="34" charset="0"/>
              </a:rPr>
              <a:t>Black A, Cassidy S, Hadfield J, Maknine D and Swift B</a:t>
            </a:r>
            <a:endParaRPr lang="en-US" sz="15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4120936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326D249-09FF-42D0-B889-2E73ACB7062B}" type="slidenum">
              <a:rPr lang="en-GB" smtClean="0"/>
              <a:t>‹#›</a:t>
            </a:fld>
            <a:endParaRPr lang="en-GB" dirty="0"/>
          </a:p>
        </p:txBody>
      </p:sp>
      <p:sp>
        <p:nvSpPr>
          <p:cNvPr id="8" name="Rectangle 7">
            <a:extLst>
              <a:ext uri="{FF2B5EF4-FFF2-40B4-BE49-F238E27FC236}">
                <a16:creationId xmlns:a16="http://schemas.microsoft.com/office/drawing/2014/main" id="{B25FEA04-FBD4-B275-901C-66D8099ECA6F}"/>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3858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326D249-09FF-42D0-B889-2E73ACB7062B}" type="slidenum">
              <a:rPr lang="en-GB" smtClean="0"/>
              <a:t>‹#›</a:t>
            </a:fld>
            <a:endParaRPr lang="en-GB" dirty="0"/>
          </a:p>
        </p:txBody>
      </p:sp>
      <p:sp>
        <p:nvSpPr>
          <p:cNvPr id="7" name="Rectangle 6">
            <a:extLst>
              <a:ext uri="{FF2B5EF4-FFF2-40B4-BE49-F238E27FC236}">
                <a16:creationId xmlns:a16="http://schemas.microsoft.com/office/drawing/2014/main" id="{CDD93245-2379-6577-FFDD-AD29C1C27966}"/>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979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326D249-09FF-42D0-B889-2E73ACB7062B}" type="slidenum">
              <a:rPr lang="en-GB" smtClean="0"/>
              <a:t>‹#›</a:t>
            </a:fld>
            <a:endParaRPr lang="en-GB" dirty="0"/>
          </a:p>
        </p:txBody>
      </p:sp>
    </p:spTree>
    <p:extLst>
      <p:ext uri="{BB962C8B-B14F-4D97-AF65-F5344CB8AC3E}">
        <p14:creationId xmlns:p14="http://schemas.microsoft.com/office/powerpoint/2010/main" val="16337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326D249-09FF-42D0-B889-2E73ACB7062B}" type="slidenum">
              <a:rPr lang="en-GB" smtClean="0"/>
              <a:t>‹#›</a:t>
            </a:fld>
            <a:endParaRPr lang="en-GB" dirty="0"/>
          </a:p>
        </p:txBody>
      </p:sp>
      <p:sp>
        <p:nvSpPr>
          <p:cNvPr id="7" name="Rectangle 6">
            <a:extLst>
              <a:ext uri="{FF2B5EF4-FFF2-40B4-BE49-F238E27FC236}">
                <a16:creationId xmlns:a16="http://schemas.microsoft.com/office/drawing/2014/main" id="{A85DE102-3F75-9648-FF3D-53EC696738F1}"/>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6101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4554960"/>
            <a:ext cx="5915025" cy="203528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326D249-09FF-42D0-B889-2E73ACB7062B}" type="slidenum">
              <a:rPr lang="en-GB" smtClean="0"/>
              <a:t>‹#›</a:t>
            </a:fld>
            <a:endParaRPr lang="en-GB" dirty="0"/>
          </a:p>
        </p:txBody>
      </p:sp>
      <p:sp>
        <p:nvSpPr>
          <p:cNvPr id="7" name="Rectangle 6">
            <a:extLst>
              <a:ext uri="{FF2B5EF4-FFF2-40B4-BE49-F238E27FC236}">
                <a16:creationId xmlns:a16="http://schemas.microsoft.com/office/drawing/2014/main" id="{E2384B30-ED09-5C07-7976-C596934CA2A5}"/>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492FA4E0-E98A-AC92-C940-AB4DC91FAEB1}"/>
              </a:ext>
            </a:extLst>
          </p:cNvPr>
          <p:cNvSpPr>
            <a:spLocks noGrp="1"/>
          </p:cNvSpPr>
          <p:nvPr>
            <p:ph type="pic" sz="quarter" idx="13"/>
          </p:nvPr>
        </p:nvSpPr>
        <p:spPr>
          <a:xfrm>
            <a:off x="468313" y="50800"/>
            <a:ext cx="5915025" cy="4356100"/>
          </a:xfrm>
        </p:spPr>
        <p:txBody>
          <a:bodyPr/>
          <a:lstStyle/>
          <a:p>
            <a:endParaRPr lang="en-GB" dirty="0"/>
          </a:p>
        </p:txBody>
      </p:sp>
    </p:spTree>
    <p:extLst>
      <p:ext uri="{BB962C8B-B14F-4D97-AF65-F5344CB8AC3E}">
        <p14:creationId xmlns:p14="http://schemas.microsoft.com/office/powerpoint/2010/main" val="346743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326D249-09FF-42D0-B889-2E73ACB7062B}" type="slidenum">
              <a:rPr lang="en-GB" smtClean="0"/>
              <a:t>‹#›</a:t>
            </a:fld>
            <a:endParaRPr lang="en-GB" dirty="0"/>
          </a:p>
        </p:txBody>
      </p:sp>
      <p:sp>
        <p:nvSpPr>
          <p:cNvPr id="8" name="Rectangle 7">
            <a:extLst>
              <a:ext uri="{FF2B5EF4-FFF2-40B4-BE49-F238E27FC236}">
                <a16:creationId xmlns:a16="http://schemas.microsoft.com/office/drawing/2014/main" id="{5871EE2E-BFC8-378D-3513-90BAC71CDF2E}"/>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904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326D249-09FF-42D0-B889-2E73ACB7062B}" type="slidenum">
              <a:rPr lang="en-GB" smtClean="0"/>
              <a:t>‹#›</a:t>
            </a:fld>
            <a:endParaRPr lang="en-GB" dirty="0"/>
          </a:p>
        </p:txBody>
      </p:sp>
      <p:sp>
        <p:nvSpPr>
          <p:cNvPr id="10" name="Rectangle 9">
            <a:extLst>
              <a:ext uri="{FF2B5EF4-FFF2-40B4-BE49-F238E27FC236}">
                <a16:creationId xmlns:a16="http://schemas.microsoft.com/office/drawing/2014/main" id="{76ACFF92-E982-3A80-2F5C-C0AA2DD50696}"/>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13833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326D249-09FF-42D0-B889-2E73ACB7062B}" type="slidenum">
              <a:rPr lang="en-GB" smtClean="0"/>
              <a:t>‹#›</a:t>
            </a:fld>
            <a:endParaRPr lang="en-GB" dirty="0"/>
          </a:p>
        </p:txBody>
      </p:sp>
      <p:sp>
        <p:nvSpPr>
          <p:cNvPr id="6" name="Rectangle 5">
            <a:extLst>
              <a:ext uri="{FF2B5EF4-FFF2-40B4-BE49-F238E27FC236}">
                <a16:creationId xmlns:a16="http://schemas.microsoft.com/office/drawing/2014/main" id="{04B488CD-6757-60BD-6098-A06592AAA841}"/>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0330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326D249-09FF-42D0-B889-2E73ACB7062B}" type="slidenum">
              <a:rPr lang="en-GB" smtClean="0"/>
              <a:t>‹#›</a:t>
            </a:fld>
            <a:endParaRPr lang="en-GB" dirty="0"/>
          </a:p>
        </p:txBody>
      </p:sp>
      <p:sp>
        <p:nvSpPr>
          <p:cNvPr id="5" name="Rectangle 4">
            <a:extLst>
              <a:ext uri="{FF2B5EF4-FFF2-40B4-BE49-F238E27FC236}">
                <a16:creationId xmlns:a16="http://schemas.microsoft.com/office/drawing/2014/main" id="{17ADD668-5963-BB54-13FB-17243D419338}"/>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549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6A1A8C-A688-FD42-2F94-46520D2A4E16}"/>
              </a:ext>
            </a:extLst>
          </p:cNvPr>
          <p:cNvSpPr/>
          <p:nvPr userDrawn="1"/>
        </p:nvSpPr>
        <p:spPr>
          <a:xfrm>
            <a:off x="423922" y="0"/>
            <a:ext cx="5998354"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326D249-09FF-42D0-B889-2E73ACB7062B}" type="slidenum">
              <a:rPr lang="en-GB" smtClean="0"/>
              <a:t>‹#›</a:t>
            </a:fld>
            <a:endParaRPr lang="en-GB" dirty="0"/>
          </a:p>
        </p:txBody>
      </p:sp>
      <p:sp>
        <p:nvSpPr>
          <p:cNvPr id="5" name="Rectangle 4">
            <a:extLst>
              <a:ext uri="{FF2B5EF4-FFF2-40B4-BE49-F238E27FC236}">
                <a16:creationId xmlns:a16="http://schemas.microsoft.com/office/drawing/2014/main" id="{17ADD668-5963-BB54-13FB-17243D419338}"/>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98627D90-D2C2-1FB3-8806-3BDD8CDFEB9D}"/>
              </a:ext>
            </a:extLst>
          </p:cNvPr>
          <p:cNvSpPr/>
          <p:nvPr userDrawn="1"/>
        </p:nvSpPr>
        <p:spPr>
          <a:xfrm>
            <a:off x="6422276" y="0"/>
            <a:ext cx="431642" cy="990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6CEC9748-72B5-D04E-2130-E65AB027B3A9}"/>
              </a:ext>
            </a:extLst>
          </p:cNvPr>
          <p:cNvSpPr>
            <a:spLocks noGrp="1"/>
          </p:cNvSpPr>
          <p:nvPr>
            <p:ph type="title"/>
          </p:nvPr>
        </p:nvSpPr>
        <p:spPr>
          <a:xfrm>
            <a:off x="471488" y="527405"/>
            <a:ext cx="5915025" cy="903830"/>
          </a:xfrm>
          <a:effectLst>
            <a:outerShdw blurRad="50800" dist="12700" dir="2700000" algn="tl" rotWithShape="0">
              <a:prstClr val="black">
                <a:alpha val="40000"/>
              </a:prstClr>
            </a:outerShdw>
          </a:effectLst>
        </p:spPr>
        <p:txBody>
          <a:bodyPr/>
          <a:lstStyle>
            <a:lvl1pPr algn="ctr">
              <a:defRPr b="1">
                <a:solidFill>
                  <a:schemeClr val="bg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C601A604-D9F6-F0D5-06A6-B9EAC892A1AF}"/>
              </a:ext>
            </a:extLst>
          </p:cNvPr>
          <p:cNvSpPr>
            <a:spLocks noGrp="1"/>
          </p:cNvSpPr>
          <p:nvPr>
            <p:ph idx="1"/>
          </p:nvPr>
        </p:nvSpPr>
        <p:spPr>
          <a:xfrm>
            <a:off x="471488" y="2637014"/>
            <a:ext cx="5915025" cy="62852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90724F29-CC88-9C8C-1A33-316BCF460F1A}"/>
              </a:ext>
            </a:extLst>
          </p:cNvPr>
          <p:cNvCxnSpPr>
            <a:cxnSpLocks/>
          </p:cNvCxnSpPr>
          <p:nvPr userDrawn="1"/>
        </p:nvCxnSpPr>
        <p:spPr>
          <a:xfrm>
            <a:off x="590673" y="1936711"/>
            <a:ext cx="5685182" cy="0"/>
          </a:xfrm>
          <a:prstGeom prst="line">
            <a:avLst/>
          </a:prstGeom>
          <a:ln>
            <a:solidFill>
              <a:srgbClr val="24285C"/>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86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DFC5747-5789-4014-8AB1-974E6F75BD1C}" type="datetimeFigureOut">
              <a:rPr lang="en-GB" smtClean="0"/>
              <a:t>08/05/2025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326D249-09FF-42D0-B889-2E73ACB7062B}" type="slidenum">
              <a:rPr lang="en-GB" smtClean="0"/>
              <a:t>‹#›</a:t>
            </a:fld>
            <a:endParaRPr lang="en-GB" dirty="0"/>
          </a:p>
        </p:txBody>
      </p:sp>
      <p:sp>
        <p:nvSpPr>
          <p:cNvPr id="8" name="Rectangle 7">
            <a:extLst>
              <a:ext uri="{FF2B5EF4-FFF2-40B4-BE49-F238E27FC236}">
                <a16:creationId xmlns:a16="http://schemas.microsoft.com/office/drawing/2014/main" id="{3A3678E8-5910-B244-9E7F-574CE9CB3690}"/>
              </a:ext>
            </a:extLst>
          </p:cNvPr>
          <p:cNvSpPr/>
          <p:nvPr userDrawn="1"/>
        </p:nvSpPr>
        <p:spPr>
          <a:xfrm>
            <a:off x="0" y="0"/>
            <a:ext cx="431642" cy="9906000"/>
          </a:xfrm>
          <a:prstGeom prst="rect">
            <a:avLst/>
          </a:prstGeom>
          <a:solidFill>
            <a:srgbClr val="242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5924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9DFC5747-5789-4014-8AB1-974E6F75BD1C}" type="datetimeFigureOut">
              <a:rPr lang="en-GB" smtClean="0"/>
              <a:t>08/05/2025</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E326D249-09FF-42D0-B889-2E73ACB7062B}" type="slidenum">
              <a:rPr lang="en-GB" smtClean="0"/>
              <a:t>‹#›</a:t>
            </a:fld>
            <a:endParaRPr lang="en-GB" dirty="0"/>
          </a:p>
        </p:txBody>
      </p:sp>
    </p:spTree>
    <p:extLst>
      <p:ext uri="{BB962C8B-B14F-4D97-AF65-F5344CB8AC3E}">
        <p14:creationId xmlns:p14="http://schemas.microsoft.com/office/powerpoint/2010/main" val="3637958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lang="en-US" sz="4500" kern="1200" dirty="0">
          <a:solidFill>
            <a:schemeClr val="tx1"/>
          </a:solidFill>
          <a:latin typeface="Avenir Next LT Pro" panose="020B05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8.xml"/><Relationship Id="rId7"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8.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diagramData" Target="../diagrams/data1.xml"/><Relationship Id="rId16" Type="http://schemas.openxmlformats.org/officeDocument/2006/relationships/image" Target="../media/image59.png"/><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58.svg"/><Relationship Id="rId10" Type="http://schemas.openxmlformats.org/officeDocument/2006/relationships/diagramColors" Target="../diagrams/colors2.xml"/><Relationship Id="rId19" Type="http://schemas.openxmlformats.org/officeDocument/2006/relationships/image" Target="../media/image62.sv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uk.markel.com/" TargetMode="External"/><Relationship Id="rId2" Type="http://schemas.openxmlformats.org/officeDocument/2006/relationships/hyperlink" Target="https://www.fsb.org.uk/" TargetMode="External"/><Relationship Id="rId1" Type="http://schemas.openxmlformats.org/officeDocument/2006/relationships/slideLayout" Target="../slideLayouts/slideLayout2.xml"/><Relationship Id="rId4" Type="http://schemas.openxmlformats.org/officeDocument/2006/relationships/hyperlink" Target="https://solicitors.lawsociety.org.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D506B-0D1D-1BE0-A655-EDE1BA5A63AB}"/>
              </a:ext>
            </a:extLst>
          </p:cNvPr>
          <p:cNvSpPr>
            <a:spLocks noGrp="1"/>
          </p:cNvSpPr>
          <p:nvPr>
            <p:ph type="title"/>
          </p:nvPr>
        </p:nvSpPr>
        <p:spPr>
          <a:xfrm>
            <a:off x="670556" y="0"/>
            <a:ext cx="6965486" cy="3221061"/>
          </a:xfrm>
        </p:spPr>
        <p:txBody>
          <a:bodyPr>
            <a:normAutofit/>
          </a:bodyPr>
          <a:lstStyle/>
          <a:p>
            <a:r>
              <a:rPr lang="en-GB" sz="4000" b="0" i="0" dirty="0">
                <a:solidFill>
                  <a:srgbClr val="000000"/>
                </a:solidFill>
                <a:effectLst/>
                <a:latin typeface="+mn-lt"/>
              </a:rPr>
              <a:t>Contractual principles and obligations in business </a:t>
            </a:r>
            <a:br>
              <a:rPr lang="en-GB" b="0" i="0" dirty="0">
                <a:solidFill>
                  <a:srgbClr val="000000"/>
                </a:solidFill>
                <a:effectLst/>
                <a:latin typeface="+mn-lt"/>
              </a:rPr>
            </a:br>
            <a:br>
              <a:rPr lang="en-GB" b="0" i="0" dirty="0">
                <a:solidFill>
                  <a:srgbClr val="000000"/>
                </a:solidFill>
                <a:effectLst/>
                <a:latin typeface="+mn-lt"/>
              </a:rPr>
            </a:br>
            <a:r>
              <a:rPr lang="en-GB" sz="2400" b="0" i="0" dirty="0">
                <a:solidFill>
                  <a:srgbClr val="000000"/>
                </a:solidFill>
                <a:effectLst/>
                <a:latin typeface="+mn-lt"/>
              </a:rPr>
              <a:t>An entrepreneur’s guide</a:t>
            </a:r>
            <a:br>
              <a:rPr lang="en-GB" sz="2400" b="0" i="0" dirty="0">
                <a:solidFill>
                  <a:srgbClr val="000000"/>
                </a:solidFill>
                <a:effectLst/>
                <a:latin typeface="+mn-lt"/>
              </a:rPr>
            </a:br>
            <a:r>
              <a:rPr lang="en-GB" sz="1400" b="1" i="1" dirty="0">
                <a:solidFill>
                  <a:srgbClr val="000000"/>
                </a:solidFill>
                <a:effectLst/>
                <a:latin typeface="+mn-lt"/>
              </a:rPr>
              <a:t>(Best viewed in “Slide Show” mode)</a:t>
            </a:r>
            <a:endParaRPr lang="en-GB" sz="1400" b="1" i="1" dirty="0">
              <a:latin typeface="+mn-lt"/>
            </a:endParaRPr>
          </a:p>
        </p:txBody>
      </p:sp>
      <p:pic>
        <p:nvPicPr>
          <p:cNvPr id="4" name="Picture 3" descr="An image of somebody signing what appears to be a contract.">
            <a:extLst>
              <a:ext uri="{FF2B5EF4-FFF2-40B4-BE49-F238E27FC236}">
                <a16:creationId xmlns:a16="http://schemas.microsoft.com/office/drawing/2014/main" id="{DEBC1697-BD58-66D5-0B93-2B361BE98D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0557" y="2946741"/>
            <a:ext cx="5593083" cy="3499750"/>
          </a:xfrm>
          <a:prstGeom prst="rect">
            <a:avLst/>
          </a:prstGeom>
          <a:effectLst>
            <a:softEdge rad="50800"/>
          </a:effectLst>
        </p:spPr>
      </p:pic>
      <p:sp>
        <p:nvSpPr>
          <p:cNvPr id="8" name="TextBox 7">
            <a:extLst>
              <a:ext uri="{FF2B5EF4-FFF2-40B4-BE49-F238E27FC236}">
                <a16:creationId xmlns:a16="http://schemas.microsoft.com/office/drawing/2014/main" id="{A6BC05D3-C2C3-54C6-B95A-DCAE048C3CAC}"/>
              </a:ext>
            </a:extLst>
          </p:cNvPr>
          <p:cNvSpPr txBox="1"/>
          <p:nvPr/>
        </p:nvSpPr>
        <p:spPr>
          <a:xfrm>
            <a:off x="670556" y="6684939"/>
            <a:ext cx="5593084" cy="2715808"/>
          </a:xfrm>
          <a:prstGeom prst="rect">
            <a:avLst/>
          </a:prstGeom>
          <a:noFill/>
          <a:ln>
            <a:solidFill>
              <a:schemeClr val="accent1"/>
            </a:solidFill>
          </a:ln>
        </p:spPr>
        <p:txBody>
          <a:bodyPr wrap="square">
            <a:spAutoFit/>
          </a:bodyPr>
          <a:lstStyle/>
          <a:p>
            <a:pPr>
              <a:lnSpc>
                <a:spcPct val="107000"/>
              </a:lnSpc>
              <a:spcAft>
                <a:spcPts val="800"/>
              </a:spcAft>
            </a:pPr>
            <a:r>
              <a:rPr lang="en-GB" sz="1600" b="1" kern="100" dirty="0">
                <a:solidFill>
                  <a:srgbClr val="C00000"/>
                </a:solidFill>
                <a:effectLst/>
                <a:ea typeface="Aptos" panose="020B0004020202020204" pitchFamily="34" charset="0"/>
                <a:cs typeface="Times New Roman" panose="02020603050405020304" pitchFamily="18" charset="0"/>
              </a:rPr>
              <a:t>Disclaimer:</a:t>
            </a:r>
            <a:r>
              <a:rPr lang="en-GB" sz="1600" kern="100" dirty="0">
                <a:solidFill>
                  <a:srgbClr val="C00000"/>
                </a:solidFill>
                <a:effectLst/>
                <a:ea typeface="Aptos" panose="020B0004020202020204" pitchFamily="34" charset="0"/>
                <a:cs typeface="Times New Roman" panose="02020603050405020304" pitchFamily="18" charset="0"/>
              </a:rPr>
              <a:t> The information contained in this toolkit was prepared by undergraduate law students in March 2025. It is for general information purposes only and is not intended, nor should it be relied upon, as a source of legal advice. The information relates to the laws of England and Wales only unless otherwise specified. Whilst reasonable steps have been taken to ensure that the information provided is correct at the time of creation, no representation is made as to the accuracy of information, nor that the information provided is comprehensive.</a:t>
            </a:r>
            <a:endParaRPr lang="en-GB" sz="16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22016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2C66B-8B24-7B9D-976E-7AE6B81607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7B02ACD-B937-9F89-2DB6-FE8DC39A29CE}"/>
              </a:ext>
            </a:extLst>
          </p:cNvPr>
          <p:cNvSpPr>
            <a:spLocks noGrp="1"/>
          </p:cNvSpPr>
          <p:nvPr>
            <p:ph type="title"/>
          </p:nvPr>
        </p:nvSpPr>
        <p:spPr>
          <a:xfrm>
            <a:off x="467916" y="4554961"/>
            <a:ext cx="5915025" cy="1782340"/>
          </a:xfrm>
        </p:spPr>
        <p:txBody>
          <a:bodyPr/>
          <a:lstStyle/>
          <a:p>
            <a:r>
              <a:rPr lang="en-GB" dirty="0"/>
              <a:t>Types of contract terms</a:t>
            </a:r>
          </a:p>
        </p:txBody>
      </p:sp>
      <p:sp>
        <p:nvSpPr>
          <p:cNvPr id="10" name="Text Placeholder 9">
            <a:extLst>
              <a:ext uri="{FF2B5EF4-FFF2-40B4-BE49-F238E27FC236}">
                <a16:creationId xmlns:a16="http://schemas.microsoft.com/office/drawing/2014/main" id="{E2FAF346-FC52-8591-28BC-00B9D83D3618}"/>
              </a:ext>
            </a:extLst>
          </p:cNvPr>
          <p:cNvSpPr>
            <a:spLocks noGrp="1"/>
          </p:cNvSpPr>
          <p:nvPr>
            <p:ph type="body" idx="1"/>
          </p:nvPr>
        </p:nvSpPr>
        <p:spPr>
          <a:xfrm>
            <a:off x="467916" y="6738302"/>
            <a:ext cx="5915025" cy="2900997"/>
          </a:xfrm>
        </p:spPr>
        <p:txBody>
          <a:bodyPr>
            <a:noAutofit/>
          </a:bodyPr>
          <a:lstStyle/>
          <a:p>
            <a:r>
              <a:rPr lang="en-GB" dirty="0">
                <a:solidFill>
                  <a:schemeClr val="tx1"/>
                </a:solidFill>
              </a:rPr>
              <a:t>In English and Welsh law, contractual terms define the obligations of each party and dictate the enforceability of the agreement. </a:t>
            </a:r>
          </a:p>
          <a:p>
            <a:r>
              <a:rPr lang="en-GB" dirty="0">
                <a:solidFill>
                  <a:schemeClr val="tx1"/>
                </a:solidFill>
              </a:rPr>
              <a:t>Contractual terms can be classified based on how they are </a:t>
            </a:r>
            <a:r>
              <a:rPr lang="en-GB" b="1" dirty="0">
                <a:solidFill>
                  <a:schemeClr val="tx1"/>
                </a:solidFill>
              </a:rPr>
              <a:t>incorporated</a:t>
            </a:r>
            <a:r>
              <a:rPr lang="en-GB" dirty="0">
                <a:solidFill>
                  <a:schemeClr val="tx1"/>
                </a:solidFill>
              </a:rPr>
              <a:t> into a contract and their </a:t>
            </a:r>
            <a:r>
              <a:rPr lang="en-GB" b="1" dirty="0">
                <a:solidFill>
                  <a:schemeClr val="tx1"/>
                </a:solidFill>
              </a:rPr>
              <a:t>significance</a:t>
            </a:r>
            <a:r>
              <a:rPr lang="en-GB" dirty="0">
                <a:solidFill>
                  <a:schemeClr val="tx1"/>
                </a:solidFill>
              </a:rPr>
              <a:t>.</a:t>
            </a:r>
          </a:p>
          <a:p>
            <a:r>
              <a:rPr lang="en-GB" dirty="0">
                <a:solidFill>
                  <a:schemeClr val="tx1"/>
                </a:solidFill>
              </a:rPr>
              <a:t>The primary sources governing contractual terms are common law and statutory provisions, including </a:t>
            </a:r>
            <a:r>
              <a:rPr lang="en-GB" b="1" dirty="0">
                <a:solidFill>
                  <a:schemeClr val="tx1"/>
                </a:solidFill>
              </a:rPr>
              <a:t>the Sale of Goods Act 1979 </a:t>
            </a:r>
            <a:r>
              <a:rPr lang="en-GB" dirty="0">
                <a:solidFill>
                  <a:schemeClr val="tx1"/>
                </a:solidFill>
              </a:rPr>
              <a:t>(SGA 1979) the </a:t>
            </a:r>
            <a:r>
              <a:rPr lang="en-GB" b="1" dirty="0">
                <a:solidFill>
                  <a:schemeClr val="tx1"/>
                </a:solidFill>
              </a:rPr>
              <a:t>Unfair Contract Terms Act 1977 </a:t>
            </a:r>
            <a:r>
              <a:rPr lang="en-GB" dirty="0">
                <a:solidFill>
                  <a:schemeClr val="tx1"/>
                </a:solidFill>
              </a:rPr>
              <a:t>(UCTA 1977) and the </a:t>
            </a:r>
            <a:r>
              <a:rPr lang="en-GB" b="1" dirty="0">
                <a:solidFill>
                  <a:schemeClr val="tx1"/>
                </a:solidFill>
              </a:rPr>
              <a:t>Consumer Rights Act 2015 </a:t>
            </a:r>
            <a:r>
              <a:rPr lang="en-GB" dirty="0">
                <a:solidFill>
                  <a:schemeClr val="tx1"/>
                </a:solidFill>
              </a:rPr>
              <a:t>(CRA 2015).</a:t>
            </a:r>
          </a:p>
        </p:txBody>
      </p:sp>
      <p:cxnSp>
        <p:nvCxnSpPr>
          <p:cNvPr id="3" name="Straight Connector 2">
            <a:extLst>
              <a:ext uri="{FF2B5EF4-FFF2-40B4-BE49-F238E27FC236}">
                <a16:creationId xmlns:a16="http://schemas.microsoft.com/office/drawing/2014/main" id="{A7E67D74-4888-CC22-A75B-0A8ABBB3043A}"/>
              </a:ext>
              <a:ext uri="{C183D7F6-B498-43B3-948B-1728B52AA6E4}">
                <adec:decorative xmlns:adec="http://schemas.microsoft.com/office/drawing/2017/decorative" val="1"/>
              </a:ext>
            </a:extLst>
          </p:cNvPr>
          <p:cNvCxnSpPr>
            <a:cxnSpLocks/>
          </p:cNvCxnSpPr>
          <p:nvPr/>
        </p:nvCxnSpPr>
        <p:spPr>
          <a:xfrm>
            <a:off x="421105" y="6590243"/>
            <a:ext cx="6021805"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FE85B974-1A18-8FDF-97D0-C8A2523C89AE}"/>
              </a:ext>
            </a:extLst>
          </p:cNvPr>
          <p:cNvSpPr/>
          <p:nvPr/>
        </p:nvSpPr>
        <p:spPr>
          <a:xfrm>
            <a:off x="6442910" y="0"/>
            <a:ext cx="415089" cy="9906000"/>
          </a:xfrm>
          <a:prstGeom prst="rect">
            <a:avLst/>
          </a:prstGeom>
          <a:solidFill>
            <a:srgbClr val="349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3</a:t>
            </a:r>
          </a:p>
        </p:txBody>
      </p:sp>
      <p:pic>
        <p:nvPicPr>
          <p:cNvPr id="7" name="Picture Placeholder 6" descr="People filling documents">
            <a:extLst>
              <a:ext uri="{FF2B5EF4-FFF2-40B4-BE49-F238E27FC236}">
                <a16:creationId xmlns:a16="http://schemas.microsoft.com/office/drawing/2014/main" id="{4EF98938-6526-4501-08DF-F19576B881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61" r="4761"/>
          <a:stretch>
            <a:fillRect/>
          </a:stretch>
        </p:blipFill>
        <p:spPr/>
      </p:pic>
    </p:spTree>
    <p:extLst>
      <p:ext uri="{BB962C8B-B14F-4D97-AF65-F5344CB8AC3E}">
        <p14:creationId xmlns:p14="http://schemas.microsoft.com/office/powerpoint/2010/main" val="3292922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D330F-81EE-6DD0-6E5A-97819230613F}"/>
            </a:ext>
          </a:extLst>
        </p:cNvPr>
        <p:cNvGrpSpPr/>
        <p:nvPr/>
      </p:nvGrpSpPr>
      <p:grpSpPr>
        <a:xfrm>
          <a:off x="0" y="0"/>
          <a:ext cx="0" cy="0"/>
          <a:chOff x="0" y="0"/>
          <a:chExt cx="0" cy="0"/>
        </a:xfrm>
      </p:grpSpPr>
      <p:sp>
        <p:nvSpPr>
          <p:cNvPr id="8" name="Rectangle: Top Corners Rounded 7">
            <a:extLst>
              <a:ext uri="{FF2B5EF4-FFF2-40B4-BE49-F238E27FC236}">
                <a16:creationId xmlns:a16="http://schemas.microsoft.com/office/drawing/2014/main" id="{1BF57998-28E7-B8C6-BC3D-22A52092295E}"/>
              </a:ext>
            </a:extLst>
          </p:cNvPr>
          <p:cNvSpPr/>
          <p:nvPr/>
        </p:nvSpPr>
        <p:spPr>
          <a:xfrm>
            <a:off x="471487" y="2365898"/>
            <a:ext cx="1682166" cy="369332"/>
          </a:xfrm>
          <a:prstGeom prst="round2Same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Black" panose="020B0A04020102020204" pitchFamily="34" charset="0"/>
              </a:rPr>
              <a:t>Express</a:t>
            </a:r>
          </a:p>
        </p:txBody>
      </p:sp>
      <p:sp>
        <p:nvSpPr>
          <p:cNvPr id="5" name="Title 4">
            <a:extLst>
              <a:ext uri="{FF2B5EF4-FFF2-40B4-BE49-F238E27FC236}">
                <a16:creationId xmlns:a16="http://schemas.microsoft.com/office/drawing/2014/main" id="{066C9137-2295-7518-6695-3A34514B5170}"/>
              </a:ext>
            </a:extLst>
          </p:cNvPr>
          <p:cNvSpPr>
            <a:spLocks noGrp="1"/>
          </p:cNvSpPr>
          <p:nvPr>
            <p:ph type="title"/>
          </p:nvPr>
        </p:nvSpPr>
        <p:spPr>
          <a:xfrm>
            <a:off x="471487" y="0"/>
            <a:ext cx="5915025" cy="1138484"/>
          </a:xfrm>
        </p:spPr>
        <p:txBody>
          <a:bodyPr>
            <a:normAutofit/>
          </a:bodyPr>
          <a:lstStyle/>
          <a:p>
            <a:r>
              <a:rPr lang="en-GB" sz="3000" dirty="0"/>
              <a:t>Classification of contract terms</a:t>
            </a:r>
          </a:p>
        </p:txBody>
      </p:sp>
      <p:sp>
        <p:nvSpPr>
          <p:cNvPr id="3" name="Rectangle 2">
            <a:extLst>
              <a:ext uri="{FF2B5EF4-FFF2-40B4-BE49-F238E27FC236}">
                <a16:creationId xmlns:a16="http://schemas.microsoft.com/office/drawing/2014/main" id="{04E6EA95-17F6-4FD0-DBB8-BF16443B8A3F}"/>
              </a:ext>
            </a:extLst>
          </p:cNvPr>
          <p:cNvSpPr/>
          <p:nvPr/>
        </p:nvSpPr>
        <p:spPr>
          <a:xfrm>
            <a:off x="6442910" y="0"/>
            <a:ext cx="415089" cy="9906000"/>
          </a:xfrm>
          <a:prstGeom prst="rect">
            <a:avLst/>
          </a:prstGeom>
          <a:solidFill>
            <a:srgbClr val="349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3</a:t>
            </a:r>
          </a:p>
        </p:txBody>
      </p:sp>
      <p:sp>
        <p:nvSpPr>
          <p:cNvPr id="6" name="Content Placeholder 2">
            <a:extLst>
              <a:ext uri="{FF2B5EF4-FFF2-40B4-BE49-F238E27FC236}">
                <a16:creationId xmlns:a16="http://schemas.microsoft.com/office/drawing/2014/main" id="{FE59B112-2370-0469-3ED8-6B344A9D0F20}"/>
              </a:ext>
            </a:extLst>
          </p:cNvPr>
          <p:cNvSpPr txBox="1">
            <a:spLocks/>
          </p:cNvSpPr>
          <p:nvPr/>
        </p:nvSpPr>
        <p:spPr>
          <a:xfrm>
            <a:off x="436144" y="903867"/>
            <a:ext cx="600977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Express and Implied Terms</a:t>
            </a:r>
          </a:p>
        </p:txBody>
      </p:sp>
      <p:sp>
        <p:nvSpPr>
          <p:cNvPr id="7" name="TextBox 6">
            <a:extLst>
              <a:ext uri="{FF2B5EF4-FFF2-40B4-BE49-F238E27FC236}">
                <a16:creationId xmlns:a16="http://schemas.microsoft.com/office/drawing/2014/main" id="{DDF6BEF1-E690-DB0A-6A5F-6B1A487F32A9}"/>
              </a:ext>
            </a:extLst>
          </p:cNvPr>
          <p:cNvSpPr txBox="1"/>
          <p:nvPr/>
        </p:nvSpPr>
        <p:spPr>
          <a:xfrm>
            <a:off x="471487" y="2729214"/>
            <a:ext cx="1682166" cy="1754326"/>
          </a:xfrm>
          <a:custGeom>
            <a:avLst/>
            <a:gdLst>
              <a:gd name="connsiteX0" fmla="*/ 0 w 1682166"/>
              <a:gd name="connsiteY0" fmla="*/ 0 h 1754326"/>
              <a:gd name="connsiteX1" fmla="*/ 543900 w 1682166"/>
              <a:gd name="connsiteY1" fmla="*/ 0 h 1754326"/>
              <a:gd name="connsiteX2" fmla="*/ 1121444 w 1682166"/>
              <a:gd name="connsiteY2" fmla="*/ 0 h 1754326"/>
              <a:gd name="connsiteX3" fmla="*/ 1682166 w 1682166"/>
              <a:gd name="connsiteY3" fmla="*/ 0 h 1754326"/>
              <a:gd name="connsiteX4" fmla="*/ 1682166 w 1682166"/>
              <a:gd name="connsiteY4" fmla="*/ 532146 h 1754326"/>
              <a:gd name="connsiteX5" fmla="*/ 1682166 w 1682166"/>
              <a:gd name="connsiteY5" fmla="*/ 1099378 h 1754326"/>
              <a:gd name="connsiteX6" fmla="*/ 1682166 w 1682166"/>
              <a:gd name="connsiteY6" fmla="*/ 1754326 h 1754326"/>
              <a:gd name="connsiteX7" fmla="*/ 1121444 w 1682166"/>
              <a:gd name="connsiteY7" fmla="*/ 1754326 h 1754326"/>
              <a:gd name="connsiteX8" fmla="*/ 560722 w 1682166"/>
              <a:gd name="connsiteY8" fmla="*/ 1754326 h 1754326"/>
              <a:gd name="connsiteX9" fmla="*/ 0 w 1682166"/>
              <a:gd name="connsiteY9" fmla="*/ 1754326 h 1754326"/>
              <a:gd name="connsiteX10" fmla="*/ 0 w 1682166"/>
              <a:gd name="connsiteY10" fmla="*/ 1222180 h 1754326"/>
              <a:gd name="connsiteX11" fmla="*/ 0 w 1682166"/>
              <a:gd name="connsiteY11" fmla="*/ 637405 h 1754326"/>
              <a:gd name="connsiteX12" fmla="*/ 0 w 1682166"/>
              <a:gd name="connsiteY1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2166" h="1754326" extrusionOk="0">
                <a:moveTo>
                  <a:pt x="0" y="0"/>
                </a:moveTo>
                <a:cubicBezTo>
                  <a:pt x="259954" y="1276"/>
                  <a:pt x="387967" y="-2868"/>
                  <a:pt x="543900" y="0"/>
                </a:cubicBezTo>
                <a:cubicBezTo>
                  <a:pt x="699833" y="2868"/>
                  <a:pt x="975581" y="1071"/>
                  <a:pt x="1121444" y="0"/>
                </a:cubicBezTo>
                <a:cubicBezTo>
                  <a:pt x="1267307" y="-1071"/>
                  <a:pt x="1509812" y="17607"/>
                  <a:pt x="1682166" y="0"/>
                </a:cubicBezTo>
                <a:cubicBezTo>
                  <a:pt x="1690681" y="178403"/>
                  <a:pt x="1660842" y="330766"/>
                  <a:pt x="1682166" y="532146"/>
                </a:cubicBezTo>
                <a:cubicBezTo>
                  <a:pt x="1703490" y="733526"/>
                  <a:pt x="1670099" y="906049"/>
                  <a:pt x="1682166" y="1099378"/>
                </a:cubicBezTo>
                <a:cubicBezTo>
                  <a:pt x="1694233" y="1292707"/>
                  <a:pt x="1691730" y="1516915"/>
                  <a:pt x="1682166" y="1754326"/>
                </a:cubicBezTo>
                <a:cubicBezTo>
                  <a:pt x="1446400" y="1749746"/>
                  <a:pt x="1304070" y="1764416"/>
                  <a:pt x="1121444" y="1754326"/>
                </a:cubicBezTo>
                <a:cubicBezTo>
                  <a:pt x="938818" y="1744236"/>
                  <a:pt x="815400" y="1757984"/>
                  <a:pt x="560722" y="1754326"/>
                </a:cubicBezTo>
                <a:cubicBezTo>
                  <a:pt x="306044" y="1750668"/>
                  <a:pt x="118951" y="1766871"/>
                  <a:pt x="0" y="1754326"/>
                </a:cubicBezTo>
                <a:cubicBezTo>
                  <a:pt x="-15977" y="1521949"/>
                  <a:pt x="-12478" y="1424922"/>
                  <a:pt x="0" y="1222180"/>
                </a:cubicBezTo>
                <a:cubicBezTo>
                  <a:pt x="12478" y="1019438"/>
                  <a:pt x="1883" y="929133"/>
                  <a:pt x="0" y="637405"/>
                </a:cubicBezTo>
                <a:cubicBezTo>
                  <a:pt x="-1883" y="345677"/>
                  <a:pt x="13486" y="201388"/>
                  <a:pt x="0" y="0"/>
                </a:cubicBezTo>
                <a:close/>
              </a:path>
            </a:pathLst>
          </a:custGeom>
          <a:noFill/>
          <a:ln>
            <a:solidFill>
              <a:schemeClr val="bg2">
                <a:lumMod val="75000"/>
              </a:schemeClr>
            </a:solidFill>
            <a:extLst>
              <a:ext uri="{C807C97D-BFC1-408E-A445-0C87EB9F89A2}">
                <ask:lineSketchStyleProps xmlns:ask="http://schemas.microsoft.com/office/drawing/2018/sketchyshapes" sd="2263147070">
                  <a:prstGeom prst="rect">
                    <a:avLst/>
                  </a:prstGeom>
                  <ask:type>
                    <ask:lineSketchFreehand/>
                  </ask:type>
                </ask:lineSketchStyleProps>
              </a:ext>
            </a:extLst>
          </a:ln>
        </p:spPr>
        <p:txBody>
          <a:bodyPr wrap="square" rtlCol="0">
            <a:spAutoFit/>
          </a:bodyPr>
          <a:lstStyle/>
          <a:p>
            <a:r>
              <a:rPr lang="en-GB" sz="1200" dirty="0"/>
              <a:t>These are specifically stated in the contract, either in writing or orally.</a:t>
            </a:r>
          </a:p>
          <a:p>
            <a:endParaRPr lang="en-GB" sz="1200" dirty="0"/>
          </a:p>
          <a:p>
            <a:r>
              <a:rPr lang="en-GB" sz="1200" dirty="0"/>
              <a:t>They are binding on both parties if validly incorporated into the contract</a:t>
            </a:r>
          </a:p>
        </p:txBody>
      </p:sp>
      <p:sp>
        <p:nvSpPr>
          <p:cNvPr id="11" name="Rectangle: Top Corners Rounded 10">
            <a:extLst>
              <a:ext uri="{FF2B5EF4-FFF2-40B4-BE49-F238E27FC236}">
                <a16:creationId xmlns:a16="http://schemas.microsoft.com/office/drawing/2014/main" id="{6E1D471A-4A03-D01C-AEEC-55916840109E}"/>
              </a:ext>
            </a:extLst>
          </p:cNvPr>
          <p:cNvSpPr/>
          <p:nvPr/>
        </p:nvSpPr>
        <p:spPr>
          <a:xfrm>
            <a:off x="2255921" y="2365898"/>
            <a:ext cx="4078705" cy="369332"/>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Black" panose="020B0A04020102020204" pitchFamily="34" charset="0"/>
              </a:rPr>
              <a:t>Implied</a:t>
            </a:r>
          </a:p>
        </p:txBody>
      </p:sp>
      <p:sp>
        <p:nvSpPr>
          <p:cNvPr id="12" name="TextBox 11">
            <a:extLst>
              <a:ext uri="{FF2B5EF4-FFF2-40B4-BE49-F238E27FC236}">
                <a16:creationId xmlns:a16="http://schemas.microsoft.com/office/drawing/2014/main" id="{F7958D9A-B965-670B-4A3B-1D5D94E3D824}"/>
              </a:ext>
            </a:extLst>
          </p:cNvPr>
          <p:cNvSpPr txBox="1"/>
          <p:nvPr/>
        </p:nvSpPr>
        <p:spPr>
          <a:xfrm>
            <a:off x="2255921" y="2729214"/>
            <a:ext cx="4078705" cy="2123658"/>
          </a:xfrm>
          <a:custGeom>
            <a:avLst/>
            <a:gdLst>
              <a:gd name="connsiteX0" fmla="*/ 0 w 4078705"/>
              <a:gd name="connsiteY0" fmla="*/ 0 h 2123658"/>
              <a:gd name="connsiteX1" fmla="*/ 638997 w 4078705"/>
              <a:gd name="connsiteY1" fmla="*/ 0 h 2123658"/>
              <a:gd name="connsiteX2" fmla="*/ 1359568 w 4078705"/>
              <a:gd name="connsiteY2" fmla="*/ 0 h 2123658"/>
              <a:gd name="connsiteX3" fmla="*/ 1957778 w 4078705"/>
              <a:gd name="connsiteY3" fmla="*/ 0 h 2123658"/>
              <a:gd name="connsiteX4" fmla="*/ 2515201 w 4078705"/>
              <a:gd name="connsiteY4" fmla="*/ 0 h 2123658"/>
              <a:gd name="connsiteX5" fmla="*/ 3194986 w 4078705"/>
              <a:gd name="connsiteY5" fmla="*/ 0 h 2123658"/>
              <a:gd name="connsiteX6" fmla="*/ 4078705 w 4078705"/>
              <a:gd name="connsiteY6" fmla="*/ 0 h 2123658"/>
              <a:gd name="connsiteX7" fmla="*/ 4078705 w 4078705"/>
              <a:gd name="connsiteY7" fmla="*/ 552151 h 2123658"/>
              <a:gd name="connsiteX8" fmla="*/ 4078705 w 4078705"/>
              <a:gd name="connsiteY8" fmla="*/ 1019356 h 2123658"/>
              <a:gd name="connsiteX9" fmla="*/ 4078705 w 4078705"/>
              <a:gd name="connsiteY9" fmla="*/ 1550270 h 2123658"/>
              <a:gd name="connsiteX10" fmla="*/ 4078705 w 4078705"/>
              <a:gd name="connsiteY10" fmla="*/ 2123658 h 2123658"/>
              <a:gd name="connsiteX11" fmla="*/ 3480495 w 4078705"/>
              <a:gd name="connsiteY11" fmla="*/ 2123658 h 2123658"/>
              <a:gd name="connsiteX12" fmla="*/ 2841498 w 4078705"/>
              <a:gd name="connsiteY12" fmla="*/ 2123658 h 2123658"/>
              <a:gd name="connsiteX13" fmla="*/ 2120927 w 4078705"/>
              <a:gd name="connsiteY13" fmla="*/ 2123658 h 2123658"/>
              <a:gd name="connsiteX14" fmla="*/ 1359568 w 4078705"/>
              <a:gd name="connsiteY14" fmla="*/ 2123658 h 2123658"/>
              <a:gd name="connsiteX15" fmla="*/ 638997 w 4078705"/>
              <a:gd name="connsiteY15" fmla="*/ 2123658 h 2123658"/>
              <a:gd name="connsiteX16" fmla="*/ 0 w 4078705"/>
              <a:gd name="connsiteY16" fmla="*/ 2123658 h 2123658"/>
              <a:gd name="connsiteX17" fmla="*/ 0 w 4078705"/>
              <a:gd name="connsiteY17" fmla="*/ 1613980 h 2123658"/>
              <a:gd name="connsiteX18" fmla="*/ 0 w 4078705"/>
              <a:gd name="connsiteY18" fmla="*/ 1040592 h 2123658"/>
              <a:gd name="connsiteX19" fmla="*/ 0 w 4078705"/>
              <a:gd name="connsiteY19" fmla="*/ 573388 h 2123658"/>
              <a:gd name="connsiteX20" fmla="*/ 0 w 4078705"/>
              <a:gd name="connsiteY20" fmla="*/ 0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8705" h="2123658" extrusionOk="0">
                <a:moveTo>
                  <a:pt x="0" y="0"/>
                </a:moveTo>
                <a:cubicBezTo>
                  <a:pt x="269133" y="-3528"/>
                  <a:pt x="499948" y="5842"/>
                  <a:pt x="638997" y="0"/>
                </a:cubicBezTo>
                <a:cubicBezTo>
                  <a:pt x="778046" y="-5842"/>
                  <a:pt x="1101528" y="-8693"/>
                  <a:pt x="1359568" y="0"/>
                </a:cubicBezTo>
                <a:cubicBezTo>
                  <a:pt x="1617608" y="8693"/>
                  <a:pt x="1761498" y="-10074"/>
                  <a:pt x="1957778" y="0"/>
                </a:cubicBezTo>
                <a:cubicBezTo>
                  <a:pt x="2154058" y="10074"/>
                  <a:pt x="2314052" y="-25979"/>
                  <a:pt x="2515201" y="0"/>
                </a:cubicBezTo>
                <a:cubicBezTo>
                  <a:pt x="2716350" y="25979"/>
                  <a:pt x="2909032" y="-30926"/>
                  <a:pt x="3194986" y="0"/>
                </a:cubicBezTo>
                <a:cubicBezTo>
                  <a:pt x="3480940" y="30926"/>
                  <a:pt x="3804191" y="13541"/>
                  <a:pt x="4078705" y="0"/>
                </a:cubicBezTo>
                <a:cubicBezTo>
                  <a:pt x="4084543" y="121881"/>
                  <a:pt x="4053660" y="417398"/>
                  <a:pt x="4078705" y="552151"/>
                </a:cubicBezTo>
                <a:cubicBezTo>
                  <a:pt x="4103750" y="686904"/>
                  <a:pt x="4090685" y="907246"/>
                  <a:pt x="4078705" y="1019356"/>
                </a:cubicBezTo>
                <a:cubicBezTo>
                  <a:pt x="4066725" y="1131466"/>
                  <a:pt x="4071010" y="1433175"/>
                  <a:pt x="4078705" y="1550270"/>
                </a:cubicBezTo>
                <a:cubicBezTo>
                  <a:pt x="4086400" y="1667365"/>
                  <a:pt x="4059899" y="1841055"/>
                  <a:pt x="4078705" y="2123658"/>
                </a:cubicBezTo>
                <a:cubicBezTo>
                  <a:pt x="3846575" y="2096724"/>
                  <a:pt x="3684119" y="2121478"/>
                  <a:pt x="3480495" y="2123658"/>
                </a:cubicBezTo>
                <a:cubicBezTo>
                  <a:pt x="3276871" y="2125839"/>
                  <a:pt x="2971259" y="2101348"/>
                  <a:pt x="2841498" y="2123658"/>
                </a:cubicBezTo>
                <a:cubicBezTo>
                  <a:pt x="2711737" y="2145968"/>
                  <a:pt x="2432448" y="2095294"/>
                  <a:pt x="2120927" y="2123658"/>
                </a:cubicBezTo>
                <a:cubicBezTo>
                  <a:pt x="1809406" y="2152022"/>
                  <a:pt x="1696352" y="2145722"/>
                  <a:pt x="1359568" y="2123658"/>
                </a:cubicBezTo>
                <a:cubicBezTo>
                  <a:pt x="1022784" y="2101594"/>
                  <a:pt x="915731" y="2111738"/>
                  <a:pt x="638997" y="2123658"/>
                </a:cubicBezTo>
                <a:cubicBezTo>
                  <a:pt x="362263" y="2135578"/>
                  <a:pt x="309060" y="2112521"/>
                  <a:pt x="0" y="2123658"/>
                </a:cubicBezTo>
                <a:cubicBezTo>
                  <a:pt x="-18084" y="1901262"/>
                  <a:pt x="19624" y="1758173"/>
                  <a:pt x="0" y="1613980"/>
                </a:cubicBezTo>
                <a:cubicBezTo>
                  <a:pt x="-19624" y="1469787"/>
                  <a:pt x="27935" y="1171486"/>
                  <a:pt x="0" y="1040592"/>
                </a:cubicBezTo>
                <a:cubicBezTo>
                  <a:pt x="-27935" y="909698"/>
                  <a:pt x="-6713" y="683028"/>
                  <a:pt x="0" y="573388"/>
                </a:cubicBezTo>
                <a:cubicBezTo>
                  <a:pt x="6713" y="463748"/>
                  <a:pt x="-12014" y="194563"/>
                  <a:pt x="0" y="0"/>
                </a:cubicBezTo>
                <a:close/>
              </a:path>
            </a:pathLst>
          </a:custGeom>
          <a:noFill/>
          <a:ln>
            <a:solidFill>
              <a:schemeClr val="bg2">
                <a:lumMod val="75000"/>
              </a:schemeClr>
            </a:solidFill>
            <a:extLst>
              <a:ext uri="{C807C97D-BFC1-408E-A445-0C87EB9F89A2}">
                <ask:lineSketchStyleProps xmlns:ask="http://schemas.microsoft.com/office/drawing/2018/sketchyshapes" sd="2263147070">
                  <a:prstGeom prst="rect">
                    <a:avLst/>
                  </a:prstGeom>
                  <ask:type>
                    <ask:lineSketchFreehand/>
                  </ask:type>
                </ask:lineSketchStyleProps>
              </a:ext>
            </a:extLst>
          </a:ln>
        </p:spPr>
        <p:txBody>
          <a:bodyPr wrap="square" rtlCol="0">
            <a:spAutoFit/>
          </a:bodyPr>
          <a:lstStyle/>
          <a:p>
            <a:r>
              <a:rPr lang="en-GB" sz="1200" dirty="0"/>
              <a:t>These are not expressly stated but are incorporated by law, custom, or the presumed intentions of the parties. Implied terms can arise from:</a:t>
            </a:r>
          </a:p>
          <a:p>
            <a:pPr marL="171450" indent="-171450">
              <a:buFont typeface="Arial" panose="020B0604020202020204" pitchFamily="34" charset="0"/>
              <a:buChar char="•"/>
            </a:pPr>
            <a:r>
              <a:rPr lang="en-GB" sz="1200" b="1" dirty="0"/>
              <a:t>Statute: </a:t>
            </a:r>
            <a:r>
              <a:rPr lang="en-GB" sz="1200" dirty="0"/>
              <a:t>For example, Section 12 of the Sale of Goods Act 1979 implies that the seller has the right to sell the goods</a:t>
            </a:r>
          </a:p>
          <a:p>
            <a:pPr marL="171450" indent="-171450">
              <a:buFont typeface="Arial" panose="020B0604020202020204" pitchFamily="34" charset="0"/>
              <a:buChar char="•"/>
            </a:pPr>
            <a:r>
              <a:rPr lang="en-GB" sz="1200" b="1" dirty="0"/>
              <a:t>Common Law: </a:t>
            </a:r>
            <a:r>
              <a:rPr lang="en-GB" sz="1200" dirty="0"/>
              <a:t>In Liverpool City Council v Irwin, the  courts implied a duty on landlords to maintain common areas in a tenancy agreement</a:t>
            </a:r>
          </a:p>
          <a:p>
            <a:pPr marL="171450" indent="-171450">
              <a:buFont typeface="Arial" panose="020B0604020202020204" pitchFamily="34" charset="0"/>
              <a:buChar char="•"/>
            </a:pPr>
            <a:r>
              <a:rPr lang="en-GB" sz="1200" b="1" dirty="0"/>
              <a:t>Custom: </a:t>
            </a:r>
            <a:r>
              <a:rPr lang="en-GB" sz="1200" dirty="0"/>
              <a:t>Trade practices may be implied into contracts if widely recognised</a:t>
            </a:r>
          </a:p>
        </p:txBody>
      </p:sp>
      <p:sp>
        <p:nvSpPr>
          <p:cNvPr id="13" name="Content Placeholder 2">
            <a:extLst>
              <a:ext uri="{FF2B5EF4-FFF2-40B4-BE49-F238E27FC236}">
                <a16:creationId xmlns:a16="http://schemas.microsoft.com/office/drawing/2014/main" id="{E6105A98-3B26-C956-C123-EC64980E5F4F}"/>
              </a:ext>
            </a:extLst>
          </p:cNvPr>
          <p:cNvSpPr txBox="1">
            <a:spLocks/>
          </p:cNvSpPr>
          <p:nvPr/>
        </p:nvSpPr>
        <p:spPr>
          <a:xfrm>
            <a:off x="436144" y="5017667"/>
            <a:ext cx="600977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Conditions, Warranties and Innominate Terms</a:t>
            </a:r>
          </a:p>
        </p:txBody>
      </p:sp>
      <p:sp>
        <p:nvSpPr>
          <p:cNvPr id="15" name="Content Placeholder 2">
            <a:extLst>
              <a:ext uri="{FF2B5EF4-FFF2-40B4-BE49-F238E27FC236}">
                <a16:creationId xmlns:a16="http://schemas.microsoft.com/office/drawing/2014/main" id="{D39E8DD9-46F9-8246-1927-FB9E921052BE}"/>
              </a:ext>
            </a:extLst>
          </p:cNvPr>
          <p:cNvSpPr txBox="1">
            <a:spLocks/>
          </p:cNvSpPr>
          <p:nvPr/>
        </p:nvSpPr>
        <p:spPr>
          <a:xfrm>
            <a:off x="436144" y="5441767"/>
            <a:ext cx="6006766" cy="4697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The classification of a term as a condition, warranty, or innominate term affects the remedies available in case of a breach.</a:t>
            </a:r>
          </a:p>
        </p:txBody>
      </p:sp>
      <p:sp>
        <p:nvSpPr>
          <p:cNvPr id="16" name="Content Placeholder 2">
            <a:extLst>
              <a:ext uri="{FF2B5EF4-FFF2-40B4-BE49-F238E27FC236}">
                <a16:creationId xmlns:a16="http://schemas.microsoft.com/office/drawing/2014/main" id="{CC7A0A58-171E-AC89-58DF-0C91B9AA1FB7}"/>
              </a:ext>
            </a:extLst>
          </p:cNvPr>
          <p:cNvSpPr txBox="1">
            <a:spLocks/>
          </p:cNvSpPr>
          <p:nvPr/>
        </p:nvSpPr>
        <p:spPr>
          <a:xfrm>
            <a:off x="1406920" y="5934610"/>
            <a:ext cx="4979592" cy="9567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Conditions</a:t>
            </a:r>
          </a:p>
          <a:p>
            <a:pPr marL="0" indent="0">
              <a:buFont typeface="Arial" panose="020B0604020202020204" pitchFamily="34" charset="0"/>
              <a:buNone/>
            </a:pPr>
            <a:r>
              <a:rPr lang="en-GB" sz="1200" dirty="0"/>
              <a:t>These are fundamental terms that go to the root of the contract. If breached, the innocent party may terminate the contract and claim damages.</a:t>
            </a:r>
          </a:p>
        </p:txBody>
      </p:sp>
      <p:sp>
        <p:nvSpPr>
          <p:cNvPr id="22" name="Content Placeholder 2">
            <a:extLst>
              <a:ext uri="{FF2B5EF4-FFF2-40B4-BE49-F238E27FC236}">
                <a16:creationId xmlns:a16="http://schemas.microsoft.com/office/drawing/2014/main" id="{5D24724E-437E-5252-D938-DF5CE1F07334}"/>
              </a:ext>
            </a:extLst>
          </p:cNvPr>
          <p:cNvSpPr txBox="1">
            <a:spLocks/>
          </p:cNvSpPr>
          <p:nvPr/>
        </p:nvSpPr>
        <p:spPr>
          <a:xfrm>
            <a:off x="471487" y="7098403"/>
            <a:ext cx="4706569" cy="9567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Warranties</a:t>
            </a:r>
          </a:p>
          <a:p>
            <a:pPr marL="0" indent="0">
              <a:buFont typeface="Arial" panose="020B0604020202020204" pitchFamily="34" charset="0"/>
              <a:buNone/>
            </a:pPr>
            <a:r>
              <a:rPr lang="en-GB" sz="1200" dirty="0"/>
              <a:t>These are less significant terms that do not go to the root of the contract. Breach of a warranty entitles the innocent party to damages but does not permit contract termination.</a:t>
            </a:r>
          </a:p>
        </p:txBody>
      </p:sp>
      <p:sp>
        <p:nvSpPr>
          <p:cNvPr id="23" name="Content Placeholder 2">
            <a:extLst>
              <a:ext uri="{FF2B5EF4-FFF2-40B4-BE49-F238E27FC236}">
                <a16:creationId xmlns:a16="http://schemas.microsoft.com/office/drawing/2014/main" id="{5DD20723-AEF3-0D44-52F8-4C9AAB5DE687}"/>
              </a:ext>
            </a:extLst>
          </p:cNvPr>
          <p:cNvSpPr txBox="1">
            <a:spLocks/>
          </p:cNvSpPr>
          <p:nvPr/>
        </p:nvSpPr>
        <p:spPr>
          <a:xfrm>
            <a:off x="1440485" y="8078204"/>
            <a:ext cx="5002425" cy="122784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Innominate Terms</a:t>
            </a:r>
          </a:p>
          <a:p>
            <a:pPr marL="0" indent="0">
              <a:buFont typeface="Arial" panose="020B0604020202020204" pitchFamily="34" charset="0"/>
              <a:buNone/>
            </a:pPr>
            <a:r>
              <a:rPr lang="en-GB" sz="1200" dirty="0"/>
              <a:t>These are terms that cannot be classified strictly as conditions or warranties. Whether a breach allows termination depends on the severity of its consequences.</a:t>
            </a:r>
          </a:p>
        </p:txBody>
      </p:sp>
      <p:sp>
        <p:nvSpPr>
          <p:cNvPr id="2" name="Content Placeholder 2">
            <a:extLst>
              <a:ext uri="{FF2B5EF4-FFF2-40B4-BE49-F238E27FC236}">
                <a16:creationId xmlns:a16="http://schemas.microsoft.com/office/drawing/2014/main" id="{30DDD0F4-A491-E6B4-0916-6A665E43575A}"/>
              </a:ext>
            </a:extLst>
          </p:cNvPr>
          <p:cNvSpPr txBox="1">
            <a:spLocks/>
          </p:cNvSpPr>
          <p:nvPr/>
        </p:nvSpPr>
        <p:spPr>
          <a:xfrm>
            <a:off x="435995" y="9118973"/>
            <a:ext cx="5898630" cy="78702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In practice it is best to seek legal advice at the outset about contracts you enter into and how terms are classified. Legal advice should also be sought before taking action if you believe a breach of contract has occurred to ensure you are correctly understanding how a court would view the situation</a:t>
            </a:r>
          </a:p>
        </p:txBody>
      </p:sp>
      <p:sp>
        <p:nvSpPr>
          <p:cNvPr id="4" name="Content Placeholder 2">
            <a:extLst>
              <a:ext uri="{FF2B5EF4-FFF2-40B4-BE49-F238E27FC236}">
                <a16:creationId xmlns:a16="http://schemas.microsoft.com/office/drawing/2014/main" id="{6552F7D8-BFE1-59B8-FE2C-A245FE5A5C53}"/>
              </a:ext>
            </a:extLst>
          </p:cNvPr>
          <p:cNvSpPr txBox="1">
            <a:spLocks/>
          </p:cNvSpPr>
          <p:nvPr/>
        </p:nvSpPr>
        <p:spPr>
          <a:xfrm>
            <a:off x="489808" y="1386602"/>
            <a:ext cx="5844817" cy="81569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Your contract will cover things you and the other party have specifically agreed on, these are called </a:t>
            </a:r>
            <a:r>
              <a:rPr lang="en-GB" sz="1200" b="1" dirty="0"/>
              <a:t>Express Terms</a:t>
            </a:r>
            <a:r>
              <a:rPr lang="en-GB" sz="1200" dirty="0"/>
              <a:t>. However, you should be aware that some conditions can automatically form part of an agreement even if they are not specifically included in the contract. These are called </a:t>
            </a:r>
            <a:r>
              <a:rPr lang="en-GB" sz="1200" b="1" dirty="0"/>
              <a:t>Implied Terms</a:t>
            </a:r>
            <a:r>
              <a:rPr lang="en-GB" sz="1200" dirty="0"/>
              <a:t>.</a:t>
            </a:r>
          </a:p>
        </p:txBody>
      </p:sp>
      <p:pic>
        <p:nvPicPr>
          <p:cNvPr id="10" name="Graphic 9" descr="Plant With Roots with solid fill">
            <a:extLst>
              <a:ext uri="{FF2B5EF4-FFF2-40B4-BE49-F238E27FC236}">
                <a16:creationId xmlns:a16="http://schemas.microsoft.com/office/drawing/2014/main" id="{229402B6-212D-D077-4676-1BEC2F44DE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367" y="5955788"/>
            <a:ext cx="914400" cy="914400"/>
          </a:xfrm>
          <a:prstGeom prst="rect">
            <a:avLst/>
          </a:prstGeom>
        </p:spPr>
      </p:pic>
      <p:pic>
        <p:nvPicPr>
          <p:cNvPr id="17" name="Graphic 16" descr="Leaf with solid fill">
            <a:extLst>
              <a:ext uri="{FF2B5EF4-FFF2-40B4-BE49-F238E27FC236}">
                <a16:creationId xmlns:a16="http://schemas.microsoft.com/office/drawing/2014/main" id="{93326A53-C5FF-2741-E7A7-065A8BD0CC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3696" y="7098404"/>
            <a:ext cx="804458" cy="804458"/>
          </a:xfrm>
          <a:prstGeom prst="rect">
            <a:avLst/>
          </a:prstGeom>
        </p:spPr>
      </p:pic>
      <p:pic>
        <p:nvPicPr>
          <p:cNvPr id="24" name="Graphic 23" descr="Lost with solid fill">
            <a:extLst>
              <a:ext uri="{FF2B5EF4-FFF2-40B4-BE49-F238E27FC236}">
                <a16:creationId xmlns:a16="http://schemas.microsoft.com/office/drawing/2014/main" id="{628EADF7-B788-465F-92C8-9F2D6A5885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7886" y="8164915"/>
            <a:ext cx="914400" cy="914400"/>
          </a:xfrm>
          <a:prstGeom prst="rect">
            <a:avLst/>
          </a:prstGeom>
        </p:spPr>
      </p:pic>
    </p:spTree>
    <p:extLst>
      <p:ext uri="{BB962C8B-B14F-4D97-AF65-F5344CB8AC3E}">
        <p14:creationId xmlns:p14="http://schemas.microsoft.com/office/powerpoint/2010/main" val="72652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0CE761D-544B-BC9A-9586-894EA3E0B44E}"/>
              </a:ext>
              <a:ext uri="{C183D7F6-B498-43B3-948B-1728B52AA6E4}">
                <adec:decorative xmlns:adec="http://schemas.microsoft.com/office/drawing/2017/decorative" val="1"/>
              </a:ext>
            </a:extLst>
          </p:cNvPr>
          <p:cNvSpPr/>
          <p:nvPr/>
        </p:nvSpPr>
        <p:spPr>
          <a:xfrm>
            <a:off x="518800" y="6574707"/>
            <a:ext cx="5861023" cy="117107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ontent Placeholder 2">
            <a:extLst>
              <a:ext uri="{FF2B5EF4-FFF2-40B4-BE49-F238E27FC236}">
                <a16:creationId xmlns:a16="http://schemas.microsoft.com/office/drawing/2014/main" id="{4A77D05B-B96F-2700-88C0-A185272319F9}"/>
              </a:ext>
            </a:extLst>
          </p:cNvPr>
          <p:cNvSpPr txBox="1">
            <a:spLocks/>
          </p:cNvSpPr>
          <p:nvPr/>
        </p:nvSpPr>
        <p:spPr>
          <a:xfrm>
            <a:off x="4423168" y="3386483"/>
            <a:ext cx="1916029" cy="2628360"/>
          </a:xfrm>
          <a:custGeom>
            <a:avLst/>
            <a:gdLst>
              <a:gd name="connsiteX0" fmla="*/ 0 w 1916029"/>
              <a:gd name="connsiteY0" fmla="*/ 0 h 2628360"/>
              <a:gd name="connsiteX1" fmla="*/ 619516 w 1916029"/>
              <a:gd name="connsiteY1" fmla="*/ 0 h 2628360"/>
              <a:gd name="connsiteX2" fmla="*/ 1277353 w 1916029"/>
              <a:gd name="connsiteY2" fmla="*/ 0 h 2628360"/>
              <a:gd name="connsiteX3" fmla="*/ 1916029 w 1916029"/>
              <a:gd name="connsiteY3" fmla="*/ 0 h 2628360"/>
              <a:gd name="connsiteX4" fmla="*/ 1916029 w 1916029"/>
              <a:gd name="connsiteY4" fmla="*/ 683374 h 2628360"/>
              <a:gd name="connsiteX5" fmla="*/ 1916029 w 1916029"/>
              <a:gd name="connsiteY5" fmla="*/ 1261613 h 2628360"/>
              <a:gd name="connsiteX6" fmla="*/ 1916029 w 1916029"/>
              <a:gd name="connsiteY6" fmla="*/ 1944986 h 2628360"/>
              <a:gd name="connsiteX7" fmla="*/ 1916029 w 1916029"/>
              <a:gd name="connsiteY7" fmla="*/ 2628360 h 2628360"/>
              <a:gd name="connsiteX8" fmla="*/ 1277353 w 1916029"/>
              <a:gd name="connsiteY8" fmla="*/ 2628360 h 2628360"/>
              <a:gd name="connsiteX9" fmla="*/ 696157 w 1916029"/>
              <a:gd name="connsiteY9" fmla="*/ 2628360 h 2628360"/>
              <a:gd name="connsiteX10" fmla="*/ 0 w 1916029"/>
              <a:gd name="connsiteY10" fmla="*/ 2628360 h 2628360"/>
              <a:gd name="connsiteX11" fmla="*/ 0 w 1916029"/>
              <a:gd name="connsiteY11" fmla="*/ 1944986 h 2628360"/>
              <a:gd name="connsiteX12" fmla="*/ 0 w 1916029"/>
              <a:gd name="connsiteY12" fmla="*/ 1261613 h 2628360"/>
              <a:gd name="connsiteX13" fmla="*/ 0 w 1916029"/>
              <a:gd name="connsiteY13" fmla="*/ 657090 h 2628360"/>
              <a:gd name="connsiteX14" fmla="*/ 0 w 1916029"/>
              <a:gd name="connsiteY14" fmla="*/ 0 h 262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029" h="2628360" fill="none" extrusionOk="0">
                <a:moveTo>
                  <a:pt x="0" y="0"/>
                </a:moveTo>
                <a:cubicBezTo>
                  <a:pt x="161529" y="-24106"/>
                  <a:pt x="354258" y="-28770"/>
                  <a:pt x="619516" y="0"/>
                </a:cubicBezTo>
                <a:cubicBezTo>
                  <a:pt x="884774" y="28770"/>
                  <a:pt x="1037655" y="-1311"/>
                  <a:pt x="1277353" y="0"/>
                </a:cubicBezTo>
                <a:cubicBezTo>
                  <a:pt x="1517051" y="1311"/>
                  <a:pt x="1743934" y="28171"/>
                  <a:pt x="1916029" y="0"/>
                </a:cubicBezTo>
                <a:cubicBezTo>
                  <a:pt x="1945760" y="302512"/>
                  <a:pt x="1908282" y="351122"/>
                  <a:pt x="1916029" y="683374"/>
                </a:cubicBezTo>
                <a:cubicBezTo>
                  <a:pt x="1923776" y="1015626"/>
                  <a:pt x="1941666" y="1078182"/>
                  <a:pt x="1916029" y="1261613"/>
                </a:cubicBezTo>
                <a:cubicBezTo>
                  <a:pt x="1890392" y="1445044"/>
                  <a:pt x="1934799" y="1791727"/>
                  <a:pt x="1916029" y="1944986"/>
                </a:cubicBezTo>
                <a:cubicBezTo>
                  <a:pt x="1897259" y="2098245"/>
                  <a:pt x="1936864" y="2315466"/>
                  <a:pt x="1916029" y="2628360"/>
                </a:cubicBezTo>
                <a:cubicBezTo>
                  <a:pt x="1604473" y="2647950"/>
                  <a:pt x="1444158" y="2597685"/>
                  <a:pt x="1277353" y="2628360"/>
                </a:cubicBezTo>
                <a:cubicBezTo>
                  <a:pt x="1110548" y="2659035"/>
                  <a:pt x="917332" y="2629533"/>
                  <a:pt x="696157" y="2628360"/>
                </a:cubicBezTo>
                <a:cubicBezTo>
                  <a:pt x="474982" y="2627187"/>
                  <a:pt x="295814" y="2617541"/>
                  <a:pt x="0" y="2628360"/>
                </a:cubicBezTo>
                <a:cubicBezTo>
                  <a:pt x="-1298" y="2454683"/>
                  <a:pt x="-7817" y="2131316"/>
                  <a:pt x="0" y="1944986"/>
                </a:cubicBezTo>
                <a:cubicBezTo>
                  <a:pt x="7817" y="1758656"/>
                  <a:pt x="-8801" y="1563659"/>
                  <a:pt x="0" y="1261613"/>
                </a:cubicBezTo>
                <a:cubicBezTo>
                  <a:pt x="8801" y="959567"/>
                  <a:pt x="-17299" y="895848"/>
                  <a:pt x="0" y="657090"/>
                </a:cubicBezTo>
                <a:cubicBezTo>
                  <a:pt x="17299" y="418332"/>
                  <a:pt x="18581" y="224769"/>
                  <a:pt x="0" y="0"/>
                </a:cubicBezTo>
                <a:close/>
              </a:path>
              <a:path w="1916029" h="2628360" stroke="0" extrusionOk="0">
                <a:moveTo>
                  <a:pt x="0" y="0"/>
                </a:moveTo>
                <a:cubicBezTo>
                  <a:pt x="296584" y="10512"/>
                  <a:pt x="510253" y="18190"/>
                  <a:pt x="657837" y="0"/>
                </a:cubicBezTo>
                <a:cubicBezTo>
                  <a:pt x="805421" y="-18190"/>
                  <a:pt x="1026900" y="25378"/>
                  <a:pt x="1258192" y="0"/>
                </a:cubicBezTo>
                <a:cubicBezTo>
                  <a:pt x="1489484" y="-25378"/>
                  <a:pt x="1749253" y="5064"/>
                  <a:pt x="1916029" y="0"/>
                </a:cubicBezTo>
                <a:cubicBezTo>
                  <a:pt x="1891362" y="156913"/>
                  <a:pt x="1915317" y="453301"/>
                  <a:pt x="1916029" y="578239"/>
                </a:cubicBezTo>
                <a:cubicBezTo>
                  <a:pt x="1916741" y="703177"/>
                  <a:pt x="1930453" y="997272"/>
                  <a:pt x="1916029" y="1156478"/>
                </a:cubicBezTo>
                <a:cubicBezTo>
                  <a:pt x="1901605" y="1315684"/>
                  <a:pt x="1947386" y="1582842"/>
                  <a:pt x="1916029" y="1787285"/>
                </a:cubicBezTo>
                <a:cubicBezTo>
                  <a:pt x="1884672" y="1991728"/>
                  <a:pt x="1887407" y="2457553"/>
                  <a:pt x="1916029" y="2628360"/>
                </a:cubicBezTo>
                <a:cubicBezTo>
                  <a:pt x="1761900" y="2653923"/>
                  <a:pt x="1526028" y="2643638"/>
                  <a:pt x="1258192" y="2628360"/>
                </a:cubicBezTo>
                <a:cubicBezTo>
                  <a:pt x="990356" y="2613082"/>
                  <a:pt x="895110" y="2616694"/>
                  <a:pt x="600356" y="2628360"/>
                </a:cubicBezTo>
                <a:cubicBezTo>
                  <a:pt x="305602" y="2640026"/>
                  <a:pt x="144763" y="2657568"/>
                  <a:pt x="0" y="2628360"/>
                </a:cubicBezTo>
                <a:cubicBezTo>
                  <a:pt x="15495" y="2377378"/>
                  <a:pt x="-20500" y="2184333"/>
                  <a:pt x="0" y="1997554"/>
                </a:cubicBezTo>
                <a:cubicBezTo>
                  <a:pt x="20500" y="1810775"/>
                  <a:pt x="-33113" y="1638964"/>
                  <a:pt x="0" y="1287896"/>
                </a:cubicBezTo>
                <a:cubicBezTo>
                  <a:pt x="33113" y="936828"/>
                  <a:pt x="-30919" y="923539"/>
                  <a:pt x="0" y="630806"/>
                </a:cubicBezTo>
                <a:cubicBezTo>
                  <a:pt x="30919" y="338073"/>
                  <a:pt x="-21888" y="176167"/>
                  <a:pt x="0" y="0"/>
                </a:cubicBezTo>
                <a:close/>
              </a:path>
            </a:pathLst>
          </a:custGeom>
          <a:ln>
            <a:solidFill>
              <a:schemeClr val="bg2">
                <a:lumMod val="90000"/>
              </a:schemeClr>
            </a:solidFill>
            <a:extLst>
              <a:ext uri="{C807C97D-BFC1-408E-A445-0C87EB9F89A2}">
                <ask:lineSketchStyleProps xmlns:ask="http://schemas.microsoft.com/office/drawing/2018/sketchyshapes" sd="3012382590">
                  <a:prstGeom prst="rect">
                    <a:avLst/>
                  </a:prstGeom>
                  <ask:type>
                    <ask:lineSketchFreehand/>
                  </ask:type>
                </ask:lineSketchStyleProps>
              </a:ext>
            </a:extLs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By a course of dealings</a:t>
            </a:r>
          </a:p>
          <a:p>
            <a:pPr marL="0" indent="0">
              <a:buFont typeface="Arial" panose="020B0604020202020204" pitchFamily="34" charset="0"/>
              <a:buNone/>
            </a:pPr>
            <a:endParaRPr lang="en-GB" sz="1200" b="1" dirty="0"/>
          </a:p>
          <a:p>
            <a:pPr marL="0" indent="0">
              <a:buFont typeface="Arial" panose="020B0604020202020204" pitchFamily="34" charset="0"/>
              <a:buNone/>
            </a:pPr>
            <a:endParaRPr lang="en-GB" sz="1200" b="1" dirty="0"/>
          </a:p>
          <a:p>
            <a:pPr marL="0" indent="0">
              <a:buFont typeface="Arial" panose="020B0604020202020204" pitchFamily="34" charset="0"/>
              <a:buNone/>
            </a:pPr>
            <a:endParaRPr lang="en-GB" sz="1200" b="1" dirty="0"/>
          </a:p>
          <a:p>
            <a:pPr marL="0" indent="0">
              <a:buFont typeface="Arial" panose="020B0604020202020204" pitchFamily="34" charset="0"/>
              <a:buNone/>
            </a:pPr>
            <a:endParaRPr lang="en-GB" sz="1200" b="1" dirty="0"/>
          </a:p>
          <a:p>
            <a:pPr marL="0" indent="0">
              <a:buFont typeface="Arial" panose="020B0604020202020204" pitchFamily="34" charset="0"/>
              <a:buNone/>
            </a:pPr>
            <a:br>
              <a:rPr lang="en-GB" sz="1200" dirty="0"/>
            </a:br>
            <a:r>
              <a:rPr lang="en-GB" sz="1200" dirty="0"/>
              <a:t>If parties have had consistent previous dealings, terms may be implied into a contract, based on previous dealings.</a:t>
            </a:r>
          </a:p>
        </p:txBody>
      </p:sp>
      <p:sp>
        <p:nvSpPr>
          <p:cNvPr id="3" name="Title 2">
            <a:extLst>
              <a:ext uri="{FF2B5EF4-FFF2-40B4-BE49-F238E27FC236}">
                <a16:creationId xmlns:a16="http://schemas.microsoft.com/office/drawing/2014/main" id="{CE3631CB-4AE0-7644-74F7-6783235418A4}"/>
              </a:ext>
            </a:extLst>
          </p:cNvPr>
          <p:cNvSpPr>
            <a:spLocks noGrp="1"/>
          </p:cNvSpPr>
          <p:nvPr>
            <p:ph type="title"/>
          </p:nvPr>
        </p:nvSpPr>
        <p:spPr>
          <a:xfrm>
            <a:off x="423106" y="22557"/>
            <a:ext cx="5907879" cy="901700"/>
          </a:xfrm>
        </p:spPr>
        <p:txBody>
          <a:bodyPr>
            <a:normAutofit/>
          </a:bodyPr>
          <a:lstStyle/>
          <a:p>
            <a:r>
              <a:rPr lang="en-GB" sz="2600" dirty="0"/>
              <a:t>Incorporation of terms into a contract</a:t>
            </a:r>
            <a:br>
              <a:rPr lang="en-GB" sz="2600" dirty="0"/>
            </a:br>
            <a:r>
              <a:rPr lang="en-GB" sz="2600" dirty="0"/>
              <a:t>and exclusion and limitations</a:t>
            </a:r>
          </a:p>
        </p:txBody>
      </p:sp>
      <p:sp>
        <p:nvSpPr>
          <p:cNvPr id="6" name="Rectangle 5">
            <a:extLst>
              <a:ext uri="{FF2B5EF4-FFF2-40B4-BE49-F238E27FC236}">
                <a16:creationId xmlns:a16="http://schemas.microsoft.com/office/drawing/2014/main" id="{CC332EA6-1075-5A00-D462-405B503508E2}"/>
              </a:ext>
            </a:extLst>
          </p:cNvPr>
          <p:cNvSpPr/>
          <p:nvPr/>
        </p:nvSpPr>
        <p:spPr>
          <a:xfrm>
            <a:off x="6442910" y="0"/>
            <a:ext cx="415089" cy="9906000"/>
          </a:xfrm>
          <a:prstGeom prst="rect">
            <a:avLst/>
          </a:prstGeom>
          <a:solidFill>
            <a:srgbClr val="349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3</a:t>
            </a:r>
          </a:p>
        </p:txBody>
      </p:sp>
      <p:sp>
        <p:nvSpPr>
          <p:cNvPr id="9" name="Content Placeholder 2">
            <a:extLst>
              <a:ext uri="{FF2B5EF4-FFF2-40B4-BE49-F238E27FC236}">
                <a16:creationId xmlns:a16="http://schemas.microsoft.com/office/drawing/2014/main" id="{F6181738-FF18-67AE-F5D9-029DA258E498}"/>
              </a:ext>
              <a:ext uri="{C183D7F6-B498-43B3-948B-1728B52AA6E4}">
                <adec:decorative xmlns:adec="http://schemas.microsoft.com/office/drawing/2017/decorative" val="1"/>
              </a:ext>
            </a:extLst>
          </p:cNvPr>
          <p:cNvSpPr txBox="1">
            <a:spLocks/>
          </p:cNvSpPr>
          <p:nvPr/>
        </p:nvSpPr>
        <p:spPr>
          <a:xfrm>
            <a:off x="518800" y="2931368"/>
            <a:ext cx="5924110" cy="45511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sz="1200" dirty="0"/>
          </a:p>
        </p:txBody>
      </p:sp>
      <p:sp>
        <p:nvSpPr>
          <p:cNvPr id="14" name="Content Placeholder 2">
            <a:extLst>
              <a:ext uri="{FF2B5EF4-FFF2-40B4-BE49-F238E27FC236}">
                <a16:creationId xmlns:a16="http://schemas.microsoft.com/office/drawing/2014/main" id="{9DD5A3E8-2E03-1796-4AD6-5065D2D850EA}"/>
              </a:ext>
            </a:extLst>
          </p:cNvPr>
          <p:cNvSpPr txBox="1">
            <a:spLocks/>
          </p:cNvSpPr>
          <p:nvPr/>
        </p:nvSpPr>
        <p:spPr>
          <a:xfrm>
            <a:off x="518800" y="3386483"/>
            <a:ext cx="1916029" cy="2628360"/>
          </a:xfrm>
          <a:custGeom>
            <a:avLst/>
            <a:gdLst>
              <a:gd name="connsiteX0" fmla="*/ 0 w 1916029"/>
              <a:gd name="connsiteY0" fmla="*/ 0 h 2628360"/>
              <a:gd name="connsiteX1" fmla="*/ 619516 w 1916029"/>
              <a:gd name="connsiteY1" fmla="*/ 0 h 2628360"/>
              <a:gd name="connsiteX2" fmla="*/ 1277353 w 1916029"/>
              <a:gd name="connsiteY2" fmla="*/ 0 h 2628360"/>
              <a:gd name="connsiteX3" fmla="*/ 1916029 w 1916029"/>
              <a:gd name="connsiteY3" fmla="*/ 0 h 2628360"/>
              <a:gd name="connsiteX4" fmla="*/ 1916029 w 1916029"/>
              <a:gd name="connsiteY4" fmla="*/ 683374 h 2628360"/>
              <a:gd name="connsiteX5" fmla="*/ 1916029 w 1916029"/>
              <a:gd name="connsiteY5" fmla="*/ 1261613 h 2628360"/>
              <a:gd name="connsiteX6" fmla="*/ 1916029 w 1916029"/>
              <a:gd name="connsiteY6" fmla="*/ 1944986 h 2628360"/>
              <a:gd name="connsiteX7" fmla="*/ 1916029 w 1916029"/>
              <a:gd name="connsiteY7" fmla="*/ 2628360 h 2628360"/>
              <a:gd name="connsiteX8" fmla="*/ 1277353 w 1916029"/>
              <a:gd name="connsiteY8" fmla="*/ 2628360 h 2628360"/>
              <a:gd name="connsiteX9" fmla="*/ 696157 w 1916029"/>
              <a:gd name="connsiteY9" fmla="*/ 2628360 h 2628360"/>
              <a:gd name="connsiteX10" fmla="*/ 0 w 1916029"/>
              <a:gd name="connsiteY10" fmla="*/ 2628360 h 2628360"/>
              <a:gd name="connsiteX11" fmla="*/ 0 w 1916029"/>
              <a:gd name="connsiteY11" fmla="*/ 1944986 h 2628360"/>
              <a:gd name="connsiteX12" fmla="*/ 0 w 1916029"/>
              <a:gd name="connsiteY12" fmla="*/ 1261613 h 2628360"/>
              <a:gd name="connsiteX13" fmla="*/ 0 w 1916029"/>
              <a:gd name="connsiteY13" fmla="*/ 657090 h 2628360"/>
              <a:gd name="connsiteX14" fmla="*/ 0 w 1916029"/>
              <a:gd name="connsiteY14" fmla="*/ 0 h 262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029" h="2628360" fill="none" extrusionOk="0">
                <a:moveTo>
                  <a:pt x="0" y="0"/>
                </a:moveTo>
                <a:cubicBezTo>
                  <a:pt x="161529" y="-24106"/>
                  <a:pt x="354258" y="-28770"/>
                  <a:pt x="619516" y="0"/>
                </a:cubicBezTo>
                <a:cubicBezTo>
                  <a:pt x="884774" y="28770"/>
                  <a:pt x="1037655" y="-1311"/>
                  <a:pt x="1277353" y="0"/>
                </a:cubicBezTo>
                <a:cubicBezTo>
                  <a:pt x="1517051" y="1311"/>
                  <a:pt x="1743934" y="28171"/>
                  <a:pt x="1916029" y="0"/>
                </a:cubicBezTo>
                <a:cubicBezTo>
                  <a:pt x="1945760" y="302512"/>
                  <a:pt x="1908282" y="351122"/>
                  <a:pt x="1916029" y="683374"/>
                </a:cubicBezTo>
                <a:cubicBezTo>
                  <a:pt x="1923776" y="1015626"/>
                  <a:pt x="1941666" y="1078182"/>
                  <a:pt x="1916029" y="1261613"/>
                </a:cubicBezTo>
                <a:cubicBezTo>
                  <a:pt x="1890392" y="1445044"/>
                  <a:pt x="1934799" y="1791727"/>
                  <a:pt x="1916029" y="1944986"/>
                </a:cubicBezTo>
                <a:cubicBezTo>
                  <a:pt x="1897259" y="2098245"/>
                  <a:pt x="1936864" y="2315466"/>
                  <a:pt x="1916029" y="2628360"/>
                </a:cubicBezTo>
                <a:cubicBezTo>
                  <a:pt x="1604473" y="2647950"/>
                  <a:pt x="1444158" y="2597685"/>
                  <a:pt x="1277353" y="2628360"/>
                </a:cubicBezTo>
                <a:cubicBezTo>
                  <a:pt x="1110548" y="2659035"/>
                  <a:pt x="917332" y="2629533"/>
                  <a:pt x="696157" y="2628360"/>
                </a:cubicBezTo>
                <a:cubicBezTo>
                  <a:pt x="474982" y="2627187"/>
                  <a:pt x="295814" y="2617541"/>
                  <a:pt x="0" y="2628360"/>
                </a:cubicBezTo>
                <a:cubicBezTo>
                  <a:pt x="-1298" y="2454683"/>
                  <a:pt x="-7817" y="2131316"/>
                  <a:pt x="0" y="1944986"/>
                </a:cubicBezTo>
                <a:cubicBezTo>
                  <a:pt x="7817" y="1758656"/>
                  <a:pt x="-8801" y="1563659"/>
                  <a:pt x="0" y="1261613"/>
                </a:cubicBezTo>
                <a:cubicBezTo>
                  <a:pt x="8801" y="959567"/>
                  <a:pt x="-17299" y="895848"/>
                  <a:pt x="0" y="657090"/>
                </a:cubicBezTo>
                <a:cubicBezTo>
                  <a:pt x="17299" y="418332"/>
                  <a:pt x="18581" y="224769"/>
                  <a:pt x="0" y="0"/>
                </a:cubicBezTo>
                <a:close/>
              </a:path>
              <a:path w="1916029" h="2628360" stroke="0" extrusionOk="0">
                <a:moveTo>
                  <a:pt x="0" y="0"/>
                </a:moveTo>
                <a:cubicBezTo>
                  <a:pt x="296584" y="10512"/>
                  <a:pt x="510253" y="18190"/>
                  <a:pt x="657837" y="0"/>
                </a:cubicBezTo>
                <a:cubicBezTo>
                  <a:pt x="805421" y="-18190"/>
                  <a:pt x="1026900" y="25378"/>
                  <a:pt x="1258192" y="0"/>
                </a:cubicBezTo>
                <a:cubicBezTo>
                  <a:pt x="1489484" y="-25378"/>
                  <a:pt x="1749253" y="5064"/>
                  <a:pt x="1916029" y="0"/>
                </a:cubicBezTo>
                <a:cubicBezTo>
                  <a:pt x="1891362" y="156913"/>
                  <a:pt x="1915317" y="453301"/>
                  <a:pt x="1916029" y="578239"/>
                </a:cubicBezTo>
                <a:cubicBezTo>
                  <a:pt x="1916741" y="703177"/>
                  <a:pt x="1930453" y="997272"/>
                  <a:pt x="1916029" y="1156478"/>
                </a:cubicBezTo>
                <a:cubicBezTo>
                  <a:pt x="1901605" y="1315684"/>
                  <a:pt x="1947386" y="1582842"/>
                  <a:pt x="1916029" y="1787285"/>
                </a:cubicBezTo>
                <a:cubicBezTo>
                  <a:pt x="1884672" y="1991728"/>
                  <a:pt x="1887407" y="2457553"/>
                  <a:pt x="1916029" y="2628360"/>
                </a:cubicBezTo>
                <a:cubicBezTo>
                  <a:pt x="1761900" y="2653923"/>
                  <a:pt x="1526028" y="2643638"/>
                  <a:pt x="1258192" y="2628360"/>
                </a:cubicBezTo>
                <a:cubicBezTo>
                  <a:pt x="990356" y="2613082"/>
                  <a:pt x="895110" y="2616694"/>
                  <a:pt x="600356" y="2628360"/>
                </a:cubicBezTo>
                <a:cubicBezTo>
                  <a:pt x="305602" y="2640026"/>
                  <a:pt x="144763" y="2657568"/>
                  <a:pt x="0" y="2628360"/>
                </a:cubicBezTo>
                <a:cubicBezTo>
                  <a:pt x="15495" y="2377378"/>
                  <a:pt x="-20500" y="2184333"/>
                  <a:pt x="0" y="1997554"/>
                </a:cubicBezTo>
                <a:cubicBezTo>
                  <a:pt x="20500" y="1810775"/>
                  <a:pt x="-33113" y="1638964"/>
                  <a:pt x="0" y="1287896"/>
                </a:cubicBezTo>
                <a:cubicBezTo>
                  <a:pt x="33113" y="936828"/>
                  <a:pt x="-30919" y="923539"/>
                  <a:pt x="0" y="630806"/>
                </a:cubicBezTo>
                <a:cubicBezTo>
                  <a:pt x="30919" y="338073"/>
                  <a:pt x="-21888" y="176167"/>
                  <a:pt x="0" y="0"/>
                </a:cubicBezTo>
                <a:close/>
              </a:path>
            </a:pathLst>
          </a:custGeom>
          <a:ln>
            <a:solidFill>
              <a:schemeClr val="bg2">
                <a:lumMod val="90000"/>
              </a:schemeClr>
            </a:solidFill>
            <a:extLst>
              <a:ext uri="{C807C97D-BFC1-408E-A445-0C87EB9F89A2}">
                <ask:lineSketchStyleProps xmlns:ask="http://schemas.microsoft.com/office/drawing/2018/sketchyshapes" sd="3012382590">
                  <a:prstGeom prst="rect">
                    <a:avLst/>
                  </a:prstGeom>
                  <ask:type>
                    <ask:lineSketchFreehand/>
                  </ask:type>
                </ask:lineSketchStyleProps>
              </a:ext>
            </a:extLs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By signature</a:t>
            </a:r>
          </a:p>
          <a:p>
            <a:pPr marL="0" indent="0">
              <a:buFont typeface="Arial" panose="020B0604020202020204" pitchFamily="34" charset="0"/>
              <a:buNone/>
            </a:pPr>
            <a:endParaRPr lang="en-GB" sz="1200" b="1" dirty="0"/>
          </a:p>
          <a:p>
            <a:pPr marL="0" indent="0">
              <a:buFont typeface="Arial" panose="020B0604020202020204" pitchFamily="34" charset="0"/>
              <a:buNone/>
            </a:pPr>
            <a:br>
              <a:rPr lang="en-GB" sz="1200" dirty="0"/>
            </a:b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br>
              <a:rPr lang="en-GB" sz="1200" dirty="0"/>
            </a:br>
            <a:r>
              <a:rPr lang="en-GB" sz="1200" dirty="0"/>
              <a:t>A signed document generally binds the parties, even if they did not read the terms.</a:t>
            </a:r>
          </a:p>
        </p:txBody>
      </p:sp>
      <p:sp>
        <p:nvSpPr>
          <p:cNvPr id="15" name="Content Placeholder 2">
            <a:extLst>
              <a:ext uri="{FF2B5EF4-FFF2-40B4-BE49-F238E27FC236}">
                <a16:creationId xmlns:a16="http://schemas.microsoft.com/office/drawing/2014/main" id="{5D673580-DFB9-37D8-3E93-16E0E8731698}"/>
              </a:ext>
            </a:extLst>
          </p:cNvPr>
          <p:cNvSpPr txBox="1">
            <a:spLocks/>
          </p:cNvSpPr>
          <p:nvPr/>
        </p:nvSpPr>
        <p:spPr>
          <a:xfrm>
            <a:off x="2470984" y="3393690"/>
            <a:ext cx="1916029" cy="2628360"/>
          </a:xfrm>
          <a:custGeom>
            <a:avLst/>
            <a:gdLst>
              <a:gd name="connsiteX0" fmla="*/ 0 w 1916029"/>
              <a:gd name="connsiteY0" fmla="*/ 0 h 2628360"/>
              <a:gd name="connsiteX1" fmla="*/ 619516 w 1916029"/>
              <a:gd name="connsiteY1" fmla="*/ 0 h 2628360"/>
              <a:gd name="connsiteX2" fmla="*/ 1277353 w 1916029"/>
              <a:gd name="connsiteY2" fmla="*/ 0 h 2628360"/>
              <a:gd name="connsiteX3" fmla="*/ 1916029 w 1916029"/>
              <a:gd name="connsiteY3" fmla="*/ 0 h 2628360"/>
              <a:gd name="connsiteX4" fmla="*/ 1916029 w 1916029"/>
              <a:gd name="connsiteY4" fmla="*/ 683374 h 2628360"/>
              <a:gd name="connsiteX5" fmla="*/ 1916029 w 1916029"/>
              <a:gd name="connsiteY5" fmla="*/ 1261613 h 2628360"/>
              <a:gd name="connsiteX6" fmla="*/ 1916029 w 1916029"/>
              <a:gd name="connsiteY6" fmla="*/ 1944986 h 2628360"/>
              <a:gd name="connsiteX7" fmla="*/ 1916029 w 1916029"/>
              <a:gd name="connsiteY7" fmla="*/ 2628360 h 2628360"/>
              <a:gd name="connsiteX8" fmla="*/ 1277353 w 1916029"/>
              <a:gd name="connsiteY8" fmla="*/ 2628360 h 2628360"/>
              <a:gd name="connsiteX9" fmla="*/ 696157 w 1916029"/>
              <a:gd name="connsiteY9" fmla="*/ 2628360 h 2628360"/>
              <a:gd name="connsiteX10" fmla="*/ 0 w 1916029"/>
              <a:gd name="connsiteY10" fmla="*/ 2628360 h 2628360"/>
              <a:gd name="connsiteX11" fmla="*/ 0 w 1916029"/>
              <a:gd name="connsiteY11" fmla="*/ 1944986 h 2628360"/>
              <a:gd name="connsiteX12" fmla="*/ 0 w 1916029"/>
              <a:gd name="connsiteY12" fmla="*/ 1261613 h 2628360"/>
              <a:gd name="connsiteX13" fmla="*/ 0 w 1916029"/>
              <a:gd name="connsiteY13" fmla="*/ 657090 h 2628360"/>
              <a:gd name="connsiteX14" fmla="*/ 0 w 1916029"/>
              <a:gd name="connsiteY14" fmla="*/ 0 h 262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029" h="2628360" fill="none" extrusionOk="0">
                <a:moveTo>
                  <a:pt x="0" y="0"/>
                </a:moveTo>
                <a:cubicBezTo>
                  <a:pt x="161529" y="-24106"/>
                  <a:pt x="354258" y="-28770"/>
                  <a:pt x="619516" y="0"/>
                </a:cubicBezTo>
                <a:cubicBezTo>
                  <a:pt x="884774" y="28770"/>
                  <a:pt x="1037655" y="-1311"/>
                  <a:pt x="1277353" y="0"/>
                </a:cubicBezTo>
                <a:cubicBezTo>
                  <a:pt x="1517051" y="1311"/>
                  <a:pt x="1743934" y="28171"/>
                  <a:pt x="1916029" y="0"/>
                </a:cubicBezTo>
                <a:cubicBezTo>
                  <a:pt x="1945760" y="302512"/>
                  <a:pt x="1908282" y="351122"/>
                  <a:pt x="1916029" y="683374"/>
                </a:cubicBezTo>
                <a:cubicBezTo>
                  <a:pt x="1923776" y="1015626"/>
                  <a:pt x="1941666" y="1078182"/>
                  <a:pt x="1916029" y="1261613"/>
                </a:cubicBezTo>
                <a:cubicBezTo>
                  <a:pt x="1890392" y="1445044"/>
                  <a:pt x="1934799" y="1791727"/>
                  <a:pt x="1916029" y="1944986"/>
                </a:cubicBezTo>
                <a:cubicBezTo>
                  <a:pt x="1897259" y="2098245"/>
                  <a:pt x="1936864" y="2315466"/>
                  <a:pt x="1916029" y="2628360"/>
                </a:cubicBezTo>
                <a:cubicBezTo>
                  <a:pt x="1604473" y="2647950"/>
                  <a:pt x="1444158" y="2597685"/>
                  <a:pt x="1277353" y="2628360"/>
                </a:cubicBezTo>
                <a:cubicBezTo>
                  <a:pt x="1110548" y="2659035"/>
                  <a:pt x="917332" y="2629533"/>
                  <a:pt x="696157" y="2628360"/>
                </a:cubicBezTo>
                <a:cubicBezTo>
                  <a:pt x="474982" y="2627187"/>
                  <a:pt x="295814" y="2617541"/>
                  <a:pt x="0" y="2628360"/>
                </a:cubicBezTo>
                <a:cubicBezTo>
                  <a:pt x="-1298" y="2454683"/>
                  <a:pt x="-7817" y="2131316"/>
                  <a:pt x="0" y="1944986"/>
                </a:cubicBezTo>
                <a:cubicBezTo>
                  <a:pt x="7817" y="1758656"/>
                  <a:pt x="-8801" y="1563659"/>
                  <a:pt x="0" y="1261613"/>
                </a:cubicBezTo>
                <a:cubicBezTo>
                  <a:pt x="8801" y="959567"/>
                  <a:pt x="-17299" y="895848"/>
                  <a:pt x="0" y="657090"/>
                </a:cubicBezTo>
                <a:cubicBezTo>
                  <a:pt x="17299" y="418332"/>
                  <a:pt x="18581" y="224769"/>
                  <a:pt x="0" y="0"/>
                </a:cubicBezTo>
                <a:close/>
              </a:path>
              <a:path w="1916029" h="2628360" stroke="0" extrusionOk="0">
                <a:moveTo>
                  <a:pt x="0" y="0"/>
                </a:moveTo>
                <a:cubicBezTo>
                  <a:pt x="296584" y="10512"/>
                  <a:pt x="510253" y="18190"/>
                  <a:pt x="657837" y="0"/>
                </a:cubicBezTo>
                <a:cubicBezTo>
                  <a:pt x="805421" y="-18190"/>
                  <a:pt x="1026900" y="25378"/>
                  <a:pt x="1258192" y="0"/>
                </a:cubicBezTo>
                <a:cubicBezTo>
                  <a:pt x="1489484" y="-25378"/>
                  <a:pt x="1749253" y="5064"/>
                  <a:pt x="1916029" y="0"/>
                </a:cubicBezTo>
                <a:cubicBezTo>
                  <a:pt x="1891362" y="156913"/>
                  <a:pt x="1915317" y="453301"/>
                  <a:pt x="1916029" y="578239"/>
                </a:cubicBezTo>
                <a:cubicBezTo>
                  <a:pt x="1916741" y="703177"/>
                  <a:pt x="1930453" y="997272"/>
                  <a:pt x="1916029" y="1156478"/>
                </a:cubicBezTo>
                <a:cubicBezTo>
                  <a:pt x="1901605" y="1315684"/>
                  <a:pt x="1947386" y="1582842"/>
                  <a:pt x="1916029" y="1787285"/>
                </a:cubicBezTo>
                <a:cubicBezTo>
                  <a:pt x="1884672" y="1991728"/>
                  <a:pt x="1887407" y="2457553"/>
                  <a:pt x="1916029" y="2628360"/>
                </a:cubicBezTo>
                <a:cubicBezTo>
                  <a:pt x="1761900" y="2653923"/>
                  <a:pt x="1526028" y="2643638"/>
                  <a:pt x="1258192" y="2628360"/>
                </a:cubicBezTo>
                <a:cubicBezTo>
                  <a:pt x="990356" y="2613082"/>
                  <a:pt x="895110" y="2616694"/>
                  <a:pt x="600356" y="2628360"/>
                </a:cubicBezTo>
                <a:cubicBezTo>
                  <a:pt x="305602" y="2640026"/>
                  <a:pt x="144763" y="2657568"/>
                  <a:pt x="0" y="2628360"/>
                </a:cubicBezTo>
                <a:cubicBezTo>
                  <a:pt x="15495" y="2377378"/>
                  <a:pt x="-20500" y="2184333"/>
                  <a:pt x="0" y="1997554"/>
                </a:cubicBezTo>
                <a:cubicBezTo>
                  <a:pt x="20500" y="1810775"/>
                  <a:pt x="-33113" y="1638964"/>
                  <a:pt x="0" y="1287896"/>
                </a:cubicBezTo>
                <a:cubicBezTo>
                  <a:pt x="33113" y="936828"/>
                  <a:pt x="-30919" y="923539"/>
                  <a:pt x="0" y="630806"/>
                </a:cubicBezTo>
                <a:cubicBezTo>
                  <a:pt x="30919" y="338073"/>
                  <a:pt x="-21888" y="176167"/>
                  <a:pt x="0" y="0"/>
                </a:cubicBezTo>
                <a:close/>
              </a:path>
            </a:pathLst>
          </a:custGeom>
          <a:ln>
            <a:solidFill>
              <a:schemeClr val="bg2">
                <a:lumMod val="90000"/>
              </a:schemeClr>
            </a:solidFill>
            <a:extLst>
              <a:ext uri="{C807C97D-BFC1-408E-A445-0C87EB9F89A2}">
                <ask:lineSketchStyleProps xmlns:ask="http://schemas.microsoft.com/office/drawing/2018/sketchyshapes" sd="3012382590">
                  <a:prstGeom prst="rect">
                    <a:avLst/>
                  </a:prstGeom>
                  <ask:type>
                    <ask:lineSketchFreehand/>
                  </ask:type>
                </ask:lineSketchStyleProps>
              </a:ext>
            </a:extLs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By  notice</a:t>
            </a:r>
          </a:p>
          <a:p>
            <a:pPr marL="0" indent="0">
              <a:buFont typeface="Arial" panose="020B0604020202020204" pitchFamily="34" charset="0"/>
              <a:buNone/>
            </a:pPr>
            <a:br>
              <a:rPr lang="en-GB" sz="1200" dirty="0"/>
            </a:br>
            <a:r>
              <a:rPr lang="en-GB" sz="1200" dirty="0"/>
              <a:t>Terms can be incorporated if reasonable notice is given before or at the time of contracting.</a:t>
            </a:r>
          </a:p>
        </p:txBody>
      </p:sp>
      <p:sp>
        <p:nvSpPr>
          <p:cNvPr id="17" name="Content Placeholder 2">
            <a:extLst>
              <a:ext uri="{FF2B5EF4-FFF2-40B4-BE49-F238E27FC236}">
                <a16:creationId xmlns:a16="http://schemas.microsoft.com/office/drawing/2014/main" id="{D5E49D75-3E3F-659E-8F30-6ADE677803A6}"/>
              </a:ext>
              <a:ext uri="{C183D7F6-B498-43B3-948B-1728B52AA6E4}">
                <adec:decorative xmlns:adec="http://schemas.microsoft.com/office/drawing/2017/decorative" val="1"/>
              </a:ext>
            </a:extLst>
          </p:cNvPr>
          <p:cNvSpPr txBox="1">
            <a:spLocks/>
          </p:cNvSpPr>
          <p:nvPr/>
        </p:nvSpPr>
        <p:spPr>
          <a:xfrm>
            <a:off x="423106" y="955103"/>
            <a:ext cx="5924110" cy="6882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sz="1200" dirty="0"/>
          </a:p>
        </p:txBody>
      </p:sp>
      <p:sp>
        <p:nvSpPr>
          <p:cNvPr id="18" name="Content Placeholder 2">
            <a:extLst>
              <a:ext uri="{FF2B5EF4-FFF2-40B4-BE49-F238E27FC236}">
                <a16:creationId xmlns:a16="http://schemas.microsoft.com/office/drawing/2014/main" id="{72223D25-CA27-46B5-27B6-E9D0AA0ACB4E}"/>
              </a:ext>
            </a:extLst>
          </p:cNvPr>
          <p:cNvSpPr txBox="1">
            <a:spLocks/>
          </p:cNvSpPr>
          <p:nvPr/>
        </p:nvSpPr>
        <p:spPr>
          <a:xfrm>
            <a:off x="585360" y="6768097"/>
            <a:ext cx="3622911" cy="82894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The courts will consider whether a term has been clearly worded and has been clearly brought to the other party’s attention.</a:t>
            </a:r>
          </a:p>
        </p:txBody>
      </p:sp>
      <p:sp>
        <p:nvSpPr>
          <p:cNvPr id="19" name="TextBox 18">
            <a:extLst>
              <a:ext uri="{FF2B5EF4-FFF2-40B4-BE49-F238E27FC236}">
                <a16:creationId xmlns:a16="http://schemas.microsoft.com/office/drawing/2014/main" id="{75C1EA79-283C-8CF8-5913-61C0E1A40CB4}"/>
              </a:ext>
            </a:extLst>
          </p:cNvPr>
          <p:cNvSpPr txBox="1"/>
          <p:nvPr/>
        </p:nvSpPr>
        <p:spPr>
          <a:xfrm>
            <a:off x="433137" y="6111463"/>
            <a:ext cx="6009773" cy="369332"/>
          </a:xfrm>
          <a:prstGeom prst="rect">
            <a:avLst/>
          </a:prstGeom>
          <a:solidFill>
            <a:schemeClr val="bg2"/>
          </a:solidFill>
        </p:spPr>
        <p:txBody>
          <a:bodyPr wrap="square" rtlCol="0">
            <a:spAutoFit/>
          </a:bodyPr>
          <a:lstStyle/>
          <a:p>
            <a:pPr algn="ctr"/>
            <a:r>
              <a:rPr lang="en-GB" b="1" dirty="0">
                <a:ea typeface="+mj-ea"/>
                <a:cs typeface="+mj-cs"/>
              </a:rPr>
              <a:t>Common law test of reasonableness</a:t>
            </a:r>
            <a:endParaRPr lang="en-GB" b="1" dirty="0">
              <a:solidFill>
                <a:srgbClr val="000000"/>
              </a:solidFill>
              <a:ea typeface="+mj-ea"/>
              <a:cs typeface="+mj-cs"/>
            </a:endParaRPr>
          </a:p>
        </p:txBody>
      </p:sp>
      <p:sp>
        <p:nvSpPr>
          <p:cNvPr id="23" name="TextBox 22">
            <a:extLst>
              <a:ext uri="{FF2B5EF4-FFF2-40B4-BE49-F238E27FC236}">
                <a16:creationId xmlns:a16="http://schemas.microsoft.com/office/drawing/2014/main" id="{AA0B7DD4-49DB-2DB9-CDC3-DF5C8002EEAF}"/>
              </a:ext>
            </a:extLst>
          </p:cNvPr>
          <p:cNvSpPr txBox="1"/>
          <p:nvPr/>
        </p:nvSpPr>
        <p:spPr>
          <a:xfrm>
            <a:off x="434326" y="7873898"/>
            <a:ext cx="6009773" cy="369332"/>
          </a:xfrm>
          <a:prstGeom prst="rect">
            <a:avLst/>
          </a:prstGeom>
          <a:solidFill>
            <a:schemeClr val="bg2"/>
          </a:solidFill>
        </p:spPr>
        <p:txBody>
          <a:bodyPr wrap="square" rtlCol="0">
            <a:spAutoFit/>
          </a:bodyPr>
          <a:lstStyle/>
          <a:p>
            <a:pPr algn="ctr"/>
            <a:r>
              <a:rPr lang="en-GB" b="1" dirty="0">
                <a:ea typeface="+mj-ea"/>
                <a:cs typeface="+mj-cs"/>
              </a:rPr>
              <a:t>Statutory Control</a:t>
            </a:r>
            <a:endParaRPr lang="en-GB" b="1" dirty="0">
              <a:solidFill>
                <a:srgbClr val="000000"/>
              </a:solidFill>
              <a:ea typeface="+mj-ea"/>
              <a:cs typeface="+mj-cs"/>
            </a:endParaRPr>
          </a:p>
        </p:txBody>
      </p:sp>
      <p:sp>
        <p:nvSpPr>
          <p:cNvPr id="26" name="Content Placeholder 2">
            <a:extLst>
              <a:ext uri="{FF2B5EF4-FFF2-40B4-BE49-F238E27FC236}">
                <a16:creationId xmlns:a16="http://schemas.microsoft.com/office/drawing/2014/main" id="{259D14A5-242A-0567-1933-280123723BA0}"/>
              </a:ext>
            </a:extLst>
          </p:cNvPr>
          <p:cNvSpPr txBox="1">
            <a:spLocks/>
          </p:cNvSpPr>
          <p:nvPr/>
        </p:nvSpPr>
        <p:spPr>
          <a:xfrm>
            <a:off x="518801" y="8309924"/>
            <a:ext cx="5888484" cy="14704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UCTA 1977 (Business to Business (B2B) contracts)</a:t>
            </a:r>
          </a:p>
          <a:p>
            <a:r>
              <a:rPr lang="en-GB" sz="1200" dirty="0"/>
              <a:t>Section 2(1): Cannot exclude liability for death or personal injury due to negligence.</a:t>
            </a:r>
          </a:p>
          <a:p>
            <a:r>
              <a:rPr lang="en-GB" sz="1200" dirty="0"/>
              <a:t>Section 3: Terms must pass a reasonableness test.</a:t>
            </a:r>
          </a:p>
          <a:p>
            <a:pPr marL="0" indent="0">
              <a:buNone/>
            </a:pPr>
            <a:r>
              <a:rPr lang="en-GB" sz="1200" b="1" dirty="0"/>
              <a:t>Consumer Rights Act 2015 (Business to Consumer (B2C) contracts)</a:t>
            </a:r>
          </a:p>
          <a:p>
            <a:r>
              <a:rPr lang="en-GB" sz="1200" dirty="0"/>
              <a:t>Section 62: Terms must be fair and transparent.</a:t>
            </a:r>
          </a:p>
          <a:p>
            <a:r>
              <a:rPr lang="en-GB" sz="1200" dirty="0"/>
              <a:t>Section 65: Cannot exclude liability for injury or death due to negligence</a:t>
            </a:r>
          </a:p>
        </p:txBody>
      </p:sp>
      <p:sp>
        <p:nvSpPr>
          <p:cNvPr id="2" name="Content Placeholder 2">
            <a:extLst>
              <a:ext uri="{FF2B5EF4-FFF2-40B4-BE49-F238E27FC236}">
                <a16:creationId xmlns:a16="http://schemas.microsoft.com/office/drawing/2014/main" id="{19B75698-F8E6-6D55-C81D-EC22E45BA0F2}"/>
              </a:ext>
            </a:extLst>
          </p:cNvPr>
          <p:cNvSpPr txBox="1">
            <a:spLocks/>
          </p:cNvSpPr>
          <p:nvPr/>
        </p:nvSpPr>
        <p:spPr>
          <a:xfrm>
            <a:off x="518801" y="2807337"/>
            <a:ext cx="5906297" cy="458238"/>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Methods of incorporation:</a:t>
            </a:r>
          </a:p>
        </p:txBody>
      </p:sp>
      <p:sp>
        <p:nvSpPr>
          <p:cNvPr id="4" name="Content Placeholder 2">
            <a:extLst>
              <a:ext uri="{FF2B5EF4-FFF2-40B4-BE49-F238E27FC236}">
                <a16:creationId xmlns:a16="http://schemas.microsoft.com/office/drawing/2014/main" id="{708716E5-F434-90EF-69D8-11CC8857E267}"/>
              </a:ext>
            </a:extLst>
          </p:cNvPr>
          <p:cNvSpPr txBox="1">
            <a:spLocks/>
          </p:cNvSpPr>
          <p:nvPr/>
        </p:nvSpPr>
        <p:spPr>
          <a:xfrm>
            <a:off x="418332" y="1003467"/>
            <a:ext cx="6006766" cy="17791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400" dirty="0"/>
              <a:t>A term is only enforceable if properly incorporated into the contract. This is particularly important for terms that try to exclude or limit liability – known as </a:t>
            </a:r>
            <a:r>
              <a:rPr lang="en-GB" sz="1400" b="1" dirty="0"/>
              <a:t>exclusion, exemption or limitation clauses</a:t>
            </a:r>
            <a:r>
              <a:rPr lang="en-GB" sz="1400" dirty="0"/>
              <a:t>. E.g., a business may try to exclude liability for financial loss caused by delays with delivery.</a:t>
            </a:r>
          </a:p>
          <a:p>
            <a:pPr marL="0" indent="0">
              <a:buFont typeface="Arial" panose="020B0604020202020204" pitchFamily="34" charset="0"/>
              <a:buNone/>
            </a:pPr>
            <a:r>
              <a:rPr lang="en-GB" sz="1400" dirty="0"/>
              <a:t>Exclusion and limitation clauses are subject to strict scrutiny under the common law (by the courts). The courts will want to ensure the clause has been clearly incorporated into the contract before allowing a party to rely on it. These clauses are also subject to statutory control.</a:t>
            </a:r>
          </a:p>
        </p:txBody>
      </p:sp>
      <p:pic>
        <p:nvPicPr>
          <p:cNvPr id="10" name="Graphic 9" descr="Signature with solid fill">
            <a:extLst>
              <a:ext uri="{FF2B5EF4-FFF2-40B4-BE49-F238E27FC236}">
                <a16:creationId xmlns:a16="http://schemas.microsoft.com/office/drawing/2014/main" id="{648ACBF3-DBA2-F961-5C11-C4009F30FC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3599" y="3686031"/>
            <a:ext cx="1093555" cy="1093555"/>
          </a:xfrm>
          <a:prstGeom prst="rect">
            <a:avLst/>
          </a:prstGeom>
        </p:spPr>
      </p:pic>
      <p:pic>
        <p:nvPicPr>
          <p:cNvPr id="24" name="Graphic 23" descr="Postit Notes with solid fill">
            <a:extLst>
              <a:ext uri="{FF2B5EF4-FFF2-40B4-BE49-F238E27FC236}">
                <a16:creationId xmlns:a16="http://schemas.microsoft.com/office/drawing/2014/main" id="{DE2D9F57-AF0B-012E-6198-BDD74044C9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4000" y="4871061"/>
            <a:ext cx="914400" cy="914400"/>
          </a:xfrm>
          <a:prstGeom prst="rect">
            <a:avLst/>
          </a:prstGeom>
        </p:spPr>
      </p:pic>
      <p:pic>
        <p:nvPicPr>
          <p:cNvPr id="27" name="Graphic 26" descr="Handshake with solid fill">
            <a:extLst>
              <a:ext uri="{FF2B5EF4-FFF2-40B4-BE49-F238E27FC236}">
                <a16:creationId xmlns:a16="http://schemas.microsoft.com/office/drawing/2014/main" id="{EADBBDC8-3B0C-FA38-DCBB-04E02385B9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305" y="3731594"/>
            <a:ext cx="914400" cy="914400"/>
          </a:xfrm>
          <a:prstGeom prst="rect">
            <a:avLst/>
          </a:prstGeom>
        </p:spPr>
      </p:pic>
      <p:pic>
        <p:nvPicPr>
          <p:cNvPr id="31" name="Graphic 30" descr="Glasses with solid fill">
            <a:extLst>
              <a:ext uri="{FF2B5EF4-FFF2-40B4-BE49-F238E27FC236}">
                <a16:creationId xmlns:a16="http://schemas.microsoft.com/office/drawing/2014/main" id="{CF460E1A-0733-EA60-0579-249B5F3F5E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31267" y="6566707"/>
            <a:ext cx="1125086" cy="1125086"/>
          </a:xfrm>
          <a:prstGeom prst="rect">
            <a:avLst/>
          </a:prstGeom>
        </p:spPr>
      </p:pic>
    </p:spTree>
    <p:extLst>
      <p:ext uri="{BB962C8B-B14F-4D97-AF65-F5344CB8AC3E}">
        <p14:creationId xmlns:p14="http://schemas.microsoft.com/office/powerpoint/2010/main" val="301066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67B22-5106-F33D-255E-8921016B72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15F98BF-B9EC-313B-7C39-CBED2DED64A4}"/>
              </a:ext>
            </a:extLst>
          </p:cNvPr>
          <p:cNvSpPr>
            <a:spLocks noGrp="1"/>
          </p:cNvSpPr>
          <p:nvPr>
            <p:ph type="title"/>
          </p:nvPr>
        </p:nvSpPr>
        <p:spPr>
          <a:xfrm>
            <a:off x="467916" y="4554960"/>
            <a:ext cx="5915025" cy="2035283"/>
          </a:xfrm>
        </p:spPr>
        <p:txBody>
          <a:bodyPr/>
          <a:lstStyle/>
          <a:p>
            <a:r>
              <a:rPr lang="en-GB" dirty="0"/>
              <a:t>How is a Contract Discharged</a:t>
            </a:r>
          </a:p>
        </p:txBody>
      </p:sp>
      <p:sp>
        <p:nvSpPr>
          <p:cNvPr id="10" name="Text Placeholder 9">
            <a:extLst>
              <a:ext uri="{FF2B5EF4-FFF2-40B4-BE49-F238E27FC236}">
                <a16:creationId xmlns:a16="http://schemas.microsoft.com/office/drawing/2014/main" id="{6E623ABA-929B-0DFB-9431-DBFAADB95D89}"/>
              </a:ext>
            </a:extLst>
          </p:cNvPr>
          <p:cNvSpPr>
            <a:spLocks noGrp="1"/>
          </p:cNvSpPr>
          <p:nvPr>
            <p:ph type="body" idx="1"/>
          </p:nvPr>
        </p:nvSpPr>
        <p:spPr>
          <a:xfrm>
            <a:off x="467916" y="6738302"/>
            <a:ext cx="5915025" cy="2507965"/>
          </a:xfrm>
        </p:spPr>
        <p:txBody>
          <a:bodyPr>
            <a:normAutofit/>
          </a:bodyPr>
          <a:lstStyle/>
          <a:p>
            <a:r>
              <a:rPr lang="en-GB" dirty="0">
                <a:solidFill>
                  <a:schemeClr val="tx1"/>
                </a:solidFill>
              </a:rPr>
              <a:t>A contract is discharged when the obligations of the parties come to an end, meaning that the contract is no longer enforceable. Under English and Welsh law, a contract may be discharged:</a:t>
            </a:r>
          </a:p>
          <a:p>
            <a:pPr marL="285750" indent="-285750">
              <a:buFont typeface="Arial" panose="020B0604020202020204" pitchFamily="34" charset="0"/>
              <a:buChar char="•"/>
            </a:pPr>
            <a:r>
              <a:rPr lang="en-GB" dirty="0">
                <a:solidFill>
                  <a:schemeClr val="tx1"/>
                </a:solidFill>
              </a:rPr>
              <a:t>By </a:t>
            </a:r>
            <a:r>
              <a:rPr lang="en-GB" b="1" dirty="0">
                <a:solidFill>
                  <a:schemeClr val="tx1"/>
                </a:solidFill>
              </a:rPr>
              <a:t>performance</a:t>
            </a:r>
          </a:p>
          <a:p>
            <a:pPr marL="285750" indent="-285750">
              <a:buFont typeface="Arial" panose="020B0604020202020204" pitchFamily="34" charset="0"/>
              <a:buChar char="•"/>
            </a:pPr>
            <a:r>
              <a:rPr lang="en-GB" dirty="0">
                <a:solidFill>
                  <a:schemeClr val="tx1"/>
                </a:solidFill>
              </a:rPr>
              <a:t>By </a:t>
            </a:r>
            <a:r>
              <a:rPr lang="en-GB" b="1" dirty="0">
                <a:solidFill>
                  <a:schemeClr val="tx1"/>
                </a:solidFill>
              </a:rPr>
              <a:t>agreement</a:t>
            </a:r>
          </a:p>
          <a:p>
            <a:pPr marL="285750" indent="-285750">
              <a:buFont typeface="Arial" panose="020B0604020202020204" pitchFamily="34" charset="0"/>
              <a:buChar char="•"/>
            </a:pPr>
            <a:r>
              <a:rPr lang="en-GB" dirty="0">
                <a:solidFill>
                  <a:schemeClr val="tx1"/>
                </a:solidFill>
              </a:rPr>
              <a:t>By </a:t>
            </a:r>
            <a:r>
              <a:rPr lang="en-GB" b="1" dirty="0">
                <a:solidFill>
                  <a:schemeClr val="tx1"/>
                </a:solidFill>
              </a:rPr>
              <a:t>breach</a:t>
            </a:r>
          </a:p>
          <a:p>
            <a:pPr marL="285750" indent="-285750">
              <a:buFont typeface="Arial" panose="020B0604020202020204" pitchFamily="34" charset="0"/>
              <a:buChar char="•"/>
            </a:pPr>
            <a:r>
              <a:rPr lang="en-GB" dirty="0">
                <a:solidFill>
                  <a:schemeClr val="tx1"/>
                </a:solidFill>
              </a:rPr>
              <a:t>By </a:t>
            </a:r>
            <a:r>
              <a:rPr lang="en-GB" b="1" dirty="0">
                <a:solidFill>
                  <a:schemeClr val="tx1"/>
                </a:solidFill>
              </a:rPr>
              <a:t>frustration</a:t>
            </a:r>
          </a:p>
        </p:txBody>
      </p:sp>
      <p:sp>
        <p:nvSpPr>
          <p:cNvPr id="8" name="Rectangle 7">
            <a:extLst>
              <a:ext uri="{FF2B5EF4-FFF2-40B4-BE49-F238E27FC236}">
                <a16:creationId xmlns:a16="http://schemas.microsoft.com/office/drawing/2014/main" id="{92EA64D7-1FF5-214F-6EF6-81F467343BFC}"/>
              </a:ext>
            </a:extLst>
          </p:cNvPr>
          <p:cNvSpPr/>
          <p:nvPr/>
        </p:nvSpPr>
        <p:spPr>
          <a:xfrm>
            <a:off x="6442910" y="0"/>
            <a:ext cx="415089" cy="9906000"/>
          </a:xfrm>
          <a:prstGeom prst="rect">
            <a:avLst/>
          </a:prstGeom>
          <a:solidFill>
            <a:srgbClr val="9B59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4</a:t>
            </a:r>
          </a:p>
        </p:txBody>
      </p:sp>
      <p:cxnSp>
        <p:nvCxnSpPr>
          <p:cNvPr id="3" name="Straight Connector 2">
            <a:extLst>
              <a:ext uri="{FF2B5EF4-FFF2-40B4-BE49-F238E27FC236}">
                <a16:creationId xmlns:a16="http://schemas.microsoft.com/office/drawing/2014/main" id="{26C63FDC-1C47-A31C-0688-755BA48CBD64}"/>
              </a:ext>
              <a:ext uri="{C183D7F6-B498-43B3-948B-1728B52AA6E4}">
                <adec:decorative xmlns:adec="http://schemas.microsoft.com/office/drawing/2017/decorative" val="1"/>
              </a:ext>
            </a:extLst>
          </p:cNvPr>
          <p:cNvCxnSpPr>
            <a:cxnSpLocks/>
          </p:cNvCxnSpPr>
          <p:nvPr/>
        </p:nvCxnSpPr>
        <p:spPr>
          <a:xfrm>
            <a:off x="421105" y="6590243"/>
            <a:ext cx="6021805"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pic>
        <p:nvPicPr>
          <p:cNvPr id="7" name="Picture Placeholder 6" descr="An image of a man who has a laptop and coffee cup, appearing to be in an agitated conversation on a mobile phone.">
            <a:extLst>
              <a:ext uri="{FF2B5EF4-FFF2-40B4-BE49-F238E27FC236}">
                <a16:creationId xmlns:a16="http://schemas.microsoft.com/office/drawing/2014/main" id="{247FDBF0-868D-03EF-1183-30B259F1FA9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38" r="4738"/>
          <a:stretch/>
        </p:blipFill>
        <p:spPr>
          <a:xfrm>
            <a:off x="467916" y="198859"/>
            <a:ext cx="5915025" cy="4356100"/>
          </a:xfrm>
        </p:spPr>
      </p:pic>
    </p:spTree>
    <p:extLst>
      <p:ext uri="{BB962C8B-B14F-4D97-AF65-F5344CB8AC3E}">
        <p14:creationId xmlns:p14="http://schemas.microsoft.com/office/powerpoint/2010/main" val="330107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44B80-2458-707D-3E7F-FCE7BECB931D}"/>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FA5699-113C-198B-783F-4CEF4D598791}"/>
              </a:ext>
            </a:extLst>
          </p:cNvPr>
          <p:cNvSpPr txBox="1">
            <a:spLocks/>
          </p:cNvSpPr>
          <p:nvPr/>
        </p:nvSpPr>
        <p:spPr>
          <a:xfrm>
            <a:off x="434641" y="36285"/>
            <a:ext cx="600977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Discharge by Performance</a:t>
            </a:r>
          </a:p>
        </p:txBody>
      </p:sp>
      <p:sp>
        <p:nvSpPr>
          <p:cNvPr id="12" name="TextBox 11">
            <a:extLst>
              <a:ext uri="{FF2B5EF4-FFF2-40B4-BE49-F238E27FC236}">
                <a16:creationId xmlns:a16="http://schemas.microsoft.com/office/drawing/2014/main" id="{FBC3F082-A8ED-0E8A-D811-C1E1E6F903AB}"/>
              </a:ext>
            </a:extLst>
          </p:cNvPr>
          <p:cNvSpPr txBox="1"/>
          <p:nvPr/>
        </p:nvSpPr>
        <p:spPr>
          <a:xfrm>
            <a:off x="716282" y="672262"/>
            <a:ext cx="5425435" cy="738664"/>
          </a:xfrm>
          <a:custGeom>
            <a:avLst/>
            <a:gdLst>
              <a:gd name="connsiteX0" fmla="*/ 0 w 5425435"/>
              <a:gd name="connsiteY0" fmla="*/ 0 h 738664"/>
              <a:gd name="connsiteX1" fmla="*/ 515416 w 5425435"/>
              <a:gd name="connsiteY1" fmla="*/ 0 h 738664"/>
              <a:gd name="connsiteX2" fmla="*/ 1030833 w 5425435"/>
              <a:gd name="connsiteY2" fmla="*/ 0 h 738664"/>
              <a:gd name="connsiteX3" fmla="*/ 1546249 w 5425435"/>
              <a:gd name="connsiteY3" fmla="*/ 0 h 738664"/>
              <a:gd name="connsiteX4" fmla="*/ 2061665 w 5425435"/>
              <a:gd name="connsiteY4" fmla="*/ 0 h 738664"/>
              <a:gd name="connsiteX5" fmla="*/ 2794099 w 5425435"/>
              <a:gd name="connsiteY5" fmla="*/ 0 h 738664"/>
              <a:gd name="connsiteX6" fmla="*/ 3309515 w 5425435"/>
              <a:gd name="connsiteY6" fmla="*/ 0 h 738664"/>
              <a:gd name="connsiteX7" fmla="*/ 4096203 w 5425435"/>
              <a:gd name="connsiteY7" fmla="*/ 0 h 738664"/>
              <a:gd name="connsiteX8" fmla="*/ 4828637 w 5425435"/>
              <a:gd name="connsiteY8" fmla="*/ 0 h 738664"/>
              <a:gd name="connsiteX9" fmla="*/ 5425435 w 5425435"/>
              <a:gd name="connsiteY9" fmla="*/ 0 h 738664"/>
              <a:gd name="connsiteX10" fmla="*/ 5425435 w 5425435"/>
              <a:gd name="connsiteY10" fmla="*/ 354559 h 738664"/>
              <a:gd name="connsiteX11" fmla="*/ 5425435 w 5425435"/>
              <a:gd name="connsiteY11" fmla="*/ 738664 h 738664"/>
              <a:gd name="connsiteX12" fmla="*/ 4693001 w 5425435"/>
              <a:gd name="connsiteY12" fmla="*/ 738664 h 738664"/>
              <a:gd name="connsiteX13" fmla="*/ 3960568 w 5425435"/>
              <a:gd name="connsiteY13" fmla="*/ 738664 h 738664"/>
              <a:gd name="connsiteX14" fmla="*/ 3228134 w 5425435"/>
              <a:gd name="connsiteY14" fmla="*/ 738664 h 738664"/>
              <a:gd name="connsiteX15" fmla="*/ 2495700 w 5425435"/>
              <a:gd name="connsiteY15" fmla="*/ 738664 h 738664"/>
              <a:gd name="connsiteX16" fmla="*/ 1871775 w 5425435"/>
              <a:gd name="connsiteY16" fmla="*/ 738664 h 738664"/>
              <a:gd name="connsiteX17" fmla="*/ 1302104 w 5425435"/>
              <a:gd name="connsiteY17" fmla="*/ 738664 h 738664"/>
              <a:gd name="connsiteX18" fmla="*/ 732434 w 5425435"/>
              <a:gd name="connsiteY18" fmla="*/ 738664 h 738664"/>
              <a:gd name="connsiteX19" fmla="*/ 0 w 5425435"/>
              <a:gd name="connsiteY19" fmla="*/ 738664 h 738664"/>
              <a:gd name="connsiteX20" fmla="*/ 0 w 5425435"/>
              <a:gd name="connsiteY20" fmla="*/ 391492 h 738664"/>
              <a:gd name="connsiteX21" fmla="*/ 0 w 5425435"/>
              <a:gd name="connsiteY21"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25435" h="738664" fill="none" extrusionOk="0">
                <a:moveTo>
                  <a:pt x="0" y="0"/>
                </a:moveTo>
                <a:cubicBezTo>
                  <a:pt x="197745" y="18534"/>
                  <a:pt x="370685" y="6681"/>
                  <a:pt x="515416" y="0"/>
                </a:cubicBezTo>
                <a:cubicBezTo>
                  <a:pt x="660147" y="-6681"/>
                  <a:pt x="874411" y="19037"/>
                  <a:pt x="1030833" y="0"/>
                </a:cubicBezTo>
                <a:cubicBezTo>
                  <a:pt x="1187255" y="-19037"/>
                  <a:pt x="1442920" y="21140"/>
                  <a:pt x="1546249" y="0"/>
                </a:cubicBezTo>
                <a:cubicBezTo>
                  <a:pt x="1649578" y="-21140"/>
                  <a:pt x="1853668" y="3252"/>
                  <a:pt x="2061665" y="0"/>
                </a:cubicBezTo>
                <a:cubicBezTo>
                  <a:pt x="2269662" y="-3252"/>
                  <a:pt x="2559797" y="20926"/>
                  <a:pt x="2794099" y="0"/>
                </a:cubicBezTo>
                <a:cubicBezTo>
                  <a:pt x="3028401" y="-20926"/>
                  <a:pt x="3090472" y="8489"/>
                  <a:pt x="3309515" y="0"/>
                </a:cubicBezTo>
                <a:cubicBezTo>
                  <a:pt x="3528558" y="-8489"/>
                  <a:pt x="3745235" y="17948"/>
                  <a:pt x="4096203" y="0"/>
                </a:cubicBezTo>
                <a:cubicBezTo>
                  <a:pt x="4447171" y="-17948"/>
                  <a:pt x="4586007" y="28525"/>
                  <a:pt x="4828637" y="0"/>
                </a:cubicBezTo>
                <a:cubicBezTo>
                  <a:pt x="5071267" y="-28525"/>
                  <a:pt x="5200014" y="-18568"/>
                  <a:pt x="5425435" y="0"/>
                </a:cubicBezTo>
                <a:cubicBezTo>
                  <a:pt x="5421326" y="80405"/>
                  <a:pt x="5414801" y="283332"/>
                  <a:pt x="5425435" y="354559"/>
                </a:cubicBezTo>
                <a:cubicBezTo>
                  <a:pt x="5436069" y="425786"/>
                  <a:pt x="5444150" y="600072"/>
                  <a:pt x="5425435" y="738664"/>
                </a:cubicBezTo>
                <a:cubicBezTo>
                  <a:pt x="5177087" y="715023"/>
                  <a:pt x="5028242" y="750762"/>
                  <a:pt x="4693001" y="738664"/>
                </a:cubicBezTo>
                <a:cubicBezTo>
                  <a:pt x="4357760" y="726566"/>
                  <a:pt x="4254990" y="714299"/>
                  <a:pt x="3960568" y="738664"/>
                </a:cubicBezTo>
                <a:cubicBezTo>
                  <a:pt x="3666146" y="763029"/>
                  <a:pt x="3502481" y="761990"/>
                  <a:pt x="3228134" y="738664"/>
                </a:cubicBezTo>
                <a:cubicBezTo>
                  <a:pt x="2953787" y="715338"/>
                  <a:pt x="2801368" y="768751"/>
                  <a:pt x="2495700" y="738664"/>
                </a:cubicBezTo>
                <a:cubicBezTo>
                  <a:pt x="2190032" y="708577"/>
                  <a:pt x="2121231" y="729357"/>
                  <a:pt x="1871775" y="738664"/>
                </a:cubicBezTo>
                <a:cubicBezTo>
                  <a:pt x="1622319" y="747971"/>
                  <a:pt x="1554898" y="710636"/>
                  <a:pt x="1302104" y="738664"/>
                </a:cubicBezTo>
                <a:cubicBezTo>
                  <a:pt x="1049310" y="766692"/>
                  <a:pt x="941451" y="723732"/>
                  <a:pt x="732434" y="738664"/>
                </a:cubicBezTo>
                <a:cubicBezTo>
                  <a:pt x="523417" y="753597"/>
                  <a:pt x="348389" y="725070"/>
                  <a:pt x="0" y="738664"/>
                </a:cubicBezTo>
                <a:cubicBezTo>
                  <a:pt x="15862" y="643225"/>
                  <a:pt x="4013" y="472874"/>
                  <a:pt x="0" y="391492"/>
                </a:cubicBezTo>
                <a:cubicBezTo>
                  <a:pt x="-4013" y="310110"/>
                  <a:pt x="6376" y="117950"/>
                  <a:pt x="0" y="0"/>
                </a:cubicBezTo>
                <a:close/>
              </a:path>
              <a:path w="5425435" h="738664" stroke="0" extrusionOk="0">
                <a:moveTo>
                  <a:pt x="0" y="0"/>
                </a:moveTo>
                <a:cubicBezTo>
                  <a:pt x="133330" y="-18228"/>
                  <a:pt x="390217" y="-9299"/>
                  <a:pt x="623925" y="0"/>
                </a:cubicBezTo>
                <a:cubicBezTo>
                  <a:pt x="857634" y="9299"/>
                  <a:pt x="1057865" y="-9672"/>
                  <a:pt x="1356359" y="0"/>
                </a:cubicBezTo>
                <a:cubicBezTo>
                  <a:pt x="1654853" y="9672"/>
                  <a:pt x="1651987" y="-23144"/>
                  <a:pt x="1926029" y="0"/>
                </a:cubicBezTo>
                <a:cubicBezTo>
                  <a:pt x="2200071" y="23144"/>
                  <a:pt x="2296637" y="16624"/>
                  <a:pt x="2441446" y="0"/>
                </a:cubicBezTo>
                <a:cubicBezTo>
                  <a:pt x="2586255" y="-16624"/>
                  <a:pt x="2956675" y="19312"/>
                  <a:pt x="3119625" y="0"/>
                </a:cubicBezTo>
                <a:cubicBezTo>
                  <a:pt x="3282575" y="-19312"/>
                  <a:pt x="3549106" y="-26378"/>
                  <a:pt x="3797804" y="0"/>
                </a:cubicBezTo>
                <a:cubicBezTo>
                  <a:pt x="4046502" y="26378"/>
                  <a:pt x="4226026" y="-34429"/>
                  <a:pt x="4530238" y="0"/>
                </a:cubicBezTo>
                <a:cubicBezTo>
                  <a:pt x="4834450" y="34429"/>
                  <a:pt x="5036706" y="12579"/>
                  <a:pt x="5425435" y="0"/>
                </a:cubicBezTo>
                <a:cubicBezTo>
                  <a:pt x="5436473" y="130731"/>
                  <a:pt x="5427305" y="279777"/>
                  <a:pt x="5425435" y="376719"/>
                </a:cubicBezTo>
                <a:cubicBezTo>
                  <a:pt x="5423565" y="473661"/>
                  <a:pt x="5437091" y="593763"/>
                  <a:pt x="5425435" y="738664"/>
                </a:cubicBezTo>
                <a:cubicBezTo>
                  <a:pt x="5163968" y="743487"/>
                  <a:pt x="4973308" y="756913"/>
                  <a:pt x="4855764" y="738664"/>
                </a:cubicBezTo>
                <a:cubicBezTo>
                  <a:pt x="4738220" y="720415"/>
                  <a:pt x="4514070" y="748637"/>
                  <a:pt x="4231839" y="738664"/>
                </a:cubicBezTo>
                <a:cubicBezTo>
                  <a:pt x="3949609" y="728691"/>
                  <a:pt x="3686919" y="704604"/>
                  <a:pt x="3499406" y="738664"/>
                </a:cubicBezTo>
                <a:cubicBezTo>
                  <a:pt x="3311893" y="772724"/>
                  <a:pt x="2992505" y="775208"/>
                  <a:pt x="2712718" y="738664"/>
                </a:cubicBezTo>
                <a:cubicBezTo>
                  <a:pt x="2432931" y="702120"/>
                  <a:pt x="2307891" y="746315"/>
                  <a:pt x="1980284" y="738664"/>
                </a:cubicBezTo>
                <a:cubicBezTo>
                  <a:pt x="1652677" y="731013"/>
                  <a:pt x="1638898" y="739518"/>
                  <a:pt x="1410613" y="738664"/>
                </a:cubicBezTo>
                <a:cubicBezTo>
                  <a:pt x="1182328" y="737810"/>
                  <a:pt x="958512" y="749246"/>
                  <a:pt x="786688" y="738664"/>
                </a:cubicBezTo>
                <a:cubicBezTo>
                  <a:pt x="614864" y="728082"/>
                  <a:pt x="344694" y="708313"/>
                  <a:pt x="0" y="738664"/>
                </a:cubicBezTo>
                <a:cubicBezTo>
                  <a:pt x="-17671" y="589767"/>
                  <a:pt x="-6303" y="451683"/>
                  <a:pt x="0" y="361945"/>
                </a:cubicBezTo>
                <a:cubicBezTo>
                  <a:pt x="6303" y="272207"/>
                  <a:pt x="16010" y="166076"/>
                  <a:pt x="0" y="0"/>
                </a:cubicBezTo>
                <a:close/>
              </a:path>
            </a:pathLst>
          </a:custGeom>
          <a:solidFill>
            <a:schemeClr val="accent3">
              <a:lumMod val="20000"/>
              <a:lumOff val="80000"/>
            </a:schemeClr>
          </a:solidFill>
          <a:ln>
            <a:solidFill>
              <a:schemeClr val="bg2">
                <a:lumMod val="75000"/>
              </a:schemeClr>
            </a:solidFill>
            <a:extLst>
              <a:ext uri="{C807C97D-BFC1-408E-A445-0C87EB9F89A2}">
                <ask:lineSketchStyleProps xmlns:ask="http://schemas.microsoft.com/office/drawing/2018/sketchyshapes" sd="2263147070">
                  <a:prstGeom prst="rect">
                    <a:avLst/>
                  </a:prstGeom>
                  <ask:type>
                    <ask:lineSketchFreehand/>
                  </ask:type>
                </ask:lineSketchStyleProps>
              </a:ext>
            </a:extLst>
          </a:ln>
        </p:spPr>
        <p:txBody>
          <a:bodyPr wrap="square" rtlCol="0">
            <a:spAutoFit/>
          </a:bodyPr>
          <a:lstStyle/>
          <a:p>
            <a:r>
              <a:rPr lang="en-GB" sz="1400" dirty="0"/>
              <a:t>The general rule is that parties must perform their contractual obligations fully and exactly before they can be discharged from the contract. This principle is known as </a:t>
            </a:r>
            <a:r>
              <a:rPr lang="en-GB" sz="1400" b="1" dirty="0"/>
              <a:t>"complete performance”</a:t>
            </a:r>
          </a:p>
        </p:txBody>
      </p:sp>
      <p:sp>
        <p:nvSpPr>
          <p:cNvPr id="2" name="Rectangle 1">
            <a:extLst>
              <a:ext uri="{FF2B5EF4-FFF2-40B4-BE49-F238E27FC236}">
                <a16:creationId xmlns:a16="http://schemas.microsoft.com/office/drawing/2014/main" id="{682979BC-3054-50E1-10D6-DEC423E1D354}"/>
              </a:ext>
            </a:extLst>
          </p:cNvPr>
          <p:cNvSpPr/>
          <p:nvPr/>
        </p:nvSpPr>
        <p:spPr>
          <a:xfrm>
            <a:off x="6442910" y="0"/>
            <a:ext cx="415089" cy="9906000"/>
          </a:xfrm>
          <a:prstGeom prst="rect">
            <a:avLst/>
          </a:prstGeom>
          <a:solidFill>
            <a:srgbClr val="9B59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4</a:t>
            </a:r>
          </a:p>
        </p:txBody>
      </p:sp>
      <p:sp>
        <p:nvSpPr>
          <p:cNvPr id="10" name="TextBox 9">
            <a:extLst>
              <a:ext uri="{FF2B5EF4-FFF2-40B4-BE49-F238E27FC236}">
                <a16:creationId xmlns:a16="http://schemas.microsoft.com/office/drawing/2014/main" id="{99AEACA2-DEC9-8903-DAD9-C4EDD2D25475}"/>
              </a:ext>
            </a:extLst>
          </p:cNvPr>
          <p:cNvSpPr txBox="1"/>
          <p:nvPr/>
        </p:nvSpPr>
        <p:spPr>
          <a:xfrm>
            <a:off x="1494529" y="2065128"/>
            <a:ext cx="2801024" cy="1169551"/>
          </a:xfrm>
          <a:custGeom>
            <a:avLst/>
            <a:gdLst>
              <a:gd name="connsiteX0" fmla="*/ 0 w 2801024"/>
              <a:gd name="connsiteY0" fmla="*/ 0 h 1169551"/>
              <a:gd name="connsiteX1" fmla="*/ 616225 w 2801024"/>
              <a:gd name="connsiteY1" fmla="*/ 0 h 1169551"/>
              <a:gd name="connsiteX2" fmla="*/ 1176430 w 2801024"/>
              <a:gd name="connsiteY2" fmla="*/ 0 h 1169551"/>
              <a:gd name="connsiteX3" fmla="*/ 1736635 w 2801024"/>
              <a:gd name="connsiteY3" fmla="*/ 0 h 1169551"/>
              <a:gd name="connsiteX4" fmla="*/ 2268829 w 2801024"/>
              <a:gd name="connsiteY4" fmla="*/ 0 h 1169551"/>
              <a:gd name="connsiteX5" fmla="*/ 2801024 w 2801024"/>
              <a:gd name="connsiteY5" fmla="*/ 0 h 1169551"/>
              <a:gd name="connsiteX6" fmla="*/ 2801024 w 2801024"/>
              <a:gd name="connsiteY6" fmla="*/ 549689 h 1169551"/>
              <a:gd name="connsiteX7" fmla="*/ 2801024 w 2801024"/>
              <a:gd name="connsiteY7" fmla="*/ 1169551 h 1169551"/>
              <a:gd name="connsiteX8" fmla="*/ 2268829 w 2801024"/>
              <a:gd name="connsiteY8" fmla="*/ 1169551 h 1169551"/>
              <a:gd name="connsiteX9" fmla="*/ 1680614 w 2801024"/>
              <a:gd name="connsiteY9" fmla="*/ 1169551 h 1169551"/>
              <a:gd name="connsiteX10" fmla="*/ 1204440 w 2801024"/>
              <a:gd name="connsiteY10" fmla="*/ 1169551 h 1169551"/>
              <a:gd name="connsiteX11" fmla="*/ 672246 w 2801024"/>
              <a:gd name="connsiteY11" fmla="*/ 1169551 h 1169551"/>
              <a:gd name="connsiteX12" fmla="*/ 0 w 2801024"/>
              <a:gd name="connsiteY12" fmla="*/ 1169551 h 1169551"/>
              <a:gd name="connsiteX13" fmla="*/ 0 w 2801024"/>
              <a:gd name="connsiteY13" fmla="*/ 561384 h 1169551"/>
              <a:gd name="connsiteX14" fmla="*/ 0 w 2801024"/>
              <a:gd name="connsiteY14"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1024" h="1169551" fill="none" extrusionOk="0">
                <a:moveTo>
                  <a:pt x="0" y="0"/>
                </a:moveTo>
                <a:cubicBezTo>
                  <a:pt x="174283" y="2261"/>
                  <a:pt x="472443" y="-15878"/>
                  <a:pt x="616225" y="0"/>
                </a:cubicBezTo>
                <a:cubicBezTo>
                  <a:pt x="760007" y="15878"/>
                  <a:pt x="1026769" y="11476"/>
                  <a:pt x="1176430" y="0"/>
                </a:cubicBezTo>
                <a:cubicBezTo>
                  <a:pt x="1326091" y="-11476"/>
                  <a:pt x="1599762" y="18369"/>
                  <a:pt x="1736635" y="0"/>
                </a:cubicBezTo>
                <a:cubicBezTo>
                  <a:pt x="1873508" y="-18369"/>
                  <a:pt x="2072974" y="17422"/>
                  <a:pt x="2268829" y="0"/>
                </a:cubicBezTo>
                <a:cubicBezTo>
                  <a:pt x="2464684" y="-17422"/>
                  <a:pt x="2555365" y="13909"/>
                  <a:pt x="2801024" y="0"/>
                </a:cubicBezTo>
                <a:cubicBezTo>
                  <a:pt x="2787725" y="239406"/>
                  <a:pt x="2821372" y="389054"/>
                  <a:pt x="2801024" y="549689"/>
                </a:cubicBezTo>
                <a:cubicBezTo>
                  <a:pt x="2780676" y="710324"/>
                  <a:pt x="2801573" y="927709"/>
                  <a:pt x="2801024" y="1169551"/>
                </a:cubicBezTo>
                <a:cubicBezTo>
                  <a:pt x="2680444" y="1178842"/>
                  <a:pt x="2457566" y="1149044"/>
                  <a:pt x="2268829" y="1169551"/>
                </a:cubicBezTo>
                <a:cubicBezTo>
                  <a:pt x="2080093" y="1190058"/>
                  <a:pt x="1844201" y="1190343"/>
                  <a:pt x="1680614" y="1169551"/>
                </a:cubicBezTo>
                <a:cubicBezTo>
                  <a:pt x="1517028" y="1148759"/>
                  <a:pt x="1390324" y="1154331"/>
                  <a:pt x="1204440" y="1169551"/>
                </a:cubicBezTo>
                <a:cubicBezTo>
                  <a:pt x="1018556" y="1184771"/>
                  <a:pt x="865516" y="1151225"/>
                  <a:pt x="672246" y="1169551"/>
                </a:cubicBezTo>
                <a:cubicBezTo>
                  <a:pt x="478976" y="1187877"/>
                  <a:pt x="307105" y="1186055"/>
                  <a:pt x="0" y="1169551"/>
                </a:cubicBezTo>
                <a:cubicBezTo>
                  <a:pt x="19920" y="880984"/>
                  <a:pt x="864" y="839945"/>
                  <a:pt x="0" y="561384"/>
                </a:cubicBezTo>
                <a:cubicBezTo>
                  <a:pt x="-864" y="282823"/>
                  <a:pt x="-14900" y="280046"/>
                  <a:pt x="0" y="0"/>
                </a:cubicBezTo>
                <a:close/>
              </a:path>
              <a:path w="2801024" h="1169551" stroke="0" extrusionOk="0">
                <a:moveTo>
                  <a:pt x="0" y="0"/>
                </a:moveTo>
                <a:cubicBezTo>
                  <a:pt x="240915" y="-3809"/>
                  <a:pt x="285464" y="10442"/>
                  <a:pt x="532195" y="0"/>
                </a:cubicBezTo>
                <a:cubicBezTo>
                  <a:pt x="778926" y="-10442"/>
                  <a:pt x="949116" y="8799"/>
                  <a:pt x="1120410" y="0"/>
                </a:cubicBezTo>
                <a:cubicBezTo>
                  <a:pt x="1291705" y="-8799"/>
                  <a:pt x="1444628" y="5522"/>
                  <a:pt x="1624594" y="0"/>
                </a:cubicBezTo>
                <a:cubicBezTo>
                  <a:pt x="1804560" y="-5522"/>
                  <a:pt x="1992794" y="-2251"/>
                  <a:pt x="2100768" y="0"/>
                </a:cubicBezTo>
                <a:cubicBezTo>
                  <a:pt x="2208742" y="2251"/>
                  <a:pt x="2599114" y="34912"/>
                  <a:pt x="2801024" y="0"/>
                </a:cubicBezTo>
                <a:cubicBezTo>
                  <a:pt x="2796871" y="123896"/>
                  <a:pt x="2809547" y="461197"/>
                  <a:pt x="2801024" y="584776"/>
                </a:cubicBezTo>
                <a:cubicBezTo>
                  <a:pt x="2792501" y="708355"/>
                  <a:pt x="2779254" y="901063"/>
                  <a:pt x="2801024" y="1169551"/>
                </a:cubicBezTo>
                <a:cubicBezTo>
                  <a:pt x="2586380" y="1184224"/>
                  <a:pt x="2467369" y="1146635"/>
                  <a:pt x="2324850" y="1169551"/>
                </a:cubicBezTo>
                <a:cubicBezTo>
                  <a:pt x="2182331" y="1192467"/>
                  <a:pt x="1993239" y="1191595"/>
                  <a:pt x="1736635" y="1169551"/>
                </a:cubicBezTo>
                <a:cubicBezTo>
                  <a:pt x="1480032" y="1147507"/>
                  <a:pt x="1470726" y="1170237"/>
                  <a:pt x="1260461" y="1169551"/>
                </a:cubicBezTo>
                <a:cubicBezTo>
                  <a:pt x="1050196" y="1168865"/>
                  <a:pt x="871793" y="1181405"/>
                  <a:pt x="644236" y="1169551"/>
                </a:cubicBezTo>
                <a:cubicBezTo>
                  <a:pt x="416680" y="1157697"/>
                  <a:pt x="262704" y="1189767"/>
                  <a:pt x="0" y="1169551"/>
                </a:cubicBezTo>
                <a:cubicBezTo>
                  <a:pt x="-16738" y="881180"/>
                  <a:pt x="-15608" y="803076"/>
                  <a:pt x="0" y="573080"/>
                </a:cubicBezTo>
                <a:cubicBezTo>
                  <a:pt x="15608" y="343084"/>
                  <a:pt x="-1083" y="130020"/>
                  <a:pt x="0" y="0"/>
                </a:cubicBezTo>
                <a:close/>
              </a:path>
            </a:pathLst>
          </a:custGeom>
          <a:solidFill>
            <a:schemeClr val="accent5">
              <a:lumMod val="20000"/>
              <a:lumOff val="80000"/>
            </a:schemeClr>
          </a:solidFill>
          <a:ln>
            <a:solidFill>
              <a:schemeClr val="bg2">
                <a:lumMod val="75000"/>
              </a:schemeClr>
            </a:solidFill>
            <a:extLst>
              <a:ext uri="{C807C97D-BFC1-408E-A445-0C87EB9F89A2}">
                <ask:lineSketchStyleProps xmlns:ask="http://schemas.microsoft.com/office/drawing/2018/sketchyshapes" sd="2263147070">
                  <a:prstGeom prst="rect">
                    <a:avLst/>
                  </a:prstGeom>
                  <ask:type>
                    <ask:lineSketchFreehand/>
                  </ask:type>
                </ask:lineSketchStyleProps>
              </a:ext>
            </a:extLst>
          </a:ln>
        </p:spPr>
        <p:txBody>
          <a:bodyPr wrap="square" rtlCol="0">
            <a:spAutoFit/>
          </a:bodyPr>
          <a:lstStyle/>
          <a:p>
            <a:r>
              <a:rPr lang="en-GB" sz="1400" dirty="0"/>
              <a:t>Exceptions do exist in the form of</a:t>
            </a:r>
          </a:p>
          <a:p>
            <a:pPr marL="171450" indent="-171450">
              <a:buFont typeface="Arial" panose="020B0604020202020204" pitchFamily="34" charset="0"/>
              <a:buChar char="•"/>
            </a:pPr>
            <a:r>
              <a:rPr lang="en-GB" sz="1400" dirty="0"/>
              <a:t>Substantial performance</a:t>
            </a:r>
          </a:p>
          <a:p>
            <a:pPr marL="171450" indent="-171450">
              <a:buFont typeface="Arial" panose="020B0604020202020204" pitchFamily="34" charset="0"/>
              <a:buChar char="•"/>
            </a:pPr>
            <a:r>
              <a:rPr lang="en-GB" sz="1400" dirty="0"/>
              <a:t>Partial performance</a:t>
            </a:r>
          </a:p>
          <a:p>
            <a:pPr marL="171450" indent="-171450">
              <a:buFont typeface="Arial" panose="020B0604020202020204" pitchFamily="34" charset="0"/>
              <a:buChar char="•"/>
            </a:pPr>
            <a:r>
              <a:rPr lang="en-GB" sz="1400" dirty="0"/>
              <a:t>Divisible Contracts</a:t>
            </a:r>
          </a:p>
          <a:p>
            <a:pPr marL="171450" indent="-171450">
              <a:buFont typeface="Arial" panose="020B0604020202020204" pitchFamily="34" charset="0"/>
              <a:buChar char="•"/>
            </a:pPr>
            <a:r>
              <a:rPr lang="en-GB" sz="1400" dirty="0"/>
              <a:t>Prevention of Performance</a:t>
            </a:r>
          </a:p>
        </p:txBody>
      </p:sp>
      <p:sp>
        <p:nvSpPr>
          <p:cNvPr id="3" name="TextBox 2">
            <a:extLst>
              <a:ext uri="{FF2B5EF4-FFF2-40B4-BE49-F238E27FC236}">
                <a16:creationId xmlns:a16="http://schemas.microsoft.com/office/drawing/2014/main" id="{433E7BAD-BA5C-BE80-5862-CB71CDC43557}"/>
              </a:ext>
            </a:extLst>
          </p:cNvPr>
          <p:cNvSpPr txBox="1"/>
          <p:nvPr/>
        </p:nvSpPr>
        <p:spPr>
          <a:xfrm>
            <a:off x="716281" y="3593805"/>
            <a:ext cx="5425435" cy="5970865"/>
          </a:xfrm>
          <a:prstGeom prst="rect">
            <a:avLst/>
          </a:prstGeom>
          <a:noFill/>
        </p:spPr>
        <p:txBody>
          <a:bodyPr wrap="square" rtlCol="0">
            <a:spAutoFit/>
          </a:bodyPr>
          <a:lstStyle/>
          <a:p>
            <a:r>
              <a:rPr lang="en-GB" sz="1400" b="1" dirty="0"/>
              <a:t>Substantial performance</a:t>
            </a:r>
          </a:p>
          <a:p>
            <a:endParaRPr lang="en-GB" b="1" dirty="0"/>
          </a:p>
          <a:p>
            <a:r>
              <a:rPr lang="en-GB" sz="1400" dirty="0"/>
              <a:t>Where one party has substantially performed their contractual obligations, the court may order that the other party pay the money due under the contract with a deduction made to compensate for the missing element.  There is no set definition of substantial performance, it is assessed on a case-by-case basis.</a:t>
            </a:r>
          </a:p>
          <a:p>
            <a:endParaRPr lang="en-GB" sz="1400" dirty="0"/>
          </a:p>
          <a:p>
            <a:r>
              <a:rPr lang="en-GB" sz="1400" b="1" dirty="0"/>
              <a:t>Partial performance</a:t>
            </a:r>
          </a:p>
          <a:p>
            <a:endParaRPr lang="en-GB" sz="1400" b="1" dirty="0"/>
          </a:p>
          <a:p>
            <a:r>
              <a:rPr lang="en-GB" sz="1400" dirty="0"/>
              <a:t>Where one party has only performed part of the contract, but the other party freely accepts the partial performance, e.g., because there is a shortage in the availability of goods.</a:t>
            </a:r>
          </a:p>
          <a:p>
            <a:endParaRPr lang="en-GB" sz="1400" dirty="0"/>
          </a:p>
          <a:p>
            <a:r>
              <a:rPr lang="en-GB" sz="1400" b="1" dirty="0"/>
              <a:t>Divisible contracts</a:t>
            </a:r>
          </a:p>
          <a:p>
            <a:endParaRPr lang="en-GB" sz="1400" b="1" dirty="0"/>
          </a:p>
          <a:p>
            <a:r>
              <a:rPr lang="en-GB" sz="1400" dirty="0"/>
              <a:t>Where the contract can clearly be broken down into separate parts, the courts can require that a party pays for the sections that have been completed.</a:t>
            </a:r>
          </a:p>
          <a:p>
            <a:endParaRPr lang="en-GB" sz="1400" dirty="0"/>
          </a:p>
          <a:p>
            <a:r>
              <a:rPr lang="en-GB" sz="1400" b="1" dirty="0"/>
              <a:t>Prevention of performance</a:t>
            </a:r>
          </a:p>
          <a:p>
            <a:endParaRPr lang="en-GB" sz="1400" b="1" dirty="0"/>
          </a:p>
          <a:p>
            <a:r>
              <a:rPr lang="en-GB" sz="1400" dirty="0"/>
              <a:t>Where one party prevents the other party from completing their contractual obligations, a payment may be awarded for the work that has been completed.</a:t>
            </a:r>
          </a:p>
          <a:p>
            <a:endParaRPr lang="en-GB" sz="1400" dirty="0"/>
          </a:p>
          <a:p>
            <a:endParaRPr lang="en-GB" sz="1400" dirty="0"/>
          </a:p>
        </p:txBody>
      </p:sp>
    </p:spTree>
    <p:extLst>
      <p:ext uri="{BB962C8B-B14F-4D97-AF65-F5344CB8AC3E}">
        <p14:creationId xmlns:p14="http://schemas.microsoft.com/office/powerpoint/2010/main" val="736631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4E46E-A465-19F6-288B-94A06CBA7F14}"/>
            </a:ext>
          </a:extLst>
        </p:cNvPr>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85DFB742-4CE5-F0C6-692E-826317D23261}"/>
              </a:ext>
            </a:extLst>
          </p:cNvPr>
          <p:cNvSpPr txBox="1">
            <a:spLocks/>
          </p:cNvSpPr>
          <p:nvPr/>
        </p:nvSpPr>
        <p:spPr>
          <a:xfrm>
            <a:off x="432941" y="4396521"/>
            <a:ext cx="6006766" cy="78612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A contract is frustrated if an unforeseen event which is out of the control of the contractual parties occurs that makes performance impossible, illegal, or radically different from what was agreed. In these circumstances, each party is discharged from future contractual obligations and neither party may sue for breach. </a:t>
            </a:r>
          </a:p>
        </p:txBody>
      </p:sp>
      <p:sp>
        <p:nvSpPr>
          <p:cNvPr id="22" name="Content Placeholder 2">
            <a:extLst>
              <a:ext uri="{FF2B5EF4-FFF2-40B4-BE49-F238E27FC236}">
                <a16:creationId xmlns:a16="http://schemas.microsoft.com/office/drawing/2014/main" id="{5FC197B3-A7CE-E9BD-41A4-3566E799C93F}"/>
              </a:ext>
            </a:extLst>
          </p:cNvPr>
          <p:cNvSpPr txBox="1">
            <a:spLocks/>
          </p:cNvSpPr>
          <p:nvPr/>
        </p:nvSpPr>
        <p:spPr>
          <a:xfrm>
            <a:off x="1418080" y="5227353"/>
            <a:ext cx="4871984" cy="106446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Impossible</a:t>
            </a:r>
          </a:p>
          <a:p>
            <a:pPr marL="0" indent="0">
              <a:buFont typeface="Arial" panose="020B0604020202020204" pitchFamily="34" charset="0"/>
              <a:buNone/>
            </a:pPr>
            <a:r>
              <a:rPr lang="en-GB" sz="1200" dirty="0"/>
              <a:t>Performance becomes physically or legally impossible. E.g., you enter into a contract to rent a go-kart track for an event. However, the day before the event,  a local river floods, meaning the track is under water.</a:t>
            </a:r>
          </a:p>
        </p:txBody>
      </p:sp>
      <p:sp>
        <p:nvSpPr>
          <p:cNvPr id="25" name="Content Placeholder 2">
            <a:extLst>
              <a:ext uri="{FF2B5EF4-FFF2-40B4-BE49-F238E27FC236}">
                <a16:creationId xmlns:a16="http://schemas.microsoft.com/office/drawing/2014/main" id="{4B4D42C6-AF72-F4FB-0839-D346D0BB01A7}"/>
              </a:ext>
            </a:extLst>
          </p:cNvPr>
          <p:cNvSpPr txBox="1">
            <a:spLocks/>
          </p:cNvSpPr>
          <p:nvPr/>
        </p:nvSpPr>
        <p:spPr>
          <a:xfrm>
            <a:off x="468296" y="8779543"/>
            <a:ext cx="600977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Discharged by Breach</a:t>
            </a:r>
          </a:p>
        </p:txBody>
      </p:sp>
      <p:sp>
        <p:nvSpPr>
          <p:cNvPr id="26" name="Content Placeholder 2">
            <a:extLst>
              <a:ext uri="{FF2B5EF4-FFF2-40B4-BE49-F238E27FC236}">
                <a16:creationId xmlns:a16="http://schemas.microsoft.com/office/drawing/2014/main" id="{476AB682-451D-ED7A-6454-6B8A3C00D64A}"/>
              </a:ext>
            </a:extLst>
          </p:cNvPr>
          <p:cNvSpPr txBox="1">
            <a:spLocks/>
          </p:cNvSpPr>
          <p:nvPr/>
        </p:nvSpPr>
        <p:spPr>
          <a:xfrm>
            <a:off x="425616" y="9045220"/>
            <a:ext cx="6006766" cy="4697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A breach of contract occurs when one party fails to perform their obligations. Depending on the seriousness of the breach, the contract may be discharged, and remedies may be available. This will be covered in the next section.</a:t>
            </a:r>
          </a:p>
        </p:txBody>
      </p:sp>
      <p:sp>
        <p:nvSpPr>
          <p:cNvPr id="2" name="Rectangle 1">
            <a:extLst>
              <a:ext uri="{FF2B5EF4-FFF2-40B4-BE49-F238E27FC236}">
                <a16:creationId xmlns:a16="http://schemas.microsoft.com/office/drawing/2014/main" id="{B934D465-C628-C628-4742-CA5306D27998}"/>
              </a:ext>
            </a:extLst>
          </p:cNvPr>
          <p:cNvSpPr/>
          <p:nvPr/>
        </p:nvSpPr>
        <p:spPr>
          <a:xfrm>
            <a:off x="6442910" y="0"/>
            <a:ext cx="415089" cy="9906000"/>
          </a:xfrm>
          <a:prstGeom prst="rect">
            <a:avLst/>
          </a:prstGeom>
          <a:solidFill>
            <a:srgbClr val="9B59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4</a:t>
            </a:r>
          </a:p>
        </p:txBody>
      </p:sp>
      <p:sp>
        <p:nvSpPr>
          <p:cNvPr id="14" name="Content Placeholder 2">
            <a:extLst>
              <a:ext uri="{FF2B5EF4-FFF2-40B4-BE49-F238E27FC236}">
                <a16:creationId xmlns:a16="http://schemas.microsoft.com/office/drawing/2014/main" id="{C09F1AA7-F2EC-3982-EF31-58F270A6C848}"/>
              </a:ext>
            </a:extLst>
          </p:cNvPr>
          <p:cNvSpPr txBox="1">
            <a:spLocks/>
          </p:cNvSpPr>
          <p:nvPr/>
        </p:nvSpPr>
        <p:spPr>
          <a:xfrm>
            <a:off x="432941" y="190477"/>
            <a:ext cx="600977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Discharge by Agreement</a:t>
            </a:r>
          </a:p>
        </p:txBody>
      </p:sp>
      <p:sp>
        <p:nvSpPr>
          <p:cNvPr id="17" name="Content Placeholder 2">
            <a:extLst>
              <a:ext uri="{FF2B5EF4-FFF2-40B4-BE49-F238E27FC236}">
                <a16:creationId xmlns:a16="http://schemas.microsoft.com/office/drawing/2014/main" id="{966AD367-5118-1C52-B138-D051DD920AD0}"/>
              </a:ext>
            </a:extLst>
          </p:cNvPr>
          <p:cNvSpPr txBox="1">
            <a:spLocks/>
          </p:cNvSpPr>
          <p:nvPr/>
        </p:nvSpPr>
        <p:spPr>
          <a:xfrm>
            <a:off x="384390" y="752906"/>
            <a:ext cx="6006766" cy="4697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Contracts can be mutually discharged if both parties agree to end the contract, either through </a:t>
            </a:r>
            <a:r>
              <a:rPr lang="en-GB" sz="1200" b="1" dirty="0"/>
              <a:t>waiver, novation</a:t>
            </a:r>
            <a:r>
              <a:rPr lang="en-GB" sz="1200" dirty="0"/>
              <a:t>, or </a:t>
            </a:r>
            <a:r>
              <a:rPr lang="en-GB" sz="1200" b="1" dirty="0"/>
              <a:t>accord and satisfaction.</a:t>
            </a:r>
          </a:p>
        </p:txBody>
      </p:sp>
      <p:graphicFrame>
        <p:nvGraphicFramePr>
          <p:cNvPr id="20" name="Table 19">
            <a:extLst>
              <a:ext uri="{FF2B5EF4-FFF2-40B4-BE49-F238E27FC236}">
                <a16:creationId xmlns:a16="http://schemas.microsoft.com/office/drawing/2014/main" id="{AD8EBE13-B616-0F71-CA83-5C5E68F02781}"/>
              </a:ext>
            </a:extLst>
          </p:cNvPr>
          <p:cNvGraphicFramePr>
            <a:graphicFrameLocks noGrp="1"/>
          </p:cNvGraphicFramePr>
          <p:nvPr>
            <p:extLst>
              <p:ext uri="{D42A27DB-BD31-4B8C-83A1-F6EECF244321}">
                <p14:modId xmlns:p14="http://schemas.microsoft.com/office/powerpoint/2010/main" val="606410034"/>
              </p:ext>
            </p:extLst>
          </p:nvPr>
        </p:nvGraphicFramePr>
        <p:xfrm>
          <a:off x="594866" y="1443299"/>
          <a:ext cx="5668266" cy="1828800"/>
        </p:xfrm>
        <a:graphic>
          <a:graphicData uri="http://schemas.openxmlformats.org/drawingml/2006/table">
            <a:tbl>
              <a:tblPr firstRow="1" bandRow="1">
                <a:tableStyleId>{7DF18680-E054-41AD-8BC1-D1AEF772440D}</a:tableStyleId>
              </a:tblPr>
              <a:tblGrid>
                <a:gridCol w="1889422">
                  <a:extLst>
                    <a:ext uri="{9D8B030D-6E8A-4147-A177-3AD203B41FA5}">
                      <a16:colId xmlns:a16="http://schemas.microsoft.com/office/drawing/2014/main" val="1116042856"/>
                    </a:ext>
                  </a:extLst>
                </a:gridCol>
                <a:gridCol w="1889422">
                  <a:extLst>
                    <a:ext uri="{9D8B030D-6E8A-4147-A177-3AD203B41FA5}">
                      <a16:colId xmlns:a16="http://schemas.microsoft.com/office/drawing/2014/main" val="1362390461"/>
                    </a:ext>
                  </a:extLst>
                </a:gridCol>
                <a:gridCol w="1889422">
                  <a:extLst>
                    <a:ext uri="{9D8B030D-6E8A-4147-A177-3AD203B41FA5}">
                      <a16:colId xmlns:a16="http://schemas.microsoft.com/office/drawing/2014/main" val="1879749925"/>
                    </a:ext>
                  </a:extLst>
                </a:gridCol>
              </a:tblGrid>
              <a:tr h="370840">
                <a:tc>
                  <a:txBody>
                    <a:bodyPr/>
                    <a:lstStyle/>
                    <a:p>
                      <a:pPr algn="ctr"/>
                      <a:r>
                        <a:rPr lang="en-GB" dirty="0"/>
                        <a:t>Waiver (Mutual Release)</a:t>
                      </a:r>
                    </a:p>
                  </a:txBody>
                  <a:tcPr/>
                </a:tc>
                <a:tc>
                  <a:txBody>
                    <a:bodyPr/>
                    <a:lstStyle/>
                    <a:p>
                      <a:pPr algn="ctr"/>
                      <a:r>
                        <a:rPr lang="en-GB" dirty="0"/>
                        <a:t>Novation</a:t>
                      </a:r>
                    </a:p>
                  </a:txBody>
                  <a:tcPr/>
                </a:tc>
                <a:tc>
                  <a:txBody>
                    <a:bodyPr/>
                    <a:lstStyle/>
                    <a:p>
                      <a:pPr algn="ctr"/>
                      <a:r>
                        <a:rPr lang="en-GB" dirty="0"/>
                        <a:t>Accord and Satisfaction</a:t>
                      </a:r>
                    </a:p>
                  </a:txBody>
                  <a:tcPr/>
                </a:tc>
                <a:extLst>
                  <a:ext uri="{0D108BD9-81ED-4DB2-BD59-A6C34878D82A}">
                    <a16:rowId xmlns:a16="http://schemas.microsoft.com/office/drawing/2014/main" val="1354229788"/>
                  </a:ext>
                </a:extLst>
              </a:tr>
              <a:tr h="370840">
                <a:tc>
                  <a:txBody>
                    <a:bodyPr/>
                    <a:lstStyle/>
                    <a:p>
                      <a:pPr algn="ctr"/>
                      <a:r>
                        <a:rPr lang="en-GB" dirty="0"/>
                        <a:t>If neither party has performed their obligations, they may</a:t>
                      </a:r>
                    </a:p>
                    <a:p>
                      <a:pPr algn="ctr"/>
                      <a:r>
                        <a:rPr lang="en-GB" dirty="0"/>
                        <a:t>mutually agree to terminate the contract</a:t>
                      </a:r>
                    </a:p>
                  </a:txBody>
                  <a:tcPr/>
                </a:tc>
                <a:tc>
                  <a:txBody>
                    <a:bodyPr/>
                    <a:lstStyle/>
                    <a:p>
                      <a:pPr algn="ctr"/>
                      <a:r>
                        <a:rPr lang="en-GB" dirty="0"/>
                        <a:t>A new contract replaces the old one, requiring agreement of all parties</a:t>
                      </a:r>
                    </a:p>
                  </a:txBody>
                  <a:tcPr/>
                </a:tc>
                <a:tc>
                  <a:txBody>
                    <a:bodyPr/>
                    <a:lstStyle/>
                    <a:p>
                      <a:pPr algn="ctr"/>
                      <a:r>
                        <a:rPr lang="en-GB" dirty="0"/>
                        <a:t> A new agreement (accord) and consideration (satisfaction)</a:t>
                      </a:r>
                    </a:p>
                    <a:p>
                      <a:pPr algn="ctr"/>
                      <a:r>
                        <a:rPr lang="en-GB" dirty="0"/>
                        <a:t>must exist for a discharge </a:t>
                      </a:r>
                    </a:p>
                  </a:txBody>
                  <a:tcPr/>
                </a:tc>
                <a:extLst>
                  <a:ext uri="{0D108BD9-81ED-4DB2-BD59-A6C34878D82A}">
                    <a16:rowId xmlns:a16="http://schemas.microsoft.com/office/drawing/2014/main" val="596136153"/>
                  </a:ext>
                </a:extLst>
              </a:tr>
            </a:tbl>
          </a:graphicData>
        </a:graphic>
      </p:graphicFrame>
      <p:sp>
        <p:nvSpPr>
          <p:cNvPr id="24" name="Content Placeholder 2">
            <a:extLst>
              <a:ext uri="{FF2B5EF4-FFF2-40B4-BE49-F238E27FC236}">
                <a16:creationId xmlns:a16="http://schemas.microsoft.com/office/drawing/2014/main" id="{085569B0-1D23-2181-9F70-C6FB3BE43747}"/>
              </a:ext>
            </a:extLst>
          </p:cNvPr>
          <p:cNvSpPr txBox="1">
            <a:spLocks/>
          </p:cNvSpPr>
          <p:nvPr/>
        </p:nvSpPr>
        <p:spPr>
          <a:xfrm>
            <a:off x="425616" y="3965837"/>
            <a:ext cx="6009773" cy="368924"/>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Discharge by Frustration</a:t>
            </a:r>
          </a:p>
        </p:txBody>
      </p:sp>
      <p:sp>
        <p:nvSpPr>
          <p:cNvPr id="31" name="Content Placeholder 2">
            <a:extLst>
              <a:ext uri="{FF2B5EF4-FFF2-40B4-BE49-F238E27FC236}">
                <a16:creationId xmlns:a16="http://schemas.microsoft.com/office/drawing/2014/main" id="{2EB15F8E-63C1-3772-C656-FC16BEEA02BE}"/>
              </a:ext>
            </a:extLst>
          </p:cNvPr>
          <p:cNvSpPr txBox="1">
            <a:spLocks/>
          </p:cNvSpPr>
          <p:nvPr/>
        </p:nvSpPr>
        <p:spPr>
          <a:xfrm>
            <a:off x="1436129" y="6218204"/>
            <a:ext cx="4861456" cy="6996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Illegal</a:t>
            </a:r>
          </a:p>
          <a:p>
            <a:pPr marL="0" indent="0">
              <a:buFont typeface="Arial" panose="020B0604020202020204" pitchFamily="34" charset="0"/>
              <a:buNone/>
            </a:pPr>
            <a:r>
              <a:rPr lang="en-GB" sz="1200" dirty="0"/>
              <a:t>After the contract is entered into, a change in the law makes the contract unlawful to perform.</a:t>
            </a:r>
          </a:p>
        </p:txBody>
      </p:sp>
      <p:sp>
        <p:nvSpPr>
          <p:cNvPr id="32" name="Content Placeholder 2">
            <a:extLst>
              <a:ext uri="{FF2B5EF4-FFF2-40B4-BE49-F238E27FC236}">
                <a16:creationId xmlns:a16="http://schemas.microsoft.com/office/drawing/2014/main" id="{EE70156B-CAC1-4DCC-9B74-3A8B287267D2}"/>
              </a:ext>
            </a:extLst>
          </p:cNvPr>
          <p:cNvSpPr txBox="1">
            <a:spLocks/>
          </p:cNvSpPr>
          <p:nvPr/>
        </p:nvSpPr>
        <p:spPr>
          <a:xfrm>
            <a:off x="1396154" y="7280987"/>
            <a:ext cx="4915836" cy="6996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Radical Change of Circumstances</a:t>
            </a:r>
          </a:p>
          <a:p>
            <a:pPr marL="0" indent="0">
              <a:buFont typeface="Arial" panose="020B0604020202020204" pitchFamily="34" charset="0"/>
              <a:buNone/>
            </a:pPr>
            <a:r>
              <a:rPr lang="en-GB" sz="1200" dirty="0"/>
              <a:t>If an event renders the contract fundamentally different, it may be frustrated. </a:t>
            </a:r>
          </a:p>
        </p:txBody>
      </p:sp>
      <p:sp>
        <p:nvSpPr>
          <p:cNvPr id="5" name="TextBox 4">
            <a:extLst>
              <a:ext uri="{FF2B5EF4-FFF2-40B4-BE49-F238E27FC236}">
                <a16:creationId xmlns:a16="http://schemas.microsoft.com/office/drawing/2014/main" id="{080F60AD-2477-B979-DFEA-B59ADF07404C}"/>
              </a:ext>
            </a:extLst>
          </p:cNvPr>
          <p:cNvSpPr txBox="1"/>
          <p:nvPr/>
        </p:nvSpPr>
        <p:spPr>
          <a:xfrm>
            <a:off x="432941" y="8144431"/>
            <a:ext cx="5958215" cy="461665"/>
          </a:xfrm>
          <a:prstGeom prst="rect">
            <a:avLst/>
          </a:prstGeom>
          <a:noFill/>
        </p:spPr>
        <p:txBody>
          <a:bodyPr wrap="square" rtlCol="0">
            <a:spAutoFit/>
          </a:bodyPr>
          <a:lstStyle/>
          <a:p>
            <a:r>
              <a:rPr lang="en-GB" sz="1200" dirty="0"/>
              <a:t>Contracts often contain </a:t>
            </a:r>
            <a:r>
              <a:rPr lang="en-GB" sz="1200" b="1" dirty="0"/>
              <a:t>force majeure </a:t>
            </a:r>
            <a:r>
              <a:rPr lang="en-GB" sz="1200" dirty="0"/>
              <a:t>clauses which outline the liability of parties in the event of significant unforeseen events that are outside of the control of the parties.</a:t>
            </a:r>
          </a:p>
        </p:txBody>
      </p:sp>
      <p:pic>
        <p:nvPicPr>
          <p:cNvPr id="8" name="Picture 7" descr="An image of a bad storm.">
            <a:extLst>
              <a:ext uri="{FF2B5EF4-FFF2-40B4-BE49-F238E27FC236}">
                <a16:creationId xmlns:a16="http://schemas.microsoft.com/office/drawing/2014/main" id="{18605DD7-E8D6-FECD-A28F-043F008635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5303" y="5334781"/>
            <a:ext cx="980826" cy="551714"/>
          </a:xfrm>
          <a:prstGeom prst="rect">
            <a:avLst/>
          </a:prstGeom>
        </p:spPr>
      </p:pic>
      <p:pic>
        <p:nvPicPr>
          <p:cNvPr id="11" name="Picture 10" descr="An image of a police car.">
            <a:extLst>
              <a:ext uri="{FF2B5EF4-FFF2-40B4-BE49-F238E27FC236}">
                <a16:creationId xmlns:a16="http://schemas.microsoft.com/office/drawing/2014/main" id="{5141B3AF-AC96-7716-5AC8-279D6A3470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474538" y="6282309"/>
            <a:ext cx="967597" cy="645065"/>
          </a:xfrm>
          <a:prstGeom prst="rect">
            <a:avLst/>
          </a:prstGeom>
        </p:spPr>
      </p:pic>
      <p:pic>
        <p:nvPicPr>
          <p:cNvPr id="16" name="Picture 15" descr="An image of a chess piece with a fallen chess piece next to it.">
            <a:extLst>
              <a:ext uri="{FF2B5EF4-FFF2-40B4-BE49-F238E27FC236}">
                <a16:creationId xmlns:a16="http://schemas.microsoft.com/office/drawing/2014/main" id="{09807938-92E9-44C4-145C-FFEEF1A5BD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5303" y="7324706"/>
            <a:ext cx="983424" cy="655616"/>
          </a:xfrm>
          <a:prstGeom prst="rect">
            <a:avLst/>
          </a:prstGeom>
        </p:spPr>
      </p:pic>
    </p:spTree>
    <p:extLst>
      <p:ext uri="{BB962C8B-B14F-4D97-AF65-F5344CB8AC3E}">
        <p14:creationId xmlns:p14="http://schemas.microsoft.com/office/powerpoint/2010/main" val="345161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7FEA67-9486-0AA7-8F55-E5EF867489BC}"/>
              </a:ext>
            </a:extLst>
          </p:cNvPr>
          <p:cNvSpPr>
            <a:spLocks noGrp="1"/>
          </p:cNvSpPr>
          <p:nvPr>
            <p:ph type="title"/>
          </p:nvPr>
        </p:nvSpPr>
        <p:spPr>
          <a:xfrm>
            <a:off x="467916" y="4554960"/>
            <a:ext cx="5915025" cy="2035283"/>
          </a:xfrm>
        </p:spPr>
        <p:txBody>
          <a:bodyPr/>
          <a:lstStyle/>
          <a:p>
            <a:r>
              <a:rPr lang="en-GB" dirty="0"/>
              <a:t>Legal consequences of breaching a contract</a:t>
            </a:r>
          </a:p>
        </p:txBody>
      </p:sp>
      <p:sp>
        <p:nvSpPr>
          <p:cNvPr id="10" name="Text Placeholder 9">
            <a:extLst>
              <a:ext uri="{FF2B5EF4-FFF2-40B4-BE49-F238E27FC236}">
                <a16:creationId xmlns:a16="http://schemas.microsoft.com/office/drawing/2014/main" id="{37D460FC-0792-A9B7-2D06-8AA316B4F2DD}"/>
              </a:ext>
            </a:extLst>
          </p:cNvPr>
          <p:cNvSpPr>
            <a:spLocks noGrp="1"/>
          </p:cNvSpPr>
          <p:nvPr>
            <p:ph type="body" idx="1"/>
          </p:nvPr>
        </p:nvSpPr>
        <p:spPr>
          <a:xfrm>
            <a:off x="467916" y="6738302"/>
            <a:ext cx="5915025" cy="2694455"/>
          </a:xfrm>
        </p:spPr>
        <p:txBody>
          <a:bodyPr>
            <a:normAutofit/>
          </a:bodyPr>
          <a:lstStyle/>
          <a:p>
            <a:r>
              <a:rPr lang="en-GB" dirty="0">
                <a:solidFill>
                  <a:schemeClr val="tx1"/>
                </a:solidFill>
              </a:rPr>
              <a:t>A breach of contract occurs when one party fails to fulfil their obligations as outlined in the contract. This can range from minor deviations, such as a slight delay in delivery, to complete non-performance, where a party entirely fails to carry out their agreed-upon duties. </a:t>
            </a:r>
          </a:p>
          <a:p>
            <a:r>
              <a:rPr lang="en-GB" dirty="0">
                <a:solidFill>
                  <a:schemeClr val="tx1"/>
                </a:solidFill>
              </a:rPr>
              <a:t>Essentially, a breach signifies a violation of the agreed terms that creates a legal cause of action.</a:t>
            </a:r>
          </a:p>
        </p:txBody>
      </p:sp>
      <p:sp>
        <p:nvSpPr>
          <p:cNvPr id="8" name="Rectangle 7">
            <a:extLst>
              <a:ext uri="{FF2B5EF4-FFF2-40B4-BE49-F238E27FC236}">
                <a16:creationId xmlns:a16="http://schemas.microsoft.com/office/drawing/2014/main" id="{BA0251F3-ABC3-4856-91A5-3BFEB4D6179A}"/>
              </a:ext>
            </a:extLst>
          </p:cNvPr>
          <p:cNvSpPr/>
          <p:nvPr/>
        </p:nvSpPr>
        <p:spPr>
          <a:xfrm>
            <a:off x="6442910" y="0"/>
            <a:ext cx="415089" cy="9906000"/>
          </a:xfrm>
          <a:prstGeom prst="rect">
            <a:avLst/>
          </a:prstGeom>
          <a:solidFill>
            <a:srgbClr val="E67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5</a:t>
            </a:r>
          </a:p>
        </p:txBody>
      </p:sp>
      <p:cxnSp>
        <p:nvCxnSpPr>
          <p:cNvPr id="3" name="Straight Connector 2">
            <a:extLst>
              <a:ext uri="{FF2B5EF4-FFF2-40B4-BE49-F238E27FC236}">
                <a16:creationId xmlns:a16="http://schemas.microsoft.com/office/drawing/2014/main" id="{7A3BB04C-03B1-7C5D-11CB-B9AD2FA33B20}"/>
              </a:ext>
              <a:ext uri="{C183D7F6-B498-43B3-948B-1728B52AA6E4}">
                <adec:decorative xmlns:adec="http://schemas.microsoft.com/office/drawing/2017/decorative" val="1"/>
              </a:ext>
            </a:extLst>
          </p:cNvPr>
          <p:cNvCxnSpPr>
            <a:cxnSpLocks/>
          </p:cNvCxnSpPr>
          <p:nvPr/>
        </p:nvCxnSpPr>
        <p:spPr>
          <a:xfrm>
            <a:off x="421105" y="6590243"/>
            <a:ext cx="6021805"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pic>
        <p:nvPicPr>
          <p:cNvPr id="7" name="Picture Placeholder 6" descr="An image of an individual in the background, appearing to sign a contract with a woman holding scales and a sword, representing justice, in the foreground.">
            <a:extLst>
              <a:ext uri="{FF2B5EF4-FFF2-40B4-BE49-F238E27FC236}">
                <a16:creationId xmlns:a16="http://schemas.microsoft.com/office/drawing/2014/main" id="{78D688E5-233B-5C3C-41D7-7028CEF2E61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477" b="25477"/>
          <a:stretch/>
        </p:blipFill>
        <p:spPr/>
      </p:pic>
    </p:spTree>
    <p:extLst>
      <p:ext uri="{BB962C8B-B14F-4D97-AF65-F5344CB8AC3E}">
        <p14:creationId xmlns:p14="http://schemas.microsoft.com/office/powerpoint/2010/main" val="165240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4CBD40-FCE8-39D3-55E9-0BECF83CAF52}"/>
              </a:ext>
            </a:extLst>
          </p:cNvPr>
          <p:cNvSpPr/>
          <p:nvPr/>
        </p:nvSpPr>
        <p:spPr>
          <a:xfrm>
            <a:off x="6442910" y="0"/>
            <a:ext cx="415089" cy="9906000"/>
          </a:xfrm>
          <a:prstGeom prst="rect">
            <a:avLst/>
          </a:prstGeom>
          <a:solidFill>
            <a:srgbClr val="E67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5</a:t>
            </a:r>
          </a:p>
        </p:txBody>
      </p:sp>
      <p:sp>
        <p:nvSpPr>
          <p:cNvPr id="6" name="TextBox 5">
            <a:extLst>
              <a:ext uri="{FF2B5EF4-FFF2-40B4-BE49-F238E27FC236}">
                <a16:creationId xmlns:a16="http://schemas.microsoft.com/office/drawing/2014/main" id="{9DE250AA-95BA-DBBB-58A1-CFCBB6E08A56}"/>
              </a:ext>
            </a:extLst>
          </p:cNvPr>
          <p:cNvSpPr txBox="1"/>
          <p:nvPr/>
        </p:nvSpPr>
        <p:spPr>
          <a:xfrm>
            <a:off x="433137" y="216568"/>
            <a:ext cx="6009773" cy="553998"/>
          </a:xfrm>
          <a:prstGeom prst="rect">
            <a:avLst/>
          </a:prstGeom>
          <a:noFill/>
        </p:spPr>
        <p:txBody>
          <a:bodyPr wrap="square" rtlCol="0">
            <a:spAutoFit/>
          </a:bodyPr>
          <a:lstStyle/>
          <a:p>
            <a:pPr algn="ctr"/>
            <a:r>
              <a:rPr lang="en-GB" sz="3000" dirty="0">
                <a:latin typeface="Avenir Next LT Pro" panose="020B0504020202020204" pitchFamily="34" charset="0"/>
                <a:ea typeface="+mj-ea"/>
                <a:cs typeface="+mj-cs"/>
              </a:rPr>
              <a:t>Types of Contract </a:t>
            </a:r>
            <a:r>
              <a:rPr lang="en-GB" sz="3000" dirty="0">
                <a:solidFill>
                  <a:srgbClr val="000000"/>
                </a:solidFill>
                <a:latin typeface="Avenir Next LT Pro"/>
                <a:ea typeface="+mj-ea"/>
                <a:cs typeface="+mj-cs"/>
              </a:rPr>
              <a:t>Breach</a:t>
            </a:r>
          </a:p>
        </p:txBody>
      </p:sp>
      <p:grpSp>
        <p:nvGrpSpPr>
          <p:cNvPr id="9" name="Group 8">
            <a:extLst>
              <a:ext uri="{FF2B5EF4-FFF2-40B4-BE49-F238E27FC236}">
                <a16:creationId xmlns:a16="http://schemas.microsoft.com/office/drawing/2014/main" id="{5A9AAF54-3425-4C6B-7F93-7C845B51FDF3}"/>
              </a:ext>
              <a:ext uri="{C183D7F6-B498-43B3-948B-1728B52AA6E4}">
                <adec:decorative xmlns:adec="http://schemas.microsoft.com/office/drawing/2017/decorative" val="1"/>
              </a:ext>
            </a:extLst>
          </p:cNvPr>
          <p:cNvGrpSpPr/>
          <p:nvPr/>
        </p:nvGrpSpPr>
        <p:grpSpPr>
          <a:xfrm>
            <a:off x="595563" y="818147"/>
            <a:ext cx="1822785" cy="8871284"/>
            <a:chOff x="643689" y="824163"/>
            <a:chExt cx="1822785" cy="8871284"/>
          </a:xfrm>
        </p:grpSpPr>
        <p:sp>
          <p:nvSpPr>
            <p:cNvPr id="7" name="Rectangle: Top Corners Rounded 6">
              <a:extLst>
                <a:ext uri="{FF2B5EF4-FFF2-40B4-BE49-F238E27FC236}">
                  <a16:creationId xmlns:a16="http://schemas.microsoft.com/office/drawing/2014/main" id="{43953D36-5119-C8DF-BADF-E83078ED20A1}"/>
                </a:ext>
              </a:extLst>
            </p:cNvPr>
            <p:cNvSpPr/>
            <p:nvPr/>
          </p:nvSpPr>
          <p:spPr>
            <a:xfrm>
              <a:off x="643689" y="824163"/>
              <a:ext cx="1822785" cy="369332"/>
            </a:xfrm>
            <a:prstGeom prst="round2Same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Black" panose="020B0A04020102020204" pitchFamily="34" charset="0"/>
                </a:rPr>
                <a:t>Minor</a:t>
              </a:r>
            </a:p>
          </p:txBody>
        </p:sp>
        <p:sp>
          <p:nvSpPr>
            <p:cNvPr id="8" name="Rectangle 7">
              <a:extLst>
                <a:ext uri="{FF2B5EF4-FFF2-40B4-BE49-F238E27FC236}">
                  <a16:creationId xmlns:a16="http://schemas.microsoft.com/office/drawing/2014/main" id="{7B665784-C3EE-EB91-2210-E5EC0122DAA9}"/>
                </a:ext>
              </a:extLst>
            </p:cNvPr>
            <p:cNvSpPr/>
            <p:nvPr/>
          </p:nvSpPr>
          <p:spPr>
            <a:xfrm>
              <a:off x="643689" y="1193494"/>
              <a:ext cx="1822785" cy="8501953"/>
            </a:xfrm>
            <a:prstGeom prst="rect">
              <a:avLst/>
            </a:prstGeom>
            <a:solidFill>
              <a:schemeClr val="bg1"/>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A less significant failure, that does not go to the core of the contract. </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endParaRPr lang="en-GB" sz="1200" b="1" dirty="0">
                <a:solidFill>
                  <a:schemeClr val="tx1"/>
                </a:solidFill>
              </a:endParaRPr>
            </a:p>
            <a:p>
              <a:r>
                <a:rPr lang="en-GB" sz="1200" b="1" dirty="0">
                  <a:solidFill>
                    <a:schemeClr val="tx1"/>
                  </a:solidFill>
                </a:rPr>
                <a:t>Limited Impact</a:t>
              </a:r>
              <a:br>
                <a:rPr lang="en-GB" sz="1200" b="1" dirty="0">
                  <a:solidFill>
                    <a:schemeClr val="tx1"/>
                  </a:solidFill>
                </a:rPr>
              </a:br>
              <a:r>
                <a:rPr lang="en-GB" sz="1200" dirty="0">
                  <a:solidFill>
                    <a:schemeClr val="tx1"/>
                  </a:solidFill>
                </a:rPr>
                <a:t>The deviation from the contract's terms is usually small and causes minimal disruption.</a:t>
              </a:r>
              <a:br>
                <a:rPr lang="en-GB" sz="1200" dirty="0">
                  <a:solidFill>
                    <a:schemeClr val="tx1"/>
                  </a:solidFill>
                </a:rPr>
              </a:br>
              <a:endParaRPr lang="en-GB" sz="1200" dirty="0">
                <a:solidFill>
                  <a:schemeClr val="tx1"/>
                </a:solidFill>
              </a:endParaRPr>
            </a:p>
            <a:p>
              <a:r>
                <a:rPr lang="en-GB" sz="1200" b="1" dirty="0">
                  <a:solidFill>
                    <a:schemeClr val="tx1"/>
                  </a:solidFill>
                </a:rPr>
                <a:t>Contract Continuity</a:t>
              </a:r>
              <a:br>
                <a:rPr lang="en-GB" sz="1200" b="1" dirty="0">
                  <a:solidFill>
                    <a:schemeClr val="tx1"/>
                  </a:solidFill>
                </a:rPr>
              </a:br>
              <a:r>
                <a:rPr lang="en-GB" sz="1200" dirty="0">
                  <a:solidFill>
                    <a:schemeClr val="tx1"/>
                  </a:solidFill>
                </a:rPr>
                <a:t>The non-breaching party is generally still required to fulfil their own contractual obligations. </a:t>
              </a:r>
            </a:p>
            <a:p>
              <a:endParaRPr lang="en-GB" sz="1200" dirty="0">
                <a:solidFill>
                  <a:schemeClr val="tx1"/>
                </a:solidFill>
              </a:endParaRPr>
            </a:p>
            <a:p>
              <a:r>
                <a:rPr lang="en-GB" sz="1200" dirty="0">
                  <a:solidFill>
                    <a:schemeClr val="tx1"/>
                  </a:solidFill>
                </a:rPr>
                <a:t>The contract itself is not necessarily in danger of being ended.</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endParaRPr lang="en-GB" sz="1200" b="1" dirty="0">
                <a:solidFill>
                  <a:schemeClr val="tx1"/>
                </a:solidFill>
              </a:endParaRPr>
            </a:p>
            <a:p>
              <a:endParaRPr lang="en-GB" sz="1200" b="1" dirty="0">
                <a:solidFill>
                  <a:schemeClr val="tx1"/>
                </a:solidFill>
              </a:endParaRPr>
            </a:p>
            <a:p>
              <a:r>
                <a:rPr lang="en-GB" sz="1200" b="1" dirty="0">
                  <a:solidFill>
                    <a:schemeClr val="tx1"/>
                  </a:solidFill>
                </a:rPr>
                <a:t>Remedies</a:t>
              </a:r>
              <a:br>
                <a:rPr lang="en-GB" sz="1200" b="1" dirty="0">
                  <a:solidFill>
                    <a:schemeClr val="tx1"/>
                  </a:solidFill>
                </a:rPr>
              </a:br>
              <a:r>
                <a:rPr lang="en-GB" sz="1200" dirty="0">
                  <a:solidFill>
                    <a:schemeClr val="tx1"/>
                  </a:solidFill>
                </a:rPr>
                <a:t>The focus is on putting the non-breaching party in the position they would have been in if the breach had not occurred, through financial compensation.</a:t>
              </a:r>
            </a:p>
            <a:p>
              <a:endParaRPr lang="en-GB" sz="1200" dirty="0">
                <a:solidFill>
                  <a:schemeClr val="tx1"/>
                </a:solidFill>
              </a:endParaRPr>
            </a:p>
            <a:p>
              <a:r>
                <a:rPr lang="en-GB" sz="1200" b="1" dirty="0">
                  <a:solidFill>
                    <a:schemeClr val="tx1"/>
                  </a:solidFill>
                </a:rPr>
                <a:t>Rights</a:t>
              </a:r>
            </a:p>
            <a:p>
              <a:r>
                <a:rPr lang="en-GB" sz="1200" dirty="0">
                  <a:solidFill>
                    <a:schemeClr val="tx1"/>
                  </a:solidFill>
                </a:rPr>
                <a:t>While the non-breaching party can seek damages to compensate for any losses, they cannot typically terminate the contract.</a:t>
              </a:r>
            </a:p>
            <a:p>
              <a:endParaRPr lang="en-GB" sz="1200" dirty="0">
                <a:solidFill>
                  <a:schemeClr val="tx1"/>
                </a:solidFill>
              </a:endParaRPr>
            </a:p>
            <a:p>
              <a:endParaRPr lang="en-GB" sz="1200" dirty="0">
                <a:solidFill>
                  <a:schemeClr val="tx1"/>
                </a:solidFill>
              </a:endParaRPr>
            </a:p>
          </p:txBody>
        </p:sp>
      </p:grpSp>
      <p:grpSp>
        <p:nvGrpSpPr>
          <p:cNvPr id="10" name="Group 9">
            <a:extLst>
              <a:ext uri="{FF2B5EF4-FFF2-40B4-BE49-F238E27FC236}">
                <a16:creationId xmlns:a16="http://schemas.microsoft.com/office/drawing/2014/main" id="{8A448CF3-C2E5-7450-48A2-8323C117FAEE}"/>
              </a:ext>
              <a:ext uri="{C183D7F6-B498-43B3-948B-1728B52AA6E4}">
                <adec:decorative xmlns:adec="http://schemas.microsoft.com/office/drawing/2017/decorative" val="1"/>
              </a:ext>
            </a:extLst>
          </p:cNvPr>
          <p:cNvGrpSpPr/>
          <p:nvPr/>
        </p:nvGrpSpPr>
        <p:grpSpPr>
          <a:xfrm>
            <a:off x="2526633" y="820516"/>
            <a:ext cx="1822785" cy="8868914"/>
            <a:chOff x="643689" y="824163"/>
            <a:chExt cx="1822785" cy="8868914"/>
          </a:xfrm>
        </p:grpSpPr>
        <p:sp>
          <p:nvSpPr>
            <p:cNvPr id="11" name="Rectangle: Top Corners Rounded 10">
              <a:extLst>
                <a:ext uri="{FF2B5EF4-FFF2-40B4-BE49-F238E27FC236}">
                  <a16:creationId xmlns:a16="http://schemas.microsoft.com/office/drawing/2014/main" id="{AF289542-43D2-F5E3-4226-CF73ACB86515}"/>
                </a:ext>
              </a:extLst>
            </p:cNvPr>
            <p:cNvSpPr/>
            <p:nvPr/>
          </p:nvSpPr>
          <p:spPr>
            <a:xfrm>
              <a:off x="643689" y="824163"/>
              <a:ext cx="1822785" cy="369332"/>
            </a:xfrm>
            <a:prstGeom prst="round2Same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Black" panose="020B0A04020102020204" pitchFamily="34" charset="0"/>
                </a:rPr>
                <a:t>Material</a:t>
              </a:r>
            </a:p>
          </p:txBody>
        </p:sp>
        <p:sp>
          <p:nvSpPr>
            <p:cNvPr id="12" name="Rectangle 11">
              <a:extLst>
                <a:ext uri="{FF2B5EF4-FFF2-40B4-BE49-F238E27FC236}">
                  <a16:creationId xmlns:a16="http://schemas.microsoft.com/office/drawing/2014/main" id="{371225CA-EC3C-C7B5-1961-4D800C99E806}"/>
                </a:ext>
              </a:extLst>
            </p:cNvPr>
            <p:cNvSpPr/>
            <p:nvPr/>
          </p:nvSpPr>
          <p:spPr>
            <a:xfrm>
              <a:off x="643689" y="1193494"/>
              <a:ext cx="1822785" cy="8499583"/>
            </a:xfrm>
            <a:prstGeom prst="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A significant failure that goes to the heart of the contract.</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r>
                <a:rPr lang="en-GB" sz="1200" b="1" dirty="0">
                  <a:solidFill>
                    <a:schemeClr val="tx1"/>
                  </a:solidFill>
                </a:rPr>
                <a:t>Impact</a:t>
              </a:r>
              <a:br>
                <a:rPr lang="en-GB" sz="1200" b="1" dirty="0">
                  <a:solidFill>
                    <a:schemeClr val="tx1"/>
                  </a:solidFill>
                </a:rPr>
              </a:br>
              <a:r>
                <a:rPr lang="en-GB" sz="1200" dirty="0">
                  <a:solidFill>
                    <a:schemeClr val="tx1"/>
                  </a:solidFill>
                </a:rPr>
                <a:t>The breach causes substantial harm or loss to the non-breaching party, undermining the primary purpose of the contract.</a:t>
              </a:r>
            </a:p>
            <a:p>
              <a:endParaRPr lang="en-GB" sz="1200" b="1" dirty="0">
                <a:solidFill>
                  <a:schemeClr val="tx1"/>
                </a:solidFill>
              </a:endParaRPr>
            </a:p>
            <a:p>
              <a:r>
                <a:rPr lang="en-GB" sz="1200" b="1" dirty="0">
                  <a:solidFill>
                    <a:schemeClr val="tx1"/>
                  </a:solidFill>
                </a:rPr>
                <a:t>Violation</a:t>
              </a:r>
            </a:p>
            <a:p>
              <a:r>
                <a:rPr lang="en-GB" sz="1200" dirty="0">
                  <a:solidFill>
                    <a:schemeClr val="tx1"/>
                  </a:solidFill>
                </a:rPr>
                <a:t>The breach often involves a violation of essential terms or conditions that are critical to the contract's existence.</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endParaRPr lang="en-GB" sz="1200" b="1" dirty="0">
                <a:solidFill>
                  <a:schemeClr val="tx1"/>
                </a:solidFill>
              </a:endParaRPr>
            </a:p>
            <a:p>
              <a:endParaRPr lang="en-GB" sz="1200" b="1" dirty="0">
                <a:solidFill>
                  <a:schemeClr val="tx1"/>
                </a:solidFill>
              </a:endParaRPr>
            </a:p>
            <a:p>
              <a:endParaRPr lang="en-GB" sz="1200" b="1" dirty="0">
                <a:solidFill>
                  <a:schemeClr val="tx1"/>
                </a:solidFill>
              </a:endParaRPr>
            </a:p>
            <a:p>
              <a:r>
                <a:rPr lang="en-GB" sz="1200" b="1" dirty="0">
                  <a:solidFill>
                    <a:schemeClr val="tx1"/>
                  </a:solidFill>
                </a:rPr>
                <a:t>Remedies</a:t>
              </a:r>
            </a:p>
            <a:p>
              <a:r>
                <a:rPr lang="en-GB" sz="1200" dirty="0">
                  <a:solidFill>
                    <a:schemeClr val="tx1"/>
                  </a:solidFill>
                </a:rPr>
                <a:t>Financial compensation to put the non-breaching party in the position they would have been in if the contract had been satisfactorily performed.</a:t>
              </a:r>
              <a:br>
                <a:rPr lang="en-GB" sz="1200" dirty="0">
                  <a:solidFill>
                    <a:schemeClr val="tx1"/>
                  </a:solidFill>
                </a:rPr>
              </a:br>
              <a:br>
                <a:rPr lang="en-GB" sz="1200" dirty="0">
                  <a:solidFill>
                    <a:schemeClr val="tx1"/>
                  </a:solidFill>
                </a:rPr>
              </a:br>
              <a:endParaRPr lang="en-GB" sz="1200" dirty="0">
                <a:solidFill>
                  <a:schemeClr val="tx1"/>
                </a:solidFill>
              </a:endParaRPr>
            </a:p>
            <a:p>
              <a:r>
                <a:rPr lang="en-GB" sz="1200" b="1" dirty="0">
                  <a:solidFill>
                    <a:schemeClr val="tx1"/>
                  </a:solidFill>
                </a:rPr>
                <a:t>Rights</a:t>
              </a:r>
            </a:p>
            <a:p>
              <a:r>
                <a:rPr lang="en-GB" sz="1200" dirty="0">
                  <a:solidFill>
                    <a:schemeClr val="tx1"/>
                  </a:solidFill>
                </a:rPr>
                <a:t>The non-breaching party typically has the right to terminate the contract, releasing both parties from further obligations.</a:t>
              </a:r>
            </a:p>
            <a:p>
              <a:endParaRPr lang="en-GB" sz="1200" dirty="0">
                <a:solidFill>
                  <a:schemeClr val="tx1"/>
                </a:solidFill>
              </a:endParaRPr>
            </a:p>
          </p:txBody>
        </p:sp>
      </p:grpSp>
      <p:grpSp>
        <p:nvGrpSpPr>
          <p:cNvPr id="13" name="Group 12">
            <a:extLst>
              <a:ext uri="{FF2B5EF4-FFF2-40B4-BE49-F238E27FC236}">
                <a16:creationId xmlns:a16="http://schemas.microsoft.com/office/drawing/2014/main" id="{8A48C73C-B177-0838-5A8B-35503EF27480}"/>
              </a:ext>
              <a:ext uri="{C183D7F6-B498-43B3-948B-1728B52AA6E4}">
                <adec:decorative xmlns:adec="http://schemas.microsoft.com/office/drawing/2017/decorative" val="1"/>
              </a:ext>
            </a:extLst>
          </p:cNvPr>
          <p:cNvGrpSpPr/>
          <p:nvPr/>
        </p:nvGrpSpPr>
        <p:grpSpPr>
          <a:xfrm>
            <a:off x="4457703" y="818147"/>
            <a:ext cx="1822785" cy="8868914"/>
            <a:chOff x="643689" y="824163"/>
            <a:chExt cx="1822785" cy="8868914"/>
          </a:xfrm>
        </p:grpSpPr>
        <p:sp>
          <p:nvSpPr>
            <p:cNvPr id="14" name="Rectangle: Top Corners Rounded 13">
              <a:extLst>
                <a:ext uri="{FF2B5EF4-FFF2-40B4-BE49-F238E27FC236}">
                  <a16:creationId xmlns:a16="http://schemas.microsoft.com/office/drawing/2014/main" id="{C206E6A5-2AC9-F68C-650A-7C51B4E96306}"/>
                </a:ext>
              </a:extLst>
            </p:cNvPr>
            <p:cNvSpPr/>
            <p:nvPr/>
          </p:nvSpPr>
          <p:spPr>
            <a:xfrm>
              <a:off x="643689" y="824163"/>
              <a:ext cx="1822785" cy="369332"/>
            </a:xfrm>
            <a:prstGeom prst="round2Same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Black" panose="020B0A04020102020204" pitchFamily="34" charset="0"/>
                </a:rPr>
                <a:t>Anticipatory</a:t>
              </a:r>
            </a:p>
          </p:txBody>
        </p:sp>
        <p:sp>
          <p:nvSpPr>
            <p:cNvPr id="15" name="Rectangle 14">
              <a:extLst>
                <a:ext uri="{FF2B5EF4-FFF2-40B4-BE49-F238E27FC236}">
                  <a16:creationId xmlns:a16="http://schemas.microsoft.com/office/drawing/2014/main" id="{06DA371A-893A-5BBF-439B-50DFD2569EC4}"/>
                </a:ext>
              </a:extLst>
            </p:cNvPr>
            <p:cNvSpPr/>
            <p:nvPr/>
          </p:nvSpPr>
          <p:spPr>
            <a:xfrm>
              <a:off x="643689" y="1193494"/>
              <a:ext cx="1822785" cy="8499583"/>
            </a:xfrm>
            <a:prstGeom prst="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When a party indicates they will not fulfil their obligations before the performance is due.</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r>
                <a:rPr lang="en-GB" sz="1200" b="1" dirty="0">
                  <a:solidFill>
                    <a:schemeClr val="tx1"/>
                  </a:solidFill>
                </a:rPr>
                <a:t>Clear Intention</a:t>
              </a:r>
              <a:br>
                <a:rPr lang="en-GB" sz="1200" dirty="0">
                  <a:solidFill>
                    <a:schemeClr val="tx1"/>
                  </a:solidFill>
                </a:rPr>
              </a:br>
              <a:r>
                <a:rPr lang="en-GB" sz="1200" dirty="0">
                  <a:solidFill>
                    <a:schemeClr val="tx1"/>
                  </a:solidFill>
                </a:rPr>
                <a:t>The intention must be clear and unambiguous. A mere expression of doubt or difficulty is not enough.</a:t>
              </a:r>
              <a:br>
                <a:rPr lang="en-GB" sz="1200" dirty="0">
                  <a:solidFill>
                    <a:schemeClr val="tx1"/>
                  </a:solidFill>
                </a:rPr>
              </a:br>
              <a:br>
                <a:rPr lang="en-GB" sz="1200" dirty="0">
                  <a:solidFill>
                    <a:schemeClr val="tx1"/>
                  </a:solidFill>
                </a:rPr>
              </a:br>
              <a:r>
                <a:rPr lang="en-GB" sz="1200" b="1" dirty="0">
                  <a:solidFill>
                    <a:schemeClr val="tx1"/>
                  </a:solidFill>
                </a:rPr>
                <a:t>Prior to Performance</a:t>
              </a:r>
              <a:r>
                <a:rPr lang="en-GB" sz="1200" dirty="0">
                  <a:solidFill>
                    <a:schemeClr val="tx1"/>
                  </a:solidFill>
                </a:rPr>
                <a:t> The breach occurs before the scheduled performance date.</a:t>
              </a:r>
            </a:p>
            <a:p>
              <a:br>
                <a:rPr lang="en-GB" sz="1200" dirty="0">
                  <a:solidFill>
                    <a:schemeClr val="tx1"/>
                  </a:solidFill>
                </a:rPr>
              </a:br>
              <a:r>
                <a:rPr lang="en-GB" sz="1200" b="1" dirty="0">
                  <a:solidFill>
                    <a:schemeClr val="tx1"/>
                  </a:solidFill>
                </a:rPr>
                <a:t>Communication</a:t>
              </a:r>
              <a:br>
                <a:rPr lang="en-GB" sz="1200" dirty="0">
                  <a:solidFill>
                    <a:schemeClr val="tx1"/>
                  </a:solidFill>
                </a:rPr>
              </a:br>
              <a:r>
                <a:rPr lang="en-GB" sz="1200" dirty="0">
                  <a:solidFill>
                    <a:schemeClr val="tx1"/>
                  </a:solidFill>
                </a:rPr>
                <a:t>The intent should be communicated directly or indirectly.</a:t>
              </a: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endParaRPr lang="en-GB" sz="1200" b="1" dirty="0">
                <a:solidFill>
                  <a:schemeClr val="tx1"/>
                </a:solidFill>
              </a:endParaRPr>
            </a:p>
            <a:p>
              <a:endParaRPr lang="en-GB" sz="1200" b="1" dirty="0">
                <a:solidFill>
                  <a:schemeClr val="tx1"/>
                </a:solidFill>
              </a:endParaRPr>
            </a:p>
            <a:p>
              <a:endParaRPr lang="en-GB" sz="1200" b="1" dirty="0">
                <a:solidFill>
                  <a:schemeClr val="tx1"/>
                </a:solidFill>
              </a:endParaRPr>
            </a:p>
            <a:p>
              <a:r>
                <a:rPr lang="en-GB" sz="1200" b="1" dirty="0">
                  <a:solidFill>
                    <a:schemeClr val="tx1"/>
                  </a:solidFill>
                </a:rPr>
                <a:t>Remedies</a:t>
              </a:r>
            </a:p>
            <a:p>
              <a:r>
                <a:rPr lang="en-GB" sz="1200" dirty="0">
                  <a:solidFill>
                    <a:schemeClr val="tx1"/>
                  </a:solidFill>
                </a:rPr>
                <a:t>If the non-breaching party chooses to treat the anticipatory breach as immediate, they can seek financial compensation.</a:t>
              </a:r>
            </a:p>
            <a:p>
              <a:endParaRPr lang="en-GB" sz="1200" dirty="0">
                <a:solidFill>
                  <a:schemeClr val="tx1"/>
                </a:solidFill>
              </a:endParaRPr>
            </a:p>
            <a:p>
              <a:r>
                <a:rPr lang="en-GB" sz="1200" b="1" dirty="0">
                  <a:solidFill>
                    <a:schemeClr val="tx1"/>
                  </a:solidFill>
                </a:rPr>
                <a:t>Rights</a:t>
              </a:r>
            </a:p>
            <a:p>
              <a:r>
                <a:rPr lang="en-GB" sz="1200" dirty="0">
                  <a:solidFill>
                    <a:schemeClr val="tx1"/>
                  </a:solidFill>
                </a:rPr>
                <a:t>The non-breaching party can choose to treat this as an immediate breach or wait and see if the contract will be fulfilled.</a:t>
              </a:r>
            </a:p>
            <a:p>
              <a:br>
                <a:rPr lang="en-GB" sz="1200" dirty="0">
                  <a:solidFill>
                    <a:schemeClr val="tx1"/>
                  </a:solidFill>
                </a:rPr>
              </a:br>
              <a:endParaRPr lang="en-GB" sz="1200" dirty="0">
                <a:solidFill>
                  <a:schemeClr val="tx1"/>
                </a:solidFill>
              </a:endParaRPr>
            </a:p>
          </p:txBody>
        </p:sp>
      </p:grpSp>
      <p:sp>
        <p:nvSpPr>
          <p:cNvPr id="16" name="TextBox 15">
            <a:extLst>
              <a:ext uri="{FF2B5EF4-FFF2-40B4-BE49-F238E27FC236}">
                <a16:creationId xmlns:a16="http://schemas.microsoft.com/office/drawing/2014/main" id="{8F80605C-0208-6FB9-EE00-636FD36A9B71}"/>
              </a:ext>
            </a:extLst>
          </p:cNvPr>
          <p:cNvSpPr txBox="1"/>
          <p:nvPr/>
        </p:nvSpPr>
        <p:spPr>
          <a:xfrm>
            <a:off x="433137" y="2153891"/>
            <a:ext cx="6009773" cy="369332"/>
          </a:xfrm>
          <a:prstGeom prst="rect">
            <a:avLst/>
          </a:prstGeom>
          <a:solidFill>
            <a:schemeClr val="bg2"/>
          </a:solidFill>
        </p:spPr>
        <p:txBody>
          <a:bodyPr wrap="square" rtlCol="0">
            <a:spAutoFit/>
          </a:bodyPr>
          <a:lstStyle/>
          <a:p>
            <a:pPr algn="ctr"/>
            <a:r>
              <a:rPr lang="en-GB" b="1" dirty="0">
                <a:ea typeface="+mj-ea"/>
                <a:cs typeface="+mj-cs"/>
              </a:rPr>
              <a:t>Characteristics</a:t>
            </a:r>
            <a:endParaRPr lang="en-GB" b="1" dirty="0">
              <a:solidFill>
                <a:srgbClr val="000000"/>
              </a:solidFill>
              <a:ea typeface="+mj-ea"/>
              <a:cs typeface="+mj-cs"/>
            </a:endParaRPr>
          </a:p>
        </p:txBody>
      </p:sp>
      <p:sp>
        <p:nvSpPr>
          <p:cNvPr id="18" name="TextBox 17">
            <a:extLst>
              <a:ext uri="{FF2B5EF4-FFF2-40B4-BE49-F238E27FC236}">
                <a16:creationId xmlns:a16="http://schemas.microsoft.com/office/drawing/2014/main" id="{B696DF3D-C3C3-4582-F2DB-148BC575683C}"/>
              </a:ext>
            </a:extLst>
          </p:cNvPr>
          <p:cNvSpPr txBox="1"/>
          <p:nvPr/>
        </p:nvSpPr>
        <p:spPr>
          <a:xfrm>
            <a:off x="433137" y="6031354"/>
            <a:ext cx="6009773" cy="369332"/>
          </a:xfrm>
          <a:prstGeom prst="rect">
            <a:avLst/>
          </a:prstGeom>
          <a:solidFill>
            <a:schemeClr val="bg2"/>
          </a:solidFill>
        </p:spPr>
        <p:txBody>
          <a:bodyPr wrap="square" rtlCol="0">
            <a:spAutoFit/>
          </a:bodyPr>
          <a:lstStyle/>
          <a:p>
            <a:pPr algn="ctr"/>
            <a:r>
              <a:rPr lang="en-GB" b="1" dirty="0">
                <a:ea typeface="+mj-ea"/>
                <a:cs typeface="+mj-cs"/>
              </a:rPr>
              <a:t>Implications</a:t>
            </a:r>
            <a:endParaRPr lang="en-GB" b="1" dirty="0">
              <a:solidFill>
                <a:srgbClr val="000000"/>
              </a:solidFill>
              <a:ea typeface="+mj-ea"/>
              <a:cs typeface="+mj-cs"/>
            </a:endParaRPr>
          </a:p>
        </p:txBody>
      </p:sp>
    </p:spTree>
    <p:extLst>
      <p:ext uri="{BB962C8B-B14F-4D97-AF65-F5344CB8AC3E}">
        <p14:creationId xmlns:p14="http://schemas.microsoft.com/office/powerpoint/2010/main" val="2994245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285577-B305-0DD1-CB7F-C9FB7A0308AA}"/>
              </a:ext>
            </a:extLst>
          </p:cNvPr>
          <p:cNvSpPr/>
          <p:nvPr/>
        </p:nvSpPr>
        <p:spPr>
          <a:xfrm>
            <a:off x="476753" y="1106903"/>
            <a:ext cx="1822784" cy="2400301"/>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000" dirty="0">
                <a:solidFill>
                  <a:schemeClr val="tx1"/>
                </a:solidFill>
              </a:rPr>
              <a:t>Tuesday, 10:15 AM. And Earl Grey Express are late delivering the tea with the crucial tasting event about to start at the Tea Trove.</a:t>
            </a:r>
            <a:endParaRPr lang="en-GB" sz="1000" dirty="0"/>
          </a:p>
        </p:txBody>
      </p:sp>
      <p:sp>
        <p:nvSpPr>
          <p:cNvPr id="2" name="Title 1">
            <a:extLst>
              <a:ext uri="{FF2B5EF4-FFF2-40B4-BE49-F238E27FC236}">
                <a16:creationId xmlns:a16="http://schemas.microsoft.com/office/drawing/2014/main" id="{6A9424B3-088B-2FA1-180F-9302AE2C7256}"/>
              </a:ext>
            </a:extLst>
          </p:cNvPr>
          <p:cNvSpPr>
            <a:spLocks noGrp="1"/>
          </p:cNvSpPr>
          <p:nvPr>
            <p:ph type="title"/>
          </p:nvPr>
        </p:nvSpPr>
        <p:spPr>
          <a:xfrm>
            <a:off x="519615" y="48999"/>
            <a:ext cx="5915025" cy="747942"/>
          </a:xfrm>
        </p:spPr>
        <p:txBody>
          <a:bodyPr/>
          <a:lstStyle/>
          <a:p>
            <a:r>
              <a:rPr lang="en-GB" sz="3000" dirty="0"/>
              <a:t>Contract Breach Examples</a:t>
            </a:r>
          </a:p>
        </p:txBody>
      </p:sp>
      <p:sp>
        <p:nvSpPr>
          <p:cNvPr id="3" name="Content Placeholder 2">
            <a:extLst>
              <a:ext uri="{FF2B5EF4-FFF2-40B4-BE49-F238E27FC236}">
                <a16:creationId xmlns:a16="http://schemas.microsoft.com/office/drawing/2014/main" id="{77397447-36D9-4CC0-8C23-C42ED88C276D}"/>
              </a:ext>
            </a:extLst>
          </p:cNvPr>
          <p:cNvSpPr>
            <a:spLocks noGrp="1"/>
          </p:cNvSpPr>
          <p:nvPr>
            <p:ph sz="half" idx="1"/>
          </p:nvPr>
        </p:nvSpPr>
        <p:spPr>
          <a:xfrm>
            <a:off x="447425" y="709863"/>
            <a:ext cx="6320338" cy="397041"/>
          </a:xfrm>
        </p:spPr>
        <p:txBody>
          <a:bodyPr/>
          <a:lstStyle/>
          <a:p>
            <a:pPr marL="0" indent="0">
              <a:buNone/>
            </a:pPr>
            <a:r>
              <a:rPr lang="en-GB" dirty="0"/>
              <a:t>Minor Breach – Late Delivery at the Tea Trove</a:t>
            </a:r>
          </a:p>
        </p:txBody>
      </p:sp>
      <p:sp>
        <p:nvSpPr>
          <p:cNvPr id="9" name="Rectangle 8">
            <a:extLst>
              <a:ext uri="{FF2B5EF4-FFF2-40B4-BE49-F238E27FC236}">
                <a16:creationId xmlns:a16="http://schemas.microsoft.com/office/drawing/2014/main" id="{D369BBA5-364C-3C07-B1DC-2B566648A13A}"/>
              </a:ext>
            </a:extLst>
          </p:cNvPr>
          <p:cNvSpPr/>
          <p:nvPr/>
        </p:nvSpPr>
        <p:spPr>
          <a:xfrm>
            <a:off x="2530142" y="1106903"/>
            <a:ext cx="1822784" cy="2400301"/>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1000" dirty="0">
              <a:solidFill>
                <a:schemeClr val="tx1"/>
              </a:solidFill>
            </a:endParaRPr>
          </a:p>
          <a:p>
            <a:r>
              <a:rPr lang="en-GB" sz="1000" dirty="0">
                <a:solidFill>
                  <a:schemeClr val="tx1"/>
                </a:solidFill>
              </a:rPr>
              <a:t>Traffic delays mean Mark, the supplier, is running behind schedule, he wishes he had delivered the tea yesterday.</a:t>
            </a:r>
          </a:p>
        </p:txBody>
      </p:sp>
      <p:sp>
        <p:nvSpPr>
          <p:cNvPr id="12" name="Rectangle 11">
            <a:extLst>
              <a:ext uri="{FF2B5EF4-FFF2-40B4-BE49-F238E27FC236}">
                <a16:creationId xmlns:a16="http://schemas.microsoft.com/office/drawing/2014/main" id="{2AA45219-A4CB-095B-FDCD-9CE57D89574D}"/>
              </a:ext>
            </a:extLst>
          </p:cNvPr>
          <p:cNvSpPr/>
          <p:nvPr/>
        </p:nvSpPr>
        <p:spPr>
          <a:xfrm>
            <a:off x="4583531" y="1106903"/>
            <a:ext cx="1822784" cy="2400301"/>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000" dirty="0">
                <a:solidFill>
                  <a:schemeClr val="tx1"/>
                </a:solidFill>
              </a:rPr>
              <a:t>Delivery arrives almost 15 minutes late. A minor breach, but some business was lost.</a:t>
            </a:r>
            <a:br>
              <a:rPr lang="en-GB" sz="1000" dirty="0">
                <a:solidFill>
                  <a:schemeClr val="tx1"/>
                </a:solidFill>
              </a:rPr>
            </a:br>
            <a:r>
              <a:rPr lang="en-GB" sz="1000" dirty="0">
                <a:solidFill>
                  <a:schemeClr val="tx1"/>
                </a:solidFill>
              </a:rPr>
              <a:t>Alone this wouldn’t be enough to end the contract.</a:t>
            </a:r>
            <a:endParaRPr lang="en-GB" sz="1000" dirty="0"/>
          </a:p>
        </p:txBody>
      </p:sp>
      <p:sp>
        <p:nvSpPr>
          <p:cNvPr id="14" name="Rectangle 13">
            <a:extLst>
              <a:ext uri="{FF2B5EF4-FFF2-40B4-BE49-F238E27FC236}">
                <a16:creationId xmlns:a16="http://schemas.microsoft.com/office/drawing/2014/main" id="{264D796A-AB91-19FC-8F38-C8346B2B7482}"/>
              </a:ext>
            </a:extLst>
          </p:cNvPr>
          <p:cNvSpPr/>
          <p:nvPr/>
        </p:nvSpPr>
        <p:spPr>
          <a:xfrm>
            <a:off x="476753" y="4048629"/>
            <a:ext cx="1822784" cy="2350168"/>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000" dirty="0">
                <a:solidFill>
                  <a:schemeClr val="tx1"/>
                </a:solidFill>
              </a:rPr>
              <a:t>Ralph, a freelance marketing expert, signs a 6-month contract with Shadow Marketing.</a:t>
            </a:r>
            <a:endParaRPr lang="en-GB" sz="1000" dirty="0"/>
          </a:p>
        </p:txBody>
      </p:sp>
      <p:sp>
        <p:nvSpPr>
          <p:cNvPr id="15" name="Content Placeholder 2">
            <a:extLst>
              <a:ext uri="{FF2B5EF4-FFF2-40B4-BE49-F238E27FC236}">
                <a16:creationId xmlns:a16="http://schemas.microsoft.com/office/drawing/2014/main" id="{FFDFF9AF-EE56-FA43-2759-FC84C90574C4}"/>
              </a:ext>
            </a:extLst>
          </p:cNvPr>
          <p:cNvSpPr txBox="1">
            <a:spLocks/>
          </p:cNvSpPr>
          <p:nvPr/>
        </p:nvSpPr>
        <p:spPr>
          <a:xfrm>
            <a:off x="447425" y="3651588"/>
            <a:ext cx="6320338" cy="3970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Material Breach – Non-Payment of Contractor</a:t>
            </a:r>
          </a:p>
        </p:txBody>
      </p:sp>
      <p:sp>
        <p:nvSpPr>
          <p:cNvPr id="17" name="Rectangle 16">
            <a:extLst>
              <a:ext uri="{FF2B5EF4-FFF2-40B4-BE49-F238E27FC236}">
                <a16:creationId xmlns:a16="http://schemas.microsoft.com/office/drawing/2014/main" id="{4C691094-53C9-A89D-4C49-0CD5424AC7BC}"/>
              </a:ext>
            </a:extLst>
          </p:cNvPr>
          <p:cNvSpPr/>
          <p:nvPr/>
        </p:nvSpPr>
        <p:spPr>
          <a:xfrm>
            <a:off x="2530142" y="4048629"/>
            <a:ext cx="1822784" cy="2350168"/>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1000" dirty="0">
              <a:solidFill>
                <a:schemeClr val="tx1"/>
              </a:solidFill>
            </a:endParaRPr>
          </a:p>
          <a:p>
            <a:r>
              <a:rPr lang="en-GB" sz="1000" dirty="0">
                <a:solidFill>
                  <a:schemeClr val="tx1"/>
                </a:solidFill>
              </a:rPr>
              <a:t>Three months of hard work delivered but Shadow Marketing hasn’t paid a penny that they were meant to pay each month.</a:t>
            </a:r>
          </a:p>
        </p:txBody>
      </p:sp>
      <p:sp>
        <p:nvSpPr>
          <p:cNvPr id="19" name="Rectangle 18">
            <a:extLst>
              <a:ext uri="{FF2B5EF4-FFF2-40B4-BE49-F238E27FC236}">
                <a16:creationId xmlns:a16="http://schemas.microsoft.com/office/drawing/2014/main" id="{82C6CC99-F588-6F15-8C31-B45E66C65606}"/>
              </a:ext>
            </a:extLst>
          </p:cNvPr>
          <p:cNvSpPr/>
          <p:nvPr/>
        </p:nvSpPr>
        <p:spPr>
          <a:xfrm>
            <a:off x="4583531" y="4048629"/>
            <a:ext cx="1822784" cy="2350168"/>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000" dirty="0">
                <a:solidFill>
                  <a:schemeClr val="tx1"/>
                </a:solidFill>
              </a:rPr>
              <a:t>Payment is a core part of the contract; this is a material breach. Ralph has stopped all work for Shadow Marketing and will now pursue them for payment</a:t>
            </a:r>
            <a:endParaRPr lang="en-GB" sz="1000" dirty="0"/>
          </a:p>
        </p:txBody>
      </p:sp>
      <p:sp>
        <p:nvSpPr>
          <p:cNvPr id="21" name="Content Placeholder 2">
            <a:extLst>
              <a:ext uri="{FF2B5EF4-FFF2-40B4-BE49-F238E27FC236}">
                <a16:creationId xmlns:a16="http://schemas.microsoft.com/office/drawing/2014/main" id="{A6BE47D7-304E-6911-42F4-586AD18E657F}"/>
              </a:ext>
            </a:extLst>
          </p:cNvPr>
          <p:cNvSpPr txBox="1">
            <a:spLocks/>
          </p:cNvSpPr>
          <p:nvPr/>
        </p:nvSpPr>
        <p:spPr>
          <a:xfrm>
            <a:off x="447425" y="6575180"/>
            <a:ext cx="6320338" cy="3970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Anticipatory Breach – Failure to Manufacture</a:t>
            </a:r>
          </a:p>
        </p:txBody>
      </p:sp>
      <p:sp>
        <p:nvSpPr>
          <p:cNvPr id="22" name="Rectangle 21">
            <a:extLst>
              <a:ext uri="{FF2B5EF4-FFF2-40B4-BE49-F238E27FC236}">
                <a16:creationId xmlns:a16="http://schemas.microsoft.com/office/drawing/2014/main" id="{C8249B6E-F163-CE5F-0F71-DF5E258241DC}"/>
              </a:ext>
            </a:extLst>
          </p:cNvPr>
          <p:cNvSpPr/>
          <p:nvPr/>
        </p:nvSpPr>
        <p:spPr>
          <a:xfrm>
            <a:off x="490289" y="7016418"/>
            <a:ext cx="1822784" cy="2350168"/>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000" dirty="0">
                <a:solidFill>
                  <a:schemeClr val="tx1"/>
                </a:solidFill>
              </a:rPr>
              <a:t>PCB Global. A leading manufacturer of high-precision silicon chips have an order from CooCoo Tech for their flagship device.</a:t>
            </a:r>
            <a:endParaRPr lang="en-GB" sz="1000" dirty="0"/>
          </a:p>
        </p:txBody>
      </p:sp>
      <p:sp>
        <p:nvSpPr>
          <p:cNvPr id="24" name="Rectangle 23">
            <a:extLst>
              <a:ext uri="{FF2B5EF4-FFF2-40B4-BE49-F238E27FC236}">
                <a16:creationId xmlns:a16="http://schemas.microsoft.com/office/drawing/2014/main" id="{52B66DFC-5C7E-C84F-A29A-8B4E88509B43}"/>
              </a:ext>
            </a:extLst>
          </p:cNvPr>
          <p:cNvSpPr/>
          <p:nvPr/>
        </p:nvSpPr>
        <p:spPr>
          <a:xfrm>
            <a:off x="2543678" y="7016418"/>
            <a:ext cx="1822784" cy="2350168"/>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dirty="0">
                <a:solidFill>
                  <a:schemeClr val="tx1"/>
                </a:solidFill>
              </a:rPr>
              <a:t>CooCoo Tech inspects the facilities and is told that PCB Global will not have the necessary machinery in time to make the chips.</a:t>
            </a:r>
          </a:p>
        </p:txBody>
      </p:sp>
      <p:sp>
        <p:nvSpPr>
          <p:cNvPr id="26" name="Rectangle 25">
            <a:extLst>
              <a:ext uri="{FF2B5EF4-FFF2-40B4-BE49-F238E27FC236}">
                <a16:creationId xmlns:a16="http://schemas.microsoft.com/office/drawing/2014/main" id="{2AADFBA3-3116-60ED-C0F4-4A097E5222C0}"/>
              </a:ext>
            </a:extLst>
          </p:cNvPr>
          <p:cNvSpPr/>
          <p:nvPr/>
        </p:nvSpPr>
        <p:spPr>
          <a:xfrm>
            <a:off x="4597067" y="7016418"/>
            <a:ext cx="1822784" cy="2350168"/>
          </a:xfrm>
          <a:prstGeom prst="rect">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000" dirty="0">
                <a:solidFill>
                  <a:schemeClr val="tx1"/>
                </a:solidFill>
              </a:rPr>
              <a:t>Anticipatory Breach. CooCoo Tech doesn’t feel like it can wait and see if PCB Global manages to fulfil their order. They need to terminate the contract and find an alternative supplier at short notice.</a:t>
            </a:r>
            <a:endParaRPr lang="en-GB" sz="1000" dirty="0"/>
          </a:p>
        </p:txBody>
      </p:sp>
      <p:sp>
        <p:nvSpPr>
          <p:cNvPr id="28" name="Rectangle 27">
            <a:extLst>
              <a:ext uri="{FF2B5EF4-FFF2-40B4-BE49-F238E27FC236}">
                <a16:creationId xmlns:a16="http://schemas.microsoft.com/office/drawing/2014/main" id="{4299F489-734B-C53A-9019-BD981E8ADF81}"/>
              </a:ext>
            </a:extLst>
          </p:cNvPr>
          <p:cNvSpPr/>
          <p:nvPr/>
        </p:nvSpPr>
        <p:spPr>
          <a:xfrm>
            <a:off x="6442910" y="0"/>
            <a:ext cx="415089" cy="9906000"/>
          </a:xfrm>
          <a:prstGeom prst="rect">
            <a:avLst/>
          </a:prstGeom>
          <a:solidFill>
            <a:srgbClr val="E67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5</a:t>
            </a:r>
          </a:p>
        </p:txBody>
      </p:sp>
      <p:pic>
        <p:nvPicPr>
          <p:cNvPr id="32" name="Content Placeholder 31" descr="An imagre of a teacup and teapot">
            <a:extLst>
              <a:ext uri="{FF2B5EF4-FFF2-40B4-BE49-F238E27FC236}">
                <a16:creationId xmlns:a16="http://schemas.microsoft.com/office/drawing/2014/main" id="{409401BB-5AF8-4593-770A-9710106EDAB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34780" y="1383709"/>
            <a:ext cx="1506730" cy="1004603"/>
          </a:xfrm>
        </p:spPr>
      </p:pic>
      <p:pic>
        <p:nvPicPr>
          <p:cNvPr id="34" name="Picture 33" descr="An image of a traffic jam">
            <a:extLst>
              <a:ext uri="{FF2B5EF4-FFF2-40B4-BE49-F238E27FC236}">
                <a16:creationId xmlns:a16="http://schemas.microsoft.com/office/drawing/2014/main" id="{38C2E5B4-DC72-E2B8-FD7F-47A83B555F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75547" y="2307053"/>
            <a:ext cx="1506906" cy="1004604"/>
          </a:xfrm>
          <a:prstGeom prst="rect">
            <a:avLst/>
          </a:prstGeom>
        </p:spPr>
      </p:pic>
      <p:pic>
        <p:nvPicPr>
          <p:cNvPr id="36" name="Picture 35" descr="An image of a ticking clock">
            <a:extLst>
              <a:ext uri="{FF2B5EF4-FFF2-40B4-BE49-F238E27FC236}">
                <a16:creationId xmlns:a16="http://schemas.microsoft.com/office/drawing/2014/main" id="{C9B1FE3D-6B31-1F2E-5F6A-5303A78111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194" y="1331429"/>
            <a:ext cx="1499588" cy="999818"/>
          </a:xfrm>
          <a:prstGeom prst="rect">
            <a:avLst/>
          </a:prstGeom>
        </p:spPr>
      </p:pic>
      <p:pic>
        <p:nvPicPr>
          <p:cNvPr id="38" name="Picture 37" descr="An image of someone in a suit, signing a contract">
            <a:extLst>
              <a:ext uri="{FF2B5EF4-FFF2-40B4-BE49-F238E27FC236}">
                <a16:creationId xmlns:a16="http://schemas.microsoft.com/office/drawing/2014/main" id="{8B6EC4A7-DCCB-F064-87A0-EE7808E90B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784" y="4405557"/>
            <a:ext cx="1527794" cy="1018612"/>
          </a:xfrm>
          <a:prstGeom prst="rect">
            <a:avLst/>
          </a:prstGeom>
        </p:spPr>
      </p:pic>
      <p:pic>
        <p:nvPicPr>
          <p:cNvPr id="42" name="Picture 41" descr="A picture of calculator and coins">
            <a:extLst>
              <a:ext uri="{FF2B5EF4-FFF2-40B4-BE49-F238E27FC236}">
                <a16:creationId xmlns:a16="http://schemas.microsoft.com/office/drawing/2014/main" id="{4B7A1620-2DCD-435A-7375-BA7AAD3036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46221" y="5248579"/>
            <a:ext cx="1661812" cy="1100680"/>
          </a:xfrm>
          <a:prstGeom prst="rect">
            <a:avLst/>
          </a:prstGeom>
        </p:spPr>
      </p:pic>
      <p:pic>
        <p:nvPicPr>
          <p:cNvPr id="44" name="Picture 43" descr="Scrabble tiles spelling &quot;the end&quot;">
            <a:extLst>
              <a:ext uri="{FF2B5EF4-FFF2-40B4-BE49-F238E27FC236}">
                <a16:creationId xmlns:a16="http://schemas.microsoft.com/office/drawing/2014/main" id="{9A8927E4-0390-4844-1055-6976245395B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42318" y="4220239"/>
            <a:ext cx="1505209" cy="1003473"/>
          </a:xfrm>
          <a:prstGeom prst="rect">
            <a:avLst/>
          </a:prstGeom>
        </p:spPr>
      </p:pic>
      <p:pic>
        <p:nvPicPr>
          <p:cNvPr id="46" name="Picture 45" descr="An image of a computer chip">
            <a:extLst>
              <a:ext uri="{FF2B5EF4-FFF2-40B4-BE49-F238E27FC236}">
                <a16:creationId xmlns:a16="http://schemas.microsoft.com/office/drawing/2014/main" id="{E90CCFB5-9B71-39FC-6F0B-F3644D3FD51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6065" y="7148604"/>
            <a:ext cx="1664158" cy="1109439"/>
          </a:xfrm>
          <a:prstGeom prst="rect">
            <a:avLst/>
          </a:prstGeom>
        </p:spPr>
      </p:pic>
      <p:pic>
        <p:nvPicPr>
          <p:cNvPr id="50" name="Picture 49" descr="An image of an empty factory">
            <a:extLst>
              <a:ext uri="{FF2B5EF4-FFF2-40B4-BE49-F238E27FC236}">
                <a16:creationId xmlns:a16="http://schemas.microsoft.com/office/drawing/2014/main" id="{2C6B7D77-7EF2-798F-C921-124461848E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2624635" y="8187489"/>
            <a:ext cx="1641065" cy="1094318"/>
          </a:xfrm>
          <a:prstGeom prst="rect">
            <a:avLst/>
          </a:prstGeom>
        </p:spPr>
      </p:pic>
      <p:pic>
        <p:nvPicPr>
          <p:cNvPr id="52" name="Picture 51" descr="An image of a stopwatch">
            <a:extLst>
              <a:ext uri="{FF2B5EF4-FFF2-40B4-BE49-F238E27FC236}">
                <a16:creationId xmlns:a16="http://schemas.microsoft.com/office/drawing/2014/main" id="{CFE242FF-FE45-8D19-7EA3-E0C74E80200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737436" y="7092600"/>
            <a:ext cx="1514973" cy="1009982"/>
          </a:xfrm>
          <a:prstGeom prst="rect">
            <a:avLst/>
          </a:prstGeom>
        </p:spPr>
      </p:pic>
    </p:spTree>
    <p:extLst>
      <p:ext uri="{BB962C8B-B14F-4D97-AF65-F5344CB8AC3E}">
        <p14:creationId xmlns:p14="http://schemas.microsoft.com/office/powerpoint/2010/main" val="224448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74">
            <a:extLst>
              <a:ext uri="{FF2B5EF4-FFF2-40B4-BE49-F238E27FC236}">
                <a16:creationId xmlns:a16="http://schemas.microsoft.com/office/drawing/2014/main" id="{6462E402-0CC5-237A-9A15-3A0F1AD9FC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59291" y="4707112"/>
            <a:ext cx="2449802" cy="2628398"/>
          </a:xfrm>
          <a:prstGeom prst="rect">
            <a:avLst/>
          </a:prstGeom>
        </p:spPr>
      </p:pic>
      <p:pic>
        <p:nvPicPr>
          <p:cNvPr id="171" name="Picture 170">
            <a:extLst>
              <a:ext uri="{FF2B5EF4-FFF2-40B4-BE49-F238E27FC236}">
                <a16:creationId xmlns:a16="http://schemas.microsoft.com/office/drawing/2014/main" id="{2515C787-6B1F-88B1-776D-0B461C96D6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63336" y="7033430"/>
            <a:ext cx="2203482" cy="2364121"/>
          </a:xfrm>
          <a:prstGeom prst="rect">
            <a:avLst/>
          </a:prstGeom>
        </p:spPr>
      </p:pic>
      <p:sp>
        <p:nvSpPr>
          <p:cNvPr id="172" name="TextBox 171">
            <a:extLst>
              <a:ext uri="{FF2B5EF4-FFF2-40B4-BE49-F238E27FC236}">
                <a16:creationId xmlns:a16="http://schemas.microsoft.com/office/drawing/2014/main" id="{7415A337-D4FB-C5D1-1250-EA3A3BB954BC}"/>
              </a:ext>
            </a:extLst>
          </p:cNvPr>
          <p:cNvSpPr txBox="1"/>
          <p:nvPr/>
        </p:nvSpPr>
        <p:spPr>
          <a:xfrm rot="187432">
            <a:off x="4156104" y="7628913"/>
            <a:ext cx="1841972" cy="1200329"/>
          </a:xfrm>
          <a:prstGeom prst="rect">
            <a:avLst/>
          </a:prstGeom>
          <a:noFill/>
        </p:spPr>
        <p:txBody>
          <a:bodyPr wrap="square">
            <a:spAutoFit/>
          </a:bodyPr>
          <a:lstStyle/>
          <a:p>
            <a:pPr lvl="0"/>
            <a:r>
              <a:rPr kumimoji="0" lang="en-GB" altLang="en-US" sz="1200" b="1" i="0" u="none" strike="noStrike" cap="none" normalizeH="0" baseline="0" dirty="0">
                <a:ln>
                  <a:noFill/>
                </a:ln>
                <a:effectLst/>
              </a:rPr>
              <a:t>Injunction </a:t>
            </a:r>
            <a:br>
              <a:rPr kumimoji="0" lang="en-GB" altLang="en-US" sz="1200" b="1" i="0" u="none" strike="noStrike" cap="none" normalizeH="0" baseline="0" dirty="0">
                <a:ln>
                  <a:noFill/>
                </a:ln>
                <a:effectLst/>
              </a:rPr>
            </a:br>
            <a:r>
              <a:rPr kumimoji="0" lang="en-GB" altLang="en-US" sz="1200" i="0" u="none" strike="noStrike" cap="none" normalizeH="0" baseline="0" dirty="0">
                <a:ln>
                  <a:noFill/>
                </a:ln>
                <a:effectLst/>
              </a:rPr>
              <a:t>A court order prohibiting a party from doing something that breaches the contract. </a:t>
            </a:r>
            <a:br>
              <a:rPr kumimoji="0" lang="en-US" altLang="en-US" sz="1200" b="0" i="0" u="none" strike="noStrike" cap="none" normalizeH="0" baseline="0" dirty="0">
                <a:ln>
                  <a:noFill/>
                </a:ln>
                <a:effectLst/>
              </a:rPr>
            </a:br>
            <a:endParaRPr lang="en-GB" sz="1200" dirty="0"/>
          </a:p>
        </p:txBody>
      </p:sp>
      <p:pic>
        <p:nvPicPr>
          <p:cNvPr id="169" name="Picture 168">
            <a:extLst>
              <a:ext uri="{FF2B5EF4-FFF2-40B4-BE49-F238E27FC236}">
                <a16:creationId xmlns:a16="http://schemas.microsoft.com/office/drawing/2014/main" id="{EFE66A6A-2F7E-3875-2F77-9CF315F012B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82132" y="7455404"/>
            <a:ext cx="2125064" cy="2279986"/>
          </a:xfrm>
          <a:prstGeom prst="rect">
            <a:avLst/>
          </a:prstGeom>
        </p:spPr>
      </p:pic>
      <p:sp>
        <p:nvSpPr>
          <p:cNvPr id="170" name="TextBox 169">
            <a:extLst>
              <a:ext uri="{FF2B5EF4-FFF2-40B4-BE49-F238E27FC236}">
                <a16:creationId xmlns:a16="http://schemas.microsoft.com/office/drawing/2014/main" id="{19589479-72CB-2D8C-81A9-9F61951282E8}"/>
              </a:ext>
            </a:extLst>
          </p:cNvPr>
          <p:cNvSpPr txBox="1"/>
          <p:nvPr/>
        </p:nvSpPr>
        <p:spPr>
          <a:xfrm rot="187432">
            <a:off x="632927" y="7911227"/>
            <a:ext cx="1984967" cy="1200329"/>
          </a:xfrm>
          <a:prstGeom prst="rect">
            <a:avLst/>
          </a:prstGeom>
          <a:noFill/>
        </p:spPr>
        <p:txBody>
          <a:bodyPr wrap="square">
            <a:spAutoFit/>
          </a:bodyPr>
          <a:lstStyle/>
          <a:p>
            <a:pPr lvl="0"/>
            <a:r>
              <a:rPr kumimoji="0" lang="en-GB" altLang="en-US" sz="1200" b="1" i="0" u="none" strike="noStrike" cap="none" normalizeH="0" baseline="0" dirty="0">
                <a:ln>
                  <a:noFill/>
                </a:ln>
                <a:effectLst/>
              </a:rPr>
              <a:t>Restitution </a:t>
            </a:r>
            <a:br>
              <a:rPr kumimoji="0" lang="en-GB" altLang="en-US" sz="1200" b="1" i="0" u="none" strike="noStrike" cap="none" normalizeH="0" baseline="0" dirty="0">
                <a:ln>
                  <a:noFill/>
                </a:ln>
                <a:effectLst/>
              </a:rPr>
            </a:br>
            <a:r>
              <a:rPr kumimoji="0" lang="en-GB" altLang="en-US" sz="1200" i="0" u="none" strike="noStrike" cap="none" normalizeH="0" baseline="0" dirty="0">
                <a:ln>
                  <a:noFill/>
                </a:ln>
                <a:effectLst/>
              </a:rPr>
              <a:t>To return any benefits conferred on the breaching party by the non-breaching party. </a:t>
            </a:r>
            <a:br>
              <a:rPr kumimoji="0" lang="en-US" altLang="en-US" sz="1200" b="0" i="0" u="none" strike="noStrike" cap="none" normalizeH="0" baseline="0" dirty="0">
                <a:ln>
                  <a:noFill/>
                </a:ln>
                <a:effectLst/>
              </a:rPr>
            </a:br>
            <a:endParaRPr lang="en-GB" sz="1200" dirty="0"/>
          </a:p>
        </p:txBody>
      </p:sp>
      <p:sp>
        <p:nvSpPr>
          <p:cNvPr id="2" name="Rectangle 1">
            <a:extLst>
              <a:ext uri="{FF2B5EF4-FFF2-40B4-BE49-F238E27FC236}">
                <a16:creationId xmlns:a16="http://schemas.microsoft.com/office/drawing/2014/main" id="{7566686B-CB81-B823-A5F0-36259D1390E6}"/>
              </a:ext>
            </a:extLst>
          </p:cNvPr>
          <p:cNvSpPr/>
          <p:nvPr/>
        </p:nvSpPr>
        <p:spPr>
          <a:xfrm>
            <a:off x="6442910" y="0"/>
            <a:ext cx="415089" cy="9906000"/>
          </a:xfrm>
          <a:prstGeom prst="rect">
            <a:avLst/>
          </a:prstGeom>
          <a:solidFill>
            <a:srgbClr val="E67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5</a:t>
            </a:r>
          </a:p>
        </p:txBody>
      </p:sp>
      <p:sp>
        <p:nvSpPr>
          <p:cNvPr id="3" name="TextBox 2">
            <a:extLst>
              <a:ext uri="{FF2B5EF4-FFF2-40B4-BE49-F238E27FC236}">
                <a16:creationId xmlns:a16="http://schemas.microsoft.com/office/drawing/2014/main" id="{092999A2-2F47-5B0A-7B79-3242C747AAF2}"/>
              </a:ext>
            </a:extLst>
          </p:cNvPr>
          <p:cNvSpPr txBox="1"/>
          <p:nvPr/>
        </p:nvSpPr>
        <p:spPr>
          <a:xfrm>
            <a:off x="433137" y="216568"/>
            <a:ext cx="6009773" cy="553998"/>
          </a:xfrm>
          <a:prstGeom prst="rect">
            <a:avLst/>
          </a:prstGeom>
          <a:noFill/>
        </p:spPr>
        <p:txBody>
          <a:bodyPr wrap="square" rtlCol="0">
            <a:spAutoFit/>
          </a:bodyPr>
          <a:lstStyle/>
          <a:p>
            <a:r>
              <a:rPr lang="en-GB" sz="3000" dirty="0">
                <a:latin typeface="Avenir Next LT Pro" panose="020B0504020202020204" pitchFamily="34" charset="0"/>
                <a:ea typeface="+mj-ea"/>
                <a:cs typeface="+mj-cs"/>
              </a:rPr>
              <a:t>Contract Breach Remedies</a:t>
            </a:r>
            <a:endParaRPr lang="en-GB" sz="3000" dirty="0">
              <a:solidFill>
                <a:srgbClr val="000000"/>
              </a:solidFill>
              <a:latin typeface="Avenir Next LT Pro"/>
              <a:ea typeface="+mj-ea"/>
              <a:cs typeface="+mj-cs"/>
            </a:endParaRPr>
          </a:p>
        </p:txBody>
      </p:sp>
      <p:pic>
        <p:nvPicPr>
          <p:cNvPr id="165" name="Picture 164">
            <a:extLst>
              <a:ext uri="{FF2B5EF4-FFF2-40B4-BE49-F238E27FC236}">
                <a16:creationId xmlns:a16="http://schemas.microsoft.com/office/drawing/2014/main" id="{83F67C00-3999-ABB4-39B2-FF7D2B5743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329034" y="633293"/>
            <a:ext cx="3670864" cy="3938480"/>
          </a:xfrm>
          <a:prstGeom prst="rect">
            <a:avLst/>
          </a:prstGeom>
        </p:spPr>
      </p:pic>
      <p:sp>
        <p:nvSpPr>
          <p:cNvPr id="168" name="TextBox 167">
            <a:extLst>
              <a:ext uri="{FF2B5EF4-FFF2-40B4-BE49-F238E27FC236}">
                <a16:creationId xmlns:a16="http://schemas.microsoft.com/office/drawing/2014/main" id="{ACAAD2BD-915A-F8EB-D755-00ADF704E628}"/>
              </a:ext>
            </a:extLst>
          </p:cNvPr>
          <p:cNvSpPr txBox="1"/>
          <p:nvPr/>
        </p:nvSpPr>
        <p:spPr>
          <a:xfrm rot="187432">
            <a:off x="1712632" y="1132710"/>
            <a:ext cx="3198998" cy="2492990"/>
          </a:xfrm>
          <a:prstGeom prst="rect">
            <a:avLst/>
          </a:prstGeom>
          <a:noFill/>
        </p:spPr>
        <p:txBody>
          <a:bodyPr wrap="square">
            <a:spAutoFit/>
          </a:bodyPr>
          <a:lstStyle/>
          <a:p>
            <a:pPr lvl="0"/>
            <a:r>
              <a:rPr kumimoji="0" lang="en-US" altLang="en-US" sz="1200" b="1" i="0" u="none" strike="noStrike" cap="none" normalizeH="0" baseline="0" dirty="0">
                <a:ln>
                  <a:noFill/>
                </a:ln>
                <a:effectLst/>
              </a:rPr>
              <a:t>Damages </a:t>
            </a:r>
            <a:br>
              <a:rPr kumimoji="0" lang="en-US" altLang="en-US" sz="1200" b="1" i="0" u="none" strike="noStrike" cap="none" normalizeH="0" baseline="0" dirty="0">
                <a:ln>
                  <a:noFill/>
                </a:ln>
                <a:effectLst/>
              </a:rPr>
            </a:br>
            <a:r>
              <a:rPr kumimoji="0" lang="en-US" altLang="en-US" sz="1200" b="0" i="0" u="none" strike="noStrike" cap="none" normalizeH="0" baseline="0" dirty="0">
                <a:ln>
                  <a:noFill/>
                </a:ln>
                <a:effectLst/>
              </a:rPr>
              <a:t>The most common remedy, aiming to compensate the non-breaching party for their financial losses. This could include: </a:t>
            </a:r>
            <a:br>
              <a:rPr kumimoji="0" lang="en-US" altLang="en-US" sz="1200" b="0" i="0" u="none" strike="noStrike" cap="none" normalizeH="0" baseline="0" dirty="0">
                <a:ln>
                  <a:noFill/>
                </a:ln>
                <a:effectLst/>
              </a:rPr>
            </a:br>
            <a:br>
              <a:rPr kumimoji="0" lang="en-US" altLang="en-US" sz="1200" b="0" i="0" u="none" strike="noStrike" cap="none" normalizeH="0" baseline="0" dirty="0">
                <a:ln>
                  <a:noFill/>
                </a:ln>
                <a:effectLst/>
              </a:rPr>
            </a:br>
            <a:r>
              <a:rPr kumimoji="0" lang="en-US" altLang="en-US" sz="1200" b="1" i="0" u="none" strike="noStrike" cap="none" normalizeH="0" baseline="0" dirty="0">
                <a:ln>
                  <a:noFill/>
                </a:ln>
                <a:effectLst/>
              </a:rPr>
              <a:t>Expectation Damages</a:t>
            </a:r>
            <a:br>
              <a:rPr kumimoji="0" lang="en-US" altLang="en-US" sz="1200" b="1" i="0" u="none" strike="noStrike" cap="none" normalizeH="0" baseline="0" dirty="0">
                <a:ln>
                  <a:noFill/>
                </a:ln>
                <a:effectLst/>
              </a:rPr>
            </a:br>
            <a:r>
              <a:rPr kumimoji="0" lang="en-US" altLang="en-US" sz="1200" b="0" i="0" u="none" strike="noStrike" cap="none" normalizeH="0" baseline="0" dirty="0">
                <a:ln>
                  <a:noFill/>
                </a:ln>
                <a:effectLst/>
              </a:rPr>
              <a:t>To put the non-breaching party in the position they would have been in if the contract had been performed. </a:t>
            </a:r>
            <a:br>
              <a:rPr kumimoji="0" lang="en-US" altLang="en-US" sz="1200" b="0" i="0" u="none" strike="noStrike" cap="none" normalizeH="0" baseline="0" dirty="0">
                <a:ln>
                  <a:noFill/>
                </a:ln>
                <a:effectLst/>
              </a:rPr>
            </a:br>
            <a:br>
              <a:rPr kumimoji="0" lang="en-US" altLang="en-US" sz="1200" b="0" i="0" u="none" strike="noStrike" cap="none" normalizeH="0" baseline="0" dirty="0">
                <a:ln>
                  <a:noFill/>
                </a:ln>
                <a:effectLst/>
              </a:rPr>
            </a:br>
            <a:r>
              <a:rPr kumimoji="0" lang="en-US" altLang="en-US" sz="1200" b="1" i="0" u="none" strike="noStrike" cap="none" normalizeH="0" baseline="0" dirty="0">
                <a:ln>
                  <a:noFill/>
                </a:ln>
                <a:effectLst/>
              </a:rPr>
              <a:t>Reliance Damages</a:t>
            </a:r>
            <a:br>
              <a:rPr kumimoji="0" lang="en-US" altLang="en-US" sz="1200" b="1" i="0" u="none" strike="noStrike" cap="none" normalizeH="0" baseline="0" dirty="0">
                <a:ln>
                  <a:noFill/>
                </a:ln>
                <a:effectLst/>
              </a:rPr>
            </a:br>
            <a:r>
              <a:rPr kumimoji="0" lang="en-US" altLang="en-US" sz="1200" b="0" i="0" u="none" strike="noStrike" cap="none" normalizeH="0" baseline="0" dirty="0">
                <a:ln>
                  <a:noFill/>
                </a:ln>
                <a:effectLst/>
              </a:rPr>
              <a:t>To compensate for expenses incurred in reliance on the contract. </a:t>
            </a:r>
            <a:endParaRPr lang="en-GB" sz="1200" dirty="0"/>
          </a:p>
        </p:txBody>
      </p:sp>
      <p:pic>
        <p:nvPicPr>
          <p:cNvPr id="173" name="Picture 172" descr="A yellow post-it note with a red pin">
            <a:extLst>
              <a:ext uri="{FF2B5EF4-FFF2-40B4-BE49-F238E27FC236}">
                <a16:creationId xmlns:a16="http://schemas.microsoft.com/office/drawing/2014/main" id="{86794057-DBAA-80CB-4D3A-E7E5931B1D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102049" y="4331510"/>
            <a:ext cx="2203482" cy="2364121"/>
          </a:xfrm>
          <a:prstGeom prst="rect">
            <a:avLst/>
          </a:prstGeom>
        </p:spPr>
      </p:pic>
      <p:sp>
        <p:nvSpPr>
          <p:cNvPr id="174" name="TextBox 173">
            <a:extLst>
              <a:ext uri="{FF2B5EF4-FFF2-40B4-BE49-F238E27FC236}">
                <a16:creationId xmlns:a16="http://schemas.microsoft.com/office/drawing/2014/main" id="{FF392D51-CF69-40C2-CB14-D83C204BCB4C}"/>
              </a:ext>
            </a:extLst>
          </p:cNvPr>
          <p:cNvSpPr txBox="1"/>
          <p:nvPr/>
        </p:nvSpPr>
        <p:spPr>
          <a:xfrm rot="187432">
            <a:off x="4387504" y="4823153"/>
            <a:ext cx="1860097" cy="830997"/>
          </a:xfrm>
          <a:prstGeom prst="rect">
            <a:avLst/>
          </a:prstGeom>
          <a:noFill/>
        </p:spPr>
        <p:txBody>
          <a:bodyPr wrap="square">
            <a:spAutoFit/>
          </a:bodyPr>
          <a:lstStyle/>
          <a:p>
            <a:pPr lvl="0"/>
            <a:r>
              <a:rPr kumimoji="0" lang="en-GB" altLang="en-US" sz="1200" b="1" i="0" u="none" strike="noStrike" cap="none" normalizeH="0" baseline="0" dirty="0">
                <a:ln>
                  <a:noFill/>
                </a:ln>
                <a:effectLst/>
              </a:rPr>
              <a:t>Termination </a:t>
            </a:r>
            <a:br>
              <a:rPr kumimoji="0" lang="en-GB" altLang="en-US" sz="1200" b="1" i="0" u="none" strike="noStrike" cap="none" normalizeH="0" baseline="0" dirty="0">
                <a:ln>
                  <a:noFill/>
                </a:ln>
                <a:effectLst/>
              </a:rPr>
            </a:br>
            <a:r>
              <a:rPr kumimoji="0" lang="en-GB" altLang="en-US" sz="1200" i="0" u="none" strike="noStrike" cap="none" normalizeH="0" baseline="0" dirty="0">
                <a:ln>
                  <a:noFill/>
                </a:ln>
                <a:effectLst/>
              </a:rPr>
              <a:t>Ending the contract, releasing both parties from further obligations. </a:t>
            </a:r>
          </a:p>
        </p:txBody>
      </p:sp>
      <p:sp>
        <p:nvSpPr>
          <p:cNvPr id="176" name="TextBox 175">
            <a:extLst>
              <a:ext uri="{FF2B5EF4-FFF2-40B4-BE49-F238E27FC236}">
                <a16:creationId xmlns:a16="http://schemas.microsoft.com/office/drawing/2014/main" id="{6CC6A8AC-C519-CCB8-F330-844E934EE1F6}"/>
              </a:ext>
            </a:extLst>
          </p:cNvPr>
          <p:cNvSpPr txBox="1"/>
          <p:nvPr/>
        </p:nvSpPr>
        <p:spPr>
          <a:xfrm rot="187432">
            <a:off x="1196452" y="5020873"/>
            <a:ext cx="2240226" cy="1754326"/>
          </a:xfrm>
          <a:prstGeom prst="rect">
            <a:avLst/>
          </a:prstGeom>
          <a:noFill/>
        </p:spPr>
        <p:txBody>
          <a:bodyPr wrap="square">
            <a:spAutoFit/>
          </a:bodyPr>
          <a:lstStyle/>
          <a:p>
            <a:pPr lvl="0"/>
            <a:r>
              <a:rPr kumimoji="0" lang="en-GB" altLang="en-US" sz="1200" b="1" i="0" u="none" strike="noStrike" cap="none" normalizeH="0" baseline="0" dirty="0">
                <a:ln>
                  <a:noFill/>
                </a:ln>
                <a:effectLst/>
              </a:rPr>
              <a:t>Specific Performance</a:t>
            </a:r>
          </a:p>
          <a:p>
            <a:pPr lvl="0"/>
            <a:r>
              <a:rPr kumimoji="0" lang="en-GB" altLang="en-US" sz="1200" i="0" u="none" strike="noStrike" cap="none" normalizeH="0" baseline="0" dirty="0">
                <a:ln>
                  <a:noFill/>
                </a:ln>
                <a:effectLst/>
              </a:rPr>
              <a:t>A court order requiring the breaching party to perform their contractual obligations. This is </a:t>
            </a:r>
            <a:r>
              <a:rPr lang="en-GB" altLang="en-US" sz="1200" dirty="0"/>
              <a:t>only </a:t>
            </a:r>
            <a:r>
              <a:rPr kumimoji="0" lang="en-GB" altLang="en-US" sz="1200" i="0" u="none" strike="noStrike" cap="none" normalizeH="0" baseline="0" dirty="0">
                <a:ln>
                  <a:noFill/>
                </a:ln>
                <a:effectLst/>
              </a:rPr>
              <a:t>granted in limited circumstances, when damages are inadequate, such as in contracts for unique goods or land. </a:t>
            </a:r>
          </a:p>
        </p:txBody>
      </p:sp>
    </p:spTree>
    <p:extLst>
      <p:ext uri="{BB962C8B-B14F-4D97-AF65-F5344CB8AC3E}">
        <p14:creationId xmlns:p14="http://schemas.microsoft.com/office/powerpoint/2010/main" val="31680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4062E7-C15C-034B-692B-BF4F3E0E6C55}"/>
              </a:ext>
            </a:extLst>
          </p:cNvPr>
          <p:cNvSpPr>
            <a:spLocks noGrp="1"/>
          </p:cNvSpPr>
          <p:nvPr>
            <p:ph type="title"/>
          </p:nvPr>
        </p:nvSpPr>
        <p:spPr/>
        <p:txBody>
          <a:bodyPr>
            <a:noAutofit/>
          </a:bodyPr>
          <a:lstStyle/>
          <a:p>
            <a:r>
              <a:rPr lang="en-GB" sz="6000" dirty="0"/>
              <a:t>Contents</a:t>
            </a:r>
          </a:p>
        </p:txBody>
      </p:sp>
      <p:sp>
        <p:nvSpPr>
          <p:cNvPr id="5" name="Content Placeholder 4">
            <a:extLst>
              <a:ext uri="{FF2B5EF4-FFF2-40B4-BE49-F238E27FC236}">
                <a16:creationId xmlns:a16="http://schemas.microsoft.com/office/drawing/2014/main" id="{7881803C-95F0-DFEA-811A-7B00895FCED2}"/>
              </a:ext>
            </a:extLst>
          </p:cNvPr>
          <p:cNvSpPr>
            <a:spLocks noGrp="1"/>
          </p:cNvSpPr>
          <p:nvPr>
            <p:ph idx="1"/>
          </p:nvPr>
        </p:nvSpPr>
        <p:spPr>
          <a:xfrm>
            <a:off x="1341521" y="1991222"/>
            <a:ext cx="5044992" cy="720000"/>
          </a:xfrm>
        </p:spPr>
        <p:txBody>
          <a:bodyPr anchor="ctr">
            <a:normAutofit/>
          </a:bodyPr>
          <a:lstStyle/>
          <a:p>
            <a:pPr marL="0" indent="0">
              <a:buNone/>
            </a:pPr>
            <a:r>
              <a:rPr lang="en-GB" sz="2000" b="1" i="0" dirty="0">
                <a:solidFill>
                  <a:schemeClr val="bg2"/>
                </a:solidFill>
                <a:effectLst/>
                <a:hlinkClick r:id="rId2" action="ppaction://hlinksldjump">
                  <a:extLst>
                    <a:ext uri="{A12FA001-AC4F-418D-AE19-62706E023703}">
                      <ahyp:hlinkClr xmlns:ahyp="http://schemas.microsoft.com/office/drawing/2018/hyperlinkcolor" val="tx"/>
                    </a:ext>
                  </a:extLst>
                </a:hlinkClick>
              </a:rPr>
              <a:t>What is a contract and contract formation</a:t>
            </a:r>
            <a:endParaRPr lang="en-GB" sz="2000" b="1" dirty="0">
              <a:solidFill>
                <a:schemeClr val="bg2"/>
              </a:solidFill>
              <a:ea typeface="+mj-ea"/>
              <a:cs typeface="+mj-cs"/>
            </a:endParaRPr>
          </a:p>
        </p:txBody>
      </p:sp>
      <p:sp>
        <p:nvSpPr>
          <p:cNvPr id="6" name="Teardrop 5">
            <a:extLst>
              <a:ext uri="{FF2B5EF4-FFF2-40B4-BE49-F238E27FC236}">
                <a16:creationId xmlns:a16="http://schemas.microsoft.com/office/drawing/2014/main" id="{E0A5A72C-B23B-BF01-9C8F-083C5942B1C8}"/>
              </a:ext>
            </a:extLst>
          </p:cNvPr>
          <p:cNvSpPr/>
          <p:nvPr/>
        </p:nvSpPr>
        <p:spPr>
          <a:xfrm>
            <a:off x="360946" y="1991222"/>
            <a:ext cx="720000" cy="720000"/>
          </a:xfrm>
          <a:prstGeom prst="teardrop">
            <a:avLst/>
          </a:prstGeom>
          <a:solidFill>
            <a:srgbClr val="1AB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FFFFF"/>
                </a:solidFill>
                <a:latin typeface="Avenir Next LT Pro" panose="020B0504020202020204" pitchFamily="34" charset="0"/>
                <a:ea typeface="Segoe UI Black" panose="020B0A02040204020203" pitchFamily="34" charset="0"/>
              </a:rPr>
              <a:t>1</a:t>
            </a:r>
          </a:p>
        </p:txBody>
      </p:sp>
      <p:sp>
        <p:nvSpPr>
          <p:cNvPr id="7" name="Content Placeholder 4">
            <a:extLst>
              <a:ext uri="{FF2B5EF4-FFF2-40B4-BE49-F238E27FC236}">
                <a16:creationId xmlns:a16="http://schemas.microsoft.com/office/drawing/2014/main" id="{49B78AC3-9B40-3AE1-E833-3094F12F387E}"/>
              </a:ext>
            </a:extLst>
          </p:cNvPr>
          <p:cNvSpPr txBox="1">
            <a:spLocks/>
          </p:cNvSpPr>
          <p:nvPr/>
        </p:nvSpPr>
        <p:spPr>
          <a:xfrm>
            <a:off x="1341520" y="2859501"/>
            <a:ext cx="5044992" cy="72000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chemeClr val="bg2"/>
                </a:solidFill>
                <a:hlinkClick r:id="rId3" action="ppaction://hlinksldjump">
                  <a:extLst>
                    <a:ext uri="{A12FA001-AC4F-418D-AE19-62706E023703}">
                      <ahyp:hlinkClr xmlns:ahyp="http://schemas.microsoft.com/office/drawing/2018/hyperlinkcolor" val="tx"/>
                    </a:ext>
                  </a:extLst>
                </a:hlinkClick>
              </a:rPr>
              <a:t>Types of contract that a business might enter into</a:t>
            </a:r>
            <a:endParaRPr lang="en-GB" sz="2000" b="1" dirty="0">
              <a:solidFill>
                <a:schemeClr val="bg2"/>
              </a:solidFill>
              <a:ea typeface="+mj-ea"/>
              <a:cs typeface="+mj-cs"/>
            </a:endParaRPr>
          </a:p>
        </p:txBody>
      </p:sp>
      <p:sp>
        <p:nvSpPr>
          <p:cNvPr id="8" name="Teardrop 7">
            <a:extLst>
              <a:ext uri="{FF2B5EF4-FFF2-40B4-BE49-F238E27FC236}">
                <a16:creationId xmlns:a16="http://schemas.microsoft.com/office/drawing/2014/main" id="{52D10B72-0E39-BEA6-E83F-789F725433C1}"/>
              </a:ext>
            </a:extLst>
          </p:cNvPr>
          <p:cNvSpPr/>
          <p:nvPr/>
        </p:nvSpPr>
        <p:spPr>
          <a:xfrm>
            <a:off x="360945" y="2859501"/>
            <a:ext cx="720000" cy="720000"/>
          </a:xfrm>
          <a:prstGeom prst="teardrop">
            <a:avLst/>
          </a:prstGeom>
          <a:solidFill>
            <a:srgbClr val="F1C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FFFFF"/>
                </a:solidFill>
                <a:latin typeface="Avenir Next LT Pro" panose="020B0504020202020204" pitchFamily="34" charset="0"/>
                <a:ea typeface="Segoe UI Black" panose="020B0A02040204020203" pitchFamily="34" charset="0"/>
              </a:rPr>
              <a:t>2</a:t>
            </a:r>
          </a:p>
        </p:txBody>
      </p:sp>
      <p:sp>
        <p:nvSpPr>
          <p:cNvPr id="11" name="Content Placeholder 4">
            <a:extLst>
              <a:ext uri="{FF2B5EF4-FFF2-40B4-BE49-F238E27FC236}">
                <a16:creationId xmlns:a16="http://schemas.microsoft.com/office/drawing/2014/main" id="{255A7C10-3F50-6975-C1B2-111FE7CD03E7}"/>
              </a:ext>
            </a:extLst>
          </p:cNvPr>
          <p:cNvSpPr txBox="1">
            <a:spLocks/>
          </p:cNvSpPr>
          <p:nvPr/>
        </p:nvSpPr>
        <p:spPr>
          <a:xfrm>
            <a:off x="1341521" y="3760191"/>
            <a:ext cx="5044992" cy="72000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chemeClr val="bg2"/>
                </a:solidFill>
                <a:hlinkClick r:id="rId4" action="ppaction://hlinksldjump">
                  <a:extLst>
                    <a:ext uri="{A12FA001-AC4F-418D-AE19-62706E023703}">
                      <ahyp:hlinkClr xmlns:ahyp="http://schemas.microsoft.com/office/drawing/2018/hyperlinkcolor" val="tx"/>
                    </a:ext>
                  </a:extLst>
                </a:hlinkClick>
              </a:rPr>
              <a:t>Types of contractual term</a:t>
            </a:r>
            <a:endParaRPr lang="en-GB" sz="2000" b="1" dirty="0">
              <a:solidFill>
                <a:schemeClr val="bg2"/>
              </a:solidFill>
              <a:ea typeface="+mj-ea"/>
              <a:cs typeface="+mj-cs"/>
            </a:endParaRPr>
          </a:p>
        </p:txBody>
      </p:sp>
      <p:sp>
        <p:nvSpPr>
          <p:cNvPr id="12" name="Teardrop 11">
            <a:extLst>
              <a:ext uri="{FF2B5EF4-FFF2-40B4-BE49-F238E27FC236}">
                <a16:creationId xmlns:a16="http://schemas.microsoft.com/office/drawing/2014/main" id="{2E7B0F9E-AB8E-D401-CA13-1E4F65CAA725}"/>
              </a:ext>
            </a:extLst>
          </p:cNvPr>
          <p:cNvSpPr/>
          <p:nvPr/>
        </p:nvSpPr>
        <p:spPr>
          <a:xfrm>
            <a:off x="360945" y="3760191"/>
            <a:ext cx="720000" cy="720000"/>
          </a:xfrm>
          <a:prstGeom prst="teardrop">
            <a:avLst/>
          </a:prstGeom>
          <a:solidFill>
            <a:srgbClr val="349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FFFFF"/>
                </a:solidFill>
                <a:latin typeface="Avenir Next LT Pro" panose="020B0504020202020204" pitchFamily="34" charset="0"/>
                <a:ea typeface="Segoe UI Black" panose="020B0A02040204020203" pitchFamily="34" charset="0"/>
              </a:rPr>
              <a:t>3</a:t>
            </a:r>
          </a:p>
        </p:txBody>
      </p:sp>
      <p:sp>
        <p:nvSpPr>
          <p:cNvPr id="13" name="Content Placeholder 4">
            <a:extLst>
              <a:ext uri="{FF2B5EF4-FFF2-40B4-BE49-F238E27FC236}">
                <a16:creationId xmlns:a16="http://schemas.microsoft.com/office/drawing/2014/main" id="{621D08B3-4608-3008-4E68-FFAC2EBDA464}"/>
              </a:ext>
            </a:extLst>
          </p:cNvPr>
          <p:cNvSpPr txBox="1">
            <a:spLocks/>
          </p:cNvSpPr>
          <p:nvPr/>
        </p:nvSpPr>
        <p:spPr>
          <a:xfrm>
            <a:off x="1341521" y="4628470"/>
            <a:ext cx="5044992" cy="72000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chemeClr val="bg2"/>
                </a:solidFill>
                <a:hlinkClick r:id="rId5" action="ppaction://hlinksldjump">
                  <a:extLst>
                    <a:ext uri="{A12FA001-AC4F-418D-AE19-62706E023703}">
                      <ahyp:hlinkClr xmlns:ahyp="http://schemas.microsoft.com/office/drawing/2018/hyperlinkcolor" val="tx"/>
                    </a:ext>
                  </a:extLst>
                </a:hlinkClick>
              </a:rPr>
              <a:t>How a contract is discharged</a:t>
            </a:r>
            <a:endParaRPr lang="en-GB" sz="2000" b="1" dirty="0">
              <a:solidFill>
                <a:schemeClr val="bg2"/>
              </a:solidFill>
              <a:ea typeface="+mj-ea"/>
              <a:cs typeface="+mj-cs"/>
            </a:endParaRPr>
          </a:p>
        </p:txBody>
      </p:sp>
      <p:sp>
        <p:nvSpPr>
          <p:cNvPr id="14" name="Teardrop 13">
            <a:extLst>
              <a:ext uri="{FF2B5EF4-FFF2-40B4-BE49-F238E27FC236}">
                <a16:creationId xmlns:a16="http://schemas.microsoft.com/office/drawing/2014/main" id="{2675EB24-23A3-A657-E713-E6E7655D3A80}"/>
              </a:ext>
            </a:extLst>
          </p:cNvPr>
          <p:cNvSpPr/>
          <p:nvPr/>
        </p:nvSpPr>
        <p:spPr>
          <a:xfrm>
            <a:off x="360945" y="4628470"/>
            <a:ext cx="720000" cy="720000"/>
          </a:xfrm>
          <a:prstGeom prst="teardrop">
            <a:avLst/>
          </a:prstGeom>
          <a:solidFill>
            <a:srgbClr val="9B59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FFFFF"/>
                </a:solidFill>
                <a:latin typeface="Avenir Next LT Pro" panose="020B0504020202020204" pitchFamily="34" charset="0"/>
                <a:ea typeface="Segoe UI Black" panose="020B0A02040204020203" pitchFamily="34" charset="0"/>
              </a:rPr>
              <a:t>4</a:t>
            </a:r>
          </a:p>
        </p:txBody>
      </p:sp>
      <p:sp>
        <p:nvSpPr>
          <p:cNvPr id="15" name="Content Placeholder 4">
            <a:extLst>
              <a:ext uri="{FF2B5EF4-FFF2-40B4-BE49-F238E27FC236}">
                <a16:creationId xmlns:a16="http://schemas.microsoft.com/office/drawing/2014/main" id="{8BEFF83C-D99F-FD74-0D10-80A618D2883E}"/>
              </a:ext>
            </a:extLst>
          </p:cNvPr>
          <p:cNvSpPr txBox="1">
            <a:spLocks/>
          </p:cNvSpPr>
          <p:nvPr/>
        </p:nvSpPr>
        <p:spPr>
          <a:xfrm>
            <a:off x="1341521" y="5496749"/>
            <a:ext cx="5044992" cy="72000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chemeClr val="bg2"/>
                </a:solidFill>
                <a:hlinkClick r:id="rId6" action="ppaction://hlinksldjump">
                  <a:extLst>
                    <a:ext uri="{A12FA001-AC4F-418D-AE19-62706E023703}">
                      <ahyp:hlinkClr xmlns:ahyp="http://schemas.microsoft.com/office/drawing/2018/hyperlinkcolor" val="tx"/>
                    </a:ext>
                  </a:extLst>
                </a:hlinkClick>
              </a:rPr>
              <a:t>The legal consequences of breaching a contract</a:t>
            </a:r>
            <a:endParaRPr lang="en-GB" sz="2000" b="1" dirty="0">
              <a:solidFill>
                <a:schemeClr val="bg2"/>
              </a:solidFill>
              <a:ea typeface="+mj-ea"/>
              <a:cs typeface="+mj-cs"/>
            </a:endParaRPr>
          </a:p>
        </p:txBody>
      </p:sp>
      <p:sp>
        <p:nvSpPr>
          <p:cNvPr id="16" name="Teardrop 15">
            <a:extLst>
              <a:ext uri="{FF2B5EF4-FFF2-40B4-BE49-F238E27FC236}">
                <a16:creationId xmlns:a16="http://schemas.microsoft.com/office/drawing/2014/main" id="{D614BA84-812F-0FE2-0623-32B5DB397DA6}"/>
              </a:ext>
            </a:extLst>
          </p:cNvPr>
          <p:cNvSpPr/>
          <p:nvPr/>
        </p:nvSpPr>
        <p:spPr>
          <a:xfrm>
            <a:off x="360945" y="5496749"/>
            <a:ext cx="720000" cy="720000"/>
          </a:xfrm>
          <a:prstGeom prst="teardrop">
            <a:avLst/>
          </a:prstGeom>
          <a:solidFill>
            <a:srgbClr val="E67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FFFFF"/>
                </a:solidFill>
                <a:latin typeface="Avenir Next LT Pro" panose="020B0504020202020204" pitchFamily="34" charset="0"/>
                <a:ea typeface="Segoe UI Black" panose="020B0A02040204020203" pitchFamily="34" charset="0"/>
              </a:rPr>
              <a:t>5</a:t>
            </a:r>
          </a:p>
        </p:txBody>
      </p:sp>
      <p:sp>
        <p:nvSpPr>
          <p:cNvPr id="17" name="Content Placeholder 4">
            <a:extLst>
              <a:ext uri="{FF2B5EF4-FFF2-40B4-BE49-F238E27FC236}">
                <a16:creationId xmlns:a16="http://schemas.microsoft.com/office/drawing/2014/main" id="{F841FFDB-74E1-6D91-8C74-51D979148C84}"/>
              </a:ext>
            </a:extLst>
          </p:cNvPr>
          <p:cNvSpPr txBox="1">
            <a:spLocks/>
          </p:cNvSpPr>
          <p:nvPr/>
        </p:nvSpPr>
        <p:spPr>
          <a:xfrm>
            <a:off x="1341521" y="6359012"/>
            <a:ext cx="5044992" cy="72000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chemeClr val="bg2"/>
                </a:solidFill>
                <a:hlinkClick r:id="rId7" action="ppaction://hlinksldjump">
                  <a:extLst>
                    <a:ext uri="{A12FA001-AC4F-418D-AE19-62706E023703}">
                      <ahyp:hlinkClr xmlns:ahyp="http://schemas.microsoft.com/office/drawing/2018/hyperlinkcolor" val="tx"/>
                    </a:ext>
                  </a:extLst>
                </a:hlinkClick>
              </a:rPr>
              <a:t>Dispute resolution options</a:t>
            </a:r>
            <a:endParaRPr lang="en-GB" sz="2000" b="1" dirty="0">
              <a:solidFill>
                <a:schemeClr val="bg2"/>
              </a:solidFill>
              <a:ea typeface="+mj-ea"/>
              <a:cs typeface="+mj-cs"/>
            </a:endParaRPr>
          </a:p>
        </p:txBody>
      </p:sp>
      <p:sp>
        <p:nvSpPr>
          <p:cNvPr id="18" name="Teardrop 17">
            <a:extLst>
              <a:ext uri="{FF2B5EF4-FFF2-40B4-BE49-F238E27FC236}">
                <a16:creationId xmlns:a16="http://schemas.microsoft.com/office/drawing/2014/main" id="{6E8C5BDE-D910-DC1E-3B7B-A2086578BD4B}"/>
              </a:ext>
            </a:extLst>
          </p:cNvPr>
          <p:cNvSpPr/>
          <p:nvPr/>
        </p:nvSpPr>
        <p:spPr>
          <a:xfrm>
            <a:off x="360945" y="6359012"/>
            <a:ext cx="720000" cy="720000"/>
          </a:xfrm>
          <a:prstGeom prst="teardrop">
            <a:avLst/>
          </a:prstGeom>
          <a:solidFill>
            <a:srgbClr val="FD7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FFFFF"/>
                </a:solidFill>
                <a:latin typeface="Avenir Next LT Pro" panose="020B0504020202020204" pitchFamily="34" charset="0"/>
                <a:ea typeface="Segoe UI Black" panose="020B0A02040204020203" pitchFamily="34" charset="0"/>
              </a:rPr>
              <a:t>6</a:t>
            </a:r>
          </a:p>
        </p:txBody>
      </p:sp>
      <p:sp>
        <p:nvSpPr>
          <p:cNvPr id="19" name="Content Placeholder 4">
            <a:extLst>
              <a:ext uri="{FF2B5EF4-FFF2-40B4-BE49-F238E27FC236}">
                <a16:creationId xmlns:a16="http://schemas.microsoft.com/office/drawing/2014/main" id="{5704A3AE-ACB3-DACD-ABDF-298A0F36A4EA}"/>
              </a:ext>
            </a:extLst>
          </p:cNvPr>
          <p:cNvSpPr txBox="1">
            <a:spLocks/>
          </p:cNvSpPr>
          <p:nvPr/>
        </p:nvSpPr>
        <p:spPr>
          <a:xfrm>
            <a:off x="1341521" y="7221275"/>
            <a:ext cx="5044992" cy="72000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chemeClr val="bg2"/>
                </a:solidFill>
                <a:hlinkClick r:id="rId8" action="ppaction://hlinksldjump">
                  <a:extLst>
                    <a:ext uri="{A12FA001-AC4F-418D-AE19-62706E023703}">
                      <ahyp:hlinkClr xmlns:ahyp="http://schemas.microsoft.com/office/drawing/2018/hyperlinkcolor" val="tx"/>
                    </a:ext>
                  </a:extLst>
                </a:hlinkClick>
              </a:rPr>
              <a:t>Where to find further legal support</a:t>
            </a:r>
            <a:endParaRPr lang="en-GB" sz="2000" b="1" dirty="0">
              <a:solidFill>
                <a:schemeClr val="bg2"/>
              </a:solidFill>
              <a:ea typeface="+mj-ea"/>
              <a:cs typeface="+mj-cs"/>
            </a:endParaRPr>
          </a:p>
        </p:txBody>
      </p:sp>
      <p:sp>
        <p:nvSpPr>
          <p:cNvPr id="20" name="Teardrop 19">
            <a:extLst>
              <a:ext uri="{FF2B5EF4-FFF2-40B4-BE49-F238E27FC236}">
                <a16:creationId xmlns:a16="http://schemas.microsoft.com/office/drawing/2014/main" id="{2F4ED9CA-BE8E-8164-3C94-9825A989BCFE}"/>
              </a:ext>
            </a:extLst>
          </p:cNvPr>
          <p:cNvSpPr/>
          <p:nvPr/>
        </p:nvSpPr>
        <p:spPr>
          <a:xfrm>
            <a:off x="360945" y="7221275"/>
            <a:ext cx="720000" cy="720000"/>
          </a:xfrm>
          <a:prstGeom prst="teardrop">
            <a:avLst/>
          </a:prstGeom>
          <a:solidFill>
            <a:srgbClr val="2EC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FFFFF"/>
                </a:solidFill>
                <a:latin typeface="Avenir Next LT Pro" panose="020B0504020202020204" pitchFamily="34" charset="0"/>
                <a:ea typeface="Segoe UI Black" panose="020B0A02040204020203" pitchFamily="34" charset="0"/>
              </a:rPr>
              <a:t>7</a:t>
            </a:r>
          </a:p>
        </p:txBody>
      </p:sp>
      <p:sp>
        <p:nvSpPr>
          <p:cNvPr id="21" name="Content Placeholder 4">
            <a:extLst>
              <a:ext uri="{FF2B5EF4-FFF2-40B4-BE49-F238E27FC236}">
                <a16:creationId xmlns:a16="http://schemas.microsoft.com/office/drawing/2014/main" id="{A6AB7744-C0DE-604F-C222-B511963E1947}"/>
              </a:ext>
              <a:ext uri="{C183D7F6-B498-43B3-948B-1728B52AA6E4}">
                <adec:decorative xmlns:adec="http://schemas.microsoft.com/office/drawing/2017/decorative" val="1"/>
              </a:ext>
            </a:extLst>
          </p:cNvPr>
          <p:cNvSpPr txBox="1">
            <a:spLocks/>
          </p:cNvSpPr>
          <p:nvPr/>
        </p:nvSpPr>
        <p:spPr>
          <a:xfrm>
            <a:off x="1341521" y="8083538"/>
            <a:ext cx="5044992" cy="72000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sz="2000" b="1" dirty="0">
              <a:ea typeface="+mj-ea"/>
              <a:cs typeface="+mj-cs"/>
            </a:endParaRPr>
          </a:p>
        </p:txBody>
      </p:sp>
    </p:spTree>
    <p:extLst>
      <p:ext uri="{BB962C8B-B14F-4D97-AF65-F5344CB8AC3E}">
        <p14:creationId xmlns:p14="http://schemas.microsoft.com/office/powerpoint/2010/main" val="114394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828DE-AE8B-58B6-A9DE-B990208FAAB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854A900-FA00-61CF-3EC3-75FC9B3138EC}"/>
              </a:ext>
            </a:extLst>
          </p:cNvPr>
          <p:cNvSpPr>
            <a:spLocks noGrp="1"/>
          </p:cNvSpPr>
          <p:nvPr>
            <p:ph type="title"/>
          </p:nvPr>
        </p:nvSpPr>
        <p:spPr>
          <a:xfrm>
            <a:off x="467916" y="4554960"/>
            <a:ext cx="5915025" cy="2035283"/>
          </a:xfrm>
        </p:spPr>
        <p:txBody>
          <a:bodyPr/>
          <a:lstStyle/>
          <a:p>
            <a:r>
              <a:rPr lang="en-GB" dirty="0"/>
              <a:t>Dispute resolution</a:t>
            </a:r>
          </a:p>
        </p:txBody>
      </p:sp>
      <p:sp>
        <p:nvSpPr>
          <p:cNvPr id="10" name="Text Placeholder 9">
            <a:extLst>
              <a:ext uri="{FF2B5EF4-FFF2-40B4-BE49-F238E27FC236}">
                <a16:creationId xmlns:a16="http://schemas.microsoft.com/office/drawing/2014/main" id="{D30AE456-DB87-80B2-A681-756FC814D0B6}"/>
              </a:ext>
            </a:extLst>
          </p:cNvPr>
          <p:cNvSpPr>
            <a:spLocks noGrp="1"/>
          </p:cNvSpPr>
          <p:nvPr>
            <p:ph type="body" idx="1"/>
          </p:nvPr>
        </p:nvSpPr>
        <p:spPr>
          <a:xfrm>
            <a:off x="467916" y="6738302"/>
            <a:ext cx="5915025" cy="2815213"/>
          </a:xfrm>
        </p:spPr>
        <p:txBody>
          <a:bodyPr>
            <a:normAutofit/>
          </a:bodyPr>
          <a:lstStyle/>
          <a:p>
            <a:r>
              <a:rPr lang="en-GB" dirty="0">
                <a:solidFill>
                  <a:schemeClr val="tx1"/>
                </a:solidFill>
              </a:rPr>
              <a:t>Disputes can arise even in the most carefully drafted contracts. This is because unforeseen circumstances, differing interpretations of terms, or simple misunderstandings can lead to disagreements between parties.</a:t>
            </a:r>
          </a:p>
          <a:p>
            <a:r>
              <a:rPr lang="en-GB" dirty="0">
                <a:solidFill>
                  <a:schemeClr val="tx1"/>
                </a:solidFill>
              </a:rPr>
              <a:t>Parties can resolve disputes by going to court however this is stressful, time consuming and costly. </a:t>
            </a:r>
          </a:p>
          <a:p>
            <a:r>
              <a:rPr lang="en-GB" dirty="0">
                <a:solidFill>
                  <a:schemeClr val="tx1"/>
                </a:solidFill>
              </a:rPr>
              <a:t>It is important that you are aware of the available alternative dispute resolution (ADR) options which offer out of court routes to a resolution. </a:t>
            </a:r>
          </a:p>
        </p:txBody>
      </p:sp>
      <p:cxnSp>
        <p:nvCxnSpPr>
          <p:cNvPr id="3" name="Straight Connector 2">
            <a:extLst>
              <a:ext uri="{FF2B5EF4-FFF2-40B4-BE49-F238E27FC236}">
                <a16:creationId xmlns:a16="http://schemas.microsoft.com/office/drawing/2014/main" id="{9D7953BD-2CA9-9D79-7951-6E1E33DC5BBA}"/>
              </a:ext>
              <a:ext uri="{C183D7F6-B498-43B3-948B-1728B52AA6E4}">
                <adec:decorative xmlns:adec="http://schemas.microsoft.com/office/drawing/2017/decorative" val="1"/>
              </a:ext>
            </a:extLst>
          </p:cNvPr>
          <p:cNvCxnSpPr>
            <a:cxnSpLocks/>
          </p:cNvCxnSpPr>
          <p:nvPr/>
        </p:nvCxnSpPr>
        <p:spPr>
          <a:xfrm>
            <a:off x="421105" y="6590243"/>
            <a:ext cx="6021805"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580854B2-B4D3-C846-1420-4DD1C62BCB81}"/>
              </a:ext>
            </a:extLst>
          </p:cNvPr>
          <p:cNvSpPr/>
          <p:nvPr/>
        </p:nvSpPr>
        <p:spPr>
          <a:xfrm>
            <a:off x="6442910" y="0"/>
            <a:ext cx="415089" cy="9906000"/>
          </a:xfrm>
          <a:prstGeom prst="rect">
            <a:avLst/>
          </a:prstGeom>
          <a:solidFill>
            <a:srgbClr val="FD7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6</a:t>
            </a:r>
          </a:p>
        </p:txBody>
      </p:sp>
      <p:pic>
        <p:nvPicPr>
          <p:cNvPr id="9" name="Picture Placeholder 8" descr="An image of two people talking with a person in the background, appearing to listen">
            <a:extLst>
              <a:ext uri="{FF2B5EF4-FFF2-40B4-BE49-F238E27FC236}">
                <a16:creationId xmlns:a16="http://schemas.microsoft.com/office/drawing/2014/main" id="{C55A44DB-D8CB-0CDD-0FD9-3332206099C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34" r="4734"/>
          <a:stretch/>
        </p:blipFill>
        <p:spPr/>
      </p:pic>
    </p:spTree>
    <p:extLst>
      <p:ext uri="{BB962C8B-B14F-4D97-AF65-F5344CB8AC3E}">
        <p14:creationId xmlns:p14="http://schemas.microsoft.com/office/powerpoint/2010/main" val="338942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E7629F-226A-4554-AFF0-079AC12B8F0D}"/>
              </a:ext>
            </a:extLst>
          </p:cNvPr>
          <p:cNvSpPr>
            <a:spLocks noGrp="1"/>
          </p:cNvSpPr>
          <p:nvPr>
            <p:ph type="title"/>
          </p:nvPr>
        </p:nvSpPr>
        <p:spPr>
          <a:xfrm>
            <a:off x="471487" y="0"/>
            <a:ext cx="5915025" cy="1138484"/>
          </a:xfrm>
        </p:spPr>
        <p:txBody>
          <a:bodyPr>
            <a:normAutofit/>
          </a:bodyPr>
          <a:lstStyle/>
          <a:p>
            <a:r>
              <a:rPr lang="en-GB" sz="3000" dirty="0"/>
              <a:t>How does dispute resolution work?</a:t>
            </a:r>
          </a:p>
        </p:txBody>
      </p:sp>
      <p:sp>
        <p:nvSpPr>
          <p:cNvPr id="7" name="Rectangle 6">
            <a:extLst>
              <a:ext uri="{FF2B5EF4-FFF2-40B4-BE49-F238E27FC236}">
                <a16:creationId xmlns:a16="http://schemas.microsoft.com/office/drawing/2014/main" id="{C90C0E05-AA7F-14ED-7FA9-33F6BCC21E32}"/>
              </a:ext>
            </a:extLst>
          </p:cNvPr>
          <p:cNvSpPr/>
          <p:nvPr/>
        </p:nvSpPr>
        <p:spPr>
          <a:xfrm>
            <a:off x="6442910" y="0"/>
            <a:ext cx="415089" cy="9906000"/>
          </a:xfrm>
          <a:prstGeom prst="rect">
            <a:avLst/>
          </a:prstGeom>
          <a:solidFill>
            <a:srgbClr val="FD7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6</a:t>
            </a:r>
          </a:p>
        </p:txBody>
      </p:sp>
      <p:graphicFrame>
        <p:nvGraphicFramePr>
          <p:cNvPr id="8" name="Diagram 7">
            <a:extLst>
              <a:ext uri="{FF2B5EF4-FFF2-40B4-BE49-F238E27FC236}">
                <a16:creationId xmlns:a16="http://schemas.microsoft.com/office/drawing/2014/main" id="{8CA4037D-8250-1161-5D73-157A8E11B3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4517295"/>
              </p:ext>
            </p:extLst>
          </p:nvPr>
        </p:nvGraphicFramePr>
        <p:xfrm>
          <a:off x="-161943" y="1350047"/>
          <a:ext cx="3368841" cy="4418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2">
            <a:extLst>
              <a:ext uri="{FF2B5EF4-FFF2-40B4-BE49-F238E27FC236}">
                <a16:creationId xmlns:a16="http://schemas.microsoft.com/office/drawing/2014/main" id="{E41F9FE1-8D03-30CA-4A56-0CBC4EEED882}"/>
              </a:ext>
            </a:extLst>
          </p:cNvPr>
          <p:cNvSpPr txBox="1">
            <a:spLocks/>
          </p:cNvSpPr>
          <p:nvPr/>
        </p:nvSpPr>
        <p:spPr>
          <a:xfrm>
            <a:off x="471487" y="1026442"/>
            <a:ext cx="5915025" cy="39704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Negotiation, mediation and arbitration are some of the most popular options available under the umbrella of ADR.</a:t>
            </a:r>
          </a:p>
        </p:txBody>
      </p:sp>
      <p:sp>
        <p:nvSpPr>
          <p:cNvPr id="11" name="TextBox 10">
            <a:extLst>
              <a:ext uri="{FF2B5EF4-FFF2-40B4-BE49-F238E27FC236}">
                <a16:creationId xmlns:a16="http://schemas.microsoft.com/office/drawing/2014/main" id="{134A3290-BD83-171E-5040-8A0D18958372}"/>
              </a:ext>
            </a:extLst>
          </p:cNvPr>
          <p:cNvSpPr txBox="1"/>
          <p:nvPr/>
        </p:nvSpPr>
        <p:spPr>
          <a:xfrm>
            <a:off x="2516134" y="1881914"/>
            <a:ext cx="3682146" cy="523220"/>
          </a:xfrm>
          <a:prstGeom prst="rect">
            <a:avLst/>
          </a:prstGeom>
          <a:noFill/>
        </p:spPr>
        <p:txBody>
          <a:bodyPr wrap="square">
            <a:spAutoFit/>
          </a:bodyPr>
          <a:lstStyle/>
          <a:p>
            <a:r>
              <a:rPr lang="en-GB" sz="1400" dirty="0"/>
              <a:t>Direct discussions between the parties to reach a mutually agreeable solution.</a:t>
            </a:r>
          </a:p>
        </p:txBody>
      </p:sp>
      <p:sp>
        <p:nvSpPr>
          <p:cNvPr id="13" name="TextBox 12">
            <a:extLst>
              <a:ext uri="{FF2B5EF4-FFF2-40B4-BE49-F238E27FC236}">
                <a16:creationId xmlns:a16="http://schemas.microsoft.com/office/drawing/2014/main" id="{E056A968-572D-B1B2-CA5F-EA2E5AABB92B}"/>
              </a:ext>
            </a:extLst>
          </p:cNvPr>
          <p:cNvSpPr txBox="1"/>
          <p:nvPr/>
        </p:nvSpPr>
        <p:spPr>
          <a:xfrm>
            <a:off x="2516135" y="2834646"/>
            <a:ext cx="3755790" cy="523220"/>
          </a:xfrm>
          <a:prstGeom prst="rect">
            <a:avLst/>
          </a:prstGeom>
          <a:noFill/>
        </p:spPr>
        <p:txBody>
          <a:bodyPr wrap="square">
            <a:spAutoFit/>
          </a:bodyPr>
          <a:lstStyle/>
          <a:p>
            <a:r>
              <a:rPr lang="en-GB" sz="1400" dirty="0"/>
              <a:t>A neutral third party facilitates discussions to help the parties reach a settlement.</a:t>
            </a:r>
          </a:p>
        </p:txBody>
      </p:sp>
      <p:sp>
        <p:nvSpPr>
          <p:cNvPr id="15" name="TextBox 14">
            <a:extLst>
              <a:ext uri="{FF2B5EF4-FFF2-40B4-BE49-F238E27FC236}">
                <a16:creationId xmlns:a16="http://schemas.microsoft.com/office/drawing/2014/main" id="{CAC078D6-7FA7-979A-75AA-70E47FCE5C86}"/>
              </a:ext>
            </a:extLst>
          </p:cNvPr>
          <p:cNvSpPr txBox="1"/>
          <p:nvPr/>
        </p:nvSpPr>
        <p:spPr>
          <a:xfrm>
            <a:off x="2516133" y="3816297"/>
            <a:ext cx="3682145" cy="523220"/>
          </a:xfrm>
          <a:prstGeom prst="rect">
            <a:avLst/>
          </a:prstGeom>
          <a:noFill/>
        </p:spPr>
        <p:txBody>
          <a:bodyPr wrap="square">
            <a:spAutoFit/>
          </a:bodyPr>
          <a:lstStyle/>
          <a:p>
            <a:r>
              <a:rPr lang="en-GB" sz="1400" dirty="0"/>
              <a:t>A neutral third party (arbitrator) hears evidence and makes a binding decision.</a:t>
            </a:r>
          </a:p>
        </p:txBody>
      </p:sp>
      <p:sp>
        <p:nvSpPr>
          <p:cNvPr id="16" name="TextBox 15">
            <a:extLst>
              <a:ext uri="{FF2B5EF4-FFF2-40B4-BE49-F238E27FC236}">
                <a16:creationId xmlns:a16="http://schemas.microsoft.com/office/drawing/2014/main" id="{8305052A-961A-4D05-B9FD-E84E05294D2D}"/>
              </a:ext>
            </a:extLst>
          </p:cNvPr>
          <p:cNvSpPr txBox="1"/>
          <p:nvPr/>
        </p:nvSpPr>
        <p:spPr>
          <a:xfrm>
            <a:off x="2516132" y="4723073"/>
            <a:ext cx="3682145" cy="738664"/>
          </a:xfrm>
          <a:prstGeom prst="rect">
            <a:avLst/>
          </a:prstGeom>
          <a:noFill/>
        </p:spPr>
        <p:txBody>
          <a:bodyPr wrap="square">
            <a:spAutoFit/>
          </a:bodyPr>
          <a:lstStyle/>
          <a:p>
            <a:r>
              <a:rPr lang="en-GB" sz="1400" dirty="0"/>
              <a:t>Resolving disputes through the court system. This is often the most costly and time-consuming option.</a:t>
            </a:r>
          </a:p>
        </p:txBody>
      </p:sp>
      <p:sp>
        <p:nvSpPr>
          <p:cNvPr id="17" name="Content Placeholder 2">
            <a:extLst>
              <a:ext uri="{FF2B5EF4-FFF2-40B4-BE49-F238E27FC236}">
                <a16:creationId xmlns:a16="http://schemas.microsoft.com/office/drawing/2014/main" id="{A19A0063-C7B5-8CF2-9FE1-DE8D3E7B6BCC}"/>
              </a:ext>
            </a:extLst>
          </p:cNvPr>
          <p:cNvSpPr txBox="1">
            <a:spLocks/>
          </p:cNvSpPr>
          <p:nvPr/>
        </p:nvSpPr>
        <p:spPr>
          <a:xfrm>
            <a:off x="447800" y="5918304"/>
            <a:ext cx="5995110"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Key Considerations</a:t>
            </a:r>
          </a:p>
        </p:txBody>
      </p:sp>
      <p:graphicFrame>
        <p:nvGraphicFramePr>
          <p:cNvPr id="19" name="Diagram 18">
            <a:extLst>
              <a:ext uri="{FF2B5EF4-FFF2-40B4-BE49-F238E27FC236}">
                <a16:creationId xmlns:a16="http://schemas.microsoft.com/office/drawing/2014/main" id="{503D4A04-1FBC-AAEF-3AF9-B3AE6A602C2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43663"/>
              </p:ext>
            </p:extLst>
          </p:nvPr>
        </p:nvGraphicFramePr>
        <p:xfrm>
          <a:off x="1305426" y="6464951"/>
          <a:ext cx="5023184" cy="32144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1" name="Graphic 20" descr="Clipboard outline">
            <a:extLst>
              <a:ext uri="{FF2B5EF4-FFF2-40B4-BE49-F238E27FC236}">
                <a16:creationId xmlns:a16="http://schemas.microsoft.com/office/drawing/2014/main" id="{8CE33A29-3E09-01C4-5E0A-6252F16178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390" y="6464951"/>
            <a:ext cx="707481" cy="707481"/>
          </a:xfrm>
          <a:prstGeom prst="rect">
            <a:avLst/>
          </a:prstGeom>
        </p:spPr>
      </p:pic>
      <p:pic>
        <p:nvPicPr>
          <p:cNvPr id="23" name="Graphic 22" descr="Money outline">
            <a:extLst>
              <a:ext uri="{FF2B5EF4-FFF2-40B4-BE49-F238E27FC236}">
                <a16:creationId xmlns:a16="http://schemas.microsoft.com/office/drawing/2014/main" id="{EAC9937C-1826-DCA7-7CE1-1414B20B184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7101" y="7322038"/>
            <a:ext cx="624025" cy="624025"/>
          </a:xfrm>
          <a:prstGeom prst="rect">
            <a:avLst/>
          </a:prstGeom>
        </p:spPr>
      </p:pic>
      <p:pic>
        <p:nvPicPr>
          <p:cNvPr id="25" name="Graphic 24" descr="Shield Tick outline">
            <a:extLst>
              <a:ext uri="{FF2B5EF4-FFF2-40B4-BE49-F238E27FC236}">
                <a16:creationId xmlns:a16="http://schemas.microsoft.com/office/drawing/2014/main" id="{924D05C0-D86C-570E-C1B1-DBD9284C8D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1035" y="8098753"/>
            <a:ext cx="707481" cy="707481"/>
          </a:xfrm>
          <a:prstGeom prst="rect">
            <a:avLst/>
          </a:prstGeom>
        </p:spPr>
      </p:pic>
      <p:pic>
        <p:nvPicPr>
          <p:cNvPr id="29" name="Graphic 28" descr="Connections outline">
            <a:extLst>
              <a:ext uri="{FF2B5EF4-FFF2-40B4-BE49-F238E27FC236}">
                <a16:creationId xmlns:a16="http://schemas.microsoft.com/office/drawing/2014/main" id="{4588B124-AC75-BE4C-FA9E-B2BC5012F97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7101" y="8879558"/>
            <a:ext cx="624025" cy="649243"/>
          </a:xfrm>
          <a:prstGeom prst="rect">
            <a:avLst/>
          </a:prstGeom>
        </p:spPr>
      </p:pic>
    </p:spTree>
    <p:extLst>
      <p:ext uri="{BB962C8B-B14F-4D97-AF65-F5344CB8AC3E}">
        <p14:creationId xmlns:p14="http://schemas.microsoft.com/office/powerpoint/2010/main" val="149172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8309E-8E89-9E6A-726C-03721E75982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91B51F-A683-9515-D41C-28634B759151}"/>
              </a:ext>
            </a:extLst>
          </p:cNvPr>
          <p:cNvSpPr>
            <a:spLocks noGrp="1"/>
          </p:cNvSpPr>
          <p:nvPr>
            <p:ph type="title"/>
          </p:nvPr>
        </p:nvSpPr>
        <p:spPr>
          <a:xfrm>
            <a:off x="467916" y="4554960"/>
            <a:ext cx="5915025" cy="2035283"/>
          </a:xfrm>
        </p:spPr>
        <p:txBody>
          <a:bodyPr/>
          <a:lstStyle/>
          <a:p>
            <a:r>
              <a:rPr lang="en-GB" dirty="0"/>
              <a:t>Where to find further legal support</a:t>
            </a:r>
          </a:p>
        </p:txBody>
      </p:sp>
      <p:sp>
        <p:nvSpPr>
          <p:cNvPr id="10" name="Text Placeholder 9">
            <a:extLst>
              <a:ext uri="{FF2B5EF4-FFF2-40B4-BE49-F238E27FC236}">
                <a16:creationId xmlns:a16="http://schemas.microsoft.com/office/drawing/2014/main" id="{3E9C2966-23AA-B29E-F144-530448C8E942}"/>
              </a:ext>
            </a:extLst>
          </p:cNvPr>
          <p:cNvSpPr>
            <a:spLocks noGrp="1"/>
          </p:cNvSpPr>
          <p:nvPr>
            <p:ph type="body" idx="1"/>
          </p:nvPr>
        </p:nvSpPr>
        <p:spPr>
          <a:xfrm>
            <a:off x="467916" y="6738302"/>
            <a:ext cx="5915025" cy="2682143"/>
          </a:xfrm>
        </p:spPr>
        <p:txBody>
          <a:bodyPr>
            <a:normAutofit/>
          </a:bodyPr>
          <a:lstStyle/>
          <a:p>
            <a:r>
              <a:rPr lang="en-GB" dirty="0">
                <a:solidFill>
                  <a:schemeClr val="tx1"/>
                </a:solidFill>
              </a:rPr>
              <a:t>Navigating the legal landscape for your business in England and Wales can feel daunting. </a:t>
            </a:r>
          </a:p>
          <a:p>
            <a:r>
              <a:rPr lang="en-GB" dirty="0">
                <a:solidFill>
                  <a:schemeClr val="tx1"/>
                </a:solidFill>
              </a:rPr>
              <a:t>Fortunately, there are numerous resources available to provide guidance and support. </a:t>
            </a:r>
          </a:p>
          <a:p>
            <a:r>
              <a:rPr lang="en-GB" dirty="0">
                <a:solidFill>
                  <a:schemeClr val="tx1"/>
                </a:solidFill>
              </a:rPr>
              <a:t>Whether you're seeking general advice on consumer and business law or require specific legal assistance through membership schemes, this section outlines key avenues to explore.</a:t>
            </a:r>
          </a:p>
        </p:txBody>
      </p:sp>
      <p:cxnSp>
        <p:nvCxnSpPr>
          <p:cNvPr id="3" name="Straight Connector 2">
            <a:extLst>
              <a:ext uri="{FF2B5EF4-FFF2-40B4-BE49-F238E27FC236}">
                <a16:creationId xmlns:a16="http://schemas.microsoft.com/office/drawing/2014/main" id="{71B67AFF-53CB-E034-B304-434B14663241}"/>
              </a:ext>
              <a:ext uri="{C183D7F6-B498-43B3-948B-1728B52AA6E4}">
                <adec:decorative xmlns:adec="http://schemas.microsoft.com/office/drawing/2017/decorative" val="1"/>
              </a:ext>
            </a:extLst>
          </p:cNvPr>
          <p:cNvCxnSpPr>
            <a:cxnSpLocks/>
          </p:cNvCxnSpPr>
          <p:nvPr/>
        </p:nvCxnSpPr>
        <p:spPr>
          <a:xfrm>
            <a:off x="421105" y="6590243"/>
            <a:ext cx="6021805"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48FCF8FC-E8E4-6C96-02D4-343FCECD0614}"/>
              </a:ext>
            </a:extLst>
          </p:cNvPr>
          <p:cNvSpPr/>
          <p:nvPr/>
        </p:nvSpPr>
        <p:spPr>
          <a:xfrm>
            <a:off x="6442910" y="0"/>
            <a:ext cx="415089" cy="9906000"/>
          </a:xfrm>
          <a:prstGeom prst="rect">
            <a:avLst/>
          </a:prstGeom>
          <a:solidFill>
            <a:srgbClr val="2EC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7</a:t>
            </a:r>
          </a:p>
        </p:txBody>
      </p:sp>
      <p:pic>
        <p:nvPicPr>
          <p:cNvPr id="16" name="Picture Placeholder 15" descr="An image of library shelves">
            <a:extLst>
              <a:ext uri="{FF2B5EF4-FFF2-40B4-BE49-F238E27FC236}">
                <a16:creationId xmlns:a16="http://schemas.microsoft.com/office/drawing/2014/main" id="{B7CF093B-A3B8-19FD-C0B2-107B75BA825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432" b="2432"/>
          <a:stretch/>
        </p:blipFill>
        <p:spPr/>
      </p:pic>
    </p:spTree>
    <p:extLst>
      <p:ext uri="{BB962C8B-B14F-4D97-AF65-F5344CB8AC3E}">
        <p14:creationId xmlns:p14="http://schemas.microsoft.com/office/powerpoint/2010/main" val="521317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679FD-21BE-9EED-FBBB-A4ED22A208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077122B-40F0-AB0A-64B2-3909C518B9D4}"/>
              </a:ext>
            </a:extLst>
          </p:cNvPr>
          <p:cNvSpPr>
            <a:spLocks noGrp="1"/>
          </p:cNvSpPr>
          <p:nvPr>
            <p:ph type="title"/>
          </p:nvPr>
        </p:nvSpPr>
        <p:spPr>
          <a:xfrm>
            <a:off x="471487" y="0"/>
            <a:ext cx="5915025" cy="1138484"/>
          </a:xfrm>
        </p:spPr>
        <p:txBody>
          <a:bodyPr>
            <a:normAutofit/>
          </a:bodyPr>
          <a:lstStyle/>
          <a:p>
            <a:r>
              <a:rPr lang="en-GB" sz="3000" dirty="0"/>
              <a:t>Legal Resources</a:t>
            </a:r>
          </a:p>
        </p:txBody>
      </p:sp>
      <p:sp>
        <p:nvSpPr>
          <p:cNvPr id="17" name="Content Placeholder 2">
            <a:extLst>
              <a:ext uri="{FF2B5EF4-FFF2-40B4-BE49-F238E27FC236}">
                <a16:creationId xmlns:a16="http://schemas.microsoft.com/office/drawing/2014/main" id="{0B008427-894A-BE65-14CA-8DB084224E91}"/>
              </a:ext>
            </a:extLst>
          </p:cNvPr>
          <p:cNvSpPr txBox="1">
            <a:spLocks/>
          </p:cNvSpPr>
          <p:nvPr/>
        </p:nvSpPr>
        <p:spPr>
          <a:xfrm>
            <a:off x="545162" y="886675"/>
            <a:ext cx="5525437" cy="384207"/>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gov.uk</a:t>
            </a:r>
          </a:p>
        </p:txBody>
      </p:sp>
      <p:sp>
        <p:nvSpPr>
          <p:cNvPr id="2" name="Rectangle 1">
            <a:extLst>
              <a:ext uri="{FF2B5EF4-FFF2-40B4-BE49-F238E27FC236}">
                <a16:creationId xmlns:a16="http://schemas.microsoft.com/office/drawing/2014/main" id="{4F7E199B-688A-625A-D186-887ADAEB1162}"/>
              </a:ext>
            </a:extLst>
          </p:cNvPr>
          <p:cNvSpPr/>
          <p:nvPr/>
        </p:nvSpPr>
        <p:spPr>
          <a:xfrm>
            <a:off x="6442910" y="0"/>
            <a:ext cx="415089" cy="9906000"/>
          </a:xfrm>
          <a:prstGeom prst="rect">
            <a:avLst/>
          </a:prstGeom>
          <a:solidFill>
            <a:srgbClr val="2EC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7</a:t>
            </a:r>
          </a:p>
        </p:txBody>
      </p:sp>
      <p:sp>
        <p:nvSpPr>
          <p:cNvPr id="18" name="Content Placeholder 2">
            <a:extLst>
              <a:ext uri="{FF2B5EF4-FFF2-40B4-BE49-F238E27FC236}">
                <a16:creationId xmlns:a16="http://schemas.microsoft.com/office/drawing/2014/main" id="{03E5A228-A427-034F-E383-6C423A2E5134}"/>
              </a:ext>
            </a:extLst>
          </p:cNvPr>
          <p:cNvSpPr txBox="1">
            <a:spLocks/>
          </p:cNvSpPr>
          <p:nvPr/>
        </p:nvSpPr>
        <p:spPr>
          <a:xfrm>
            <a:off x="488765" y="1319137"/>
            <a:ext cx="5734235" cy="11384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The </a:t>
            </a:r>
            <a:r>
              <a:rPr lang="en-GB" sz="1200" b="1" dirty="0"/>
              <a:t>Gov.uk </a:t>
            </a:r>
            <a:r>
              <a:rPr lang="en-GB" sz="1200" dirty="0"/>
              <a:t>website provides clear, plain-language guidance on a huge range of topics relating to consumer law and business law. It provides easy to understand breakdowns of the most current legislation and how it relates to the trading practices of small business and their dealings with consumers.</a:t>
            </a:r>
          </a:p>
        </p:txBody>
      </p:sp>
      <p:sp>
        <p:nvSpPr>
          <p:cNvPr id="20" name="Content Placeholder 2">
            <a:extLst>
              <a:ext uri="{FF2B5EF4-FFF2-40B4-BE49-F238E27FC236}">
                <a16:creationId xmlns:a16="http://schemas.microsoft.com/office/drawing/2014/main" id="{6CF654F0-E4BC-8A1F-98C6-3171B399D526}"/>
              </a:ext>
            </a:extLst>
          </p:cNvPr>
          <p:cNvSpPr txBox="1">
            <a:spLocks/>
          </p:cNvSpPr>
          <p:nvPr/>
        </p:nvSpPr>
        <p:spPr>
          <a:xfrm>
            <a:off x="488765" y="2091371"/>
            <a:ext cx="5819236" cy="82044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Great.gov.uk </a:t>
            </a:r>
            <a:r>
              <a:rPr lang="en-GB" sz="1200" dirty="0"/>
              <a:t>is a government created platform which provides support and information for businesses wishing to trade and enter consumer contracts overseas. They provide free training courses for businesses wishing to expand into overseas markets, as well as providing plain-language breakdowns of legislation in this area. </a:t>
            </a:r>
          </a:p>
        </p:txBody>
      </p:sp>
      <p:sp>
        <p:nvSpPr>
          <p:cNvPr id="22" name="Content Placeholder 2">
            <a:extLst>
              <a:ext uri="{FF2B5EF4-FFF2-40B4-BE49-F238E27FC236}">
                <a16:creationId xmlns:a16="http://schemas.microsoft.com/office/drawing/2014/main" id="{5752D3C0-79A1-A06F-26C1-841CF68763C5}"/>
              </a:ext>
            </a:extLst>
          </p:cNvPr>
          <p:cNvSpPr txBox="1">
            <a:spLocks/>
          </p:cNvSpPr>
          <p:nvPr/>
        </p:nvSpPr>
        <p:spPr>
          <a:xfrm>
            <a:off x="545163" y="3052137"/>
            <a:ext cx="5525436" cy="358372"/>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tradeandinvest.wales / mygov.scot</a:t>
            </a:r>
          </a:p>
        </p:txBody>
      </p:sp>
      <p:sp>
        <p:nvSpPr>
          <p:cNvPr id="24" name="Content Placeholder 2">
            <a:extLst>
              <a:ext uri="{FF2B5EF4-FFF2-40B4-BE49-F238E27FC236}">
                <a16:creationId xmlns:a16="http://schemas.microsoft.com/office/drawing/2014/main" id="{7077FC1E-1F62-CE2B-A4BB-40417787E943}"/>
              </a:ext>
            </a:extLst>
          </p:cNvPr>
          <p:cNvSpPr txBox="1">
            <a:spLocks/>
          </p:cNvSpPr>
          <p:nvPr/>
        </p:nvSpPr>
        <p:spPr>
          <a:xfrm>
            <a:off x="545163" y="3626919"/>
            <a:ext cx="5819236" cy="11384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Devolved Nations Business Support Schemes – Scotland and Wales each have their own government backed business advice and support services. Visit the devolved government website for the nation your business is based in to access information on these and find out what support is available. </a:t>
            </a:r>
          </a:p>
        </p:txBody>
      </p:sp>
      <p:sp>
        <p:nvSpPr>
          <p:cNvPr id="26" name="Content Placeholder 2">
            <a:extLst>
              <a:ext uri="{FF2B5EF4-FFF2-40B4-BE49-F238E27FC236}">
                <a16:creationId xmlns:a16="http://schemas.microsoft.com/office/drawing/2014/main" id="{2ECFCEC2-0900-14C6-02E9-AC37C3154F64}"/>
              </a:ext>
            </a:extLst>
          </p:cNvPr>
          <p:cNvSpPr txBox="1">
            <a:spLocks/>
          </p:cNvSpPr>
          <p:nvPr/>
        </p:nvSpPr>
        <p:spPr>
          <a:xfrm>
            <a:off x="545163" y="4677464"/>
            <a:ext cx="5525436"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businesscompanion.info</a:t>
            </a:r>
          </a:p>
        </p:txBody>
      </p:sp>
      <p:sp>
        <p:nvSpPr>
          <p:cNvPr id="27" name="Content Placeholder 2">
            <a:extLst>
              <a:ext uri="{FF2B5EF4-FFF2-40B4-BE49-F238E27FC236}">
                <a16:creationId xmlns:a16="http://schemas.microsoft.com/office/drawing/2014/main" id="{BCC32777-3EBA-D32C-8B81-605BA4EFD629}"/>
              </a:ext>
            </a:extLst>
          </p:cNvPr>
          <p:cNvSpPr txBox="1">
            <a:spLocks/>
          </p:cNvSpPr>
          <p:nvPr/>
        </p:nvSpPr>
        <p:spPr>
          <a:xfrm>
            <a:off x="488764" y="5206904"/>
            <a:ext cx="5734235" cy="9399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This website provides summary and detailed guidance on trading standards. It is created by the Chartered Trading Standards Institute. The guides are provided based on the law in England, but location can be selected by using the drop-down list at the top of the page.</a:t>
            </a:r>
          </a:p>
        </p:txBody>
      </p:sp>
      <p:sp>
        <p:nvSpPr>
          <p:cNvPr id="7" name="Content Placeholder 2">
            <a:extLst>
              <a:ext uri="{FF2B5EF4-FFF2-40B4-BE49-F238E27FC236}">
                <a16:creationId xmlns:a16="http://schemas.microsoft.com/office/drawing/2014/main" id="{0A00F42C-E72F-D929-3D49-B3F70CF20536}"/>
              </a:ext>
            </a:extLst>
          </p:cNvPr>
          <p:cNvSpPr txBox="1">
            <a:spLocks/>
          </p:cNvSpPr>
          <p:nvPr/>
        </p:nvSpPr>
        <p:spPr>
          <a:xfrm>
            <a:off x="545163" y="6327520"/>
            <a:ext cx="5525436"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Advicenow.org.uk/get-help</a:t>
            </a:r>
          </a:p>
        </p:txBody>
      </p:sp>
      <p:sp>
        <p:nvSpPr>
          <p:cNvPr id="8" name="Content Placeholder 2">
            <a:extLst>
              <a:ext uri="{FF2B5EF4-FFF2-40B4-BE49-F238E27FC236}">
                <a16:creationId xmlns:a16="http://schemas.microsoft.com/office/drawing/2014/main" id="{97E04934-8056-84FE-D916-65CA89D279E9}"/>
              </a:ext>
            </a:extLst>
          </p:cNvPr>
          <p:cNvSpPr txBox="1">
            <a:spLocks/>
          </p:cNvSpPr>
          <p:nvPr/>
        </p:nvSpPr>
        <p:spPr>
          <a:xfrm>
            <a:off x="522520" y="6874666"/>
            <a:ext cx="5548080" cy="71146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This website provides easy to read guidance on a number of areas relevant to business, e.g., business debt, consumer protection and employment contracts. It also has video resources that cover things like going to court and what to expect.</a:t>
            </a:r>
          </a:p>
        </p:txBody>
      </p:sp>
      <p:sp>
        <p:nvSpPr>
          <p:cNvPr id="9" name="Content Placeholder 2">
            <a:extLst>
              <a:ext uri="{FF2B5EF4-FFF2-40B4-BE49-F238E27FC236}">
                <a16:creationId xmlns:a16="http://schemas.microsoft.com/office/drawing/2014/main" id="{A7D6BE50-A9A6-F99C-19C8-87C84805C2DB}"/>
              </a:ext>
            </a:extLst>
          </p:cNvPr>
          <p:cNvSpPr txBox="1">
            <a:spLocks/>
          </p:cNvSpPr>
          <p:nvPr/>
        </p:nvSpPr>
        <p:spPr>
          <a:xfrm>
            <a:off x="545163" y="7792149"/>
            <a:ext cx="5525436"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www.citizensadvice.org.uk</a:t>
            </a:r>
          </a:p>
        </p:txBody>
      </p:sp>
      <p:sp>
        <p:nvSpPr>
          <p:cNvPr id="11" name="Content Placeholder 2">
            <a:extLst>
              <a:ext uri="{FF2B5EF4-FFF2-40B4-BE49-F238E27FC236}">
                <a16:creationId xmlns:a16="http://schemas.microsoft.com/office/drawing/2014/main" id="{A830C2ED-6896-F279-EA9C-EDE52E48EA07}"/>
              </a:ext>
            </a:extLst>
          </p:cNvPr>
          <p:cNvSpPr txBox="1">
            <a:spLocks/>
          </p:cNvSpPr>
          <p:nvPr/>
        </p:nvSpPr>
        <p:spPr>
          <a:xfrm>
            <a:off x="488764" y="8419901"/>
            <a:ext cx="5548080" cy="4762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Citizens Advice provide support for small businesses with several issues, e.g., provide help with debt management.</a:t>
            </a:r>
          </a:p>
        </p:txBody>
      </p:sp>
    </p:spTree>
    <p:extLst>
      <p:ext uri="{BB962C8B-B14F-4D97-AF65-F5344CB8AC3E}">
        <p14:creationId xmlns:p14="http://schemas.microsoft.com/office/powerpoint/2010/main" val="283727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D8738630-2F39-A8DE-BFDA-889E78CF2FB5}"/>
              </a:ext>
            </a:extLst>
          </p:cNvPr>
          <p:cNvSpPr txBox="1">
            <a:spLocks/>
          </p:cNvSpPr>
          <p:nvPr/>
        </p:nvSpPr>
        <p:spPr>
          <a:xfrm>
            <a:off x="492743" y="395905"/>
            <a:ext cx="600349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Local Council Small Business Support Schemes </a:t>
            </a:r>
          </a:p>
        </p:txBody>
      </p:sp>
      <p:sp>
        <p:nvSpPr>
          <p:cNvPr id="30" name="Content Placeholder 2">
            <a:extLst>
              <a:ext uri="{FF2B5EF4-FFF2-40B4-BE49-F238E27FC236}">
                <a16:creationId xmlns:a16="http://schemas.microsoft.com/office/drawing/2014/main" id="{FC4B65CE-A319-8457-F854-72BDB6B5C678}"/>
              </a:ext>
            </a:extLst>
          </p:cNvPr>
          <p:cNvSpPr txBox="1">
            <a:spLocks/>
          </p:cNvSpPr>
          <p:nvPr/>
        </p:nvSpPr>
        <p:spPr>
          <a:xfrm>
            <a:off x="492743" y="990898"/>
            <a:ext cx="6003493" cy="63202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Local Council Small Business Support Schemes – Many local councils will have a business support team who can be contacted for signposting to local resources who may be able to assist with consumer contracts in your local area. </a:t>
            </a:r>
          </a:p>
        </p:txBody>
      </p:sp>
      <p:sp>
        <p:nvSpPr>
          <p:cNvPr id="31" name="Content Placeholder 2">
            <a:extLst>
              <a:ext uri="{FF2B5EF4-FFF2-40B4-BE49-F238E27FC236}">
                <a16:creationId xmlns:a16="http://schemas.microsoft.com/office/drawing/2014/main" id="{397944FA-B0E1-D373-09E6-94928FB4B426}"/>
              </a:ext>
            </a:extLst>
          </p:cNvPr>
          <p:cNvSpPr txBox="1">
            <a:spLocks/>
          </p:cNvSpPr>
          <p:nvPr/>
        </p:nvSpPr>
        <p:spPr>
          <a:xfrm>
            <a:off x="492742" y="3645135"/>
            <a:ext cx="6003494"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Membership schemes</a:t>
            </a:r>
          </a:p>
        </p:txBody>
      </p:sp>
      <p:sp>
        <p:nvSpPr>
          <p:cNvPr id="32" name="Content Placeholder 2">
            <a:extLst>
              <a:ext uri="{FF2B5EF4-FFF2-40B4-BE49-F238E27FC236}">
                <a16:creationId xmlns:a16="http://schemas.microsoft.com/office/drawing/2014/main" id="{A151A49E-F6BD-A56B-F29A-5D8B9221F473}"/>
              </a:ext>
            </a:extLst>
          </p:cNvPr>
          <p:cNvSpPr txBox="1">
            <a:spLocks/>
          </p:cNvSpPr>
          <p:nvPr/>
        </p:nvSpPr>
        <p:spPr>
          <a:xfrm>
            <a:off x="492741" y="4345780"/>
            <a:ext cx="6003494" cy="232934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The Federation of Small Businesses is a not-for-profit membership scheme that provides resources, networking and organises events aimed at supporting small businesses and the self-employed. Members can also access guidance, legal advice and financial support. They also advocate to the government on behalf of small businesses.</a:t>
            </a:r>
          </a:p>
          <a:p>
            <a:pPr marL="0" indent="0">
              <a:buFont typeface="Arial" panose="020B0604020202020204" pitchFamily="34" charset="0"/>
              <a:buNone/>
            </a:pPr>
            <a:r>
              <a:rPr lang="en-GB" sz="1200" dirty="0">
                <a:hlinkClick r:id="rId2"/>
              </a:rPr>
              <a:t>https://www.fsb.org.uk/</a:t>
            </a: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Markel UK have a 24/7 helpline available for businesses, staffed by qualified solicitors. This is available for Markel members. Other support is available on areas including tax and insurance.</a:t>
            </a:r>
          </a:p>
          <a:p>
            <a:pPr marL="0" indent="0">
              <a:buFont typeface="Arial" panose="020B0604020202020204" pitchFamily="34" charset="0"/>
              <a:buNone/>
            </a:pPr>
            <a:r>
              <a:rPr lang="en-GB" sz="1050" dirty="0">
                <a:hlinkClick r:id="rId3"/>
              </a:rPr>
              <a:t>Insurance, Tax and Law | Markel UK</a:t>
            </a:r>
            <a:endParaRPr lang="en-GB" sz="1200" dirty="0"/>
          </a:p>
        </p:txBody>
      </p:sp>
      <p:sp>
        <p:nvSpPr>
          <p:cNvPr id="8" name="Content Placeholder 2">
            <a:extLst>
              <a:ext uri="{FF2B5EF4-FFF2-40B4-BE49-F238E27FC236}">
                <a16:creationId xmlns:a16="http://schemas.microsoft.com/office/drawing/2014/main" id="{A826824E-519D-556B-73B7-7FB63B79ABFC}"/>
              </a:ext>
            </a:extLst>
          </p:cNvPr>
          <p:cNvSpPr txBox="1">
            <a:spLocks/>
          </p:cNvSpPr>
          <p:nvPr/>
        </p:nvSpPr>
        <p:spPr>
          <a:xfrm>
            <a:off x="492742" y="2020520"/>
            <a:ext cx="600349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Insurance</a:t>
            </a:r>
          </a:p>
        </p:txBody>
      </p:sp>
      <p:sp>
        <p:nvSpPr>
          <p:cNvPr id="9" name="Content Placeholder 2">
            <a:extLst>
              <a:ext uri="{FF2B5EF4-FFF2-40B4-BE49-F238E27FC236}">
                <a16:creationId xmlns:a16="http://schemas.microsoft.com/office/drawing/2014/main" id="{E39FF7AD-F29F-331E-31A7-14EAFD292349}"/>
              </a:ext>
            </a:extLst>
          </p:cNvPr>
          <p:cNvSpPr txBox="1">
            <a:spLocks/>
          </p:cNvSpPr>
          <p:nvPr/>
        </p:nvSpPr>
        <p:spPr>
          <a:xfrm>
            <a:off x="492742" y="2709508"/>
            <a:ext cx="6003493" cy="63202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Many insurance policies either include or have an option to add legal advice and support as part of their coverage.</a:t>
            </a:r>
          </a:p>
        </p:txBody>
      </p:sp>
      <p:sp>
        <p:nvSpPr>
          <p:cNvPr id="10" name="Content Placeholder 2">
            <a:extLst>
              <a:ext uri="{FF2B5EF4-FFF2-40B4-BE49-F238E27FC236}">
                <a16:creationId xmlns:a16="http://schemas.microsoft.com/office/drawing/2014/main" id="{9FBBAA5D-D609-EEAB-03AE-2A5A322DA9BD}"/>
              </a:ext>
            </a:extLst>
          </p:cNvPr>
          <p:cNvSpPr txBox="1">
            <a:spLocks/>
          </p:cNvSpPr>
          <p:nvPr/>
        </p:nvSpPr>
        <p:spPr>
          <a:xfrm>
            <a:off x="492742" y="6841353"/>
            <a:ext cx="6003493" cy="397041"/>
          </a:xfrm>
          <a:prstGeom prst="rect">
            <a:avLst/>
          </a:prstGeom>
          <a:solidFill>
            <a:schemeClr val="bg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dirty="0"/>
              <a:t>Solicitors</a:t>
            </a:r>
          </a:p>
        </p:txBody>
      </p:sp>
      <p:sp>
        <p:nvSpPr>
          <p:cNvPr id="11" name="Content Placeholder 2">
            <a:extLst>
              <a:ext uri="{FF2B5EF4-FFF2-40B4-BE49-F238E27FC236}">
                <a16:creationId xmlns:a16="http://schemas.microsoft.com/office/drawing/2014/main" id="{FBA52946-1543-7D9F-0C2E-783AF47B9D9E}"/>
              </a:ext>
            </a:extLst>
          </p:cNvPr>
          <p:cNvSpPr txBox="1">
            <a:spLocks/>
          </p:cNvSpPr>
          <p:nvPr/>
        </p:nvSpPr>
        <p:spPr>
          <a:xfrm>
            <a:off x="492741" y="7404627"/>
            <a:ext cx="6003493" cy="63202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dirty="0"/>
              <a:t>You can find solicitors who specialise in a certain area using the Law Society’s official database - </a:t>
            </a:r>
            <a:r>
              <a:rPr lang="en-GB" sz="1200" dirty="0">
                <a:hlinkClick r:id="rId4"/>
              </a:rPr>
              <a:t>https://solicitors.lawsociety.org.uk/</a:t>
            </a: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p:txBody>
      </p:sp>
    </p:spTree>
    <p:extLst>
      <p:ext uri="{BB962C8B-B14F-4D97-AF65-F5344CB8AC3E}">
        <p14:creationId xmlns:p14="http://schemas.microsoft.com/office/powerpoint/2010/main" val="279833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36AC1-FD86-C4E6-A688-1CF3912E42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C036843-8973-B669-EF99-493B2C662FAA}"/>
              </a:ext>
            </a:extLst>
          </p:cNvPr>
          <p:cNvSpPr>
            <a:spLocks noGrp="1"/>
          </p:cNvSpPr>
          <p:nvPr>
            <p:ph type="title"/>
          </p:nvPr>
        </p:nvSpPr>
        <p:spPr>
          <a:xfrm>
            <a:off x="443891" y="4625143"/>
            <a:ext cx="5976233" cy="1548343"/>
          </a:xfrm>
        </p:spPr>
        <p:txBody>
          <a:bodyPr/>
          <a:lstStyle/>
          <a:p>
            <a:r>
              <a:rPr lang="en-GB" dirty="0"/>
              <a:t>What is a contract and contract formation</a:t>
            </a:r>
          </a:p>
        </p:txBody>
      </p:sp>
      <p:sp>
        <p:nvSpPr>
          <p:cNvPr id="10" name="Text Placeholder 9">
            <a:extLst>
              <a:ext uri="{FF2B5EF4-FFF2-40B4-BE49-F238E27FC236}">
                <a16:creationId xmlns:a16="http://schemas.microsoft.com/office/drawing/2014/main" id="{EB5B201A-46C7-7BD3-BDC4-98706C3CE04F}"/>
              </a:ext>
            </a:extLst>
          </p:cNvPr>
          <p:cNvSpPr>
            <a:spLocks noGrp="1"/>
          </p:cNvSpPr>
          <p:nvPr>
            <p:ph type="body" idx="1"/>
          </p:nvPr>
        </p:nvSpPr>
        <p:spPr>
          <a:xfrm>
            <a:off x="467916" y="6738302"/>
            <a:ext cx="6021805" cy="3061016"/>
          </a:xfrm>
        </p:spPr>
        <p:txBody>
          <a:bodyPr>
            <a:normAutofit fontScale="92500" lnSpcReduction="10000"/>
          </a:bodyPr>
          <a:lstStyle/>
          <a:p>
            <a:r>
              <a:rPr lang="en-GB" sz="1900" dirty="0">
                <a:solidFill>
                  <a:schemeClr val="tx1"/>
                </a:solidFill>
              </a:rPr>
              <a:t>A contract is a </a:t>
            </a:r>
            <a:r>
              <a:rPr lang="en-GB" sz="1900" b="1" dirty="0">
                <a:solidFill>
                  <a:schemeClr val="tx1"/>
                </a:solidFill>
              </a:rPr>
              <a:t>legally binding agreement </a:t>
            </a:r>
            <a:r>
              <a:rPr lang="en-GB" sz="1900" dirty="0">
                <a:solidFill>
                  <a:schemeClr val="tx1"/>
                </a:solidFill>
              </a:rPr>
              <a:t>between two or more parties. In England and Wales, a valid contract must meet four key elements:</a:t>
            </a:r>
          </a:p>
          <a:p>
            <a:pPr marL="285750" indent="-285750">
              <a:buFont typeface="Arial" panose="020B0604020202020204" pitchFamily="34" charset="0"/>
              <a:buChar char="•"/>
            </a:pPr>
            <a:r>
              <a:rPr lang="en-GB" sz="1900" b="1" dirty="0">
                <a:solidFill>
                  <a:schemeClr val="tx1"/>
                </a:solidFill>
              </a:rPr>
              <a:t>Agreement</a:t>
            </a:r>
            <a:r>
              <a:rPr lang="en-GB" sz="1900" dirty="0">
                <a:solidFill>
                  <a:schemeClr val="tx1"/>
                </a:solidFill>
              </a:rPr>
              <a:t> (offer and acceptance)</a:t>
            </a:r>
          </a:p>
          <a:p>
            <a:pPr marL="285750" indent="-285750">
              <a:buFont typeface="Arial" panose="020B0604020202020204" pitchFamily="34" charset="0"/>
              <a:buChar char="•"/>
            </a:pPr>
            <a:r>
              <a:rPr lang="en-GB" sz="1900" b="1" dirty="0">
                <a:solidFill>
                  <a:schemeClr val="tx1"/>
                </a:solidFill>
              </a:rPr>
              <a:t>Consideration</a:t>
            </a:r>
          </a:p>
          <a:p>
            <a:pPr marL="285750" indent="-285750">
              <a:buFont typeface="Arial" panose="020B0604020202020204" pitchFamily="34" charset="0"/>
              <a:buChar char="•"/>
            </a:pPr>
            <a:r>
              <a:rPr lang="en-GB" sz="1900" b="1" dirty="0">
                <a:solidFill>
                  <a:schemeClr val="tx1"/>
                </a:solidFill>
              </a:rPr>
              <a:t>Capacity </a:t>
            </a:r>
            <a:r>
              <a:rPr lang="en-GB" sz="1900" dirty="0">
                <a:solidFill>
                  <a:schemeClr val="tx1"/>
                </a:solidFill>
              </a:rPr>
              <a:t>to contract</a:t>
            </a:r>
          </a:p>
          <a:p>
            <a:pPr marL="285750" indent="-285750">
              <a:buFont typeface="Arial" panose="020B0604020202020204" pitchFamily="34" charset="0"/>
              <a:buChar char="•"/>
            </a:pPr>
            <a:r>
              <a:rPr lang="en-GB" sz="1900" b="1" dirty="0">
                <a:solidFill>
                  <a:schemeClr val="tx1"/>
                </a:solidFill>
              </a:rPr>
              <a:t>Intention</a:t>
            </a:r>
            <a:r>
              <a:rPr lang="en-GB" sz="1900" dirty="0">
                <a:solidFill>
                  <a:schemeClr val="tx1"/>
                </a:solidFill>
              </a:rPr>
              <a:t> to create legal relations</a:t>
            </a:r>
          </a:p>
          <a:p>
            <a:pPr marL="285750" indent="-285750">
              <a:buFont typeface="Arial" panose="020B0604020202020204" pitchFamily="34" charset="0"/>
              <a:buChar char="•"/>
            </a:pPr>
            <a:endParaRPr lang="en-GB" sz="1900" dirty="0">
              <a:solidFill>
                <a:schemeClr val="tx1"/>
              </a:solidFill>
            </a:endParaRPr>
          </a:p>
          <a:p>
            <a:r>
              <a:rPr lang="en-GB" sz="1900" dirty="0">
                <a:solidFill>
                  <a:schemeClr val="tx1"/>
                </a:solidFill>
              </a:rPr>
              <a:t>Additionally, the contract must have been entered into freely by the parties and must not involve an illegal activity.</a:t>
            </a:r>
          </a:p>
          <a:p>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8" name="Rectangle 7">
            <a:extLst>
              <a:ext uri="{FF2B5EF4-FFF2-40B4-BE49-F238E27FC236}">
                <a16:creationId xmlns:a16="http://schemas.microsoft.com/office/drawing/2014/main" id="{D2AAE0D0-3CD8-2D28-0D54-F16EF599150D}"/>
              </a:ext>
            </a:extLst>
          </p:cNvPr>
          <p:cNvSpPr/>
          <p:nvPr/>
        </p:nvSpPr>
        <p:spPr>
          <a:xfrm>
            <a:off x="6442910" y="0"/>
            <a:ext cx="415089" cy="9906000"/>
          </a:xfrm>
          <a:prstGeom prst="rect">
            <a:avLst/>
          </a:prstGeom>
          <a:solidFill>
            <a:srgbClr val="1AB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1</a:t>
            </a:r>
          </a:p>
        </p:txBody>
      </p:sp>
      <p:cxnSp>
        <p:nvCxnSpPr>
          <p:cNvPr id="3" name="Straight Connector 2">
            <a:extLst>
              <a:ext uri="{FF2B5EF4-FFF2-40B4-BE49-F238E27FC236}">
                <a16:creationId xmlns:a16="http://schemas.microsoft.com/office/drawing/2014/main" id="{15E30892-52FA-2D65-FE53-22F6D6446D8F}"/>
              </a:ext>
              <a:ext uri="{C183D7F6-B498-43B3-948B-1728B52AA6E4}">
                <adec:decorative xmlns:adec="http://schemas.microsoft.com/office/drawing/2017/decorative" val="1"/>
              </a:ext>
            </a:extLst>
          </p:cNvPr>
          <p:cNvCxnSpPr>
            <a:cxnSpLocks/>
          </p:cNvCxnSpPr>
          <p:nvPr/>
        </p:nvCxnSpPr>
        <p:spPr>
          <a:xfrm>
            <a:off x="421105" y="6590243"/>
            <a:ext cx="6021805"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pic>
        <p:nvPicPr>
          <p:cNvPr id="7" name="Picture Placeholder 6" descr="People filling documents">
            <a:extLst>
              <a:ext uri="{FF2B5EF4-FFF2-40B4-BE49-F238E27FC236}">
                <a16:creationId xmlns:a16="http://schemas.microsoft.com/office/drawing/2014/main" id="{C3C07A3C-554E-F9EF-658E-74C10042978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61" r="4761"/>
          <a:stretch>
            <a:fillRect/>
          </a:stretch>
        </p:blipFill>
        <p:spPr/>
      </p:pic>
    </p:spTree>
    <p:extLst>
      <p:ext uri="{BB962C8B-B14F-4D97-AF65-F5344CB8AC3E}">
        <p14:creationId xmlns:p14="http://schemas.microsoft.com/office/powerpoint/2010/main" val="363001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7FEB6-C3A8-620A-7B98-D4BA314052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730A0C-0DDD-17BC-101C-D6BE0F4842B6}"/>
              </a:ext>
            </a:extLst>
          </p:cNvPr>
          <p:cNvSpPr>
            <a:spLocks noGrp="1"/>
          </p:cNvSpPr>
          <p:nvPr>
            <p:ph type="title"/>
          </p:nvPr>
        </p:nvSpPr>
        <p:spPr>
          <a:xfrm>
            <a:off x="471487" y="0"/>
            <a:ext cx="5915025" cy="1138484"/>
          </a:xfrm>
        </p:spPr>
        <p:txBody>
          <a:bodyPr>
            <a:normAutofit/>
          </a:bodyPr>
          <a:lstStyle/>
          <a:p>
            <a:r>
              <a:rPr lang="en-GB" sz="3000" dirty="0"/>
              <a:t>Contract Formation</a:t>
            </a:r>
          </a:p>
        </p:txBody>
      </p:sp>
      <p:sp>
        <p:nvSpPr>
          <p:cNvPr id="3" name="Rectangle 2">
            <a:extLst>
              <a:ext uri="{FF2B5EF4-FFF2-40B4-BE49-F238E27FC236}">
                <a16:creationId xmlns:a16="http://schemas.microsoft.com/office/drawing/2014/main" id="{AD2D8FBE-E52F-D201-094F-2105F5849D79}"/>
              </a:ext>
            </a:extLst>
          </p:cNvPr>
          <p:cNvSpPr/>
          <p:nvPr/>
        </p:nvSpPr>
        <p:spPr>
          <a:xfrm>
            <a:off x="6442910" y="0"/>
            <a:ext cx="415089" cy="9906000"/>
          </a:xfrm>
          <a:prstGeom prst="rect">
            <a:avLst/>
          </a:prstGeom>
          <a:solidFill>
            <a:srgbClr val="1AB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1</a:t>
            </a:r>
          </a:p>
        </p:txBody>
      </p:sp>
      <p:sp>
        <p:nvSpPr>
          <p:cNvPr id="4" name="TextBox 3">
            <a:extLst>
              <a:ext uri="{FF2B5EF4-FFF2-40B4-BE49-F238E27FC236}">
                <a16:creationId xmlns:a16="http://schemas.microsoft.com/office/drawing/2014/main" id="{A545F691-AA56-3AC5-97AA-F1F730B27D6B}"/>
              </a:ext>
            </a:extLst>
          </p:cNvPr>
          <p:cNvSpPr txBox="1"/>
          <p:nvPr/>
        </p:nvSpPr>
        <p:spPr>
          <a:xfrm>
            <a:off x="471486" y="997109"/>
            <a:ext cx="4644666" cy="3539430"/>
          </a:xfrm>
          <a:prstGeom prst="rect">
            <a:avLst/>
          </a:prstGeom>
          <a:noFill/>
        </p:spPr>
        <p:txBody>
          <a:bodyPr wrap="square">
            <a:spAutoFit/>
          </a:bodyPr>
          <a:lstStyle/>
          <a:p>
            <a:r>
              <a:rPr lang="en-GB" sz="1400" b="1" dirty="0"/>
              <a:t>Agreement – offer and acceptance</a:t>
            </a:r>
          </a:p>
          <a:p>
            <a:endParaRPr lang="en-GB" sz="1400" b="1" dirty="0"/>
          </a:p>
          <a:p>
            <a:r>
              <a:rPr lang="en-GB" sz="1400" dirty="0"/>
              <a:t>In order for there to be a contract there must be an offer by one party (a clear statement of terms) and an acceptance of the offer by the other party (a final and unqualified assent to the offer). If the other party makes changes to any of the terms initially proposed, this becomes a counter-offer, rather than an acceptance.</a:t>
            </a:r>
          </a:p>
          <a:p>
            <a:endParaRPr lang="en-GB" sz="1400" dirty="0"/>
          </a:p>
          <a:p>
            <a:r>
              <a:rPr lang="en-GB" sz="1400" dirty="0"/>
              <a:t>An offer can be distinguished from an “invitation to treat” – a statement made by one party which is an invitation to the other party to negotiate and make an offer.</a:t>
            </a:r>
          </a:p>
          <a:p>
            <a:endParaRPr lang="en-GB" sz="1400" dirty="0"/>
          </a:p>
          <a:p>
            <a:r>
              <a:rPr lang="en-GB" sz="1400" dirty="0"/>
              <a:t>Importantly, advertisements and the display of goods on a shop shelf are generally treated as invitations to treat, not offers that can be accepted.</a:t>
            </a:r>
          </a:p>
        </p:txBody>
      </p:sp>
      <p:sp>
        <p:nvSpPr>
          <p:cNvPr id="14" name="TextBox 13">
            <a:extLst>
              <a:ext uri="{FF2B5EF4-FFF2-40B4-BE49-F238E27FC236}">
                <a16:creationId xmlns:a16="http://schemas.microsoft.com/office/drawing/2014/main" id="{71B23679-7730-53C8-6772-70D2AF1A6036}"/>
              </a:ext>
            </a:extLst>
          </p:cNvPr>
          <p:cNvSpPr txBox="1"/>
          <p:nvPr/>
        </p:nvSpPr>
        <p:spPr>
          <a:xfrm>
            <a:off x="500813" y="5812838"/>
            <a:ext cx="5847376" cy="3970318"/>
          </a:xfrm>
          <a:prstGeom prst="rect">
            <a:avLst/>
          </a:prstGeom>
          <a:noFill/>
        </p:spPr>
        <p:txBody>
          <a:bodyPr wrap="square">
            <a:spAutoFit/>
          </a:bodyPr>
          <a:lstStyle/>
          <a:p>
            <a:r>
              <a:rPr lang="en-GB" sz="1400" b="1" dirty="0"/>
              <a:t>Consideration</a:t>
            </a:r>
          </a:p>
          <a:p>
            <a:endParaRPr lang="en-GB" sz="1400" b="1" dirty="0"/>
          </a:p>
          <a:p>
            <a:r>
              <a:rPr lang="en-GB" sz="1400" dirty="0"/>
              <a:t>There must be an exchange of something of value between the parties, such as money, goods, or services. This distinguishes a contract from a gift.</a:t>
            </a:r>
          </a:p>
          <a:p>
            <a:endParaRPr lang="en-GB" sz="1400" dirty="0"/>
          </a:p>
          <a:p>
            <a:r>
              <a:rPr lang="en-GB" sz="1400" dirty="0"/>
              <a:t>For example, in a contract between two people to sell/ buy a car for £5,000, the consideration from the seller would be the car and from the buyer would be  the £5,000.</a:t>
            </a:r>
          </a:p>
          <a:p>
            <a:endParaRPr lang="en-GB" sz="1400" dirty="0"/>
          </a:p>
          <a:p>
            <a:r>
              <a:rPr lang="en-GB" sz="1400" dirty="0"/>
              <a:t>Consideration can be a promise for a promise – where both parties agree to do something in the future. E.g., one party promises to deliver the car next Monday, the other party promises to pay the £5,000 upon delivery.</a:t>
            </a:r>
          </a:p>
          <a:p>
            <a:endParaRPr lang="en-GB" sz="1400" dirty="0"/>
          </a:p>
          <a:p>
            <a:r>
              <a:rPr lang="en-GB" sz="1400" dirty="0"/>
              <a:t>Pre-existing obligations are generally not considered valid consideration. Additionally, consideration given before the contract is formed is generally not valid. For example, if you clear someone's garden and then ask for payment, it would not typically form a legally binding contract.​ </a:t>
            </a:r>
          </a:p>
        </p:txBody>
      </p:sp>
      <p:pic>
        <p:nvPicPr>
          <p:cNvPr id="6" name="Picture 5" descr="An image of two people shaking hands.">
            <a:extLst>
              <a:ext uri="{FF2B5EF4-FFF2-40B4-BE49-F238E27FC236}">
                <a16:creationId xmlns:a16="http://schemas.microsoft.com/office/drawing/2014/main" id="{0330E436-A04E-8CB8-BDFD-50BEA074A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46804" y="122844"/>
            <a:ext cx="1705458" cy="1138484"/>
          </a:xfrm>
          <a:prstGeom prst="rect">
            <a:avLst/>
          </a:prstGeom>
        </p:spPr>
      </p:pic>
      <p:pic>
        <p:nvPicPr>
          <p:cNvPr id="11" name="Picture 10" descr="An image of somebody offering a credit card for payment">
            <a:extLst>
              <a:ext uri="{FF2B5EF4-FFF2-40B4-BE49-F238E27FC236}">
                <a16:creationId xmlns:a16="http://schemas.microsoft.com/office/drawing/2014/main" id="{337E56B3-8154-411B-E4EE-43B90E212E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65975" y="4911276"/>
            <a:ext cx="1707726" cy="1138484"/>
          </a:xfrm>
          <a:prstGeom prst="rect">
            <a:avLst/>
          </a:prstGeom>
        </p:spPr>
      </p:pic>
    </p:spTree>
    <p:extLst>
      <p:ext uri="{BB962C8B-B14F-4D97-AF65-F5344CB8AC3E}">
        <p14:creationId xmlns:p14="http://schemas.microsoft.com/office/powerpoint/2010/main" val="65663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C9F29-F650-0C86-A9E4-72D9FB80DBA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C6F489-8AFE-D0BB-F43A-C3EA6BD0A4C4}"/>
              </a:ext>
            </a:extLst>
          </p:cNvPr>
          <p:cNvSpPr>
            <a:spLocks noGrp="1"/>
          </p:cNvSpPr>
          <p:nvPr>
            <p:ph type="title"/>
          </p:nvPr>
        </p:nvSpPr>
        <p:spPr>
          <a:xfrm>
            <a:off x="471487" y="0"/>
            <a:ext cx="5915025" cy="1138484"/>
          </a:xfrm>
        </p:spPr>
        <p:txBody>
          <a:bodyPr>
            <a:normAutofit/>
          </a:bodyPr>
          <a:lstStyle/>
          <a:p>
            <a:r>
              <a:rPr lang="en-GB" sz="3000" dirty="0"/>
              <a:t>Contract Formation</a:t>
            </a:r>
          </a:p>
        </p:txBody>
      </p:sp>
      <p:sp>
        <p:nvSpPr>
          <p:cNvPr id="3" name="Rectangle 2">
            <a:extLst>
              <a:ext uri="{FF2B5EF4-FFF2-40B4-BE49-F238E27FC236}">
                <a16:creationId xmlns:a16="http://schemas.microsoft.com/office/drawing/2014/main" id="{F1B75EC0-4244-DCC0-3130-185C16DDF8B0}"/>
              </a:ext>
            </a:extLst>
          </p:cNvPr>
          <p:cNvSpPr/>
          <p:nvPr/>
        </p:nvSpPr>
        <p:spPr>
          <a:xfrm>
            <a:off x="6442910" y="0"/>
            <a:ext cx="415089" cy="9906000"/>
          </a:xfrm>
          <a:prstGeom prst="rect">
            <a:avLst/>
          </a:prstGeom>
          <a:solidFill>
            <a:srgbClr val="1AB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1</a:t>
            </a:r>
          </a:p>
        </p:txBody>
      </p:sp>
      <p:sp>
        <p:nvSpPr>
          <p:cNvPr id="8" name="TextBox 7">
            <a:extLst>
              <a:ext uri="{FF2B5EF4-FFF2-40B4-BE49-F238E27FC236}">
                <a16:creationId xmlns:a16="http://schemas.microsoft.com/office/drawing/2014/main" id="{B5D92985-C700-F4ED-1F2E-FF1FDA743537}"/>
              </a:ext>
            </a:extLst>
          </p:cNvPr>
          <p:cNvSpPr txBox="1"/>
          <p:nvPr/>
        </p:nvSpPr>
        <p:spPr>
          <a:xfrm>
            <a:off x="466222" y="5309585"/>
            <a:ext cx="5660258" cy="3939540"/>
          </a:xfrm>
          <a:prstGeom prst="rect">
            <a:avLst/>
          </a:prstGeom>
          <a:noFill/>
        </p:spPr>
        <p:txBody>
          <a:bodyPr wrap="square" rtlCol="0">
            <a:spAutoFit/>
          </a:bodyPr>
          <a:lstStyle/>
          <a:p>
            <a:r>
              <a:rPr lang="en-GB" sz="1400" b="1" dirty="0"/>
              <a:t>Intention to create legal relations</a:t>
            </a:r>
          </a:p>
          <a:p>
            <a:endParaRPr lang="en-GB" sz="1400" b="1" dirty="0"/>
          </a:p>
          <a:p>
            <a:r>
              <a:rPr lang="en-GB" sz="1400" dirty="0"/>
              <a:t>For an agreement to be a contract the law can enforce, everyone involved must have </a:t>
            </a:r>
            <a:r>
              <a:rPr lang="en-GB" sz="1400" i="1" dirty="0"/>
              <a:t>intended</a:t>
            </a:r>
            <a:r>
              <a:rPr lang="en-GB" sz="1400" dirty="0"/>
              <a:t> it to be legally binding. The courts are guided by presumptions:</a:t>
            </a:r>
          </a:p>
          <a:p>
            <a:endParaRPr lang="en-GB" sz="1400" b="1" dirty="0"/>
          </a:p>
          <a:p>
            <a:r>
              <a:rPr lang="en-GB" sz="1400" b="1" dirty="0"/>
              <a:t>Business Deals: </a:t>
            </a:r>
            <a:r>
              <a:rPr lang="en-GB" sz="1400" dirty="0"/>
              <a:t>Usually, it is presumed that you intend these agreements to be legally binding. After all, you have all sat down and negotiated terms. It is often clear that everybody intended a contract to be formed and to be binding.</a:t>
            </a:r>
          </a:p>
          <a:p>
            <a:endParaRPr lang="en-GB" sz="1400" b="1" dirty="0"/>
          </a:p>
          <a:p>
            <a:r>
              <a:rPr lang="en-GB" sz="1400" b="1" dirty="0"/>
              <a:t>Social or Family Promises: </a:t>
            </a:r>
            <a:r>
              <a:rPr lang="en-GB" sz="1400" dirty="0"/>
              <a:t>Usually, it is presumed that you don’t intend these promises (like agreeing to do favours for friends) to be legally binding, unless you make it very clear that you do.</a:t>
            </a:r>
          </a:p>
          <a:p>
            <a:endParaRPr lang="en-GB" sz="1400" dirty="0"/>
          </a:p>
          <a:p>
            <a:r>
              <a:rPr lang="en-GB" sz="1400" dirty="0"/>
              <a:t>Essentially, the law wants to be sure that the agreement was intended to form a contract</a:t>
            </a:r>
          </a:p>
          <a:p>
            <a:endParaRPr lang="en-GB" sz="1200" b="1" dirty="0"/>
          </a:p>
        </p:txBody>
      </p:sp>
      <p:sp>
        <p:nvSpPr>
          <p:cNvPr id="17" name="TextBox 16">
            <a:extLst>
              <a:ext uri="{FF2B5EF4-FFF2-40B4-BE49-F238E27FC236}">
                <a16:creationId xmlns:a16="http://schemas.microsoft.com/office/drawing/2014/main" id="{2C75A4A7-465A-C7C5-D0C3-0431E0F01D2F}"/>
              </a:ext>
            </a:extLst>
          </p:cNvPr>
          <p:cNvSpPr txBox="1"/>
          <p:nvPr/>
        </p:nvSpPr>
        <p:spPr>
          <a:xfrm>
            <a:off x="466222" y="1056986"/>
            <a:ext cx="3966495" cy="3539430"/>
          </a:xfrm>
          <a:prstGeom prst="rect">
            <a:avLst/>
          </a:prstGeom>
          <a:noFill/>
        </p:spPr>
        <p:txBody>
          <a:bodyPr wrap="square">
            <a:spAutoFit/>
          </a:bodyPr>
          <a:lstStyle/>
          <a:p>
            <a:r>
              <a:rPr lang="en-GB" sz="1400" b="1" dirty="0"/>
              <a:t>Capacity to Contract</a:t>
            </a:r>
          </a:p>
          <a:p>
            <a:endParaRPr lang="en-GB" sz="1400" b="1" dirty="0"/>
          </a:p>
          <a:p>
            <a:r>
              <a:rPr lang="en-GB" sz="1400" dirty="0"/>
              <a:t>Parties entering into a contract must possess the mental and legal capacity to understand and be bound by its terms. Age can affect this capacity, with individuals under 18 generally presumed to lack the ability to contract. </a:t>
            </a:r>
          </a:p>
          <a:p>
            <a:endParaRPr lang="en-GB" sz="1400" dirty="0"/>
          </a:p>
          <a:p>
            <a:r>
              <a:rPr lang="en-GB" sz="1400" dirty="0"/>
              <a:t>Additionally, those with mental impairments, disabilities, or intoxication may also lack the necessary capacity.</a:t>
            </a:r>
          </a:p>
          <a:p>
            <a:endParaRPr lang="en-GB" sz="1400" b="1" dirty="0"/>
          </a:p>
          <a:p>
            <a:r>
              <a:rPr lang="en-GB" sz="1400" b="1" dirty="0"/>
              <a:t>Example: </a:t>
            </a:r>
            <a:r>
              <a:rPr lang="en-GB" sz="1400" dirty="0"/>
              <a:t>If someone signs a contract while heavily intoxicated at a party, they may lack the capacity to understand the terms and consequences of the agreement.</a:t>
            </a:r>
          </a:p>
        </p:txBody>
      </p:sp>
      <p:pic>
        <p:nvPicPr>
          <p:cNvPr id="6" name="Picture 5" descr="An image of alcohol in a bar">
            <a:extLst>
              <a:ext uri="{FF2B5EF4-FFF2-40B4-BE49-F238E27FC236}">
                <a16:creationId xmlns:a16="http://schemas.microsoft.com/office/drawing/2014/main" id="{525BE2D5-FC55-CB69-4A12-849898167F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38456" y="3307281"/>
            <a:ext cx="1942316" cy="1286785"/>
          </a:xfrm>
          <a:prstGeom prst="rect">
            <a:avLst/>
          </a:prstGeom>
        </p:spPr>
      </p:pic>
      <p:pic>
        <p:nvPicPr>
          <p:cNvPr id="11" name="Picture 10" descr="An image of a robot.">
            <a:extLst>
              <a:ext uri="{FF2B5EF4-FFF2-40B4-BE49-F238E27FC236}">
                <a16:creationId xmlns:a16="http://schemas.microsoft.com/office/drawing/2014/main" id="{06EC6208-029E-5B2A-97A0-D67E2FB241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2716" y="1404701"/>
            <a:ext cx="1953795" cy="1302530"/>
          </a:xfrm>
          <a:prstGeom prst="rect">
            <a:avLst/>
          </a:prstGeom>
        </p:spPr>
      </p:pic>
    </p:spTree>
    <p:extLst>
      <p:ext uri="{BB962C8B-B14F-4D97-AF65-F5344CB8AC3E}">
        <p14:creationId xmlns:p14="http://schemas.microsoft.com/office/powerpoint/2010/main" val="183889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E795-222B-9EF9-E3CC-72EA62BE95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2DB790F-A067-D980-2513-CF3B14E0FC9B}"/>
              </a:ext>
            </a:extLst>
          </p:cNvPr>
          <p:cNvSpPr>
            <a:spLocks noGrp="1"/>
          </p:cNvSpPr>
          <p:nvPr>
            <p:ph type="title"/>
          </p:nvPr>
        </p:nvSpPr>
        <p:spPr>
          <a:xfrm>
            <a:off x="471487" y="0"/>
            <a:ext cx="5915025" cy="1138484"/>
          </a:xfrm>
        </p:spPr>
        <p:txBody>
          <a:bodyPr>
            <a:normAutofit/>
          </a:bodyPr>
          <a:lstStyle/>
          <a:p>
            <a:r>
              <a:rPr lang="en-GB" sz="3000" dirty="0"/>
              <a:t>Is a Contract lawful?</a:t>
            </a:r>
          </a:p>
        </p:txBody>
      </p:sp>
      <p:sp>
        <p:nvSpPr>
          <p:cNvPr id="3" name="Rectangle 2">
            <a:extLst>
              <a:ext uri="{FF2B5EF4-FFF2-40B4-BE49-F238E27FC236}">
                <a16:creationId xmlns:a16="http://schemas.microsoft.com/office/drawing/2014/main" id="{7A718BAA-43E8-B1AA-117F-6140BE3C4143}"/>
              </a:ext>
            </a:extLst>
          </p:cNvPr>
          <p:cNvSpPr/>
          <p:nvPr/>
        </p:nvSpPr>
        <p:spPr>
          <a:xfrm>
            <a:off x="6442910" y="0"/>
            <a:ext cx="415089" cy="9906000"/>
          </a:xfrm>
          <a:prstGeom prst="rect">
            <a:avLst/>
          </a:prstGeom>
          <a:solidFill>
            <a:srgbClr val="1AB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1</a:t>
            </a:r>
          </a:p>
        </p:txBody>
      </p:sp>
      <p:sp>
        <p:nvSpPr>
          <p:cNvPr id="8" name="TextBox 7">
            <a:extLst>
              <a:ext uri="{FF2B5EF4-FFF2-40B4-BE49-F238E27FC236}">
                <a16:creationId xmlns:a16="http://schemas.microsoft.com/office/drawing/2014/main" id="{FE465E24-5598-2216-D24D-DCF051682D8E}"/>
              </a:ext>
            </a:extLst>
          </p:cNvPr>
          <p:cNvSpPr txBox="1"/>
          <p:nvPr/>
        </p:nvSpPr>
        <p:spPr>
          <a:xfrm>
            <a:off x="471485" y="2962082"/>
            <a:ext cx="5791090" cy="3231654"/>
          </a:xfrm>
          <a:prstGeom prst="rect">
            <a:avLst/>
          </a:prstGeom>
          <a:noFill/>
        </p:spPr>
        <p:txBody>
          <a:bodyPr wrap="square" rtlCol="0">
            <a:spAutoFit/>
          </a:bodyPr>
          <a:lstStyle/>
          <a:p>
            <a:endParaRPr lang="en-GB" sz="1200" dirty="0"/>
          </a:p>
          <a:p>
            <a:r>
              <a:rPr lang="en-GB" sz="1400" b="1" dirty="0"/>
              <a:t>Lawful Object</a:t>
            </a:r>
          </a:p>
          <a:p>
            <a:r>
              <a:rPr lang="en-GB" sz="1200" dirty="0"/>
              <a:t>The purpose of the contract must be legal and not against public policy. Factors affecting this include:​</a:t>
            </a:r>
          </a:p>
          <a:p>
            <a:endParaRPr lang="en-GB" sz="1200" dirty="0"/>
          </a:p>
          <a:p>
            <a:r>
              <a:rPr lang="en-GB" sz="1200" b="1" dirty="0"/>
              <a:t>Legality</a:t>
            </a:r>
            <a:r>
              <a:rPr lang="en-GB" sz="1200" dirty="0"/>
              <a:t>: The object of the contract must be legal. Contracts involving illegal activities are void and unenforceable.​</a:t>
            </a:r>
          </a:p>
          <a:p>
            <a:endParaRPr lang="en-GB" sz="1200" dirty="0"/>
          </a:p>
          <a:p>
            <a:r>
              <a:rPr lang="en-GB" sz="1200" b="1" dirty="0"/>
              <a:t>Public Policy</a:t>
            </a:r>
            <a:r>
              <a:rPr lang="en-GB" sz="1200" dirty="0"/>
              <a:t>: The object must not be against public policy. Contracts that include actions harmful to society, such as to commit a crime are void. ​</a:t>
            </a:r>
          </a:p>
          <a:p>
            <a:endParaRPr lang="en-GB" sz="1200" dirty="0"/>
          </a:p>
          <a:p>
            <a:r>
              <a:rPr lang="en-GB" sz="1200" b="1" dirty="0"/>
              <a:t>Moral Standards</a:t>
            </a:r>
            <a:r>
              <a:rPr lang="en-GB" sz="1200" dirty="0"/>
              <a:t>: The object must not be immoral. Contracts involving immoral acts, such as prostitution, are void.​</a:t>
            </a:r>
          </a:p>
          <a:p>
            <a:endParaRPr lang="en-GB" sz="1200" dirty="0"/>
          </a:p>
          <a:p>
            <a:r>
              <a:rPr lang="en-GB" sz="1200" b="1" dirty="0"/>
              <a:t>Example</a:t>
            </a:r>
            <a:r>
              <a:rPr lang="en-GB" sz="1200" dirty="0"/>
              <a:t>: If two parties enter into a contract to sell stolen goods, the object of the contract is illegal. Therefore, the contract is void and unenforceable because it involves an illegal activity.</a:t>
            </a:r>
          </a:p>
        </p:txBody>
      </p:sp>
      <p:sp>
        <p:nvSpPr>
          <p:cNvPr id="4" name="TextBox 3">
            <a:extLst>
              <a:ext uri="{FF2B5EF4-FFF2-40B4-BE49-F238E27FC236}">
                <a16:creationId xmlns:a16="http://schemas.microsoft.com/office/drawing/2014/main" id="{ABB74364-D121-5579-9429-3915C2306A4E}"/>
              </a:ext>
            </a:extLst>
          </p:cNvPr>
          <p:cNvSpPr txBox="1"/>
          <p:nvPr/>
        </p:nvSpPr>
        <p:spPr>
          <a:xfrm>
            <a:off x="471485" y="1089709"/>
            <a:ext cx="5791091" cy="1785104"/>
          </a:xfrm>
          <a:prstGeom prst="rect">
            <a:avLst/>
          </a:prstGeom>
          <a:noFill/>
        </p:spPr>
        <p:txBody>
          <a:bodyPr wrap="square">
            <a:spAutoFit/>
          </a:bodyPr>
          <a:lstStyle/>
          <a:p>
            <a:r>
              <a:rPr lang="en-GB" sz="1400" b="1" dirty="0"/>
              <a:t>Free Consent of the Parties</a:t>
            </a:r>
            <a:br>
              <a:rPr lang="en-GB" sz="1400" dirty="0"/>
            </a:br>
            <a:r>
              <a:rPr lang="en-GB" sz="1200" dirty="0"/>
              <a:t>The agreement must be entered into voluntarily and without any form of coercion. Factors that can invalidate a contract include duress (where a party is forced or threatened), fraud, undue influence, or misrepresentation ​</a:t>
            </a:r>
          </a:p>
          <a:p>
            <a:endParaRPr lang="en-GB" sz="1200" dirty="0"/>
          </a:p>
          <a:p>
            <a:r>
              <a:rPr lang="en-GB" sz="1200" b="1" dirty="0"/>
              <a:t>Example</a:t>
            </a:r>
            <a:r>
              <a:rPr lang="en-GB" sz="1200" dirty="0"/>
              <a:t>: If someone is threatened with physical harm unless they sign a contract, their consent is not free. This duress makes the contract voidable (can be cancelled by the party who was forced into it) because the agreement was not entered into willingly.​</a:t>
            </a:r>
          </a:p>
        </p:txBody>
      </p:sp>
      <p:pic>
        <p:nvPicPr>
          <p:cNvPr id="6" name="Picture 5" descr="An image of a police car with a blue light on top.">
            <a:extLst>
              <a:ext uri="{FF2B5EF4-FFF2-40B4-BE49-F238E27FC236}">
                <a16:creationId xmlns:a16="http://schemas.microsoft.com/office/drawing/2014/main" id="{72595C0D-441A-848E-D98E-691A8B3CC1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1520" y="6629672"/>
            <a:ext cx="5379719" cy="3002826"/>
          </a:xfrm>
          <a:prstGeom prst="rect">
            <a:avLst/>
          </a:prstGeom>
        </p:spPr>
      </p:pic>
    </p:spTree>
    <p:extLst>
      <p:ext uri="{BB962C8B-B14F-4D97-AF65-F5344CB8AC3E}">
        <p14:creationId xmlns:p14="http://schemas.microsoft.com/office/powerpoint/2010/main" val="366500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BAF66-8392-A8F6-F994-B839C4408E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7144A1-67BF-75FF-DA0F-335B0C50ED56}"/>
              </a:ext>
            </a:extLst>
          </p:cNvPr>
          <p:cNvSpPr>
            <a:spLocks noGrp="1"/>
          </p:cNvSpPr>
          <p:nvPr>
            <p:ph type="title"/>
          </p:nvPr>
        </p:nvSpPr>
        <p:spPr>
          <a:xfrm>
            <a:off x="471487" y="0"/>
            <a:ext cx="5915025" cy="1138484"/>
          </a:xfrm>
        </p:spPr>
        <p:txBody>
          <a:bodyPr>
            <a:normAutofit/>
          </a:bodyPr>
          <a:lstStyle/>
          <a:p>
            <a:r>
              <a:rPr lang="en-GB" sz="3000" dirty="0"/>
              <a:t>Form of a contract</a:t>
            </a:r>
          </a:p>
        </p:txBody>
      </p:sp>
      <p:sp>
        <p:nvSpPr>
          <p:cNvPr id="3" name="Rectangle 2">
            <a:extLst>
              <a:ext uri="{FF2B5EF4-FFF2-40B4-BE49-F238E27FC236}">
                <a16:creationId xmlns:a16="http://schemas.microsoft.com/office/drawing/2014/main" id="{283E981B-E979-C509-28F5-36523974A209}"/>
              </a:ext>
            </a:extLst>
          </p:cNvPr>
          <p:cNvSpPr/>
          <p:nvPr/>
        </p:nvSpPr>
        <p:spPr>
          <a:xfrm>
            <a:off x="6442910" y="0"/>
            <a:ext cx="415089" cy="9906000"/>
          </a:xfrm>
          <a:prstGeom prst="rect">
            <a:avLst/>
          </a:prstGeom>
          <a:solidFill>
            <a:srgbClr val="1AB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1</a:t>
            </a:r>
          </a:p>
        </p:txBody>
      </p:sp>
      <p:sp>
        <p:nvSpPr>
          <p:cNvPr id="8" name="TextBox 7">
            <a:extLst>
              <a:ext uri="{FF2B5EF4-FFF2-40B4-BE49-F238E27FC236}">
                <a16:creationId xmlns:a16="http://schemas.microsoft.com/office/drawing/2014/main" id="{7275BD02-9E55-FF25-E124-F49E2BC48546}"/>
              </a:ext>
            </a:extLst>
          </p:cNvPr>
          <p:cNvSpPr txBox="1"/>
          <p:nvPr/>
        </p:nvSpPr>
        <p:spPr>
          <a:xfrm>
            <a:off x="656348" y="1461925"/>
            <a:ext cx="3607316" cy="1661993"/>
          </a:xfrm>
          <a:prstGeom prst="rect">
            <a:avLst/>
          </a:prstGeom>
          <a:noFill/>
        </p:spPr>
        <p:txBody>
          <a:bodyPr wrap="square" rtlCol="0">
            <a:spAutoFit/>
          </a:bodyPr>
          <a:lstStyle/>
          <a:p>
            <a:r>
              <a:rPr lang="en-GB" b="1" dirty="0"/>
              <a:t>Written Contract</a:t>
            </a:r>
          </a:p>
          <a:p>
            <a:endParaRPr lang="en-GB" sz="1400" b="1" dirty="0"/>
          </a:p>
          <a:p>
            <a:r>
              <a:rPr lang="en-GB" sz="1400" dirty="0"/>
              <a:t>The agreement's terms are recorded in a written document on paper or electronically which is often, but not always, signed by the parties involved. This demonstrates their consent to the terms of the contract. </a:t>
            </a:r>
          </a:p>
        </p:txBody>
      </p:sp>
      <p:sp>
        <p:nvSpPr>
          <p:cNvPr id="6" name="TextBox 5">
            <a:extLst>
              <a:ext uri="{FF2B5EF4-FFF2-40B4-BE49-F238E27FC236}">
                <a16:creationId xmlns:a16="http://schemas.microsoft.com/office/drawing/2014/main" id="{36CF01FE-F3B1-FA43-8C47-D3BA7949AC25}"/>
              </a:ext>
            </a:extLst>
          </p:cNvPr>
          <p:cNvSpPr txBox="1"/>
          <p:nvPr/>
        </p:nvSpPr>
        <p:spPr>
          <a:xfrm>
            <a:off x="2999873" y="3565376"/>
            <a:ext cx="3224167" cy="3600986"/>
          </a:xfrm>
          <a:prstGeom prst="rect">
            <a:avLst/>
          </a:prstGeom>
          <a:noFill/>
        </p:spPr>
        <p:txBody>
          <a:bodyPr wrap="square" rtlCol="0">
            <a:spAutoFit/>
          </a:bodyPr>
          <a:lstStyle/>
          <a:p>
            <a:r>
              <a:rPr lang="en-GB" b="1" dirty="0"/>
              <a:t>Verbal (Oral) Contract</a:t>
            </a:r>
          </a:p>
          <a:p>
            <a:endParaRPr lang="en-GB" sz="1400" b="1" dirty="0"/>
          </a:p>
          <a:p>
            <a:r>
              <a:rPr lang="en-GB" sz="1400" dirty="0"/>
              <a:t>An agreement can be made entirely through spoken words between the parties.</a:t>
            </a:r>
          </a:p>
          <a:p>
            <a:endParaRPr lang="en-GB" sz="1400" dirty="0"/>
          </a:p>
          <a:p>
            <a:r>
              <a:rPr lang="en-GB" sz="1400" dirty="0"/>
              <a:t>Most contracts do not need to be written down to be legally enforceable (there are exceptions, e.g., contracts concerning land and the transfer of shares). </a:t>
            </a:r>
          </a:p>
          <a:p>
            <a:endParaRPr lang="en-GB" sz="1400" dirty="0"/>
          </a:p>
          <a:p>
            <a:r>
              <a:rPr lang="en-GB" sz="1400" dirty="0"/>
              <a:t>However, it is sensible to have a written contract so that the parties have a record of exactly what was agreed. </a:t>
            </a:r>
          </a:p>
          <a:p>
            <a:endParaRPr lang="en-GB" sz="1400" dirty="0"/>
          </a:p>
        </p:txBody>
      </p:sp>
      <p:sp>
        <p:nvSpPr>
          <p:cNvPr id="10" name="TextBox 9">
            <a:extLst>
              <a:ext uri="{FF2B5EF4-FFF2-40B4-BE49-F238E27FC236}">
                <a16:creationId xmlns:a16="http://schemas.microsoft.com/office/drawing/2014/main" id="{A03BC8BA-9628-07FF-D4DA-B7EBEA8A8443}"/>
              </a:ext>
            </a:extLst>
          </p:cNvPr>
          <p:cNvSpPr txBox="1"/>
          <p:nvPr/>
        </p:nvSpPr>
        <p:spPr>
          <a:xfrm>
            <a:off x="733241" y="7392376"/>
            <a:ext cx="3607316" cy="1877437"/>
          </a:xfrm>
          <a:prstGeom prst="rect">
            <a:avLst/>
          </a:prstGeom>
          <a:noFill/>
        </p:spPr>
        <p:txBody>
          <a:bodyPr wrap="square" rtlCol="0">
            <a:spAutoFit/>
          </a:bodyPr>
          <a:lstStyle/>
          <a:p>
            <a:r>
              <a:rPr lang="en-GB" b="1" dirty="0"/>
              <a:t>Implied Contract</a:t>
            </a:r>
          </a:p>
          <a:p>
            <a:endParaRPr lang="en-GB" sz="1400" b="1" dirty="0"/>
          </a:p>
          <a:p>
            <a:r>
              <a:rPr lang="en-GB" sz="1400" dirty="0"/>
              <a:t>Contracts can even be entered into by conduct. An agreement is formed through the actions of the parties, where their behaviour clearly indicates an intention to enter into a contract, even without explicit written or spoken words.</a:t>
            </a:r>
          </a:p>
        </p:txBody>
      </p:sp>
      <p:pic>
        <p:nvPicPr>
          <p:cNvPr id="7" name="Picture 6" descr="An image of somebody signing what appears to be a contract.">
            <a:extLst>
              <a:ext uri="{FF2B5EF4-FFF2-40B4-BE49-F238E27FC236}">
                <a16:creationId xmlns:a16="http://schemas.microsoft.com/office/drawing/2014/main" id="{896EBF07-6ECB-068B-3FF6-397B08D19C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45523" y="1766579"/>
            <a:ext cx="1753723" cy="1170703"/>
          </a:xfrm>
          <a:prstGeom prst="rect">
            <a:avLst/>
          </a:prstGeom>
        </p:spPr>
      </p:pic>
      <p:pic>
        <p:nvPicPr>
          <p:cNvPr id="14" name="Picture 13" descr="An image of two people chatting.">
            <a:extLst>
              <a:ext uri="{FF2B5EF4-FFF2-40B4-BE49-F238E27FC236}">
                <a16:creationId xmlns:a16="http://schemas.microsoft.com/office/drawing/2014/main" id="{3E31C63C-CEFC-6196-B571-3A48A03B4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28" y="4808931"/>
            <a:ext cx="1993975" cy="1329316"/>
          </a:xfrm>
          <a:prstGeom prst="rect">
            <a:avLst/>
          </a:prstGeom>
        </p:spPr>
      </p:pic>
      <p:pic>
        <p:nvPicPr>
          <p:cNvPr id="17" name="Picture 16" descr="An image of construction work.">
            <a:extLst>
              <a:ext uri="{FF2B5EF4-FFF2-40B4-BE49-F238E27FC236}">
                <a16:creationId xmlns:a16="http://schemas.microsoft.com/office/drawing/2014/main" id="{A6C208CA-71F6-ED6F-3FCC-59095A36DF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40557" y="7980939"/>
            <a:ext cx="1932980" cy="1288653"/>
          </a:xfrm>
          <a:prstGeom prst="rect">
            <a:avLst/>
          </a:prstGeom>
        </p:spPr>
      </p:pic>
    </p:spTree>
    <p:extLst>
      <p:ext uri="{BB962C8B-B14F-4D97-AF65-F5344CB8AC3E}">
        <p14:creationId xmlns:p14="http://schemas.microsoft.com/office/powerpoint/2010/main" val="155154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5CD23-E28C-7C29-5846-541692B786F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E9D7B4F-BCEA-79D8-F2F5-D6D19DA2A28D}"/>
              </a:ext>
            </a:extLst>
          </p:cNvPr>
          <p:cNvSpPr>
            <a:spLocks noGrp="1"/>
          </p:cNvSpPr>
          <p:nvPr>
            <p:ph type="title"/>
          </p:nvPr>
        </p:nvSpPr>
        <p:spPr>
          <a:xfrm>
            <a:off x="467916" y="4554960"/>
            <a:ext cx="5915025" cy="2035283"/>
          </a:xfrm>
        </p:spPr>
        <p:txBody>
          <a:bodyPr/>
          <a:lstStyle/>
          <a:p>
            <a:r>
              <a:rPr lang="en-GB" dirty="0"/>
              <a:t>Types of contract that a business might enter into</a:t>
            </a:r>
          </a:p>
        </p:txBody>
      </p:sp>
      <p:sp>
        <p:nvSpPr>
          <p:cNvPr id="10" name="Text Placeholder 9">
            <a:extLst>
              <a:ext uri="{FF2B5EF4-FFF2-40B4-BE49-F238E27FC236}">
                <a16:creationId xmlns:a16="http://schemas.microsoft.com/office/drawing/2014/main" id="{AC22BAE9-F16E-F604-A06E-8ED2AB1EAF7D}"/>
              </a:ext>
            </a:extLst>
          </p:cNvPr>
          <p:cNvSpPr>
            <a:spLocks noGrp="1"/>
          </p:cNvSpPr>
          <p:nvPr>
            <p:ph type="body" idx="1"/>
          </p:nvPr>
        </p:nvSpPr>
        <p:spPr>
          <a:xfrm>
            <a:off x="467916" y="6738302"/>
            <a:ext cx="5915025" cy="3027993"/>
          </a:xfrm>
        </p:spPr>
        <p:txBody>
          <a:bodyPr>
            <a:normAutofit fontScale="92500" lnSpcReduction="10000"/>
          </a:bodyPr>
          <a:lstStyle/>
          <a:p>
            <a:r>
              <a:rPr lang="en-GB" dirty="0">
                <a:solidFill>
                  <a:schemeClr val="tx1"/>
                </a:solidFill>
              </a:rPr>
              <a:t>You might be wondering what kinds of contracts your business will enter into. There are a number of contractual relationships that might be relevant to your business including those with:</a:t>
            </a:r>
          </a:p>
          <a:p>
            <a:pPr marL="285750" indent="-285750">
              <a:buFont typeface="Arial" panose="020B0604020202020204" pitchFamily="34" charset="0"/>
              <a:buChar char="•"/>
            </a:pPr>
            <a:r>
              <a:rPr lang="en-GB" dirty="0">
                <a:solidFill>
                  <a:schemeClr val="tx1"/>
                </a:solidFill>
              </a:rPr>
              <a:t>Customers</a:t>
            </a:r>
          </a:p>
          <a:p>
            <a:pPr marL="285750" indent="-285750">
              <a:buFont typeface="Arial" panose="020B0604020202020204" pitchFamily="34" charset="0"/>
              <a:buChar char="•"/>
            </a:pPr>
            <a:r>
              <a:rPr lang="en-GB" dirty="0">
                <a:solidFill>
                  <a:schemeClr val="tx1"/>
                </a:solidFill>
              </a:rPr>
              <a:t>Suppliers</a:t>
            </a:r>
          </a:p>
          <a:p>
            <a:pPr marL="285750" indent="-285750">
              <a:buFont typeface="Arial" panose="020B0604020202020204" pitchFamily="34" charset="0"/>
              <a:buChar char="•"/>
            </a:pPr>
            <a:r>
              <a:rPr lang="en-GB" dirty="0">
                <a:solidFill>
                  <a:schemeClr val="tx1"/>
                </a:solidFill>
              </a:rPr>
              <a:t>Landlords</a:t>
            </a:r>
          </a:p>
          <a:p>
            <a:pPr marL="285750" indent="-285750">
              <a:buFont typeface="Arial" panose="020B0604020202020204" pitchFamily="34" charset="0"/>
              <a:buChar char="•"/>
            </a:pPr>
            <a:r>
              <a:rPr lang="en-GB" dirty="0">
                <a:solidFill>
                  <a:schemeClr val="tx1"/>
                </a:solidFill>
              </a:rPr>
              <a:t>Insurers</a:t>
            </a:r>
          </a:p>
          <a:p>
            <a:pPr marL="285750" indent="-285750">
              <a:buFont typeface="Arial" panose="020B0604020202020204" pitchFamily="34" charset="0"/>
              <a:buChar char="•"/>
            </a:pPr>
            <a:r>
              <a:rPr lang="en-GB" dirty="0">
                <a:solidFill>
                  <a:schemeClr val="tx1"/>
                </a:solidFill>
              </a:rPr>
              <a:t>Banks/ lenders</a:t>
            </a:r>
          </a:p>
          <a:p>
            <a:pPr marL="285750" indent="-285750">
              <a:buFont typeface="Arial" panose="020B0604020202020204" pitchFamily="34" charset="0"/>
              <a:buChar char="•"/>
            </a:pPr>
            <a:r>
              <a:rPr lang="en-GB" dirty="0">
                <a:solidFill>
                  <a:schemeClr val="tx1"/>
                </a:solidFill>
              </a:rPr>
              <a:t>Employees</a:t>
            </a: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solidFill>
                <a:schemeClr val="tx1"/>
              </a:solidFill>
            </a:endParaRPr>
          </a:p>
        </p:txBody>
      </p:sp>
      <p:sp>
        <p:nvSpPr>
          <p:cNvPr id="8" name="Rectangle 7">
            <a:extLst>
              <a:ext uri="{FF2B5EF4-FFF2-40B4-BE49-F238E27FC236}">
                <a16:creationId xmlns:a16="http://schemas.microsoft.com/office/drawing/2014/main" id="{0A41A9A9-8718-D550-F526-ABC9FF114A7A}"/>
              </a:ext>
            </a:extLst>
          </p:cNvPr>
          <p:cNvSpPr/>
          <p:nvPr/>
        </p:nvSpPr>
        <p:spPr>
          <a:xfrm>
            <a:off x="6442910" y="0"/>
            <a:ext cx="415089" cy="9906000"/>
          </a:xfrm>
          <a:prstGeom prst="rect">
            <a:avLst/>
          </a:prstGeom>
          <a:solidFill>
            <a:srgbClr val="F1C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2</a:t>
            </a:r>
          </a:p>
        </p:txBody>
      </p:sp>
      <p:cxnSp>
        <p:nvCxnSpPr>
          <p:cNvPr id="3" name="Straight Connector 2">
            <a:extLst>
              <a:ext uri="{FF2B5EF4-FFF2-40B4-BE49-F238E27FC236}">
                <a16:creationId xmlns:a16="http://schemas.microsoft.com/office/drawing/2014/main" id="{798C56CF-7D96-198A-C181-E8BD5AEB28DF}"/>
              </a:ext>
              <a:ext uri="{C183D7F6-B498-43B3-948B-1728B52AA6E4}">
                <adec:decorative xmlns:adec="http://schemas.microsoft.com/office/drawing/2017/decorative" val="1"/>
              </a:ext>
            </a:extLst>
          </p:cNvPr>
          <p:cNvCxnSpPr>
            <a:cxnSpLocks/>
          </p:cNvCxnSpPr>
          <p:nvPr/>
        </p:nvCxnSpPr>
        <p:spPr>
          <a:xfrm>
            <a:off x="421105" y="6590243"/>
            <a:ext cx="6021805"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pic>
        <p:nvPicPr>
          <p:cNvPr id="7" name="Picture Placeholder 6" descr="An image of a delivery driver with a clipboard in his hand and a number of cardboard boxes in the van.">
            <a:extLst>
              <a:ext uri="{FF2B5EF4-FFF2-40B4-BE49-F238E27FC236}">
                <a16:creationId xmlns:a16="http://schemas.microsoft.com/office/drawing/2014/main" id="{32187F8D-F9D2-229A-A805-07D6BBB6D28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43" r="4743"/>
          <a:stretch/>
        </p:blipFill>
        <p:spPr/>
      </p:pic>
    </p:spTree>
    <p:extLst>
      <p:ext uri="{BB962C8B-B14F-4D97-AF65-F5344CB8AC3E}">
        <p14:creationId xmlns:p14="http://schemas.microsoft.com/office/powerpoint/2010/main" val="103940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3A85-F3E1-7913-9FB8-5F25BD5BB0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4307D4-C858-532F-5D2A-01FE0D059752}"/>
              </a:ext>
            </a:extLst>
          </p:cNvPr>
          <p:cNvSpPr>
            <a:spLocks noGrp="1"/>
          </p:cNvSpPr>
          <p:nvPr>
            <p:ph type="title"/>
          </p:nvPr>
        </p:nvSpPr>
        <p:spPr>
          <a:xfrm>
            <a:off x="471487" y="0"/>
            <a:ext cx="5915025" cy="1138484"/>
          </a:xfrm>
        </p:spPr>
        <p:txBody>
          <a:bodyPr>
            <a:normAutofit/>
          </a:bodyPr>
          <a:lstStyle/>
          <a:p>
            <a:r>
              <a:rPr lang="en-GB" sz="3000" dirty="0"/>
              <a:t>Contract relationships explained</a:t>
            </a:r>
          </a:p>
        </p:txBody>
      </p:sp>
      <p:sp>
        <p:nvSpPr>
          <p:cNvPr id="9" name="Content Placeholder 2">
            <a:extLst>
              <a:ext uri="{FF2B5EF4-FFF2-40B4-BE49-F238E27FC236}">
                <a16:creationId xmlns:a16="http://schemas.microsoft.com/office/drawing/2014/main" id="{8565EDA1-476D-F952-CA10-285C09C88F23}"/>
              </a:ext>
            </a:extLst>
          </p:cNvPr>
          <p:cNvSpPr txBox="1">
            <a:spLocks/>
          </p:cNvSpPr>
          <p:nvPr/>
        </p:nvSpPr>
        <p:spPr>
          <a:xfrm>
            <a:off x="1673832" y="1229307"/>
            <a:ext cx="4593365" cy="9688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Customers </a:t>
            </a:r>
            <a:br>
              <a:rPr lang="en-GB" sz="1200" dirty="0"/>
            </a:br>
            <a:r>
              <a:rPr lang="en-GB" sz="1200" dirty="0"/>
              <a:t>Your approach to customer contracts will vary based on who your customers are, how you sell to them, and the product or service you offer.  It is important to remember that a contract with a consumer cannot override your legal obligations under </a:t>
            </a:r>
            <a:r>
              <a:rPr lang="en-GB" sz="1200" b="1" dirty="0"/>
              <a:t>the Consumer Rights Act 2015.</a:t>
            </a:r>
          </a:p>
        </p:txBody>
      </p:sp>
      <p:sp>
        <p:nvSpPr>
          <p:cNvPr id="2" name="Rectangle 1">
            <a:extLst>
              <a:ext uri="{FF2B5EF4-FFF2-40B4-BE49-F238E27FC236}">
                <a16:creationId xmlns:a16="http://schemas.microsoft.com/office/drawing/2014/main" id="{2C03DA9E-5E29-9D0F-0860-615B43150128}"/>
              </a:ext>
            </a:extLst>
          </p:cNvPr>
          <p:cNvSpPr/>
          <p:nvPr/>
        </p:nvSpPr>
        <p:spPr>
          <a:xfrm>
            <a:off x="6442910" y="0"/>
            <a:ext cx="415089" cy="9906000"/>
          </a:xfrm>
          <a:prstGeom prst="rect">
            <a:avLst/>
          </a:prstGeom>
          <a:solidFill>
            <a:srgbClr val="F1C4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4800" dirty="0"/>
              <a:t>2</a:t>
            </a:r>
          </a:p>
        </p:txBody>
      </p:sp>
      <p:cxnSp>
        <p:nvCxnSpPr>
          <p:cNvPr id="30" name="Connector: Elbow 29">
            <a:extLst>
              <a:ext uri="{FF2B5EF4-FFF2-40B4-BE49-F238E27FC236}">
                <a16:creationId xmlns:a16="http://schemas.microsoft.com/office/drawing/2014/main" id="{B9E8D17D-917C-9D98-103C-28FB60BB5E5B}"/>
              </a:ext>
              <a:ext uri="{C183D7F6-B498-43B3-948B-1728B52AA6E4}">
                <adec:decorative xmlns:adec="http://schemas.microsoft.com/office/drawing/2017/decorative" val="1"/>
              </a:ext>
            </a:extLst>
          </p:cNvPr>
          <p:cNvCxnSpPr>
            <a:cxnSpLocks/>
          </p:cNvCxnSpPr>
          <p:nvPr/>
        </p:nvCxnSpPr>
        <p:spPr>
          <a:xfrm rot="16200000" flipV="1">
            <a:off x="3204876" y="-123910"/>
            <a:ext cx="585607" cy="4830679"/>
          </a:xfrm>
          <a:prstGeom prst="bentConnector3">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31" name="Content Placeholder 2">
            <a:extLst>
              <a:ext uri="{FF2B5EF4-FFF2-40B4-BE49-F238E27FC236}">
                <a16:creationId xmlns:a16="http://schemas.microsoft.com/office/drawing/2014/main" id="{E0694406-D3AE-7B3B-D3EA-898130205E41}"/>
              </a:ext>
            </a:extLst>
          </p:cNvPr>
          <p:cNvSpPr txBox="1">
            <a:spLocks/>
          </p:cNvSpPr>
          <p:nvPr/>
        </p:nvSpPr>
        <p:spPr>
          <a:xfrm>
            <a:off x="522874" y="2680355"/>
            <a:ext cx="4778416" cy="78469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Suppliers</a:t>
            </a:r>
            <a:br>
              <a:rPr lang="en-GB" sz="1200" dirty="0"/>
            </a:br>
            <a:r>
              <a:rPr lang="en-GB" sz="1200" dirty="0"/>
              <a:t>It will depend on what you are buying and in which jurisdiction but contracts with suppliers could include Service Level Agreements (SLA’s) which determine the level of performance expected.</a:t>
            </a:r>
          </a:p>
        </p:txBody>
      </p:sp>
      <p:cxnSp>
        <p:nvCxnSpPr>
          <p:cNvPr id="33" name="Connector: Elbow 32">
            <a:extLst>
              <a:ext uri="{FF2B5EF4-FFF2-40B4-BE49-F238E27FC236}">
                <a16:creationId xmlns:a16="http://schemas.microsoft.com/office/drawing/2014/main" id="{1DE42069-2F1C-8AEC-936B-F743A82C0DA4}"/>
              </a:ext>
              <a:ext uri="{C183D7F6-B498-43B3-948B-1728B52AA6E4}">
                <adec:decorative xmlns:adec="http://schemas.microsoft.com/office/drawing/2017/decorative" val="1"/>
              </a:ext>
            </a:extLst>
          </p:cNvPr>
          <p:cNvCxnSpPr>
            <a:cxnSpLocks/>
          </p:cNvCxnSpPr>
          <p:nvPr/>
        </p:nvCxnSpPr>
        <p:spPr>
          <a:xfrm rot="5400000">
            <a:off x="3197391" y="1253880"/>
            <a:ext cx="600577" cy="4830679"/>
          </a:xfrm>
          <a:prstGeom prst="bentConnector3">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34" name="Content Placeholder 2">
            <a:extLst>
              <a:ext uri="{FF2B5EF4-FFF2-40B4-BE49-F238E27FC236}">
                <a16:creationId xmlns:a16="http://schemas.microsoft.com/office/drawing/2014/main" id="{C8A720C2-0A06-F0A3-E7B8-67AD615E10FC}"/>
              </a:ext>
            </a:extLst>
          </p:cNvPr>
          <p:cNvSpPr txBox="1">
            <a:spLocks/>
          </p:cNvSpPr>
          <p:nvPr/>
        </p:nvSpPr>
        <p:spPr>
          <a:xfrm>
            <a:off x="1588856" y="4065225"/>
            <a:ext cx="4778416" cy="71834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Landlord</a:t>
            </a:r>
            <a:br>
              <a:rPr lang="en-GB" sz="1200" dirty="0"/>
            </a:br>
            <a:r>
              <a:rPr lang="en-GB" sz="1200" dirty="0"/>
              <a:t>For the rental of a commercial property, storage space or even parking facilities. Even for the purchase of a commercial property there may be a leasehold agreement covering communal spaces</a:t>
            </a:r>
          </a:p>
        </p:txBody>
      </p:sp>
      <p:sp>
        <p:nvSpPr>
          <p:cNvPr id="35" name="Content Placeholder 2">
            <a:extLst>
              <a:ext uri="{FF2B5EF4-FFF2-40B4-BE49-F238E27FC236}">
                <a16:creationId xmlns:a16="http://schemas.microsoft.com/office/drawing/2014/main" id="{E42D5DD2-5BF4-C630-EA47-C85E2776F182}"/>
              </a:ext>
            </a:extLst>
          </p:cNvPr>
          <p:cNvSpPr txBox="1">
            <a:spLocks/>
          </p:cNvSpPr>
          <p:nvPr/>
        </p:nvSpPr>
        <p:spPr>
          <a:xfrm>
            <a:off x="577011" y="5349933"/>
            <a:ext cx="4778416" cy="8949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Insurers</a:t>
            </a:r>
            <a:br>
              <a:rPr lang="en-GB" sz="1200" dirty="0"/>
            </a:br>
            <a:r>
              <a:rPr lang="en-GB" sz="1200" dirty="0"/>
              <a:t>From the smallest single person start-up to a huge multi-national corporation, insurance is one of the first things that should be in place when you start trading regardless of if you are in a commercial premises or operating from your home.</a:t>
            </a:r>
          </a:p>
        </p:txBody>
      </p:sp>
      <p:sp>
        <p:nvSpPr>
          <p:cNvPr id="36" name="Content Placeholder 2">
            <a:extLst>
              <a:ext uri="{FF2B5EF4-FFF2-40B4-BE49-F238E27FC236}">
                <a16:creationId xmlns:a16="http://schemas.microsoft.com/office/drawing/2014/main" id="{0F714FCC-B44D-BA36-9149-5FACB06917CF}"/>
              </a:ext>
            </a:extLst>
          </p:cNvPr>
          <p:cNvSpPr txBox="1">
            <a:spLocks/>
          </p:cNvSpPr>
          <p:nvPr/>
        </p:nvSpPr>
        <p:spPr>
          <a:xfrm>
            <a:off x="1608095" y="6811250"/>
            <a:ext cx="4778417" cy="1096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Banks and Lenders</a:t>
            </a:r>
            <a:br>
              <a:rPr lang="en-GB" sz="1200" dirty="0"/>
            </a:br>
            <a:r>
              <a:rPr lang="en-GB" sz="1200" dirty="0"/>
              <a:t>Your business will need a bank account and a mechanism to take payments from customers and pay suppliers. Finance agreements such as those for start up loans or secured borrowing against your premises (in the form of a mortgage) will mean that  you will  often need to engage in contractual relationships with lenders. </a:t>
            </a:r>
          </a:p>
        </p:txBody>
      </p:sp>
      <p:sp>
        <p:nvSpPr>
          <p:cNvPr id="37" name="Content Placeholder 2">
            <a:extLst>
              <a:ext uri="{FF2B5EF4-FFF2-40B4-BE49-F238E27FC236}">
                <a16:creationId xmlns:a16="http://schemas.microsoft.com/office/drawing/2014/main" id="{6881E836-D0B9-9A3F-30CF-5F9101B9D3C5}"/>
              </a:ext>
            </a:extLst>
          </p:cNvPr>
          <p:cNvSpPr txBox="1">
            <a:spLocks/>
          </p:cNvSpPr>
          <p:nvPr/>
        </p:nvSpPr>
        <p:spPr>
          <a:xfrm>
            <a:off x="592363" y="8212407"/>
            <a:ext cx="4917095" cy="142986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b="1" dirty="0"/>
              <a:t>Employees</a:t>
            </a:r>
            <a:br>
              <a:rPr lang="en-GB" sz="1200" dirty="0"/>
            </a:br>
            <a:r>
              <a:rPr lang="en-GB" sz="1200" dirty="0"/>
              <a:t>There are various types of individual – business contracts, depending on the type of  employment relationship.  You might have a number of different individuals working for you such as permanent employees, contractors, agency workers or interns. Employment contracts often work in conjunction with company policy booklets and are governed by a number of different pieces of legislation in addition to the standard contract principles, e.g., the Employment Rights Act 1996.</a:t>
            </a:r>
          </a:p>
        </p:txBody>
      </p:sp>
      <p:cxnSp>
        <p:nvCxnSpPr>
          <p:cNvPr id="39" name="Connector: Elbow 38">
            <a:extLst>
              <a:ext uri="{FF2B5EF4-FFF2-40B4-BE49-F238E27FC236}">
                <a16:creationId xmlns:a16="http://schemas.microsoft.com/office/drawing/2014/main" id="{349D2764-614D-8B91-8DDA-88AB62B8FF99}"/>
              </a:ext>
              <a:ext uri="{C183D7F6-B498-43B3-948B-1728B52AA6E4}">
                <adec:decorative xmlns:adec="http://schemas.microsoft.com/office/drawing/2017/decorative" val="1"/>
              </a:ext>
            </a:extLst>
          </p:cNvPr>
          <p:cNvCxnSpPr>
            <a:cxnSpLocks/>
          </p:cNvCxnSpPr>
          <p:nvPr/>
        </p:nvCxnSpPr>
        <p:spPr>
          <a:xfrm rot="16200000" flipH="1">
            <a:off x="3148469" y="2638696"/>
            <a:ext cx="659880" cy="4792140"/>
          </a:xfrm>
          <a:prstGeom prst="bentConnector3">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1" name="Connector: Elbow 40">
            <a:extLst>
              <a:ext uri="{FF2B5EF4-FFF2-40B4-BE49-F238E27FC236}">
                <a16:creationId xmlns:a16="http://schemas.microsoft.com/office/drawing/2014/main" id="{4FEAE6CD-845F-8F3C-4A0C-E4CDEE10F99B}"/>
              </a:ext>
              <a:ext uri="{C183D7F6-B498-43B3-948B-1728B52AA6E4}">
                <adec:decorative xmlns:adec="http://schemas.microsoft.com/office/drawing/2017/decorative" val="1"/>
              </a:ext>
            </a:extLst>
          </p:cNvPr>
          <p:cNvCxnSpPr>
            <a:cxnSpLocks/>
          </p:cNvCxnSpPr>
          <p:nvPr/>
        </p:nvCxnSpPr>
        <p:spPr>
          <a:xfrm rot="5400000">
            <a:off x="3065433" y="4064042"/>
            <a:ext cx="773065" cy="4845028"/>
          </a:xfrm>
          <a:prstGeom prst="bentConnector3">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C7628DAE-8973-FDBC-6850-2682D300A223}"/>
              </a:ext>
              <a:ext uri="{C183D7F6-B498-43B3-948B-1728B52AA6E4}">
                <adec:decorative xmlns:adec="http://schemas.microsoft.com/office/drawing/2017/decorative" val="1"/>
              </a:ext>
            </a:extLst>
          </p:cNvPr>
          <p:cNvCxnSpPr>
            <a:cxnSpLocks/>
          </p:cNvCxnSpPr>
          <p:nvPr/>
        </p:nvCxnSpPr>
        <p:spPr>
          <a:xfrm rot="16200000" flipH="1">
            <a:off x="3162522" y="5511291"/>
            <a:ext cx="568044" cy="4834187"/>
          </a:xfrm>
          <a:prstGeom prst="bentConnector3">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pic>
        <p:nvPicPr>
          <p:cNvPr id="6" name="Graphic 5" descr="Customer review with solid fill">
            <a:extLst>
              <a:ext uri="{FF2B5EF4-FFF2-40B4-BE49-F238E27FC236}">
                <a16:creationId xmlns:a16="http://schemas.microsoft.com/office/drawing/2014/main" id="{A8496C2B-821F-6D60-D978-5E9477970C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139" y="1103072"/>
            <a:ext cx="914400" cy="914400"/>
          </a:xfrm>
          <a:prstGeom prst="rect">
            <a:avLst/>
          </a:prstGeom>
        </p:spPr>
      </p:pic>
      <p:pic>
        <p:nvPicPr>
          <p:cNvPr id="8" name="Graphic 7" descr="Kiosk with solid fill">
            <a:extLst>
              <a:ext uri="{FF2B5EF4-FFF2-40B4-BE49-F238E27FC236}">
                <a16:creationId xmlns:a16="http://schemas.microsoft.com/office/drawing/2014/main" id="{D7E8DF9B-D927-E690-015C-02984A9E97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0691" y="2529974"/>
            <a:ext cx="914400" cy="914400"/>
          </a:xfrm>
          <a:prstGeom prst="rect">
            <a:avLst/>
          </a:prstGeom>
        </p:spPr>
      </p:pic>
      <p:pic>
        <p:nvPicPr>
          <p:cNvPr id="12" name="Graphic 11" descr="Mortgage with solid fill">
            <a:extLst>
              <a:ext uri="{FF2B5EF4-FFF2-40B4-BE49-F238E27FC236}">
                <a16:creationId xmlns:a16="http://schemas.microsoft.com/office/drawing/2014/main" id="{4C4D25B3-F086-27C7-0015-3759B1DF36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637" y="3867489"/>
            <a:ext cx="914400" cy="914400"/>
          </a:xfrm>
          <a:prstGeom prst="rect">
            <a:avLst/>
          </a:prstGeom>
        </p:spPr>
      </p:pic>
      <p:pic>
        <p:nvPicPr>
          <p:cNvPr id="15" name="Graphic 14" descr="Safe with solid fill">
            <a:extLst>
              <a:ext uri="{FF2B5EF4-FFF2-40B4-BE49-F238E27FC236}">
                <a16:creationId xmlns:a16="http://schemas.microsoft.com/office/drawing/2014/main" id="{6731E3E1-A4F2-413C-90C0-86F89ED5FB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7279" y="5257187"/>
            <a:ext cx="914400" cy="914400"/>
          </a:xfrm>
          <a:prstGeom prst="rect">
            <a:avLst/>
          </a:prstGeom>
        </p:spPr>
      </p:pic>
      <p:pic>
        <p:nvPicPr>
          <p:cNvPr id="17" name="Graphic 16" descr="Piggy Bank with solid fill">
            <a:extLst>
              <a:ext uri="{FF2B5EF4-FFF2-40B4-BE49-F238E27FC236}">
                <a16:creationId xmlns:a16="http://schemas.microsoft.com/office/drawing/2014/main" id="{F428169D-9118-985B-F89C-9206475D5E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2363" y="6680583"/>
            <a:ext cx="914400" cy="1096125"/>
          </a:xfrm>
          <a:prstGeom prst="rect">
            <a:avLst/>
          </a:prstGeom>
        </p:spPr>
      </p:pic>
      <p:pic>
        <p:nvPicPr>
          <p:cNvPr id="19" name="Graphic 18" descr="Employee badge with solid fill">
            <a:extLst>
              <a:ext uri="{FF2B5EF4-FFF2-40B4-BE49-F238E27FC236}">
                <a16:creationId xmlns:a16="http://schemas.microsoft.com/office/drawing/2014/main" id="{5102C296-2183-B8F4-C20D-548E04204C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17279" y="8089838"/>
            <a:ext cx="914400" cy="914400"/>
          </a:xfrm>
          <a:prstGeom prst="rect">
            <a:avLst/>
          </a:prstGeom>
        </p:spPr>
      </p:pic>
    </p:spTree>
    <p:extLst>
      <p:ext uri="{BB962C8B-B14F-4D97-AF65-F5344CB8AC3E}">
        <p14:creationId xmlns:p14="http://schemas.microsoft.com/office/powerpoint/2010/main" val="16346061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897386DA8159488CB4A7572219C3F2" ma:contentTypeVersion="6" ma:contentTypeDescription="Create a new document." ma:contentTypeScope="" ma:versionID="b72128021514904c5dbe20c3033d3e05">
  <xsd:schema xmlns:xsd="http://www.w3.org/2001/XMLSchema" xmlns:xs="http://www.w3.org/2001/XMLSchema" xmlns:p="http://schemas.microsoft.com/office/2006/metadata/properties" xmlns:ns3="b665f7ef-afb4-4ce5-9124-82ca076a2e3f" targetNamespace="http://schemas.microsoft.com/office/2006/metadata/properties" ma:root="true" ma:fieldsID="c0641c77ca8a58de90043ca5d78dcebc" ns3:_="">
    <xsd:import namespace="b665f7ef-afb4-4ce5-9124-82ca076a2e3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5f7ef-afb4-4ce5-9124-82ca076a2e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65f7ef-afb4-4ce5-9124-82ca076a2e3f" xsi:nil="true"/>
  </documentManagement>
</p:properties>
</file>

<file path=customXml/itemProps1.xml><?xml version="1.0" encoding="utf-8"?>
<ds:datastoreItem xmlns:ds="http://schemas.openxmlformats.org/officeDocument/2006/customXml" ds:itemID="{8ACF1376-017E-4706-BE4C-A67F014CE6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5f7ef-afb4-4ce5-9124-82ca076a2e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582CE0-7A20-4931-9A99-CA993CE20B08}">
  <ds:schemaRefs>
    <ds:schemaRef ds:uri="http://schemas.microsoft.com/sharepoint/v3/contenttype/forms"/>
  </ds:schemaRefs>
</ds:datastoreItem>
</file>

<file path=customXml/itemProps3.xml><?xml version="1.0" encoding="utf-8"?>
<ds:datastoreItem xmlns:ds="http://schemas.openxmlformats.org/officeDocument/2006/customXml" ds:itemID="{556E36C1-429B-47D5-8B0D-DC628CA66441}">
  <ds:schemaRefs>
    <ds:schemaRef ds:uri="http://schemas.microsoft.com/office/2006/documentManagement/types"/>
    <ds:schemaRef ds:uri="http://purl.org/dc/elements/1.1/"/>
    <ds:schemaRef ds:uri="http://schemas.microsoft.com/office/2006/metadata/properties"/>
    <ds:schemaRef ds:uri="b665f7ef-afb4-4ce5-9124-82ca076a2e3f"/>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2102</TotalTime>
  <Words>4414</Words>
  <Application>Microsoft Office PowerPoint</Application>
  <PresentationFormat>A4 Paper (210x297 mm)</PresentationFormat>
  <Paragraphs>373</Paragraphs>
  <Slides>24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Arial Black</vt:lpstr>
      <vt:lpstr>Avenir Next LT Pro</vt:lpstr>
      <vt:lpstr>Segoe UI Black</vt:lpstr>
      <vt:lpstr>Office Theme</vt:lpstr>
      <vt:lpstr>Contractual principles and obligations in business   An entrepreneur’s guide (Best viewed in “Slide Show” mode)</vt:lpstr>
      <vt:lpstr>Contents</vt:lpstr>
      <vt:lpstr>What is a contract and contract formation</vt:lpstr>
      <vt:lpstr>Contract Formation</vt:lpstr>
      <vt:lpstr>Contract Formation</vt:lpstr>
      <vt:lpstr>Is a Contract lawful?</vt:lpstr>
      <vt:lpstr>Form of a contract</vt:lpstr>
      <vt:lpstr>Types of contract that a business might enter into</vt:lpstr>
      <vt:lpstr>Contract relationships explained</vt:lpstr>
      <vt:lpstr>Types of contract terms</vt:lpstr>
      <vt:lpstr>Classification of contract terms</vt:lpstr>
      <vt:lpstr>Incorporation of terms into a contract and exclusion and limitations</vt:lpstr>
      <vt:lpstr>How is a Contract Discharged</vt:lpstr>
      <vt:lpstr>PowerPoint Presentation</vt:lpstr>
      <vt:lpstr>PowerPoint Presentation</vt:lpstr>
      <vt:lpstr>Legal consequences of breaching a contract</vt:lpstr>
      <vt:lpstr>PowerPoint Presentation</vt:lpstr>
      <vt:lpstr>Contract Breach Examples</vt:lpstr>
      <vt:lpstr>PowerPoint Presentation</vt:lpstr>
      <vt:lpstr>Dispute resolution</vt:lpstr>
      <vt:lpstr>How does dispute resolution work?</vt:lpstr>
      <vt:lpstr>Where to find further legal support</vt:lpstr>
      <vt:lpstr>Legal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Maknine (Student)</dc:creator>
  <cp:lastModifiedBy>Deborah.Wood</cp:lastModifiedBy>
  <cp:revision>21</cp:revision>
  <cp:lastPrinted>2025-03-05T15:32:17Z</cp:lastPrinted>
  <dcterms:created xsi:type="dcterms:W3CDTF">2025-02-26T08:47:31Z</dcterms:created>
  <dcterms:modified xsi:type="dcterms:W3CDTF">2025-05-08T07:58:26Z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0x010100FF897386DA8159488CB4A7572219C3F2</vt:lpwstr>
  </property>
</Properties>
</file>