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86" r:id="rId3"/>
    <p:sldId id="257" r:id="rId4"/>
    <p:sldId id="258" r:id="rId5"/>
    <p:sldId id="260" r:id="rId6"/>
    <p:sldId id="269" r:id="rId7"/>
    <p:sldId id="270" r:id="rId8"/>
    <p:sldId id="261" r:id="rId9"/>
    <p:sldId id="262" r:id="rId10"/>
    <p:sldId id="267" r:id="rId11"/>
    <p:sldId id="268" r:id="rId12"/>
    <p:sldId id="287" r:id="rId13"/>
    <p:sldId id="263" r:id="rId14"/>
    <p:sldId id="264" r:id="rId15"/>
    <p:sldId id="271" r:id="rId16"/>
    <p:sldId id="272" r:id="rId17"/>
    <p:sldId id="273" r:id="rId18"/>
    <p:sldId id="274" r:id="rId19"/>
    <p:sldId id="276" r:id="rId20"/>
    <p:sldId id="277" r:id="rId21"/>
    <p:sldId id="279" r:id="rId22"/>
    <p:sldId id="280" r:id="rId23"/>
    <p:sldId id="281" r:id="rId24"/>
    <p:sldId id="282" r:id="rId25"/>
    <p:sldId id="283" r:id="rId26"/>
    <p:sldId id="285" r:id="rId27"/>
    <p:sldId id="288" r:id="rId28"/>
  </p:sldIdLst>
  <p:sldSz cx="7556500" cy="10693400"/>
  <p:notesSz cx="6858000" cy="9144000"/>
  <p:embeddedFontLst>
    <p:embeddedFont>
      <p:font typeface="Arial Bold" panose="020B0704020202020204" pitchFamily="34" charset="0"/>
      <p:regular r:id="rId30"/>
      <p:bold r:id="rId31"/>
    </p:embeddedFont>
    <p:embeddedFont>
      <p:font typeface="Canva Sans" panose="020B0604020202020204" charset="0"/>
      <p:regular r:id="rId32"/>
    </p:embeddedFont>
    <p:embeddedFont>
      <p:font typeface="Open Sauce" panose="020B0604020202020204" charset="0"/>
      <p:regular r:id="rId33"/>
    </p:embeddedFont>
    <p:embeddedFont>
      <p:font typeface="Poppins" panose="00000500000000000000" pitchFamily="2" charset="0"/>
      <p:regular r:id="rId34"/>
      <p:bold r:id="rId35"/>
      <p:italic r:id="rId36"/>
      <p:boldItalic r:id="rId37"/>
    </p:embeddedFont>
    <p:embeddedFont>
      <p:font typeface="Poppins Bold" panose="00000800000000000000" pitchFamily="2" charset="0"/>
      <p:regular r:id="rId38"/>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1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604457-D415-4C8E-96ED-E597E0943B76}" v="11" dt="2025-05-08T07:48:10.9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104" d="100"/>
          <a:sy n="104" d="100"/>
        </p:scale>
        <p:origin x="644" y="-5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orah.Wood" userId="470d72d8-1379-45ac-9ea6-ad6e571efc9f" providerId="ADAL" clId="{3E604457-D415-4C8E-96ED-E597E0943B76}"/>
    <pc:docChg chg="undo custSel modSld">
      <pc:chgData name="Deborah.Wood" userId="470d72d8-1379-45ac-9ea6-ad6e571efc9f" providerId="ADAL" clId="{3E604457-D415-4C8E-96ED-E597E0943B76}" dt="2025-05-08T07:41:39.398" v="2412" actId="113"/>
      <pc:docMkLst>
        <pc:docMk/>
      </pc:docMkLst>
      <pc:sldChg chg="modSp mod">
        <pc:chgData name="Deborah.Wood" userId="470d72d8-1379-45ac-9ea6-ad6e571efc9f" providerId="ADAL" clId="{3E604457-D415-4C8E-96ED-E597E0943B76}" dt="2025-05-07T11:51:06.857" v="2182" actId="962"/>
        <pc:sldMkLst>
          <pc:docMk/>
          <pc:sldMk cId="0" sldId="256"/>
        </pc:sldMkLst>
        <pc:spChg chg="mod">
          <ac:chgData name="Deborah.Wood" userId="470d72d8-1379-45ac-9ea6-ad6e571efc9f" providerId="ADAL" clId="{3E604457-D415-4C8E-96ED-E597E0943B76}" dt="2025-05-07T11:51:06.849" v="2179" actId="962"/>
          <ac:spMkLst>
            <pc:docMk/>
            <pc:sldMk cId="0" sldId="256"/>
            <ac:spMk id="2" creationId="{00000000-0000-0000-0000-000000000000}"/>
          </ac:spMkLst>
        </pc:spChg>
        <pc:spChg chg="mod">
          <ac:chgData name="Deborah.Wood" userId="470d72d8-1379-45ac-9ea6-ad6e571efc9f" providerId="ADAL" clId="{3E604457-D415-4C8E-96ED-E597E0943B76}" dt="2025-05-07T11:51:06.857" v="2180" actId="962"/>
          <ac:spMkLst>
            <pc:docMk/>
            <pc:sldMk cId="0" sldId="256"/>
            <ac:spMk id="3" creationId="{00000000-0000-0000-0000-000000000000}"/>
          </ac:spMkLst>
        </pc:spChg>
        <pc:spChg chg="mod">
          <ac:chgData name="Deborah.Wood" userId="470d72d8-1379-45ac-9ea6-ad6e571efc9f" providerId="ADAL" clId="{3E604457-D415-4C8E-96ED-E597E0943B76}" dt="2025-05-07T11:51:06.857" v="2181" actId="962"/>
          <ac:spMkLst>
            <pc:docMk/>
            <pc:sldMk cId="0" sldId="256"/>
            <ac:spMk id="4" creationId="{00000000-0000-0000-0000-000000000000}"/>
          </ac:spMkLst>
        </pc:spChg>
        <pc:spChg chg="mod">
          <ac:chgData name="Deborah.Wood" userId="470d72d8-1379-45ac-9ea6-ad6e571efc9f" providerId="ADAL" clId="{3E604457-D415-4C8E-96ED-E597E0943B76}" dt="2025-05-07T11:51:06.857" v="2182" actId="962"/>
          <ac:spMkLst>
            <pc:docMk/>
            <pc:sldMk cId="0" sldId="256"/>
            <ac:spMk id="5" creationId="{00000000-0000-0000-0000-000000000000}"/>
          </ac:spMkLst>
        </pc:spChg>
      </pc:sldChg>
      <pc:sldChg chg="modSp mod">
        <pc:chgData name="Deborah.Wood" userId="470d72d8-1379-45ac-9ea6-ad6e571efc9f" providerId="ADAL" clId="{3E604457-D415-4C8E-96ED-E597E0943B76}" dt="2025-05-07T11:51:06.888" v="2187" actId="962"/>
        <pc:sldMkLst>
          <pc:docMk/>
          <pc:sldMk cId="0" sldId="257"/>
        </pc:sldMkLst>
        <pc:spChg chg="mod">
          <ac:chgData name="Deborah.Wood" userId="470d72d8-1379-45ac-9ea6-ad6e571efc9f" providerId="ADAL" clId="{3E604457-D415-4C8E-96ED-E597E0943B76}" dt="2025-05-07T11:51:06.873" v="2183" actId="962"/>
          <ac:spMkLst>
            <pc:docMk/>
            <pc:sldMk cId="0" sldId="257"/>
            <ac:spMk id="2" creationId="{00000000-0000-0000-0000-000000000000}"/>
          </ac:spMkLst>
        </pc:spChg>
        <pc:spChg chg="mod">
          <ac:chgData name="Deborah.Wood" userId="470d72d8-1379-45ac-9ea6-ad6e571efc9f" providerId="ADAL" clId="{3E604457-D415-4C8E-96ED-E597E0943B76}" dt="2025-05-07T11:51:06.873" v="2184" actId="962"/>
          <ac:spMkLst>
            <pc:docMk/>
            <pc:sldMk cId="0" sldId="257"/>
            <ac:spMk id="3" creationId="{00000000-0000-0000-0000-000000000000}"/>
          </ac:spMkLst>
        </pc:spChg>
        <pc:spChg chg="mod">
          <ac:chgData name="Deborah.Wood" userId="470d72d8-1379-45ac-9ea6-ad6e571efc9f" providerId="ADAL" clId="{3E604457-D415-4C8E-96ED-E597E0943B76}" dt="2025-05-07T11:51:06.888" v="2185" actId="962"/>
          <ac:spMkLst>
            <pc:docMk/>
            <pc:sldMk cId="0" sldId="257"/>
            <ac:spMk id="4" creationId="{00000000-0000-0000-0000-000000000000}"/>
          </ac:spMkLst>
        </pc:spChg>
        <pc:spChg chg="mod">
          <ac:chgData name="Deborah.Wood" userId="470d72d8-1379-45ac-9ea6-ad6e571efc9f" providerId="ADAL" clId="{3E604457-D415-4C8E-96ED-E597E0943B76}" dt="2025-05-07T11:51:06.888" v="2186" actId="962"/>
          <ac:spMkLst>
            <pc:docMk/>
            <pc:sldMk cId="0" sldId="257"/>
            <ac:spMk id="5" creationId="{00000000-0000-0000-0000-000000000000}"/>
          </ac:spMkLst>
        </pc:spChg>
        <pc:spChg chg="mod">
          <ac:chgData name="Deborah.Wood" userId="470d72d8-1379-45ac-9ea6-ad6e571efc9f" providerId="ADAL" clId="{3E604457-D415-4C8E-96ED-E597E0943B76}" dt="2025-05-07T11:51:06.888" v="2187" actId="962"/>
          <ac:spMkLst>
            <pc:docMk/>
            <pc:sldMk cId="0" sldId="257"/>
            <ac:spMk id="6" creationId="{00000000-0000-0000-0000-000000000000}"/>
          </ac:spMkLst>
        </pc:spChg>
      </pc:sldChg>
      <pc:sldChg chg="modSp mod">
        <pc:chgData name="Deborah.Wood" userId="470d72d8-1379-45ac-9ea6-ad6e571efc9f" providerId="ADAL" clId="{3E604457-D415-4C8E-96ED-E597E0943B76}" dt="2025-05-07T11:51:18.752" v="2328" actId="962"/>
        <pc:sldMkLst>
          <pc:docMk/>
          <pc:sldMk cId="0" sldId="258"/>
        </pc:sldMkLst>
        <pc:spChg chg="mod">
          <ac:chgData name="Deborah.Wood" userId="470d72d8-1379-45ac-9ea6-ad6e571efc9f" providerId="ADAL" clId="{3E604457-D415-4C8E-96ED-E597E0943B76}" dt="2025-05-07T11:51:06.921" v="2188" actId="962"/>
          <ac:spMkLst>
            <pc:docMk/>
            <pc:sldMk cId="0" sldId="258"/>
            <ac:spMk id="2" creationId="{00000000-0000-0000-0000-000000000000}"/>
          </ac:spMkLst>
        </pc:spChg>
        <pc:spChg chg="mod">
          <ac:chgData name="Deborah.Wood" userId="470d72d8-1379-45ac-9ea6-ad6e571efc9f" providerId="ADAL" clId="{3E604457-D415-4C8E-96ED-E597E0943B76}" dt="2025-05-07T11:51:06.926" v="2189" actId="962"/>
          <ac:spMkLst>
            <pc:docMk/>
            <pc:sldMk cId="0" sldId="258"/>
            <ac:spMk id="4" creationId="{00000000-0000-0000-0000-000000000000}"/>
          </ac:spMkLst>
        </pc:spChg>
        <pc:spChg chg="mod">
          <ac:chgData name="Deborah.Wood" userId="470d72d8-1379-45ac-9ea6-ad6e571efc9f" providerId="ADAL" clId="{3E604457-D415-4C8E-96ED-E597E0943B76}" dt="2025-05-07T11:51:06.930" v="2190" actId="962"/>
          <ac:spMkLst>
            <pc:docMk/>
            <pc:sldMk cId="0" sldId="258"/>
            <ac:spMk id="8" creationId="{00000000-0000-0000-0000-000000000000}"/>
          </ac:spMkLst>
        </pc:spChg>
        <pc:spChg chg="mod">
          <ac:chgData name="Deborah.Wood" userId="470d72d8-1379-45ac-9ea6-ad6e571efc9f" providerId="ADAL" clId="{3E604457-D415-4C8E-96ED-E597E0943B76}" dt="2025-05-07T11:51:06.935" v="2191" actId="962"/>
          <ac:spMkLst>
            <pc:docMk/>
            <pc:sldMk cId="0" sldId="258"/>
            <ac:spMk id="11" creationId="{00000000-0000-0000-0000-000000000000}"/>
          </ac:spMkLst>
        </pc:spChg>
        <pc:spChg chg="mod">
          <ac:chgData name="Deborah.Wood" userId="470d72d8-1379-45ac-9ea6-ad6e571efc9f" providerId="ADAL" clId="{3E604457-D415-4C8E-96ED-E597E0943B76}" dt="2025-05-07T11:51:06.940" v="2192" actId="962"/>
          <ac:spMkLst>
            <pc:docMk/>
            <pc:sldMk cId="0" sldId="258"/>
            <ac:spMk id="12" creationId="{00000000-0000-0000-0000-000000000000}"/>
          </ac:spMkLst>
        </pc:spChg>
        <pc:spChg chg="mod">
          <ac:chgData name="Deborah.Wood" userId="470d72d8-1379-45ac-9ea6-ad6e571efc9f" providerId="ADAL" clId="{3E604457-D415-4C8E-96ED-E597E0943B76}" dt="2025-05-07T11:51:06.944" v="2193" actId="962"/>
          <ac:spMkLst>
            <pc:docMk/>
            <pc:sldMk cId="0" sldId="258"/>
            <ac:spMk id="16" creationId="{00000000-0000-0000-0000-000000000000}"/>
          </ac:spMkLst>
        </pc:spChg>
        <pc:spChg chg="mod">
          <ac:chgData name="Deborah.Wood" userId="470d72d8-1379-45ac-9ea6-ad6e571efc9f" providerId="ADAL" clId="{3E604457-D415-4C8E-96ED-E597E0943B76}" dt="2025-05-07T11:51:06.946" v="2194" actId="962"/>
          <ac:spMkLst>
            <pc:docMk/>
            <pc:sldMk cId="0" sldId="258"/>
            <ac:spMk id="19" creationId="{00000000-0000-0000-0000-000000000000}"/>
          </ac:spMkLst>
        </pc:spChg>
        <pc:spChg chg="mod">
          <ac:chgData name="Deborah.Wood" userId="470d72d8-1379-45ac-9ea6-ad6e571efc9f" providerId="ADAL" clId="{3E604457-D415-4C8E-96ED-E597E0943B76}" dt="2025-05-07T11:51:06.946" v="2195" actId="962"/>
          <ac:spMkLst>
            <pc:docMk/>
            <pc:sldMk cId="0" sldId="258"/>
            <ac:spMk id="20" creationId="{00000000-0000-0000-0000-000000000000}"/>
          </ac:spMkLst>
        </pc:spChg>
        <pc:spChg chg="mod">
          <ac:chgData name="Deborah.Wood" userId="470d72d8-1379-45ac-9ea6-ad6e571efc9f" providerId="ADAL" clId="{3E604457-D415-4C8E-96ED-E597E0943B76}" dt="2025-05-07T11:51:06.957" v="2196" actId="962"/>
          <ac:spMkLst>
            <pc:docMk/>
            <pc:sldMk cId="0" sldId="258"/>
            <ac:spMk id="23" creationId="{00000000-0000-0000-0000-000000000000}"/>
          </ac:spMkLst>
        </pc:spChg>
        <pc:spChg chg="mod">
          <ac:chgData name="Deborah.Wood" userId="470d72d8-1379-45ac-9ea6-ad6e571efc9f" providerId="ADAL" clId="{3E604457-D415-4C8E-96ED-E597E0943B76}" dt="2025-05-07T11:51:06.957" v="2197" actId="962"/>
          <ac:spMkLst>
            <pc:docMk/>
            <pc:sldMk cId="0" sldId="258"/>
            <ac:spMk id="28" creationId="{00000000-0000-0000-0000-000000000000}"/>
          </ac:spMkLst>
        </pc:spChg>
        <pc:spChg chg="mod">
          <ac:chgData name="Deborah.Wood" userId="470d72d8-1379-45ac-9ea6-ad6e571efc9f" providerId="ADAL" clId="{3E604457-D415-4C8E-96ED-E597E0943B76}" dt="2025-05-07T11:51:06.957" v="2198" actId="962"/>
          <ac:spMkLst>
            <pc:docMk/>
            <pc:sldMk cId="0" sldId="258"/>
            <ac:spMk id="29" creationId="{00000000-0000-0000-0000-000000000000}"/>
          </ac:spMkLst>
        </pc:spChg>
        <pc:grpChg chg="mod">
          <ac:chgData name="Deborah.Wood" userId="470d72d8-1379-45ac-9ea6-ad6e571efc9f" providerId="ADAL" clId="{3E604457-D415-4C8E-96ED-E597E0943B76}" dt="2025-05-07T11:51:16.016" v="2325" actId="962"/>
          <ac:grpSpMkLst>
            <pc:docMk/>
            <pc:sldMk cId="0" sldId="258"/>
            <ac:grpSpMk id="9" creationId="{00000000-0000-0000-0000-000000000000}"/>
          </ac:grpSpMkLst>
        </pc:grpChg>
        <pc:grpChg chg="mod">
          <ac:chgData name="Deborah.Wood" userId="470d72d8-1379-45ac-9ea6-ad6e571efc9f" providerId="ADAL" clId="{3E604457-D415-4C8E-96ED-E597E0943B76}" dt="2025-05-07T11:51:16.949" v="2326" actId="962"/>
          <ac:grpSpMkLst>
            <pc:docMk/>
            <pc:sldMk cId="0" sldId="258"/>
            <ac:grpSpMk id="13" creationId="{00000000-0000-0000-0000-000000000000}"/>
          </ac:grpSpMkLst>
        </pc:grpChg>
        <pc:grpChg chg="mod">
          <ac:chgData name="Deborah.Wood" userId="470d72d8-1379-45ac-9ea6-ad6e571efc9f" providerId="ADAL" clId="{3E604457-D415-4C8E-96ED-E597E0943B76}" dt="2025-05-07T11:51:17.671" v="2327" actId="962"/>
          <ac:grpSpMkLst>
            <pc:docMk/>
            <pc:sldMk cId="0" sldId="258"/>
            <ac:grpSpMk id="17" creationId="{00000000-0000-0000-0000-000000000000}"/>
          </ac:grpSpMkLst>
        </pc:grpChg>
        <pc:grpChg chg="mod">
          <ac:chgData name="Deborah.Wood" userId="470d72d8-1379-45ac-9ea6-ad6e571efc9f" providerId="ADAL" clId="{3E604457-D415-4C8E-96ED-E597E0943B76}" dt="2025-05-07T11:51:18.752" v="2328" actId="962"/>
          <ac:grpSpMkLst>
            <pc:docMk/>
            <pc:sldMk cId="0" sldId="258"/>
            <ac:grpSpMk id="21" creationId="{00000000-0000-0000-0000-000000000000}"/>
          </ac:grpSpMkLst>
        </pc:grpChg>
      </pc:sldChg>
      <pc:sldChg chg="modSp mod">
        <pc:chgData name="Deborah.Wood" userId="470d72d8-1379-45ac-9ea6-ad6e571efc9f" providerId="ADAL" clId="{3E604457-D415-4C8E-96ED-E597E0943B76}" dt="2025-05-07T11:51:21.542" v="2332" actId="962"/>
        <pc:sldMkLst>
          <pc:docMk/>
          <pc:sldMk cId="0" sldId="260"/>
        </pc:sldMkLst>
        <pc:spChg chg="mod">
          <ac:chgData name="Deborah.Wood" userId="470d72d8-1379-45ac-9ea6-ad6e571efc9f" providerId="ADAL" clId="{3E604457-D415-4C8E-96ED-E597E0943B76}" dt="2025-05-07T11:51:06.989" v="2199" actId="962"/>
          <ac:spMkLst>
            <pc:docMk/>
            <pc:sldMk cId="0" sldId="260"/>
            <ac:spMk id="2" creationId="{00000000-0000-0000-0000-000000000000}"/>
          </ac:spMkLst>
        </pc:spChg>
        <pc:spChg chg="mod">
          <ac:chgData name="Deborah.Wood" userId="470d72d8-1379-45ac-9ea6-ad6e571efc9f" providerId="ADAL" clId="{3E604457-D415-4C8E-96ED-E597E0943B76}" dt="2025-05-07T11:51:06.989" v="2200" actId="962"/>
          <ac:spMkLst>
            <pc:docMk/>
            <pc:sldMk cId="0" sldId="260"/>
            <ac:spMk id="12" creationId="{00000000-0000-0000-0000-000000000000}"/>
          </ac:spMkLst>
        </pc:spChg>
        <pc:spChg chg="mod">
          <ac:chgData name="Deborah.Wood" userId="470d72d8-1379-45ac-9ea6-ad6e571efc9f" providerId="ADAL" clId="{3E604457-D415-4C8E-96ED-E597E0943B76}" dt="2025-05-07T11:51:07.005" v="2201" actId="962"/>
          <ac:spMkLst>
            <pc:docMk/>
            <pc:sldMk cId="0" sldId="260"/>
            <ac:spMk id="13" creationId="{00000000-0000-0000-0000-000000000000}"/>
          </ac:spMkLst>
        </pc:spChg>
        <pc:spChg chg="mod">
          <ac:chgData name="Deborah.Wood" userId="470d72d8-1379-45ac-9ea6-ad6e571efc9f" providerId="ADAL" clId="{3E604457-D415-4C8E-96ED-E597E0943B76}" dt="2025-05-07T11:51:07.005" v="2202" actId="962"/>
          <ac:spMkLst>
            <pc:docMk/>
            <pc:sldMk cId="0" sldId="260"/>
            <ac:spMk id="14" creationId="{00000000-0000-0000-0000-000000000000}"/>
          </ac:spMkLst>
        </pc:spChg>
        <pc:spChg chg="mod">
          <ac:chgData name="Deborah.Wood" userId="470d72d8-1379-45ac-9ea6-ad6e571efc9f" providerId="ADAL" clId="{3E604457-D415-4C8E-96ED-E597E0943B76}" dt="2025-05-07T11:51:07.005" v="2203" actId="962"/>
          <ac:spMkLst>
            <pc:docMk/>
            <pc:sldMk cId="0" sldId="260"/>
            <ac:spMk id="15" creationId="{00000000-0000-0000-0000-000000000000}"/>
          </ac:spMkLst>
        </pc:spChg>
        <pc:spChg chg="mod">
          <ac:chgData name="Deborah.Wood" userId="470d72d8-1379-45ac-9ea6-ad6e571efc9f" providerId="ADAL" clId="{3E604457-D415-4C8E-96ED-E597E0943B76}" dt="2025-05-07T11:51:07.005" v="2204" actId="962"/>
          <ac:spMkLst>
            <pc:docMk/>
            <pc:sldMk cId="0" sldId="260"/>
            <ac:spMk id="16" creationId="{00000000-0000-0000-0000-000000000000}"/>
          </ac:spMkLst>
        </pc:spChg>
        <pc:spChg chg="mod">
          <ac:chgData name="Deborah.Wood" userId="470d72d8-1379-45ac-9ea6-ad6e571efc9f" providerId="ADAL" clId="{3E604457-D415-4C8E-96ED-E597E0943B76}" dt="2025-05-07T11:51:07.020" v="2205" actId="962"/>
          <ac:spMkLst>
            <pc:docMk/>
            <pc:sldMk cId="0" sldId="260"/>
            <ac:spMk id="17" creationId="{00000000-0000-0000-0000-000000000000}"/>
          </ac:spMkLst>
        </pc:spChg>
        <pc:spChg chg="mod">
          <ac:chgData name="Deborah.Wood" userId="470d72d8-1379-45ac-9ea6-ad6e571efc9f" providerId="ADAL" clId="{3E604457-D415-4C8E-96ED-E597E0943B76}" dt="2025-04-28T17:21:18.208" v="0" actId="14100"/>
          <ac:spMkLst>
            <pc:docMk/>
            <pc:sldMk cId="0" sldId="260"/>
            <ac:spMk id="19" creationId="{00000000-0000-0000-0000-000000000000}"/>
          </ac:spMkLst>
        </pc:spChg>
        <pc:spChg chg="mod">
          <ac:chgData name="Deborah.Wood" userId="470d72d8-1379-45ac-9ea6-ad6e571efc9f" providerId="ADAL" clId="{3E604457-D415-4C8E-96ED-E597E0943B76}" dt="2025-04-28T17:23:23.427" v="71" actId="20577"/>
          <ac:spMkLst>
            <pc:docMk/>
            <pc:sldMk cId="0" sldId="260"/>
            <ac:spMk id="22" creationId="{00000000-0000-0000-0000-000000000000}"/>
          </ac:spMkLst>
        </pc:spChg>
        <pc:grpChg chg="mod">
          <ac:chgData name="Deborah.Wood" userId="470d72d8-1379-45ac-9ea6-ad6e571efc9f" providerId="ADAL" clId="{3E604457-D415-4C8E-96ED-E597E0943B76}" dt="2025-05-07T11:51:19.738" v="2329" actId="962"/>
          <ac:grpSpMkLst>
            <pc:docMk/>
            <pc:sldMk cId="0" sldId="260"/>
            <ac:grpSpMk id="4" creationId="{00000000-0000-0000-0000-000000000000}"/>
          </ac:grpSpMkLst>
        </pc:grpChg>
        <pc:grpChg chg="mod">
          <ac:chgData name="Deborah.Wood" userId="470d72d8-1379-45ac-9ea6-ad6e571efc9f" providerId="ADAL" clId="{3E604457-D415-4C8E-96ED-E597E0943B76}" dt="2025-05-07T11:51:20.281" v="2330" actId="962"/>
          <ac:grpSpMkLst>
            <pc:docMk/>
            <pc:sldMk cId="0" sldId="260"/>
            <ac:grpSpMk id="6" creationId="{00000000-0000-0000-0000-000000000000}"/>
          </ac:grpSpMkLst>
        </pc:grpChg>
        <pc:grpChg chg="mod">
          <ac:chgData name="Deborah.Wood" userId="470d72d8-1379-45ac-9ea6-ad6e571efc9f" providerId="ADAL" clId="{3E604457-D415-4C8E-96ED-E597E0943B76}" dt="2025-05-07T11:51:20.798" v="2331" actId="962"/>
          <ac:grpSpMkLst>
            <pc:docMk/>
            <pc:sldMk cId="0" sldId="260"/>
            <ac:grpSpMk id="8" creationId="{00000000-0000-0000-0000-000000000000}"/>
          </ac:grpSpMkLst>
        </pc:grpChg>
        <pc:grpChg chg="mod">
          <ac:chgData name="Deborah.Wood" userId="470d72d8-1379-45ac-9ea6-ad6e571efc9f" providerId="ADAL" clId="{3E604457-D415-4C8E-96ED-E597E0943B76}" dt="2025-05-07T11:51:21.542" v="2332" actId="962"/>
          <ac:grpSpMkLst>
            <pc:docMk/>
            <pc:sldMk cId="0" sldId="260"/>
            <ac:grpSpMk id="10" creationId="{00000000-0000-0000-0000-000000000000}"/>
          </ac:grpSpMkLst>
        </pc:grpChg>
      </pc:sldChg>
      <pc:sldChg chg="modSp mod">
        <pc:chgData name="Deborah.Wood" userId="470d72d8-1379-45ac-9ea6-ad6e571efc9f" providerId="ADAL" clId="{3E604457-D415-4C8E-96ED-E597E0943B76}" dt="2025-05-07T11:51:28.158" v="2342" actId="962"/>
        <pc:sldMkLst>
          <pc:docMk/>
          <pc:sldMk cId="0" sldId="261"/>
        </pc:sldMkLst>
        <pc:spChg chg="mod">
          <ac:chgData name="Deborah.Wood" userId="470d72d8-1379-45ac-9ea6-ad6e571efc9f" providerId="ADAL" clId="{3E604457-D415-4C8E-96ED-E597E0943B76}" dt="2025-05-07T11:51:07.114" v="2213" actId="962"/>
          <ac:spMkLst>
            <pc:docMk/>
            <pc:sldMk cId="0" sldId="261"/>
            <ac:spMk id="2" creationId="{00000000-0000-0000-0000-000000000000}"/>
          </ac:spMkLst>
        </pc:spChg>
        <pc:spChg chg="mod">
          <ac:chgData name="Deborah.Wood" userId="470d72d8-1379-45ac-9ea6-ad6e571efc9f" providerId="ADAL" clId="{3E604457-D415-4C8E-96ED-E597E0943B76}" dt="2025-05-07T11:51:07.114" v="2214" actId="962"/>
          <ac:spMkLst>
            <pc:docMk/>
            <pc:sldMk cId="0" sldId="261"/>
            <ac:spMk id="6" creationId="{00000000-0000-0000-0000-000000000000}"/>
          </ac:spMkLst>
        </pc:spChg>
        <pc:spChg chg="mod">
          <ac:chgData name="Deborah.Wood" userId="470d72d8-1379-45ac-9ea6-ad6e571efc9f" providerId="ADAL" clId="{3E604457-D415-4C8E-96ED-E597E0943B76}" dt="2025-05-07T11:51:07.130" v="2215" actId="962"/>
          <ac:spMkLst>
            <pc:docMk/>
            <pc:sldMk cId="0" sldId="261"/>
            <ac:spMk id="9" creationId="{00000000-0000-0000-0000-000000000000}"/>
          </ac:spMkLst>
        </pc:spChg>
        <pc:spChg chg="mod">
          <ac:chgData name="Deborah.Wood" userId="470d72d8-1379-45ac-9ea6-ad6e571efc9f" providerId="ADAL" clId="{3E604457-D415-4C8E-96ED-E597E0943B76}" dt="2025-05-07T11:51:07.130" v="2216" actId="962"/>
          <ac:spMkLst>
            <pc:docMk/>
            <pc:sldMk cId="0" sldId="261"/>
            <ac:spMk id="10" creationId="{00000000-0000-0000-0000-000000000000}"/>
          </ac:spMkLst>
        </pc:spChg>
        <pc:spChg chg="mod">
          <ac:chgData name="Deborah.Wood" userId="470d72d8-1379-45ac-9ea6-ad6e571efc9f" providerId="ADAL" clId="{3E604457-D415-4C8E-96ED-E597E0943B76}" dt="2025-05-07T11:51:07.130" v="2217" actId="962"/>
          <ac:spMkLst>
            <pc:docMk/>
            <pc:sldMk cId="0" sldId="261"/>
            <ac:spMk id="11" creationId="{00000000-0000-0000-0000-000000000000}"/>
          </ac:spMkLst>
        </pc:spChg>
        <pc:spChg chg="mod">
          <ac:chgData name="Deborah.Wood" userId="470d72d8-1379-45ac-9ea6-ad6e571efc9f" providerId="ADAL" clId="{3E604457-D415-4C8E-96ED-E597E0943B76}" dt="2025-05-07T11:51:07.145" v="2218" actId="962"/>
          <ac:spMkLst>
            <pc:docMk/>
            <pc:sldMk cId="0" sldId="261"/>
            <ac:spMk id="12" creationId="{00000000-0000-0000-0000-000000000000}"/>
          </ac:spMkLst>
        </pc:spChg>
        <pc:spChg chg="mod">
          <ac:chgData name="Deborah.Wood" userId="470d72d8-1379-45ac-9ea6-ad6e571efc9f" providerId="ADAL" clId="{3E604457-D415-4C8E-96ED-E597E0943B76}" dt="2025-05-07T11:51:07.145" v="2219" actId="962"/>
          <ac:spMkLst>
            <pc:docMk/>
            <pc:sldMk cId="0" sldId="261"/>
            <ac:spMk id="16" creationId="{00000000-0000-0000-0000-000000000000}"/>
          </ac:spMkLst>
        </pc:spChg>
        <pc:spChg chg="mod">
          <ac:chgData name="Deborah.Wood" userId="470d72d8-1379-45ac-9ea6-ad6e571efc9f" providerId="ADAL" clId="{3E604457-D415-4C8E-96ED-E597E0943B76}" dt="2025-04-28T17:26:26.846" v="80" actId="20577"/>
          <ac:spMkLst>
            <pc:docMk/>
            <pc:sldMk cId="0" sldId="261"/>
            <ac:spMk id="20" creationId="{00000000-0000-0000-0000-000000000000}"/>
          </ac:spMkLst>
        </pc:spChg>
        <pc:grpChg chg="mod">
          <ac:chgData name="Deborah.Wood" userId="470d72d8-1379-45ac-9ea6-ad6e571efc9f" providerId="ADAL" clId="{3E604457-D415-4C8E-96ED-E597E0943B76}" dt="2025-05-07T11:51:27.194" v="2340" actId="962"/>
          <ac:grpSpMkLst>
            <pc:docMk/>
            <pc:sldMk cId="0" sldId="261"/>
            <ac:grpSpMk id="4" creationId="{00000000-0000-0000-0000-000000000000}"/>
          </ac:grpSpMkLst>
        </pc:grpChg>
        <pc:grpChg chg="mod">
          <ac:chgData name="Deborah.Wood" userId="470d72d8-1379-45ac-9ea6-ad6e571efc9f" providerId="ADAL" clId="{3E604457-D415-4C8E-96ED-E597E0943B76}" dt="2025-05-07T11:51:27.694" v="2341" actId="962"/>
          <ac:grpSpMkLst>
            <pc:docMk/>
            <pc:sldMk cId="0" sldId="261"/>
            <ac:grpSpMk id="7" creationId="{00000000-0000-0000-0000-000000000000}"/>
          </ac:grpSpMkLst>
        </pc:grpChg>
        <pc:grpChg chg="mod">
          <ac:chgData name="Deborah.Wood" userId="470d72d8-1379-45ac-9ea6-ad6e571efc9f" providerId="ADAL" clId="{3E604457-D415-4C8E-96ED-E597E0943B76}" dt="2025-05-07T11:51:28.158" v="2342" actId="962"/>
          <ac:grpSpMkLst>
            <pc:docMk/>
            <pc:sldMk cId="0" sldId="261"/>
            <ac:grpSpMk id="18" creationId="{00000000-0000-0000-0000-000000000000}"/>
          </ac:grpSpMkLst>
        </pc:grpChg>
      </pc:sldChg>
      <pc:sldChg chg="modSp mod">
        <pc:chgData name="Deborah.Wood" userId="470d72d8-1379-45ac-9ea6-ad6e571efc9f" providerId="ADAL" clId="{3E604457-D415-4C8E-96ED-E597E0943B76}" dt="2025-05-07T11:52:48.512" v="2407" actId="20577"/>
        <pc:sldMkLst>
          <pc:docMk/>
          <pc:sldMk cId="0" sldId="262"/>
        </pc:sldMkLst>
        <pc:spChg chg="mod">
          <ac:chgData name="Deborah.Wood" userId="470d72d8-1379-45ac-9ea6-ad6e571efc9f" providerId="ADAL" clId="{3E604457-D415-4C8E-96ED-E597E0943B76}" dt="2025-05-07T11:51:07.173" v="2220" actId="962"/>
          <ac:spMkLst>
            <pc:docMk/>
            <pc:sldMk cId="0" sldId="262"/>
            <ac:spMk id="2" creationId="{00000000-0000-0000-0000-000000000000}"/>
          </ac:spMkLst>
        </pc:spChg>
        <pc:spChg chg="mod">
          <ac:chgData name="Deborah.Wood" userId="470d72d8-1379-45ac-9ea6-ad6e571efc9f" providerId="ADAL" clId="{3E604457-D415-4C8E-96ED-E597E0943B76}" dt="2025-05-07T11:51:07.173" v="2221" actId="962"/>
          <ac:spMkLst>
            <pc:docMk/>
            <pc:sldMk cId="0" sldId="262"/>
            <ac:spMk id="3" creationId="{00000000-0000-0000-0000-000000000000}"/>
          </ac:spMkLst>
        </pc:spChg>
        <pc:spChg chg="mod">
          <ac:chgData name="Deborah.Wood" userId="470d72d8-1379-45ac-9ea6-ad6e571efc9f" providerId="ADAL" clId="{3E604457-D415-4C8E-96ED-E597E0943B76}" dt="2025-05-07T11:51:07.173" v="2222" actId="962"/>
          <ac:spMkLst>
            <pc:docMk/>
            <pc:sldMk cId="0" sldId="262"/>
            <ac:spMk id="6" creationId="{00000000-0000-0000-0000-000000000000}"/>
          </ac:spMkLst>
        </pc:spChg>
        <pc:spChg chg="mod">
          <ac:chgData name="Deborah.Wood" userId="470d72d8-1379-45ac-9ea6-ad6e571efc9f" providerId="ADAL" clId="{3E604457-D415-4C8E-96ED-E597E0943B76}" dt="2025-05-07T11:51:07.193" v="2223" actId="962"/>
          <ac:spMkLst>
            <pc:docMk/>
            <pc:sldMk cId="0" sldId="262"/>
            <ac:spMk id="7" creationId="{00000000-0000-0000-0000-000000000000}"/>
          </ac:spMkLst>
        </pc:spChg>
        <pc:spChg chg="mod">
          <ac:chgData name="Deborah.Wood" userId="470d72d8-1379-45ac-9ea6-ad6e571efc9f" providerId="ADAL" clId="{3E604457-D415-4C8E-96ED-E597E0943B76}" dt="2025-05-07T11:51:07.193" v="2224" actId="962"/>
          <ac:spMkLst>
            <pc:docMk/>
            <pc:sldMk cId="0" sldId="262"/>
            <ac:spMk id="11" creationId="{00000000-0000-0000-0000-000000000000}"/>
          </ac:spMkLst>
        </pc:spChg>
        <pc:spChg chg="mod">
          <ac:chgData name="Deborah.Wood" userId="470d72d8-1379-45ac-9ea6-ad6e571efc9f" providerId="ADAL" clId="{3E604457-D415-4C8E-96ED-E597E0943B76}" dt="2025-05-07T11:51:07.193" v="2225" actId="962"/>
          <ac:spMkLst>
            <pc:docMk/>
            <pc:sldMk cId="0" sldId="262"/>
            <ac:spMk id="12" creationId="{00000000-0000-0000-0000-000000000000}"/>
          </ac:spMkLst>
        </pc:spChg>
        <pc:spChg chg="mod">
          <ac:chgData name="Deborah.Wood" userId="470d72d8-1379-45ac-9ea6-ad6e571efc9f" providerId="ADAL" clId="{3E604457-D415-4C8E-96ED-E597E0943B76}" dt="2025-05-07T11:51:07.193" v="2226" actId="962"/>
          <ac:spMkLst>
            <pc:docMk/>
            <pc:sldMk cId="0" sldId="262"/>
            <ac:spMk id="13" creationId="{00000000-0000-0000-0000-000000000000}"/>
          </ac:spMkLst>
        </pc:spChg>
        <pc:spChg chg="mod">
          <ac:chgData name="Deborah.Wood" userId="470d72d8-1379-45ac-9ea6-ad6e571efc9f" providerId="ADAL" clId="{3E604457-D415-4C8E-96ED-E597E0943B76}" dt="2025-05-07T11:51:07.209" v="2227" actId="962"/>
          <ac:spMkLst>
            <pc:docMk/>
            <pc:sldMk cId="0" sldId="262"/>
            <ac:spMk id="14" creationId="{00000000-0000-0000-0000-000000000000}"/>
          </ac:spMkLst>
        </pc:spChg>
        <pc:spChg chg="mod">
          <ac:chgData name="Deborah.Wood" userId="470d72d8-1379-45ac-9ea6-ad6e571efc9f" providerId="ADAL" clId="{3E604457-D415-4C8E-96ED-E597E0943B76}" dt="2025-05-07T11:51:07.209" v="2228" actId="962"/>
          <ac:spMkLst>
            <pc:docMk/>
            <pc:sldMk cId="0" sldId="262"/>
            <ac:spMk id="15" creationId="{00000000-0000-0000-0000-000000000000}"/>
          </ac:spMkLst>
        </pc:spChg>
        <pc:spChg chg="mod">
          <ac:chgData name="Deborah.Wood" userId="470d72d8-1379-45ac-9ea6-ad6e571efc9f" providerId="ADAL" clId="{3E604457-D415-4C8E-96ED-E597E0943B76}" dt="2025-05-07T11:51:07.209" v="2229" actId="962"/>
          <ac:spMkLst>
            <pc:docMk/>
            <pc:sldMk cId="0" sldId="262"/>
            <ac:spMk id="16" creationId="{00000000-0000-0000-0000-000000000000}"/>
          </ac:spMkLst>
        </pc:spChg>
        <pc:spChg chg="mod">
          <ac:chgData name="Deborah.Wood" userId="470d72d8-1379-45ac-9ea6-ad6e571efc9f" providerId="ADAL" clId="{3E604457-D415-4C8E-96ED-E597E0943B76}" dt="2025-04-28T17:27:10.409" v="95" actId="20577"/>
          <ac:spMkLst>
            <pc:docMk/>
            <pc:sldMk cId="0" sldId="262"/>
            <ac:spMk id="17" creationId="{00000000-0000-0000-0000-000000000000}"/>
          </ac:spMkLst>
        </pc:spChg>
        <pc:spChg chg="mod">
          <ac:chgData name="Deborah.Wood" userId="470d72d8-1379-45ac-9ea6-ad6e571efc9f" providerId="ADAL" clId="{3E604457-D415-4C8E-96ED-E597E0943B76}" dt="2025-05-07T11:51:07.225" v="2230" actId="962"/>
          <ac:spMkLst>
            <pc:docMk/>
            <pc:sldMk cId="0" sldId="262"/>
            <ac:spMk id="21" creationId="{00000000-0000-0000-0000-000000000000}"/>
          </ac:spMkLst>
        </pc:spChg>
        <pc:spChg chg="mod">
          <ac:chgData name="Deborah.Wood" userId="470d72d8-1379-45ac-9ea6-ad6e571efc9f" providerId="ADAL" clId="{3E604457-D415-4C8E-96ED-E597E0943B76}" dt="2025-05-07T11:51:07.225" v="2231" actId="962"/>
          <ac:spMkLst>
            <pc:docMk/>
            <pc:sldMk cId="0" sldId="262"/>
            <ac:spMk id="22" creationId="{00000000-0000-0000-0000-000000000000}"/>
          </ac:spMkLst>
        </pc:spChg>
        <pc:spChg chg="mod">
          <ac:chgData name="Deborah.Wood" userId="470d72d8-1379-45ac-9ea6-ad6e571efc9f" providerId="ADAL" clId="{3E604457-D415-4C8E-96ED-E597E0943B76}" dt="2025-05-07T11:52:48.512" v="2407" actId="20577"/>
          <ac:spMkLst>
            <pc:docMk/>
            <pc:sldMk cId="0" sldId="262"/>
            <ac:spMk id="27" creationId="{5C87BCB7-A3DC-D724-AF06-3B557391FB8F}"/>
          </ac:spMkLst>
        </pc:spChg>
        <pc:grpChg chg="mod">
          <ac:chgData name="Deborah.Wood" userId="470d72d8-1379-45ac-9ea6-ad6e571efc9f" providerId="ADAL" clId="{3E604457-D415-4C8E-96ED-E597E0943B76}" dt="2025-05-07T11:51:29.280" v="2343" actId="962"/>
          <ac:grpSpMkLst>
            <pc:docMk/>
            <pc:sldMk cId="0" sldId="262"/>
            <ac:grpSpMk id="4" creationId="{00000000-0000-0000-0000-000000000000}"/>
          </ac:grpSpMkLst>
        </pc:grpChg>
        <pc:grpChg chg="mod">
          <ac:chgData name="Deborah.Wood" userId="470d72d8-1379-45ac-9ea6-ad6e571efc9f" providerId="ADAL" clId="{3E604457-D415-4C8E-96ED-E597E0943B76}" dt="2025-05-07T11:51:29.829" v="2344" actId="962"/>
          <ac:grpSpMkLst>
            <pc:docMk/>
            <pc:sldMk cId="0" sldId="262"/>
            <ac:grpSpMk id="8" creationId="{00000000-0000-0000-0000-000000000000}"/>
          </ac:grpSpMkLst>
        </pc:grpChg>
        <pc:grpChg chg="mod">
          <ac:chgData name="Deborah.Wood" userId="470d72d8-1379-45ac-9ea6-ad6e571efc9f" providerId="ADAL" clId="{3E604457-D415-4C8E-96ED-E597E0943B76}" dt="2025-05-07T11:51:30.329" v="2345" actId="962"/>
          <ac:grpSpMkLst>
            <pc:docMk/>
            <pc:sldMk cId="0" sldId="262"/>
            <ac:grpSpMk id="18" creationId="{00000000-0000-0000-0000-000000000000}"/>
          </ac:grpSpMkLst>
        </pc:grpChg>
      </pc:sldChg>
      <pc:sldChg chg="modSp mod">
        <pc:chgData name="Deborah.Wood" userId="470d72d8-1379-45ac-9ea6-ad6e571efc9f" providerId="ADAL" clId="{3E604457-D415-4C8E-96ED-E597E0943B76}" dt="2025-05-07T11:51:36.367" v="2354" actId="962"/>
        <pc:sldMkLst>
          <pc:docMk/>
          <pc:sldMk cId="0" sldId="263"/>
        </pc:sldMkLst>
        <pc:spChg chg="mod">
          <ac:chgData name="Deborah.Wood" userId="470d72d8-1379-45ac-9ea6-ad6e571efc9f" providerId="ADAL" clId="{3E604457-D415-4C8E-96ED-E597E0943B76}" dt="2025-05-07T11:51:07.342" v="2247" actId="962"/>
          <ac:spMkLst>
            <pc:docMk/>
            <pc:sldMk cId="0" sldId="263"/>
            <ac:spMk id="2" creationId="{00000000-0000-0000-0000-000000000000}"/>
          </ac:spMkLst>
        </pc:spChg>
        <pc:spChg chg="mod">
          <ac:chgData name="Deborah.Wood" userId="470d72d8-1379-45ac-9ea6-ad6e571efc9f" providerId="ADAL" clId="{3E604457-D415-4C8E-96ED-E597E0943B76}" dt="2025-05-07T11:51:07.358" v="2248" actId="962"/>
          <ac:spMkLst>
            <pc:docMk/>
            <pc:sldMk cId="0" sldId="263"/>
            <ac:spMk id="3" creationId="{00000000-0000-0000-0000-000000000000}"/>
          </ac:spMkLst>
        </pc:spChg>
        <pc:spChg chg="mod">
          <ac:chgData name="Deborah.Wood" userId="470d72d8-1379-45ac-9ea6-ad6e571efc9f" providerId="ADAL" clId="{3E604457-D415-4C8E-96ED-E597E0943B76}" dt="2025-04-28T17:29:41.826" v="116" actId="20577"/>
          <ac:spMkLst>
            <pc:docMk/>
            <pc:sldMk cId="0" sldId="263"/>
            <ac:spMk id="8" creationId="{00000000-0000-0000-0000-000000000000}"/>
          </ac:spMkLst>
        </pc:spChg>
        <pc:spChg chg="mod">
          <ac:chgData name="Deborah.Wood" userId="470d72d8-1379-45ac-9ea6-ad6e571efc9f" providerId="ADAL" clId="{3E604457-D415-4C8E-96ED-E597E0943B76}" dt="2025-05-07T11:51:07.358" v="2249" actId="962"/>
          <ac:spMkLst>
            <pc:docMk/>
            <pc:sldMk cId="0" sldId="263"/>
            <ac:spMk id="9" creationId="{00000000-0000-0000-0000-000000000000}"/>
          </ac:spMkLst>
        </pc:spChg>
        <pc:spChg chg="mod">
          <ac:chgData name="Deborah.Wood" userId="470d72d8-1379-45ac-9ea6-ad6e571efc9f" providerId="ADAL" clId="{3E604457-D415-4C8E-96ED-E597E0943B76}" dt="2025-05-07T11:51:07.358" v="2250" actId="962"/>
          <ac:spMkLst>
            <pc:docMk/>
            <pc:sldMk cId="0" sldId="263"/>
            <ac:spMk id="12" creationId="{00000000-0000-0000-0000-000000000000}"/>
          </ac:spMkLst>
        </pc:spChg>
        <pc:spChg chg="mod">
          <ac:chgData name="Deborah.Wood" userId="470d72d8-1379-45ac-9ea6-ad6e571efc9f" providerId="ADAL" clId="{3E604457-D415-4C8E-96ED-E597E0943B76}" dt="2025-05-07T11:51:07.374" v="2251" actId="962"/>
          <ac:spMkLst>
            <pc:docMk/>
            <pc:sldMk cId="0" sldId="263"/>
            <ac:spMk id="13" creationId="{00000000-0000-0000-0000-000000000000}"/>
          </ac:spMkLst>
        </pc:spChg>
        <pc:spChg chg="mod">
          <ac:chgData name="Deborah.Wood" userId="470d72d8-1379-45ac-9ea6-ad6e571efc9f" providerId="ADAL" clId="{3E604457-D415-4C8E-96ED-E597E0943B76}" dt="2025-05-07T11:51:07.374" v="2252" actId="962"/>
          <ac:spMkLst>
            <pc:docMk/>
            <pc:sldMk cId="0" sldId="263"/>
            <ac:spMk id="14" creationId="{00000000-0000-0000-0000-000000000000}"/>
          </ac:spMkLst>
        </pc:spChg>
        <pc:spChg chg="mod">
          <ac:chgData name="Deborah.Wood" userId="470d72d8-1379-45ac-9ea6-ad6e571efc9f" providerId="ADAL" clId="{3E604457-D415-4C8E-96ED-E597E0943B76}" dt="2025-05-07T11:51:07.374" v="2253" actId="962"/>
          <ac:spMkLst>
            <pc:docMk/>
            <pc:sldMk cId="0" sldId="263"/>
            <ac:spMk id="15" creationId="{00000000-0000-0000-0000-000000000000}"/>
          </ac:spMkLst>
        </pc:spChg>
        <pc:spChg chg="mod">
          <ac:chgData name="Deborah.Wood" userId="470d72d8-1379-45ac-9ea6-ad6e571efc9f" providerId="ADAL" clId="{3E604457-D415-4C8E-96ED-E597E0943B76}" dt="2025-05-07T11:51:07.374" v="2254" actId="962"/>
          <ac:spMkLst>
            <pc:docMk/>
            <pc:sldMk cId="0" sldId="263"/>
            <ac:spMk id="16" creationId="{00000000-0000-0000-0000-000000000000}"/>
          </ac:spMkLst>
        </pc:spChg>
        <pc:spChg chg="mod">
          <ac:chgData name="Deborah.Wood" userId="470d72d8-1379-45ac-9ea6-ad6e571efc9f" providerId="ADAL" clId="{3E604457-D415-4C8E-96ED-E597E0943B76}" dt="2025-05-07T11:51:07.390" v="2255" actId="962"/>
          <ac:spMkLst>
            <pc:docMk/>
            <pc:sldMk cId="0" sldId="263"/>
            <ac:spMk id="17" creationId="{00000000-0000-0000-0000-000000000000}"/>
          </ac:spMkLst>
        </pc:spChg>
        <pc:grpChg chg="mod">
          <ac:chgData name="Deborah.Wood" userId="470d72d8-1379-45ac-9ea6-ad6e571efc9f" providerId="ADAL" clId="{3E604457-D415-4C8E-96ED-E597E0943B76}" dt="2025-05-07T11:51:35.075" v="2352" actId="962"/>
          <ac:grpSpMkLst>
            <pc:docMk/>
            <pc:sldMk cId="0" sldId="263"/>
            <ac:grpSpMk id="4" creationId="{00000000-0000-0000-0000-000000000000}"/>
          </ac:grpSpMkLst>
        </pc:grpChg>
        <pc:grpChg chg="mod">
          <ac:chgData name="Deborah.Wood" userId="470d72d8-1379-45ac-9ea6-ad6e571efc9f" providerId="ADAL" clId="{3E604457-D415-4C8E-96ED-E597E0943B76}" dt="2025-05-07T11:51:35.582" v="2353" actId="962"/>
          <ac:grpSpMkLst>
            <pc:docMk/>
            <pc:sldMk cId="0" sldId="263"/>
            <ac:grpSpMk id="6" creationId="{00000000-0000-0000-0000-000000000000}"/>
          </ac:grpSpMkLst>
        </pc:grpChg>
        <pc:grpChg chg="mod">
          <ac:chgData name="Deborah.Wood" userId="470d72d8-1379-45ac-9ea6-ad6e571efc9f" providerId="ADAL" clId="{3E604457-D415-4C8E-96ED-E597E0943B76}" dt="2025-05-07T11:51:36.367" v="2354" actId="962"/>
          <ac:grpSpMkLst>
            <pc:docMk/>
            <pc:sldMk cId="0" sldId="263"/>
            <ac:grpSpMk id="10" creationId="{00000000-0000-0000-0000-000000000000}"/>
          </ac:grpSpMkLst>
        </pc:grpChg>
      </pc:sldChg>
      <pc:sldChg chg="modSp mod">
        <pc:chgData name="Deborah.Wood" userId="470d72d8-1379-45ac-9ea6-ad6e571efc9f" providerId="ADAL" clId="{3E604457-D415-4C8E-96ED-E597E0943B76}" dt="2025-05-07T11:51:38.075" v="2357" actId="962"/>
        <pc:sldMkLst>
          <pc:docMk/>
          <pc:sldMk cId="0" sldId="264"/>
        </pc:sldMkLst>
        <pc:spChg chg="mod">
          <ac:chgData name="Deborah.Wood" userId="470d72d8-1379-45ac-9ea6-ad6e571efc9f" providerId="ADAL" clId="{3E604457-D415-4C8E-96ED-E597E0943B76}" dt="2025-05-07T11:51:07.425" v="2256" actId="962"/>
          <ac:spMkLst>
            <pc:docMk/>
            <pc:sldMk cId="0" sldId="264"/>
            <ac:spMk id="2" creationId="{00000000-0000-0000-0000-000000000000}"/>
          </ac:spMkLst>
        </pc:spChg>
        <pc:spChg chg="mod">
          <ac:chgData name="Deborah.Wood" userId="470d72d8-1379-45ac-9ea6-ad6e571efc9f" providerId="ADAL" clId="{3E604457-D415-4C8E-96ED-E597E0943B76}" dt="2025-05-07T11:51:07.425" v="2257" actId="962"/>
          <ac:spMkLst>
            <pc:docMk/>
            <pc:sldMk cId="0" sldId="264"/>
            <ac:spMk id="3" creationId="{00000000-0000-0000-0000-000000000000}"/>
          </ac:spMkLst>
        </pc:spChg>
        <pc:spChg chg="mod">
          <ac:chgData name="Deborah.Wood" userId="470d72d8-1379-45ac-9ea6-ad6e571efc9f" providerId="ADAL" clId="{3E604457-D415-4C8E-96ED-E597E0943B76}" dt="2025-05-07T11:51:07.425" v="2258" actId="962"/>
          <ac:spMkLst>
            <pc:docMk/>
            <pc:sldMk cId="0" sldId="264"/>
            <ac:spMk id="12" creationId="{00000000-0000-0000-0000-000000000000}"/>
          </ac:spMkLst>
        </pc:spChg>
        <pc:spChg chg="mod">
          <ac:chgData name="Deborah.Wood" userId="470d72d8-1379-45ac-9ea6-ad6e571efc9f" providerId="ADAL" clId="{3E604457-D415-4C8E-96ED-E597E0943B76}" dt="2025-05-07T11:51:07.441" v="2259" actId="962"/>
          <ac:spMkLst>
            <pc:docMk/>
            <pc:sldMk cId="0" sldId="264"/>
            <ac:spMk id="13" creationId="{00000000-0000-0000-0000-000000000000}"/>
          </ac:spMkLst>
        </pc:spChg>
        <pc:spChg chg="mod">
          <ac:chgData name="Deborah.Wood" userId="470d72d8-1379-45ac-9ea6-ad6e571efc9f" providerId="ADAL" clId="{3E604457-D415-4C8E-96ED-E597E0943B76}" dt="2025-05-07T11:51:07.441" v="2260" actId="962"/>
          <ac:spMkLst>
            <pc:docMk/>
            <pc:sldMk cId="0" sldId="264"/>
            <ac:spMk id="14" creationId="{00000000-0000-0000-0000-000000000000}"/>
          </ac:spMkLst>
        </pc:spChg>
        <pc:spChg chg="mod">
          <ac:chgData name="Deborah.Wood" userId="470d72d8-1379-45ac-9ea6-ad6e571efc9f" providerId="ADAL" clId="{3E604457-D415-4C8E-96ED-E597E0943B76}" dt="2025-05-07T11:51:07.441" v="2261" actId="962"/>
          <ac:spMkLst>
            <pc:docMk/>
            <pc:sldMk cId="0" sldId="264"/>
            <ac:spMk id="15" creationId="{00000000-0000-0000-0000-000000000000}"/>
          </ac:spMkLst>
        </pc:spChg>
        <pc:spChg chg="mod">
          <ac:chgData name="Deborah.Wood" userId="470d72d8-1379-45ac-9ea6-ad6e571efc9f" providerId="ADAL" clId="{3E604457-D415-4C8E-96ED-E597E0943B76}" dt="2025-05-07T11:51:07.441" v="2262" actId="962"/>
          <ac:spMkLst>
            <pc:docMk/>
            <pc:sldMk cId="0" sldId="264"/>
            <ac:spMk id="16" creationId="{00000000-0000-0000-0000-000000000000}"/>
          </ac:spMkLst>
        </pc:spChg>
        <pc:spChg chg="mod">
          <ac:chgData name="Deborah.Wood" userId="470d72d8-1379-45ac-9ea6-ad6e571efc9f" providerId="ADAL" clId="{3E604457-D415-4C8E-96ED-E597E0943B76}" dt="2025-05-07T11:51:07.458" v="2263" actId="962"/>
          <ac:spMkLst>
            <pc:docMk/>
            <pc:sldMk cId="0" sldId="264"/>
            <ac:spMk id="17" creationId="{00000000-0000-0000-0000-000000000000}"/>
          </ac:spMkLst>
        </pc:spChg>
        <pc:grpChg chg="mod">
          <ac:chgData name="Deborah.Wood" userId="470d72d8-1379-45ac-9ea6-ad6e571efc9f" providerId="ADAL" clId="{3E604457-D415-4C8E-96ED-E597E0943B76}" dt="2025-05-07T11:51:37.247" v="2355" actId="962"/>
          <ac:grpSpMkLst>
            <pc:docMk/>
            <pc:sldMk cId="0" sldId="264"/>
            <ac:grpSpMk id="4" creationId="{00000000-0000-0000-0000-000000000000}"/>
          </ac:grpSpMkLst>
        </pc:grpChg>
        <pc:grpChg chg="mod">
          <ac:chgData name="Deborah.Wood" userId="470d72d8-1379-45ac-9ea6-ad6e571efc9f" providerId="ADAL" clId="{3E604457-D415-4C8E-96ED-E597E0943B76}" dt="2025-05-07T11:51:37.732" v="2356" actId="962"/>
          <ac:grpSpMkLst>
            <pc:docMk/>
            <pc:sldMk cId="0" sldId="264"/>
            <ac:grpSpMk id="6" creationId="{00000000-0000-0000-0000-000000000000}"/>
          </ac:grpSpMkLst>
        </pc:grpChg>
        <pc:grpChg chg="mod">
          <ac:chgData name="Deborah.Wood" userId="470d72d8-1379-45ac-9ea6-ad6e571efc9f" providerId="ADAL" clId="{3E604457-D415-4C8E-96ED-E597E0943B76}" dt="2025-05-07T11:51:38.075" v="2357" actId="962"/>
          <ac:grpSpMkLst>
            <pc:docMk/>
            <pc:sldMk cId="0" sldId="264"/>
            <ac:grpSpMk id="8" creationId="{00000000-0000-0000-0000-000000000000}"/>
          </ac:grpSpMkLst>
        </pc:grpChg>
      </pc:sldChg>
      <pc:sldChg chg="modSp mod">
        <pc:chgData name="Deborah.Wood" userId="470d72d8-1379-45ac-9ea6-ad6e571efc9f" providerId="ADAL" clId="{3E604457-D415-4C8E-96ED-E597E0943B76}" dt="2025-05-07T11:51:31.677" v="2347" actId="962"/>
        <pc:sldMkLst>
          <pc:docMk/>
          <pc:sldMk cId="1170054724" sldId="267"/>
        </pc:sldMkLst>
        <pc:spChg chg="mod">
          <ac:chgData name="Deborah.Wood" userId="470d72d8-1379-45ac-9ea6-ad6e571efc9f" providerId="ADAL" clId="{3E604457-D415-4C8E-96ED-E597E0943B76}" dt="2025-05-07T11:51:07.241" v="2232" actId="962"/>
          <ac:spMkLst>
            <pc:docMk/>
            <pc:sldMk cId="1170054724" sldId="267"/>
            <ac:spMk id="4" creationId="{00000000-0000-0000-0000-000000000000}"/>
          </ac:spMkLst>
        </pc:spChg>
        <pc:spChg chg="mod">
          <ac:chgData name="Deborah.Wood" userId="470d72d8-1379-45ac-9ea6-ad6e571efc9f" providerId="ADAL" clId="{3E604457-D415-4C8E-96ED-E597E0943B76}" dt="2025-05-07T11:51:07.241" v="2233" actId="962"/>
          <ac:spMkLst>
            <pc:docMk/>
            <pc:sldMk cId="1170054724" sldId="267"/>
            <ac:spMk id="10" creationId="{00000000-0000-0000-0000-000000000000}"/>
          </ac:spMkLst>
        </pc:spChg>
        <pc:spChg chg="mod">
          <ac:chgData name="Deborah.Wood" userId="470d72d8-1379-45ac-9ea6-ad6e571efc9f" providerId="ADAL" clId="{3E604457-D415-4C8E-96ED-E597E0943B76}" dt="2025-05-07T11:51:07.257" v="2234" actId="962"/>
          <ac:spMkLst>
            <pc:docMk/>
            <pc:sldMk cId="1170054724" sldId="267"/>
            <ac:spMk id="11" creationId="{00000000-0000-0000-0000-000000000000}"/>
          </ac:spMkLst>
        </pc:spChg>
        <pc:spChg chg="mod">
          <ac:chgData name="Deborah.Wood" userId="470d72d8-1379-45ac-9ea6-ad6e571efc9f" providerId="ADAL" clId="{3E604457-D415-4C8E-96ED-E597E0943B76}" dt="2025-05-07T11:51:07.257" v="2235" actId="962"/>
          <ac:spMkLst>
            <pc:docMk/>
            <pc:sldMk cId="1170054724" sldId="267"/>
            <ac:spMk id="12" creationId="{00000000-0000-0000-0000-000000000000}"/>
          </ac:spMkLst>
        </pc:spChg>
        <pc:spChg chg="mod">
          <ac:chgData name="Deborah.Wood" userId="470d72d8-1379-45ac-9ea6-ad6e571efc9f" providerId="ADAL" clId="{3E604457-D415-4C8E-96ED-E597E0943B76}" dt="2025-05-07T11:51:07.257" v="2236" actId="962"/>
          <ac:spMkLst>
            <pc:docMk/>
            <pc:sldMk cId="1170054724" sldId="267"/>
            <ac:spMk id="13" creationId="{00000000-0000-0000-0000-000000000000}"/>
          </ac:spMkLst>
        </pc:spChg>
        <pc:spChg chg="mod">
          <ac:chgData name="Deborah.Wood" userId="470d72d8-1379-45ac-9ea6-ad6e571efc9f" providerId="ADAL" clId="{3E604457-D415-4C8E-96ED-E597E0943B76}" dt="2025-05-07T11:51:07.273" v="2237" actId="962"/>
          <ac:spMkLst>
            <pc:docMk/>
            <pc:sldMk cId="1170054724" sldId="267"/>
            <ac:spMk id="14" creationId="{00000000-0000-0000-0000-000000000000}"/>
          </ac:spMkLst>
        </pc:spChg>
        <pc:spChg chg="mod">
          <ac:chgData name="Deborah.Wood" userId="470d72d8-1379-45ac-9ea6-ad6e571efc9f" providerId="ADAL" clId="{3E604457-D415-4C8E-96ED-E597E0943B76}" dt="2025-05-07T11:51:07.279" v="2238" actId="962"/>
          <ac:spMkLst>
            <pc:docMk/>
            <pc:sldMk cId="1170054724" sldId="267"/>
            <ac:spMk id="15" creationId="{00000000-0000-0000-0000-000000000000}"/>
          </ac:spMkLst>
        </pc:spChg>
        <pc:grpChg chg="mod">
          <ac:chgData name="Deborah.Wood" userId="470d72d8-1379-45ac-9ea6-ad6e571efc9f" providerId="ADAL" clId="{3E604457-D415-4C8E-96ED-E597E0943B76}" dt="2025-05-07T11:51:31.161" v="2346" actId="962"/>
          <ac:grpSpMkLst>
            <pc:docMk/>
            <pc:sldMk cId="1170054724" sldId="267"/>
            <ac:grpSpMk id="2" creationId="{00000000-0000-0000-0000-000000000000}"/>
          </ac:grpSpMkLst>
        </pc:grpChg>
        <pc:grpChg chg="mod">
          <ac:chgData name="Deborah.Wood" userId="470d72d8-1379-45ac-9ea6-ad6e571efc9f" providerId="ADAL" clId="{3E604457-D415-4C8E-96ED-E597E0943B76}" dt="2025-05-07T11:51:31.677" v="2347" actId="962"/>
          <ac:grpSpMkLst>
            <pc:docMk/>
            <pc:sldMk cId="1170054724" sldId="267"/>
            <ac:grpSpMk id="8" creationId="{00000000-0000-0000-0000-000000000000}"/>
          </ac:grpSpMkLst>
        </pc:grpChg>
      </pc:sldChg>
      <pc:sldChg chg="modSp mod">
        <pc:chgData name="Deborah.Wood" userId="470d72d8-1379-45ac-9ea6-ad6e571efc9f" providerId="ADAL" clId="{3E604457-D415-4C8E-96ED-E597E0943B76}" dt="2025-05-07T11:51:32.977" v="2349" actId="962"/>
        <pc:sldMkLst>
          <pc:docMk/>
          <pc:sldMk cId="1356629315" sldId="268"/>
        </pc:sldMkLst>
        <pc:spChg chg="mod">
          <ac:chgData name="Deborah.Wood" userId="470d72d8-1379-45ac-9ea6-ad6e571efc9f" providerId="ADAL" clId="{3E604457-D415-4C8E-96ED-E597E0943B76}" dt="2025-05-07T11:51:07.291" v="2239" actId="962"/>
          <ac:spMkLst>
            <pc:docMk/>
            <pc:sldMk cId="1356629315" sldId="268"/>
            <ac:spMk id="4" creationId="{00000000-0000-0000-0000-000000000000}"/>
          </ac:spMkLst>
        </pc:spChg>
        <pc:spChg chg="mod">
          <ac:chgData name="Deborah.Wood" userId="470d72d8-1379-45ac-9ea6-ad6e571efc9f" providerId="ADAL" clId="{3E604457-D415-4C8E-96ED-E597E0943B76}" dt="2025-05-07T11:51:07.291" v="2240" actId="962"/>
          <ac:spMkLst>
            <pc:docMk/>
            <pc:sldMk cId="1356629315" sldId="268"/>
            <ac:spMk id="5" creationId="{00000000-0000-0000-0000-000000000000}"/>
          </ac:spMkLst>
        </pc:spChg>
        <pc:spChg chg="mod">
          <ac:chgData name="Deborah.Wood" userId="470d72d8-1379-45ac-9ea6-ad6e571efc9f" providerId="ADAL" clId="{3E604457-D415-4C8E-96ED-E597E0943B76}" dt="2025-05-07T11:51:07.291" v="2241" actId="962"/>
          <ac:spMkLst>
            <pc:docMk/>
            <pc:sldMk cId="1356629315" sldId="268"/>
            <ac:spMk id="10" creationId="{00000000-0000-0000-0000-000000000000}"/>
          </ac:spMkLst>
        </pc:spChg>
        <pc:spChg chg="mod">
          <ac:chgData name="Deborah.Wood" userId="470d72d8-1379-45ac-9ea6-ad6e571efc9f" providerId="ADAL" clId="{3E604457-D415-4C8E-96ED-E597E0943B76}" dt="2025-05-07T11:51:07.307" v="2242" actId="962"/>
          <ac:spMkLst>
            <pc:docMk/>
            <pc:sldMk cId="1356629315" sldId="268"/>
            <ac:spMk id="12" creationId="{00000000-0000-0000-0000-000000000000}"/>
          </ac:spMkLst>
        </pc:spChg>
        <pc:spChg chg="mod">
          <ac:chgData name="Deborah.Wood" userId="470d72d8-1379-45ac-9ea6-ad6e571efc9f" providerId="ADAL" clId="{3E604457-D415-4C8E-96ED-E597E0943B76}" dt="2025-05-07T11:51:07.311" v="2243" actId="962"/>
          <ac:spMkLst>
            <pc:docMk/>
            <pc:sldMk cId="1356629315" sldId="268"/>
            <ac:spMk id="14" creationId="{00000000-0000-0000-0000-000000000000}"/>
          </ac:spMkLst>
        </pc:spChg>
        <pc:spChg chg="mod">
          <ac:chgData name="Deborah.Wood" userId="470d72d8-1379-45ac-9ea6-ad6e571efc9f" providerId="ADAL" clId="{3E604457-D415-4C8E-96ED-E597E0943B76}" dt="2025-05-07T11:51:07.311" v="2244" actId="962"/>
          <ac:spMkLst>
            <pc:docMk/>
            <pc:sldMk cId="1356629315" sldId="268"/>
            <ac:spMk id="15" creationId="{00000000-0000-0000-0000-000000000000}"/>
          </ac:spMkLst>
        </pc:spChg>
        <pc:grpChg chg="mod">
          <ac:chgData name="Deborah.Wood" userId="470d72d8-1379-45ac-9ea6-ad6e571efc9f" providerId="ADAL" clId="{3E604457-D415-4C8E-96ED-E597E0943B76}" dt="2025-05-07T11:51:32.401" v="2348" actId="962"/>
          <ac:grpSpMkLst>
            <pc:docMk/>
            <pc:sldMk cId="1356629315" sldId="268"/>
            <ac:grpSpMk id="6" creationId="{00000000-0000-0000-0000-000000000000}"/>
          </ac:grpSpMkLst>
        </pc:grpChg>
        <pc:grpChg chg="mod">
          <ac:chgData name="Deborah.Wood" userId="470d72d8-1379-45ac-9ea6-ad6e571efc9f" providerId="ADAL" clId="{3E604457-D415-4C8E-96ED-E597E0943B76}" dt="2025-05-07T11:51:32.977" v="2349" actId="962"/>
          <ac:grpSpMkLst>
            <pc:docMk/>
            <pc:sldMk cId="1356629315" sldId="268"/>
            <ac:grpSpMk id="8" creationId="{00000000-0000-0000-0000-000000000000}"/>
          </ac:grpSpMkLst>
        </pc:grpChg>
      </pc:sldChg>
      <pc:sldChg chg="modSp mod">
        <pc:chgData name="Deborah.Wood" userId="470d72d8-1379-45ac-9ea6-ad6e571efc9f" providerId="ADAL" clId="{3E604457-D415-4C8E-96ED-E597E0943B76}" dt="2025-05-07T11:51:22.937" v="2334" actId="962"/>
        <pc:sldMkLst>
          <pc:docMk/>
          <pc:sldMk cId="3603971619" sldId="269"/>
        </pc:sldMkLst>
        <pc:spChg chg="mod">
          <ac:chgData name="Deborah.Wood" userId="470d72d8-1379-45ac-9ea6-ad6e571efc9f" providerId="ADAL" clId="{3E604457-D415-4C8E-96ED-E597E0943B76}" dt="2025-05-07T11:51:07.036" v="2206" actId="962"/>
          <ac:spMkLst>
            <pc:docMk/>
            <pc:sldMk cId="3603971619" sldId="269"/>
            <ac:spMk id="2" creationId="{00000000-0000-0000-0000-000000000000}"/>
          </ac:spMkLst>
        </pc:spChg>
        <pc:spChg chg="mod">
          <ac:chgData name="Deborah.Wood" userId="470d72d8-1379-45ac-9ea6-ad6e571efc9f" providerId="ADAL" clId="{3E604457-D415-4C8E-96ED-E597E0943B76}" dt="2025-05-07T11:51:07.036" v="2207" actId="962"/>
          <ac:spMkLst>
            <pc:docMk/>
            <pc:sldMk cId="3603971619" sldId="269"/>
            <ac:spMk id="11" creationId="{00000000-0000-0000-0000-000000000000}"/>
          </ac:spMkLst>
        </pc:spChg>
        <pc:spChg chg="mod">
          <ac:chgData name="Deborah.Wood" userId="470d72d8-1379-45ac-9ea6-ad6e571efc9f" providerId="ADAL" clId="{3E604457-D415-4C8E-96ED-E597E0943B76}" dt="2025-05-07T11:51:07.036" v="2208" actId="962"/>
          <ac:spMkLst>
            <pc:docMk/>
            <pc:sldMk cId="3603971619" sldId="269"/>
            <ac:spMk id="18" creationId="{00000000-0000-0000-0000-000000000000}"/>
          </ac:spMkLst>
        </pc:spChg>
        <pc:spChg chg="mod">
          <ac:chgData name="Deborah.Wood" userId="470d72d8-1379-45ac-9ea6-ad6e571efc9f" providerId="ADAL" clId="{3E604457-D415-4C8E-96ED-E597E0943B76}" dt="2025-05-07T11:51:07.036" v="2209" actId="962"/>
          <ac:spMkLst>
            <pc:docMk/>
            <pc:sldMk cId="3603971619" sldId="269"/>
            <ac:spMk id="19" creationId="{00000000-0000-0000-0000-000000000000}"/>
          </ac:spMkLst>
        </pc:spChg>
        <pc:spChg chg="mod">
          <ac:chgData name="Deborah.Wood" userId="470d72d8-1379-45ac-9ea6-ad6e571efc9f" providerId="ADAL" clId="{3E604457-D415-4C8E-96ED-E597E0943B76}" dt="2025-04-28T17:23:54.282" v="73" actId="113"/>
          <ac:spMkLst>
            <pc:docMk/>
            <pc:sldMk cId="3603971619" sldId="269"/>
            <ac:spMk id="21" creationId="{00000000-0000-0000-0000-000000000000}"/>
          </ac:spMkLst>
        </pc:spChg>
        <pc:grpChg chg="mod">
          <ac:chgData name="Deborah.Wood" userId="470d72d8-1379-45ac-9ea6-ad6e571efc9f" providerId="ADAL" clId="{3E604457-D415-4C8E-96ED-E597E0943B76}" dt="2025-05-07T11:51:22.405" v="2333" actId="962"/>
          <ac:grpSpMkLst>
            <pc:docMk/>
            <pc:sldMk cId="3603971619" sldId="269"/>
            <ac:grpSpMk id="12" creationId="{00000000-0000-0000-0000-000000000000}"/>
          </ac:grpSpMkLst>
        </pc:grpChg>
        <pc:grpChg chg="mod">
          <ac:chgData name="Deborah.Wood" userId="470d72d8-1379-45ac-9ea6-ad6e571efc9f" providerId="ADAL" clId="{3E604457-D415-4C8E-96ED-E597E0943B76}" dt="2025-05-07T11:51:22.937" v="2334" actId="962"/>
          <ac:grpSpMkLst>
            <pc:docMk/>
            <pc:sldMk cId="3603971619" sldId="269"/>
            <ac:grpSpMk id="15" creationId="{00000000-0000-0000-0000-000000000000}"/>
          </ac:grpSpMkLst>
        </pc:grpChg>
      </pc:sldChg>
      <pc:sldChg chg="modSp mod">
        <pc:chgData name="Deborah.Wood" userId="470d72d8-1379-45ac-9ea6-ad6e571efc9f" providerId="ADAL" clId="{3E604457-D415-4C8E-96ED-E597E0943B76}" dt="2025-05-07T11:51:26.184" v="2339" actId="962"/>
        <pc:sldMkLst>
          <pc:docMk/>
          <pc:sldMk cId="3693666" sldId="270"/>
        </pc:sldMkLst>
        <pc:spChg chg="mod">
          <ac:chgData name="Deborah.Wood" userId="470d72d8-1379-45ac-9ea6-ad6e571efc9f" providerId="ADAL" clId="{3E604457-D415-4C8E-96ED-E597E0943B76}" dt="2025-05-07T11:51:07.057" v="2210" actId="962"/>
          <ac:spMkLst>
            <pc:docMk/>
            <pc:sldMk cId="3693666" sldId="270"/>
            <ac:spMk id="2" creationId="{00000000-0000-0000-0000-000000000000}"/>
          </ac:spMkLst>
        </pc:spChg>
        <pc:spChg chg="mod">
          <ac:chgData name="Deborah.Wood" userId="470d72d8-1379-45ac-9ea6-ad6e571efc9f" providerId="ADAL" clId="{3E604457-D415-4C8E-96ED-E597E0943B76}" dt="2025-05-07T11:51:07.057" v="2211" actId="962"/>
          <ac:spMkLst>
            <pc:docMk/>
            <pc:sldMk cId="3693666" sldId="270"/>
            <ac:spMk id="9" creationId="{00000000-0000-0000-0000-000000000000}"/>
          </ac:spMkLst>
        </pc:spChg>
        <pc:spChg chg="mod">
          <ac:chgData name="Deborah.Wood" userId="470d72d8-1379-45ac-9ea6-ad6e571efc9f" providerId="ADAL" clId="{3E604457-D415-4C8E-96ED-E597E0943B76}" dt="2025-04-28T17:24:31.639" v="76" actId="113"/>
          <ac:spMkLst>
            <pc:docMk/>
            <pc:sldMk cId="3693666" sldId="270"/>
            <ac:spMk id="10" creationId="{00000000-0000-0000-0000-000000000000}"/>
          </ac:spMkLst>
        </pc:spChg>
        <pc:spChg chg="mod">
          <ac:chgData name="Deborah.Wood" userId="470d72d8-1379-45ac-9ea6-ad6e571efc9f" providerId="ADAL" clId="{3E604457-D415-4C8E-96ED-E597E0943B76}" dt="2025-05-07T11:51:07.074" v="2212" actId="962"/>
          <ac:spMkLst>
            <pc:docMk/>
            <pc:sldMk cId="3693666" sldId="270"/>
            <ac:spMk id="12" creationId="{00000000-0000-0000-0000-000000000000}"/>
          </ac:spMkLst>
        </pc:spChg>
        <pc:grpChg chg="mod">
          <ac:chgData name="Deborah.Wood" userId="470d72d8-1379-45ac-9ea6-ad6e571efc9f" providerId="ADAL" clId="{3E604457-D415-4C8E-96ED-E597E0943B76}" dt="2025-05-07T11:51:23.977" v="2335" actId="962"/>
          <ac:grpSpMkLst>
            <pc:docMk/>
            <pc:sldMk cId="3693666" sldId="270"/>
            <ac:grpSpMk id="5" creationId="{00000000-0000-0000-0000-000000000000}"/>
          </ac:grpSpMkLst>
        </pc:grpChg>
        <pc:grpChg chg="mod">
          <ac:chgData name="Deborah.Wood" userId="470d72d8-1379-45ac-9ea6-ad6e571efc9f" providerId="ADAL" clId="{3E604457-D415-4C8E-96ED-E597E0943B76}" dt="2025-05-07T11:51:24.464" v="2336" actId="962"/>
          <ac:grpSpMkLst>
            <pc:docMk/>
            <pc:sldMk cId="3693666" sldId="270"/>
            <ac:grpSpMk id="7" creationId="{00000000-0000-0000-0000-000000000000}"/>
          </ac:grpSpMkLst>
        </pc:grpChg>
        <pc:grpChg chg="mod">
          <ac:chgData name="Deborah.Wood" userId="470d72d8-1379-45ac-9ea6-ad6e571efc9f" providerId="ADAL" clId="{3E604457-D415-4C8E-96ED-E597E0943B76}" dt="2025-05-07T11:51:25.085" v="2337" actId="962"/>
          <ac:grpSpMkLst>
            <pc:docMk/>
            <pc:sldMk cId="3693666" sldId="270"/>
            <ac:grpSpMk id="14" creationId="{00000000-0000-0000-0000-000000000000}"/>
          </ac:grpSpMkLst>
        </pc:grpChg>
        <pc:grpChg chg="mod">
          <ac:chgData name="Deborah.Wood" userId="470d72d8-1379-45ac-9ea6-ad6e571efc9f" providerId="ADAL" clId="{3E604457-D415-4C8E-96ED-E597E0943B76}" dt="2025-05-07T11:51:25.709" v="2338" actId="962"/>
          <ac:grpSpMkLst>
            <pc:docMk/>
            <pc:sldMk cId="3693666" sldId="270"/>
            <ac:grpSpMk id="16" creationId="{00000000-0000-0000-0000-000000000000}"/>
          </ac:grpSpMkLst>
        </pc:grpChg>
        <pc:grpChg chg="mod">
          <ac:chgData name="Deborah.Wood" userId="470d72d8-1379-45ac-9ea6-ad6e571efc9f" providerId="ADAL" clId="{3E604457-D415-4C8E-96ED-E597E0943B76}" dt="2025-05-07T11:51:26.184" v="2339" actId="962"/>
          <ac:grpSpMkLst>
            <pc:docMk/>
            <pc:sldMk cId="3693666" sldId="270"/>
            <ac:grpSpMk id="20" creationId="{00000000-0000-0000-0000-000000000000}"/>
          </ac:grpSpMkLst>
        </pc:grpChg>
      </pc:sldChg>
      <pc:sldChg chg="delSp modSp mod">
        <pc:chgData name="Deborah.Wood" userId="470d72d8-1379-45ac-9ea6-ad6e571efc9f" providerId="ADAL" clId="{3E604457-D415-4C8E-96ED-E597E0943B76}" dt="2025-05-07T11:51:40.395" v="2360" actId="962"/>
        <pc:sldMkLst>
          <pc:docMk/>
          <pc:sldMk cId="0" sldId="271"/>
        </pc:sldMkLst>
        <pc:spChg chg="mod">
          <ac:chgData name="Deborah.Wood" userId="470d72d8-1379-45ac-9ea6-ad6e571efc9f" providerId="ADAL" clId="{3E604457-D415-4C8E-96ED-E597E0943B76}" dt="2025-05-07T11:51:07.474" v="2264" actId="962"/>
          <ac:spMkLst>
            <pc:docMk/>
            <pc:sldMk cId="0" sldId="271"/>
            <ac:spMk id="2" creationId="{00000000-0000-0000-0000-000000000000}"/>
          </ac:spMkLst>
        </pc:spChg>
        <pc:spChg chg="mod">
          <ac:chgData name="Deborah.Wood" userId="470d72d8-1379-45ac-9ea6-ad6e571efc9f" providerId="ADAL" clId="{3E604457-D415-4C8E-96ED-E597E0943B76}" dt="2025-05-07T11:51:07.474" v="2265" actId="962"/>
          <ac:spMkLst>
            <pc:docMk/>
            <pc:sldMk cId="0" sldId="271"/>
            <ac:spMk id="6" creationId="{00000000-0000-0000-0000-000000000000}"/>
          </ac:spMkLst>
        </pc:spChg>
        <pc:spChg chg="mod">
          <ac:chgData name="Deborah.Wood" userId="470d72d8-1379-45ac-9ea6-ad6e571efc9f" providerId="ADAL" clId="{3E604457-D415-4C8E-96ED-E597E0943B76}" dt="2025-05-07T11:51:07.490" v="2266" actId="962"/>
          <ac:spMkLst>
            <pc:docMk/>
            <pc:sldMk cId="0" sldId="271"/>
            <ac:spMk id="11" creationId="{00000000-0000-0000-0000-000000000000}"/>
          </ac:spMkLst>
        </pc:spChg>
        <pc:spChg chg="mod">
          <ac:chgData name="Deborah.Wood" userId="470d72d8-1379-45ac-9ea6-ad6e571efc9f" providerId="ADAL" clId="{3E604457-D415-4C8E-96ED-E597E0943B76}" dt="2025-05-07T11:51:07.490" v="2267" actId="962"/>
          <ac:spMkLst>
            <pc:docMk/>
            <pc:sldMk cId="0" sldId="271"/>
            <ac:spMk id="12" creationId="{00000000-0000-0000-0000-000000000000}"/>
          </ac:spMkLst>
        </pc:spChg>
        <pc:spChg chg="mod">
          <ac:chgData name="Deborah.Wood" userId="470d72d8-1379-45ac-9ea6-ad6e571efc9f" providerId="ADAL" clId="{3E604457-D415-4C8E-96ED-E597E0943B76}" dt="2025-05-07T11:51:07.490" v="2268" actId="962"/>
          <ac:spMkLst>
            <pc:docMk/>
            <pc:sldMk cId="0" sldId="271"/>
            <ac:spMk id="14" creationId="{00000000-0000-0000-0000-000000000000}"/>
          </ac:spMkLst>
        </pc:spChg>
        <pc:spChg chg="mod">
          <ac:chgData name="Deborah.Wood" userId="470d72d8-1379-45ac-9ea6-ad6e571efc9f" providerId="ADAL" clId="{3E604457-D415-4C8E-96ED-E597E0943B76}" dt="2025-04-28T17:31:07.376" v="136" actId="14100"/>
          <ac:spMkLst>
            <pc:docMk/>
            <pc:sldMk cId="0" sldId="271"/>
            <ac:spMk id="16" creationId="{00000000-0000-0000-0000-000000000000}"/>
          </ac:spMkLst>
        </pc:spChg>
        <pc:spChg chg="mod">
          <ac:chgData name="Deborah.Wood" userId="470d72d8-1379-45ac-9ea6-ad6e571efc9f" providerId="ADAL" clId="{3E604457-D415-4C8E-96ED-E597E0943B76}" dt="2025-04-28T17:54:02.801" v="796" actId="20577"/>
          <ac:spMkLst>
            <pc:docMk/>
            <pc:sldMk cId="0" sldId="271"/>
            <ac:spMk id="17" creationId="{00000000-0000-0000-0000-000000000000}"/>
          </ac:spMkLst>
        </pc:spChg>
        <pc:spChg chg="mod">
          <ac:chgData name="Deborah.Wood" userId="470d72d8-1379-45ac-9ea6-ad6e571efc9f" providerId="ADAL" clId="{3E604457-D415-4C8E-96ED-E597E0943B76}" dt="2025-04-28T17:54:24.232" v="797" actId="20577"/>
          <ac:spMkLst>
            <pc:docMk/>
            <pc:sldMk cId="0" sldId="271"/>
            <ac:spMk id="19" creationId="{00000000-0000-0000-0000-000000000000}"/>
          </ac:spMkLst>
        </pc:spChg>
        <pc:spChg chg="mod">
          <ac:chgData name="Deborah.Wood" userId="470d72d8-1379-45ac-9ea6-ad6e571efc9f" providerId="ADAL" clId="{3E604457-D415-4C8E-96ED-E597E0943B76}" dt="2025-04-28T17:33:10.086" v="184" actId="20577"/>
          <ac:spMkLst>
            <pc:docMk/>
            <pc:sldMk cId="0" sldId="271"/>
            <ac:spMk id="20" creationId="{00000000-0000-0000-0000-000000000000}"/>
          </ac:spMkLst>
        </pc:spChg>
        <pc:grpChg chg="mod">
          <ac:chgData name="Deborah.Wood" userId="470d72d8-1379-45ac-9ea6-ad6e571efc9f" providerId="ADAL" clId="{3E604457-D415-4C8E-96ED-E597E0943B76}" dt="2025-05-07T11:51:39.200" v="2358" actId="962"/>
          <ac:grpSpMkLst>
            <pc:docMk/>
            <pc:sldMk cId="0" sldId="271"/>
            <ac:grpSpMk id="4" creationId="{00000000-0000-0000-0000-000000000000}"/>
          </ac:grpSpMkLst>
        </pc:grpChg>
        <pc:grpChg chg="mod">
          <ac:chgData name="Deborah.Wood" userId="470d72d8-1379-45ac-9ea6-ad6e571efc9f" providerId="ADAL" clId="{3E604457-D415-4C8E-96ED-E597E0943B76}" dt="2025-05-07T11:51:39.663" v="2359" actId="962"/>
          <ac:grpSpMkLst>
            <pc:docMk/>
            <pc:sldMk cId="0" sldId="271"/>
            <ac:grpSpMk id="7" creationId="{00000000-0000-0000-0000-000000000000}"/>
          </ac:grpSpMkLst>
        </pc:grpChg>
        <pc:grpChg chg="mod">
          <ac:chgData name="Deborah.Wood" userId="470d72d8-1379-45ac-9ea6-ad6e571efc9f" providerId="ADAL" clId="{3E604457-D415-4C8E-96ED-E597E0943B76}" dt="2025-05-07T11:51:40.395" v="2360" actId="962"/>
          <ac:grpSpMkLst>
            <pc:docMk/>
            <pc:sldMk cId="0" sldId="271"/>
            <ac:grpSpMk id="9" creationId="{00000000-0000-0000-0000-000000000000}"/>
          </ac:grpSpMkLst>
        </pc:grpChg>
      </pc:sldChg>
      <pc:sldChg chg="modSp mod">
        <pc:chgData name="Deborah.Wood" userId="470d72d8-1379-45ac-9ea6-ad6e571efc9f" providerId="ADAL" clId="{3E604457-D415-4C8E-96ED-E597E0943B76}" dt="2025-05-07T11:51:45.213" v="2368" actId="962"/>
        <pc:sldMkLst>
          <pc:docMk/>
          <pc:sldMk cId="0" sldId="272"/>
        </pc:sldMkLst>
        <pc:spChg chg="mod">
          <ac:chgData name="Deborah.Wood" userId="470d72d8-1379-45ac-9ea6-ad6e571efc9f" providerId="ADAL" clId="{3E604457-D415-4C8E-96ED-E597E0943B76}" dt="2025-05-07T11:51:07.562" v="2269" actId="962"/>
          <ac:spMkLst>
            <pc:docMk/>
            <pc:sldMk cId="0" sldId="272"/>
            <ac:spMk id="2" creationId="{00000000-0000-0000-0000-000000000000}"/>
          </ac:spMkLst>
        </pc:spChg>
        <pc:spChg chg="mod">
          <ac:chgData name="Deborah.Wood" userId="470d72d8-1379-45ac-9ea6-ad6e571efc9f" providerId="ADAL" clId="{3E604457-D415-4C8E-96ED-E597E0943B76}" dt="2025-05-07T11:51:07.562" v="2270" actId="962"/>
          <ac:spMkLst>
            <pc:docMk/>
            <pc:sldMk cId="0" sldId="272"/>
            <ac:spMk id="3" creationId="{00000000-0000-0000-0000-000000000000}"/>
          </ac:spMkLst>
        </pc:spChg>
        <pc:spChg chg="mod">
          <ac:chgData name="Deborah.Wood" userId="470d72d8-1379-45ac-9ea6-ad6e571efc9f" providerId="ADAL" clId="{3E604457-D415-4C8E-96ED-E597E0943B76}" dt="2025-05-07T11:51:07.562" v="2271" actId="962"/>
          <ac:spMkLst>
            <pc:docMk/>
            <pc:sldMk cId="0" sldId="272"/>
            <ac:spMk id="8" creationId="{00000000-0000-0000-0000-000000000000}"/>
          </ac:spMkLst>
        </pc:spChg>
        <pc:spChg chg="mod">
          <ac:chgData name="Deborah.Wood" userId="470d72d8-1379-45ac-9ea6-ad6e571efc9f" providerId="ADAL" clId="{3E604457-D415-4C8E-96ED-E597E0943B76}" dt="2025-05-07T11:51:07.562" v="2272" actId="962"/>
          <ac:spMkLst>
            <pc:docMk/>
            <pc:sldMk cId="0" sldId="272"/>
            <ac:spMk id="9" creationId="{00000000-0000-0000-0000-000000000000}"/>
          </ac:spMkLst>
        </pc:spChg>
        <pc:spChg chg="mod">
          <ac:chgData name="Deborah.Wood" userId="470d72d8-1379-45ac-9ea6-ad6e571efc9f" providerId="ADAL" clId="{3E604457-D415-4C8E-96ED-E597E0943B76}" dt="2025-05-07T11:51:07.578" v="2273" actId="962"/>
          <ac:spMkLst>
            <pc:docMk/>
            <pc:sldMk cId="0" sldId="272"/>
            <ac:spMk id="25" creationId="{00000000-0000-0000-0000-000000000000}"/>
          </ac:spMkLst>
        </pc:spChg>
        <pc:spChg chg="mod">
          <ac:chgData name="Deborah.Wood" userId="470d72d8-1379-45ac-9ea6-ad6e571efc9f" providerId="ADAL" clId="{3E604457-D415-4C8E-96ED-E597E0943B76}" dt="2025-05-07T11:51:07.578" v="2274" actId="962"/>
          <ac:spMkLst>
            <pc:docMk/>
            <pc:sldMk cId="0" sldId="272"/>
            <ac:spMk id="26" creationId="{00000000-0000-0000-0000-000000000000}"/>
          </ac:spMkLst>
        </pc:spChg>
        <pc:spChg chg="mod">
          <ac:chgData name="Deborah.Wood" userId="470d72d8-1379-45ac-9ea6-ad6e571efc9f" providerId="ADAL" clId="{3E604457-D415-4C8E-96ED-E597E0943B76}" dt="2025-05-07T11:51:07.599" v="2275" actId="962"/>
          <ac:spMkLst>
            <pc:docMk/>
            <pc:sldMk cId="0" sldId="272"/>
            <ac:spMk id="29" creationId="{00000000-0000-0000-0000-000000000000}"/>
          </ac:spMkLst>
        </pc:spChg>
        <pc:spChg chg="mod">
          <ac:chgData name="Deborah.Wood" userId="470d72d8-1379-45ac-9ea6-ad6e571efc9f" providerId="ADAL" clId="{3E604457-D415-4C8E-96ED-E597E0943B76}" dt="2025-04-28T17:37:10.231" v="210" actId="1076"/>
          <ac:spMkLst>
            <pc:docMk/>
            <pc:sldMk cId="0" sldId="272"/>
            <ac:spMk id="30" creationId="{00000000-0000-0000-0000-000000000000}"/>
          </ac:spMkLst>
        </pc:spChg>
        <pc:spChg chg="mod">
          <ac:chgData name="Deborah.Wood" userId="470d72d8-1379-45ac-9ea6-ad6e571efc9f" providerId="ADAL" clId="{3E604457-D415-4C8E-96ED-E597E0943B76}" dt="2025-04-28T17:45:27.323" v="554" actId="113"/>
          <ac:spMkLst>
            <pc:docMk/>
            <pc:sldMk cId="0" sldId="272"/>
            <ac:spMk id="31" creationId="{00000000-0000-0000-0000-000000000000}"/>
          </ac:spMkLst>
        </pc:spChg>
        <pc:spChg chg="mod">
          <ac:chgData name="Deborah.Wood" userId="470d72d8-1379-45ac-9ea6-ad6e571efc9f" providerId="ADAL" clId="{3E604457-D415-4C8E-96ED-E597E0943B76}" dt="2025-04-28T17:55:50.443" v="859" actId="20577"/>
          <ac:spMkLst>
            <pc:docMk/>
            <pc:sldMk cId="0" sldId="272"/>
            <ac:spMk id="32" creationId="{00000000-0000-0000-0000-000000000000}"/>
          </ac:spMkLst>
        </pc:spChg>
        <pc:grpChg chg="mod">
          <ac:chgData name="Deborah.Wood" userId="470d72d8-1379-45ac-9ea6-ad6e571efc9f" providerId="ADAL" clId="{3E604457-D415-4C8E-96ED-E597E0943B76}" dt="2025-05-07T11:51:41.578" v="2361" actId="962"/>
          <ac:grpSpMkLst>
            <pc:docMk/>
            <pc:sldMk cId="0" sldId="272"/>
            <ac:grpSpMk id="4" creationId="{00000000-0000-0000-0000-000000000000}"/>
          </ac:grpSpMkLst>
        </pc:grpChg>
        <pc:grpChg chg="mod">
          <ac:chgData name="Deborah.Wood" userId="470d72d8-1379-45ac-9ea6-ad6e571efc9f" providerId="ADAL" clId="{3E604457-D415-4C8E-96ED-E597E0943B76}" dt="2025-05-07T11:51:42.091" v="2362" actId="962"/>
          <ac:grpSpMkLst>
            <pc:docMk/>
            <pc:sldMk cId="0" sldId="272"/>
            <ac:grpSpMk id="6" creationId="{00000000-0000-0000-0000-000000000000}"/>
          </ac:grpSpMkLst>
        </pc:grpChg>
        <pc:grpChg chg="mod">
          <ac:chgData name="Deborah.Wood" userId="470d72d8-1379-45ac-9ea6-ad6e571efc9f" providerId="ADAL" clId="{3E604457-D415-4C8E-96ED-E597E0943B76}" dt="2025-05-07T11:51:42.949" v="2363" actId="962"/>
          <ac:grpSpMkLst>
            <pc:docMk/>
            <pc:sldMk cId="0" sldId="272"/>
            <ac:grpSpMk id="10" creationId="{00000000-0000-0000-0000-000000000000}"/>
          </ac:grpSpMkLst>
        </pc:grpChg>
        <pc:grpChg chg="mod">
          <ac:chgData name="Deborah.Wood" userId="470d72d8-1379-45ac-9ea6-ad6e571efc9f" providerId="ADAL" clId="{3E604457-D415-4C8E-96ED-E597E0943B76}" dt="2025-05-07T11:51:43.603" v="2364" actId="962"/>
          <ac:grpSpMkLst>
            <pc:docMk/>
            <pc:sldMk cId="0" sldId="272"/>
            <ac:grpSpMk id="13" creationId="{00000000-0000-0000-0000-000000000000}"/>
          </ac:grpSpMkLst>
        </pc:grpChg>
        <pc:grpChg chg="mod">
          <ac:chgData name="Deborah.Wood" userId="470d72d8-1379-45ac-9ea6-ad6e571efc9f" providerId="ADAL" clId="{3E604457-D415-4C8E-96ED-E597E0943B76}" dt="2025-05-07T11:51:44.013" v="2365" actId="962"/>
          <ac:grpSpMkLst>
            <pc:docMk/>
            <pc:sldMk cId="0" sldId="272"/>
            <ac:grpSpMk id="16" creationId="{00000000-0000-0000-0000-000000000000}"/>
          </ac:grpSpMkLst>
        </pc:grpChg>
        <pc:grpChg chg="mod">
          <ac:chgData name="Deborah.Wood" userId="470d72d8-1379-45ac-9ea6-ad6e571efc9f" providerId="ADAL" clId="{3E604457-D415-4C8E-96ED-E597E0943B76}" dt="2025-05-07T11:51:44.382" v="2366" actId="962"/>
          <ac:grpSpMkLst>
            <pc:docMk/>
            <pc:sldMk cId="0" sldId="272"/>
            <ac:grpSpMk id="19" creationId="{00000000-0000-0000-0000-000000000000}"/>
          </ac:grpSpMkLst>
        </pc:grpChg>
        <pc:grpChg chg="mod">
          <ac:chgData name="Deborah.Wood" userId="470d72d8-1379-45ac-9ea6-ad6e571efc9f" providerId="ADAL" clId="{3E604457-D415-4C8E-96ED-E597E0943B76}" dt="2025-05-07T11:51:44.757" v="2367" actId="962"/>
          <ac:grpSpMkLst>
            <pc:docMk/>
            <pc:sldMk cId="0" sldId="272"/>
            <ac:grpSpMk id="22" creationId="{00000000-0000-0000-0000-000000000000}"/>
          </ac:grpSpMkLst>
        </pc:grpChg>
        <pc:grpChg chg="mod">
          <ac:chgData name="Deborah.Wood" userId="470d72d8-1379-45ac-9ea6-ad6e571efc9f" providerId="ADAL" clId="{3E604457-D415-4C8E-96ED-E597E0943B76}" dt="2025-05-07T11:51:45.213" v="2368" actId="962"/>
          <ac:grpSpMkLst>
            <pc:docMk/>
            <pc:sldMk cId="0" sldId="272"/>
            <ac:grpSpMk id="27" creationId="{00000000-0000-0000-0000-000000000000}"/>
          </ac:grpSpMkLst>
        </pc:grpChg>
      </pc:sldChg>
      <pc:sldChg chg="modSp mod">
        <pc:chgData name="Deborah.Wood" userId="470d72d8-1379-45ac-9ea6-ad6e571efc9f" providerId="ADAL" clId="{3E604457-D415-4C8E-96ED-E597E0943B76}" dt="2025-05-07T11:51:47.616" v="2371" actId="962"/>
        <pc:sldMkLst>
          <pc:docMk/>
          <pc:sldMk cId="0" sldId="273"/>
        </pc:sldMkLst>
        <pc:spChg chg="mod">
          <ac:chgData name="Deborah.Wood" userId="470d72d8-1379-45ac-9ea6-ad6e571efc9f" providerId="ADAL" clId="{3E604457-D415-4C8E-96ED-E597E0943B76}" dt="2025-05-07T11:51:07.621" v="2276" actId="962"/>
          <ac:spMkLst>
            <pc:docMk/>
            <pc:sldMk cId="0" sldId="273"/>
            <ac:spMk id="4" creationId="{00000000-0000-0000-0000-000000000000}"/>
          </ac:spMkLst>
        </pc:spChg>
        <pc:spChg chg="mod">
          <ac:chgData name="Deborah.Wood" userId="470d72d8-1379-45ac-9ea6-ad6e571efc9f" providerId="ADAL" clId="{3E604457-D415-4C8E-96ED-E597E0943B76}" dt="2025-05-07T11:51:07.626" v="2277" actId="962"/>
          <ac:spMkLst>
            <pc:docMk/>
            <pc:sldMk cId="0" sldId="273"/>
            <ac:spMk id="5" creationId="{00000000-0000-0000-0000-000000000000}"/>
          </ac:spMkLst>
        </pc:spChg>
        <pc:spChg chg="mod">
          <ac:chgData name="Deborah.Wood" userId="470d72d8-1379-45ac-9ea6-ad6e571efc9f" providerId="ADAL" clId="{3E604457-D415-4C8E-96ED-E597E0943B76}" dt="2025-05-07T11:51:07.630" v="2278" actId="962"/>
          <ac:spMkLst>
            <pc:docMk/>
            <pc:sldMk cId="0" sldId="273"/>
            <ac:spMk id="6" creationId="{00000000-0000-0000-0000-000000000000}"/>
          </ac:spMkLst>
        </pc:spChg>
        <pc:spChg chg="mod">
          <ac:chgData name="Deborah.Wood" userId="470d72d8-1379-45ac-9ea6-ad6e571efc9f" providerId="ADAL" clId="{3E604457-D415-4C8E-96ED-E597E0943B76}" dt="2025-05-07T11:51:07.634" v="2279" actId="962"/>
          <ac:spMkLst>
            <pc:docMk/>
            <pc:sldMk cId="0" sldId="273"/>
            <ac:spMk id="7" creationId="{00000000-0000-0000-0000-000000000000}"/>
          </ac:spMkLst>
        </pc:spChg>
        <pc:spChg chg="mod">
          <ac:chgData name="Deborah.Wood" userId="470d72d8-1379-45ac-9ea6-ad6e571efc9f" providerId="ADAL" clId="{3E604457-D415-4C8E-96ED-E597E0943B76}" dt="2025-05-07T11:51:07.638" v="2280" actId="962"/>
          <ac:spMkLst>
            <pc:docMk/>
            <pc:sldMk cId="0" sldId="273"/>
            <ac:spMk id="12" creationId="{00000000-0000-0000-0000-000000000000}"/>
          </ac:spMkLst>
        </pc:spChg>
        <pc:spChg chg="mod">
          <ac:chgData name="Deborah.Wood" userId="470d72d8-1379-45ac-9ea6-ad6e571efc9f" providerId="ADAL" clId="{3E604457-D415-4C8E-96ED-E597E0943B76}" dt="2025-05-07T11:51:07.642" v="2281" actId="962"/>
          <ac:spMkLst>
            <pc:docMk/>
            <pc:sldMk cId="0" sldId="273"/>
            <ac:spMk id="15" creationId="{00000000-0000-0000-0000-000000000000}"/>
          </ac:spMkLst>
        </pc:spChg>
        <pc:spChg chg="mod">
          <ac:chgData name="Deborah.Wood" userId="470d72d8-1379-45ac-9ea6-ad6e571efc9f" providerId="ADAL" clId="{3E604457-D415-4C8E-96ED-E597E0943B76}" dt="2025-05-07T11:51:07.645" v="2282" actId="962"/>
          <ac:spMkLst>
            <pc:docMk/>
            <pc:sldMk cId="0" sldId="273"/>
            <ac:spMk id="16" creationId="{00000000-0000-0000-0000-000000000000}"/>
          </ac:spMkLst>
        </pc:spChg>
        <pc:spChg chg="mod">
          <ac:chgData name="Deborah.Wood" userId="470d72d8-1379-45ac-9ea6-ad6e571efc9f" providerId="ADAL" clId="{3E604457-D415-4C8E-96ED-E597E0943B76}" dt="2025-04-28T17:59:39.825" v="890" actId="313"/>
          <ac:spMkLst>
            <pc:docMk/>
            <pc:sldMk cId="0" sldId="273"/>
            <ac:spMk id="17" creationId="{00000000-0000-0000-0000-000000000000}"/>
          </ac:spMkLst>
        </pc:spChg>
        <pc:spChg chg="mod">
          <ac:chgData name="Deborah.Wood" userId="470d72d8-1379-45ac-9ea6-ad6e571efc9f" providerId="ADAL" clId="{3E604457-D415-4C8E-96ED-E597E0943B76}" dt="2025-04-28T18:05:23.605" v="1187" actId="20577"/>
          <ac:spMkLst>
            <pc:docMk/>
            <pc:sldMk cId="0" sldId="273"/>
            <ac:spMk id="20" creationId="{00000000-0000-0000-0000-000000000000}"/>
          </ac:spMkLst>
        </pc:spChg>
        <pc:grpChg chg="mod">
          <ac:chgData name="Deborah.Wood" userId="470d72d8-1379-45ac-9ea6-ad6e571efc9f" providerId="ADAL" clId="{3E604457-D415-4C8E-96ED-E597E0943B76}" dt="2025-05-07T11:51:46.430" v="2369" actId="962"/>
          <ac:grpSpMkLst>
            <pc:docMk/>
            <pc:sldMk cId="0" sldId="273"/>
            <ac:grpSpMk id="2" creationId="{00000000-0000-0000-0000-000000000000}"/>
          </ac:grpSpMkLst>
        </pc:grpChg>
        <pc:grpChg chg="mod">
          <ac:chgData name="Deborah.Wood" userId="470d72d8-1379-45ac-9ea6-ad6e571efc9f" providerId="ADAL" clId="{3E604457-D415-4C8E-96ED-E597E0943B76}" dt="2025-05-07T11:51:47.084" v="2370" actId="962"/>
          <ac:grpSpMkLst>
            <pc:docMk/>
            <pc:sldMk cId="0" sldId="273"/>
            <ac:grpSpMk id="10" creationId="{00000000-0000-0000-0000-000000000000}"/>
          </ac:grpSpMkLst>
        </pc:grpChg>
        <pc:grpChg chg="mod">
          <ac:chgData name="Deborah.Wood" userId="470d72d8-1379-45ac-9ea6-ad6e571efc9f" providerId="ADAL" clId="{3E604457-D415-4C8E-96ED-E597E0943B76}" dt="2025-05-07T11:51:47.616" v="2371" actId="962"/>
          <ac:grpSpMkLst>
            <pc:docMk/>
            <pc:sldMk cId="0" sldId="273"/>
            <ac:grpSpMk id="13" creationId="{00000000-0000-0000-0000-000000000000}"/>
          </ac:grpSpMkLst>
        </pc:grpChg>
      </pc:sldChg>
      <pc:sldChg chg="modSp mod">
        <pc:chgData name="Deborah.Wood" userId="470d72d8-1379-45ac-9ea6-ad6e571efc9f" providerId="ADAL" clId="{3E604457-D415-4C8E-96ED-E597E0943B76}" dt="2025-05-07T11:51:49.455" v="2374" actId="962"/>
        <pc:sldMkLst>
          <pc:docMk/>
          <pc:sldMk cId="0" sldId="274"/>
        </pc:sldMkLst>
        <pc:spChg chg="mod">
          <ac:chgData name="Deborah.Wood" userId="470d72d8-1379-45ac-9ea6-ad6e571efc9f" providerId="ADAL" clId="{3E604457-D415-4C8E-96ED-E597E0943B76}" dt="2025-05-07T11:51:07.658" v="2283" actId="962"/>
          <ac:spMkLst>
            <pc:docMk/>
            <pc:sldMk cId="0" sldId="274"/>
            <ac:spMk id="4" creationId="{00000000-0000-0000-0000-000000000000}"/>
          </ac:spMkLst>
        </pc:spChg>
        <pc:spChg chg="mod">
          <ac:chgData name="Deborah.Wood" userId="470d72d8-1379-45ac-9ea6-ad6e571efc9f" providerId="ADAL" clId="{3E604457-D415-4C8E-96ED-E597E0943B76}" dt="2025-05-07T11:51:07.658" v="2284" actId="962"/>
          <ac:spMkLst>
            <pc:docMk/>
            <pc:sldMk cId="0" sldId="274"/>
            <ac:spMk id="5" creationId="{00000000-0000-0000-0000-000000000000}"/>
          </ac:spMkLst>
        </pc:spChg>
        <pc:spChg chg="mod">
          <ac:chgData name="Deborah.Wood" userId="470d72d8-1379-45ac-9ea6-ad6e571efc9f" providerId="ADAL" clId="{3E604457-D415-4C8E-96ED-E597E0943B76}" dt="2025-05-07T11:51:07.658" v="2285" actId="962"/>
          <ac:spMkLst>
            <pc:docMk/>
            <pc:sldMk cId="0" sldId="274"/>
            <ac:spMk id="6" creationId="{00000000-0000-0000-0000-000000000000}"/>
          </ac:spMkLst>
        </pc:spChg>
        <pc:spChg chg="mod">
          <ac:chgData name="Deborah.Wood" userId="470d72d8-1379-45ac-9ea6-ad6e571efc9f" providerId="ADAL" clId="{3E604457-D415-4C8E-96ED-E597E0943B76}" dt="2025-05-07T11:51:07.658" v="2286" actId="962"/>
          <ac:spMkLst>
            <pc:docMk/>
            <pc:sldMk cId="0" sldId="274"/>
            <ac:spMk id="8" creationId="{00000000-0000-0000-0000-000000000000}"/>
          </ac:spMkLst>
        </pc:spChg>
        <pc:spChg chg="mod">
          <ac:chgData name="Deborah.Wood" userId="470d72d8-1379-45ac-9ea6-ad6e571efc9f" providerId="ADAL" clId="{3E604457-D415-4C8E-96ED-E597E0943B76}" dt="2025-05-07T11:51:07.674" v="2287" actId="962"/>
          <ac:spMkLst>
            <pc:docMk/>
            <pc:sldMk cId="0" sldId="274"/>
            <ac:spMk id="12" creationId="{00000000-0000-0000-0000-000000000000}"/>
          </ac:spMkLst>
        </pc:spChg>
        <pc:spChg chg="mod">
          <ac:chgData name="Deborah.Wood" userId="470d72d8-1379-45ac-9ea6-ad6e571efc9f" providerId="ADAL" clId="{3E604457-D415-4C8E-96ED-E597E0943B76}" dt="2025-04-28T18:06:08.518" v="1193" actId="14100"/>
          <ac:spMkLst>
            <pc:docMk/>
            <pc:sldMk cId="0" sldId="274"/>
            <ac:spMk id="14" creationId="{00000000-0000-0000-0000-000000000000}"/>
          </ac:spMkLst>
        </pc:spChg>
        <pc:spChg chg="mod">
          <ac:chgData name="Deborah.Wood" userId="470d72d8-1379-45ac-9ea6-ad6e571efc9f" providerId="ADAL" clId="{3E604457-D415-4C8E-96ED-E597E0943B76}" dt="2025-05-07T11:51:07.674" v="2288" actId="962"/>
          <ac:spMkLst>
            <pc:docMk/>
            <pc:sldMk cId="0" sldId="274"/>
            <ac:spMk id="15" creationId="{00000000-0000-0000-0000-000000000000}"/>
          </ac:spMkLst>
        </pc:spChg>
        <pc:spChg chg="mod">
          <ac:chgData name="Deborah.Wood" userId="470d72d8-1379-45ac-9ea6-ad6e571efc9f" providerId="ADAL" clId="{3E604457-D415-4C8E-96ED-E597E0943B76}" dt="2025-04-28T18:07:22.964" v="1197" actId="20577"/>
          <ac:spMkLst>
            <pc:docMk/>
            <pc:sldMk cId="0" sldId="274"/>
            <ac:spMk id="22" creationId="{00000000-0000-0000-0000-000000000000}"/>
          </ac:spMkLst>
        </pc:spChg>
        <pc:spChg chg="mod">
          <ac:chgData name="Deborah.Wood" userId="470d72d8-1379-45ac-9ea6-ad6e571efc9f" providerId="ADAL" clId="{3E604457-D415-4C8E-96ED-E597E0943B76}" dt="2025-05-07T11:51:07.674" v="2289" actId="962"/>
          <ac:spMkLst>
            <pc:docMk/>
            <pc:sldMk cId="0" sldId="274"/>
            <ac:spMk id="23" creationId="{00000000-0000-0000-0000-000000000000}"/>
          </ac:spMkLst>
        </pc:spChg>
        <pc:grpChg chg="mod">
          <ac:chgData name="Deborah.Wood" userId="470d72d8-1379-45ac-9ea6-ad6e571efc9f" providerId="ADAL" clId="{3E604457-D415-4C8E-96ED-E597E0943B76}" dt="2025-05-07T11:51:48.535" v="2372" actId="962"/>
          <ac:grpSpMkLst>
            <pc:docMk/>
            <pc:sldMk cId="0" sldId="274"/>
            <ac:grpSpMk id="9" creationId="{00000000-0000-0000-0000-000000000000}"/>
          </ac:grpSpMkLst>
        </pc:grpChg>
        <pc:grpChg chg="mod">
          <ac:chgData name="Deborah.Wood" userId="470d72d8-1379-45ac-9ea6-ad6e571efc9f" providerId="ADAL" clId="{3E604457-D415-4C8E-96ED-E597E0943B76}" dt="2025-05-07T11:51:49.021" v="2373" actId="962"/>
          <ac:grpSpMkLst>
            <pc:docMk/>
            <pc:sldMk cId="0" sldId="274"/>
            <ac:grpSpMk id="16" creationId="{00000000-0000-0000-0000-000000000000}"/>
          </ac:grpSpMkLst>
        </pc:grpChg>
        <pc:grpChg chg="mod">
          <ac:chgData name="Deborah.Wood" userId="470d72d8-1379-45ac-9ea6-ad6e571efc9f" providerId="ADAL" clId="{3E604457-D415-4C8E-96ED-E597E0943B76}" dt="2025-05-07T11:51:49.455" v="2374" actId="962"/>
          <ac:grpSpMkLst>
            <pc:docMk/>
            <pc:sldMk cId="0" sldId="274"/>
            <ac:grpSpMk id="20" creationId="{00000000-0000-0000-0000-000000000000}"/>
          </ac:grpSpMkLst>
        </pc:grpChg>
      </pc:sldChg>
      <pc:sldChg chg="modSp mod">
        <pc:chgData name="Deborah.Wood" userId="470d72d8-1379-45ac-9ea6-ad6e571efc9f" providerId="ADAL" clId="{3E604457-D415-4C8E-96ED-E597E0943B76}" dt="2025-05-07T11:51:55.696" v="2377" actId="962"/>
        <pc:sldMkLst>
          <pc:docMk/>
          <pc:sldMk cId="0" sldId="276"/>
        </pc:sldMkLst>
        <pc:spChg chg="mod">
          <ac:chgData name="Deborah.Wood" userId="470d72d8-1379-45ac-9ea6-ad6e571efc9f" providerId="ADAL" clId="{3E604457-D415-4C8E-96ED-E597E0943B76}" dt="2025-05-07T11:51:07.710" v="2290" actId="962"/>
          <ac:spMkLst>
            <pc:docMk/>
            <pc:sldMk cId="0" sldId="276"/>
            <ac:spMk id="6" creationId="{00000000-0000-0000-0000-000000000000}"/>
          </ac:spMkLst>
        </pc:spChg>
        <pc:spChg chg="mod">
          <ac:chgData name="Deborah.Wood" userId="470d72d8-1379-45ac-9ea6-ad6e571efc9f" providerId="ADAL" clId="{3E604457-D415-4C8E-96ED-E597E0943B76}" dt="2025-04-28T18:10:20.706" v="1583" actId="20577"/>
          <ac:spMkLst>
            <pc:docMk/>
            <pc:sldMk cId="0" sldId="276"/>
            <ac:spMk id="9" creationId="{00000000-0000-0000-0000-000000000000}"/>
          </ac:spMkLst>
        </pc:spChg>
        <pc:spChg chg="mod">
          <ac:chgData name="Deborah.Wood" userId="470d72d8-1379-45ac-9ea6-ad6e571efc9f" providerId="ADAL" clId="{3E604457-D415-4C8E-96ED-E597E0943B76}" dt="2025-05-07T11:51:07.715" v="2291" actId="962"/>
          <ac:spMkLst>
            <pc:docMk/>
            <pc:sldMk cId="0" sldId="276"/>
            <ac:spMk id="10" creationId="{00000000-0000-0000-0000-000000000000}"/>
          </ac:spMkLst>
        </pc:spChg>
        <pc:spChg chg="mod">
          <ac:chgData name="Deborah.Wood" userId="470d72d8-1379-45ac-9ea6-ad6e571efc9f" providerId="ADAL" clId="{3E604457-D415-4C8E-96ED-E597E0943B76}" dt="2025-05-07T11:51:07.719" v="2292" actId="962"/>
          <ac:spMkLst>
            <pc:docMk/>
            <pc:sldMk cId="0" sldId="276"/>
            <ac:spMk id="11" creationId="{00000000-0000-0000-0000-000000000000}"/>
          </ac:spMkLst>
        </pc:spChg>
        <pc:spChg chg="mod">
          <ac:chgData name="Deborah.Wood" userId="470d72d8-1379-45ac-9ea6-ad6e571efc9f" providerId="ADAL" clId="{3E604457-D415-4C8E-96ED-E597E0943B76}" dt="2025-05-07T11:51:07.724" v="2293" actId="962"/>
          <ac:spMkLst>
            <pc:docMk/>
            <pc:sldMk cId="0" sldId="276"/>
            <ac:spMk id="12" creationId="{00000000-0000-0000-0000-000000000000}"/>
          </ac:spMkLst>
        </pc:spChg>
        <pc:spChg chg="mod">
          <ac:chgData name="Deborah.Wood" userId="470d72d8-1379-45ac-9ea6-ad6e571efc9f" providerId="ADAL" clId="{3E604457-D415-4C8E-96ED-E597E0943B76}" dt="2025-05-07T11:51:07.730" v="2294" actId="962"/>
          <ac:spMkLst>
            <pc:docMk/>
            <pc:sldMk cId="0" sldId="276"/>
            <ac:spMk id="13" creationId="{00000000-0000-0000-0000-000000000000}"/>
          </ac:spMkLst>
        </pc:spChg>
        <pc:spChg chg="mod">
          <ac:chgData name="Deborah.Wood" userId="470d72d8-1379-45ac-9ea6-ad6e571efc9f" providerId="ADAL" clId="{3E604457-D415-4C8E-96ED-E597E0943B76}" dt="2025-05-07T11:51:07.736" v="2295" actId="962"/>
          <ac:spMkLst>
            <pc:docMk/>
            <pc:sldMk cId="0" sldId="276"/>
            <ac:spMk id="14" creationId="{00000000-0000-0000-0000-000000000000}"/>
          </ac:spMkLst>
        </pc:spChg>
        <pc:spChg chg="mod">
          <ac:chgData name="Deborah.Wood" userId="470d72d8-1379-45ac-9ea6-ad6e571efc9f" providerId="ADAL" clId="{3E604457-D415-4C8E-96ED-E597E0943B76}" dt="2025-05-07T11:51:07.740" v="2296" actId="962"/>
          <ac:spMkLst>
            <pc:docMk/>
            <pc:sldMk cId="0" sldId="276"/>
            <ac:spMk id="15" creationId="{00000000-0000-0000-0000-000000000000}"/>
          </ac:spMkLst>
        </pc:spChg>
        <pc:spChg chg="mod">
          <ac:chgData name="Deborah.Wood" userId="470d72d8-1379-45ac-9ea6-ad6e571efc9f" providerId="ADAL" clId="{3E604457-D415-4C8E-96ED-E597E0943B76}" dt="2025-04-28T18:11:11.218" v="1585" actId="1076"/>
          <ac:spMkLst>
            <pc:docMk/>
            <pc:sldMk cId="0" sldId="276"/>
            <ac:spMk id="17" creationId="{00000000-0000-0000-0000-000000000000}"/>
          </ac:spMkLst>
        </pc:spChg>
        <pc:spChg chg="mod">
          <ac:chgData name="Deborah.Wood" userId="470d72d8-1379-45ac-9ea6-ad6e571efc9f" providerId="ADAL" clId="{3E604457-D415-4C8E-96ED-E597E0943B76}" dt="2025-04-28T18:13:01.689" v="1631" actId="115"/>
          <ac:spMkLst>
            <pc:docMk/>
            <pc:sldMk cId="0" sldId="276"/>
            <ac:spMk id="18" creationId="{00000000-0000-0000-0000-000000000000}"/>
          </ac:spMkLst>
        </pc:spChg>
        <pc:grpChg chg="mod">
          <ac:chgData name="Deborah.Wood" userId="470d72d8-1379-45ac-9ea6-ad6e571efc9f" providerId="ADAL" clId="{3E604457-D415-4C8E-96ED-E597E0943B76}" dt="2025-05-07T11:51:50.434" v="2375" actId="962"/>
          <ac:grpSpMkLst>
            <pc:docMk/>
            <pc:sldMk cId="0" sldId="276"/>
            <ac:grpSpMk id="2" creationId="{00000000-0000-0000-0000-000000000000}"/>
          </ac:grpSpMkLst>
        </pc:grpChg>
        <pc:grpChg chg="mod">
          <ac:chgData name="Deborah.Wood" userId="470d72d8-1379-45ac-9ea6-ad6e571efc9f" providerId="ADAL" clId="{3E604457-D415-4C8E-96ED-E597E0943B76}" dt="2025-05-07T11:51:53.658" v="2376" actId="962"/>
          <ac:grpSpMkLst>
            <pc:docMk/>
            <pc:sldMk cId="0" sldId="276"/>
            <ac:grpSpMk id="4" creationId="{00000000-0000-0000-0000-000000000000}"/>
          </ac:grpSpMkLst>
        </pc:grpChg>
        <pc:grpChg chg="mod">
          <ac:chgData name="Deborah.Wood" userId="470d72d8-1379-45ac-9ea6-ad6e571efc9f" providerId="ADAL" clId="{3E604457-D415-4C8E-96ED-E597E0943B76}" dt="2025-05-07T11:51:55.696" v="2377" actId="962"/>
          <ac:grpSpMkLst>
            <pc:docMk/>
            <pc:sldMk cId="0" sldId="276"/>
            <ac:grpSpMk id="8" creationId="{00000000-0000-0000-0000-000000000000}"/>
          </ac:grpSpMkLst>
        </pc:grpChg>
      </pc:sldChg>
      <pc:sldChg chg="modSp mod">
        <pc:chgData name="Deborah.Wood" userId="470d72d8-1379-45ac-9ea6-ad6e571efc9f" providerId="ADAL" clId="{3E604457-D415-4C8E-96ED-E597E0943B76}" dt="2025-05-07T11:51:57.148" v="2379" actId="962"/>
        <pc:sldMkLst>
          <pc:docMk/>
          <pc:sldMk cId="0" sldId="277"/>
        </pc:sldMkLst>
        <pc:spChg chg="mod">
          <ac:chgData name="Deborah.Wood" userId="470d72d8-1379-45ac-9ea6-ad6e571efc9f" providerId="ADAL" clId="{3E604457-D415-4C8E-96ED-E597E0943B76}" dt="2025-05-07T11:51:07.743" v="2297" actId="962"/>
          <ac:spMkLst>
            <pc:docMk/>
            <pc:sldMk cId="0" sldId="277"/>
            <ac:spMk id="2" creationId="{00000000-0000-0000-0000-000000000000}"/>
          </ac:spMkLst>
        </pc:spChg>
        <pc:spChg chg="mod">
          <ac:chgData name="Deborah.Wood" userId="470d72d8-1379-45ac-9ea6-ad6e571efc9f" providerId="ADAL" clId="{3E604457-D415-4C8E-96ED-E597E0943B76}" dt="2025-05-07T11:51:07.758" v="2298" actId="962"/>
          <ac:spMkLst>
            <pc:docMk/>
            <pc:sldMk cId="0" sldId="277"/>
            <ac:spMk id="3" creationId="{00000000-0000-0000-0000-000000000000}"/>
          </ac:spMkLst>
        </pc:spChg>
        <pc:spChg chg="mod">
          <ac:chgData name="Deborah.Wood" userId="470d72d8-1379-45ac-9ea6-ad6e571efc9f" providerId="ADAL" clId="{3E604457-D415-4C8E-96ED-E597E0943B76}" dt="2025-05-07T11:51:07.758" v="2299" actId="962"/>
          <ac:spMkLst>
            <pc:docMk/>
            <pc:sldMk cId="0" sldId="277"/>
            <ac:spMk id="13" creationId="{00000000-0000-0000-0000-000000000000}"/>
          </ac:spMkLst>
        </pc:spChg>
        <pc:spChg chg="mod">
          <ac:chgData name="Deborah.Wood" userId="470d72d8-1379-45ac-9ea6-ad6e571efc9f" providerId="ADAL" clId="{3E604457-D415-4C8E-96ED-E597E0943B76}" dt="2025-05-07T11:51:07.774" v="2300" actId="962"/>
          <ac:spMkLst>
            <pc:docMk/>
            <pc:sldMk cId="0" sldId="277"/>
            <ac:spMk id="14" creationId="{00000000-0000-0000-0000-000000000000}"/>
          </ac:spMkLst>
        </pc:spChg>
        <pc:spChg chg="mod">
          <ac:chgData name="Deborah.Wood" userId="470d72d8-1379-45ac-9ea6-ad6e571efc9f" providerId="ADAL" clId="{3E604457-D415-4C8E-96ED-E597E0943B76}" dt="2025-05-07T11:51:07.774" v="2301" actId="962"/>
          <ac:spMkLst>
            <pc:docMk/>
            <pc:sldMk cId="0" sldId="277"/>
            <ac:spMk id="15" creationId="{00000000-0000-0000-0000-000000000000}"/>
          </ac:spMkLst>
        </pc:spChg>
        <pc:spChg chg="mod">
          <ac:chgData name="Deborah.Wood" userId="470d72d8-1379-45ac-9ea6-ad6e571efc9f" providerId="ADAL" clId="{3E604457-D415-4C8E-96ED-E597E0943B76}" dt="2025-04-28T18:13:40.217" v="1640" actId="20577"/>
          <ac:spMkLst>
            <pc:docMk/>
            <pc:sldMk cId="0" sldId="277"/>
            <ac:spMk id="24" creationId="{D9FE89E0-9F98-F37A-5DB0-CB545EF001E4}"/>
          </ac:spMkLst>
        </pc:spChg>
        <pc:spChg chg="mod">
          <ac:chgData name="Deborah.Wood" userId="470d72d8-1379-45ac-9ea6-ad6e571efc9f" providerId="ADAL" clId="{3E604457-D415-4C8E-96ED-E597E0943B76}" dt="2025-05-07T11:51:07.786" v="2302" actId="962"/>
          <ac:spMkLst>
            <pc:docMk/>
            <pc:sldMk cId="0" sldId="277"/>
            <ac:spMk id="25" creationId="{00000000-0000-0000-0000-000000000000}"/>
          </ac:spMkLst>
        </pc:spChg>
        <pc:grpChg chg="mod">
          <ac:chgData name="Deborah.Wood" userId="470d72d8-1379-45ac-9ea6-ad6e571efc9f" providerId="ADAL" clId="{3E604457-D415-4C8E-96ED-E597E0943B76}" dt="2025-05-07T11:51:56.568" v="2378" actId="962"/>
          <ac:grpSpMkLst>
            <pc:docMk/>
            <pc:sldMk cId="0" sldId="277"/>
            <ac:grpSpMk id="4" creationId="{00000000-0000-0000-0000-000000000000}"/>
          </ac:grpSpMkLst>
        </pc:grpChg>
        <pc:grpChg chg="mod">
          <ac:chgData name="Deborah.Wood" userId="470d72d8-1379-45ac-9ea6-ad6e571efc9f" providerId="ADAL" clId="{3E604457-D415-4C8E-96ED-E597E0943B76}" dt="2025-05-07T11:51:57.148" v="2379" actId="962"/>
          <ac:grpSpMkLst>
            <pc:docMk/>
            <pc:sldMk cId="0" sldId="277"/>
            <ac:grpSpMk id="6" creationId="{00000000-0000-0000-0000-000000000000}"/>
          </ac:grpSpMkLst>
        </pc:grpChg>
      </pc:sldChg>
      <pc:sldChg chg="modSp mod">
        <pc:chgData name="Deborah.Wood" userId="470d72d8-1379-45ac-9ea6-ad6e571efc9f" providerId="ADAL" clId="{3E604457-D415-4C8E-96ED-E597E0943B76}" dt="2025-05-07T11:51:57.984" v="2380" actId="962"/>
        <pc:sldMkLst>
          <pc:docMk/>
          <pc:sldMk cId="0" sldId="279"/>
        </pc:sldMkLst>
        <pc:spChg chg="mod">
          <ac:chgData name="Deborah.Wood" userId="470d72d8-1379-45ac-9ea6-ad6e571efc9f" providerId="ADAL" clId="{3E604457-D415-4C8E-96ED-E597E0943B76}" dt="2025-05-07T11:51:07.830" v="2303" actId="962"/>
          <ac:spMkLst>
            <pc:docMk/>
            <pc:sldMk cId="0" sldId="279"/>
            <ac:spMk id="2" creationId="{00000000-0000-0000-0000-000000000000}"/>
          </ac:spMkLst>
        </pc:spChg>
        <pc:spChg chg="mod">
          <ac:chgData name="Deborah.Wood" userId="470d72d8-1379-45ac-9ea6-ad6e571efc9f" providerId="ADAL" clId="{3E604457-D415-4C8E-96ED-E597E0943B76}" dt="2025-05-07T11:51:07.835" v="2304" actId="962"/>
          <ac:spMkLst>
            <pc:docMk/>
            <pc:sldMk cId="0" sldId="279"/>
            <ac:spMk id="3" creationId="{00000000-0000-0000-0000-000000000000}"/>
          </ac:spMkLst>
        </pc:spChg>
        <pc:spChg chg="mod">
          <ac:chgData name="Deborah.Wood" userId="470d72d8-1379-45ac-9ea6-ad6e571efc9f" providerId="ADAL" clId="{3E604457-D415-4C8E-96ED-E597E0943B76}" dt="2025-05-07T11:51:07.845" v="2305" actId="962"/>
          <ac:spMkLst>
            <pc:docMk/>
            <pc:sldMk cId="0" sldId="279"/>
            <ac:spMk id="6" creationId="{00000000-0000-0000-0000-000000000000}"/>
          </ac:spMkLst>
        </pc:spChg>
        <pc:spChg chg="mod">
          <ac:chgData name="Deborah.Wood" userId="470d72d8-1379-45ac-9ea6-ad6e571efc9f" providerId="ADAL" clId="{3E604457-D415-4C8E-96ED-E597E0943B76}" dt="2025-05-07T11:51:07.845" v="2306" actId="962"/>
          <ac:spMkLst>
            <pc:docMk/>
            <pc:sldMk cId="0" sldId="279"/>
            <ac:spMk id="7" creationId="{00000000-0000-0000-0000-000000000000}"/>
          </ac:spMkLst>
        </pc:spChg>
        <pc:spChg chg="mod">
          <ac:chgData name="Deborah.Wood" userId="470d72d8-1379-45ac-9ea6-ad6e571efc9f" providerId="ADAL" clId="{3E604457-D415-4C8E-96ED-E597E0943B76}" dt="2025-05-07T11:51:07.845" v="2307" actId="962"/>
          <ac:spMkLst>
            <pc:docMk/>
            <pc:sldMk cId="0" sldId="279"/>
            <ac:spMk id="8" creationId="{00000000-0000-0000-0000-000000000000}"/>
          </ac:spMkLst>
        </pc:spChg>
        <pc:spChg chg="mod">
          <ac:chgData name="Deborah.Wood" userId="470d72d8-1379-45ac-9ea6-ad6e571efc9f" providerId="ADAL" clId="{3E604457-D415-4C8E-96ED-E597E0943B76}" dt="2025-05-07T11:51:07.862" v="2308" actId="962"/>
          <ac:spMkLst>
            <pc:docMk/>
            <pc:sldMk cId="0" sldId="279"/>
            <ac:spMk id="9" creationId="{00000000-0000-0000-0000-000000000000}"/>
          </ac:spMkLst>
        </pc:spChg>
        <pc:grpChg chg="mod">
          <ac:chgData name="Deborah.Wood" userId="470d72d8-1379-45ac-9ea6-ad6e571efc9f" providerId="ADAL" clId="{3E604457-D415-4C8E-96ED-E597E0943B76}" dt="2025-05-07T11:51:57.984" v="2380" actId="962"/>
          <ac:grpSpMkLst>
            <pc:docMk/>
            <pc:sldMk cId="0" sldId="279"/>
            <ac:grpSpMk id="4" creationId="{00000000-0000-0000-0000-000000000000}"/>
          </ac:grpSpMkLst>
        </pc:grpChg>
      </pc:sldChg>
      <pc:sldChg chg="modSp mod">
        <pc:chgData name="Deborah.Wood" userId="470d72d8-1379-45ac-9ea6-ad6e571efc9f" providerId="ADAL" clId="{3E604457-D415-4C8E-96ED-E597E0943B76}" dt="2025-05-07T11:52:00.137" v="2384" actId="962"/>
        <pc:sldMkLst>
          <pc:docMk/>
          <pc:sldMk cId="0" sldId="280"/>
        </pc:sldMkLst>
        <pc:spChg chg="mod">
          <ac:chgData name="Deborah.Wood" userId="470d72d8-1379-45ac-9ea6-ad6e571efc9f" providerId="ADAL" clId="{3E604457-D415-4C8E-96ED-E597E0943B76}" dt="2025-05-07T11:51:07.878" v="2309" actId="962"/>
          <ac:spMkLst>
            <pc:docMk/>
            <pc:sldMk cId="0" sldId="280"/>
            <ac:spMk id="2" creationId="{00000000-0000-0000-0000-000000000000}"/>
          </ac:spMkLst>
        </pc:spChg>
        <pc:spChg chg="mod">
          <ac:chgData name="Deborah.Wood" userId="470d72d8-1379-45ac-9ea6-ad6e571efc9f" providerId="ADAL" clId="{3E604457-D415-4C8E-96ED-E597E0943B76}" dt="2025-05-07T11:51:07.891" v="2310" actId="962"/>
          <ac:spMkLst>
            <pc:docMk/>
            <pc:sldMk cId="0" sldId="280"/>
            <ac:spMk id="3" creationId="{00000000-0000-0000-0000-000000000000}"/>
          </ac:spMkLst>
        </pc:spChg>
        <pc:grpChg chg="mod">
          <ac:chgData name="Deborah.Wood" userId="470d72d8-1379-45ac-9ea6-ad6e571efc9f" providerId="ADAL" clId="{3E604457-D415-4C8E-96ED-E597E0943B76}" dt="2025-05-07T11:51:58.816" v="2381" actId="962"/>
          <ac:grpSpMkLst>
            <pc:docMk/>
            <pc:sldMk cId="0" sldId="280"/>
            <ac:grpSpMk id="4" creationId="{00000000-0000-0000-0000-000000000000}"/>
          </ac:grpSpMkLst>
        </pc:grpChg>
        <pc:grpChg chg="mod">
          <ac:chgData name="Deborah.Wood" userId="470d72d8-1379-45ac-9ea6-ad6e571efc9f" providerId="ADAL" clId="{3E604457-D415-4C8E-96ED-E597E0943B76}" dt="2025-05-07T11:51:59.281" v="2382" actId="962"/>
          <ac:grpSpMkLst>
            <pc:docMk/>
            <pc:sldMk cId="0" sldId="280"/>
            <ac:grpSpMk id="6" creationId="{00000000-0000-0000-0000-000000000000}"/>
          </ac:grpSpMkLst>
        </pc:grpChg>
        <pc:grpChg chg="mod">
          <ac:chgData name="Deborah.Wood" userId="470d72d8-1379-45ac-9ea6-ad6e571efc9f" providerId="ADAL" clId="{3E604457-D415-4C8E-96ED-E597E0943B76}" dt="2025-05-07T11:51:59.703" v="2383" actId="962"/>
          <ac:grpSpMkLst>
            <pc:docMk/>
            <pc:sldMk cId="0" sldId="280"/>
            <ac:grpSpMk id="15" creationId="{00000000-0000-0000-0000-000000000000}"/>
          </ac:grpSpMkLst>
        </pc:grpChg>
        <pc:grpChg chg="mod">
          <ac:chgData name="Deborah.Wood" userId="470d72d8-1379-45ac-9ea6-ad6e571efc9f" providerId="ADAL" clId="{3E604457-D415-4C8E-96ED-E597E0943B76}" dt="2025-05-07T11:52:00.137" v="2384" actId="962"/>
          <ac:grpSpMkLst>
            <pc:docMk/>
            <pc:sldMk cId="0" sldId="280"/>
            <ac:grpSpMk id="18" creationId="{00000000-0000-0000-0000-000000000000}"/>
          </ac:grpSpMkLst>
        </pc:grpChg>
      </pc:sldChg>
      <pc:sldChg chg="modSp mod">
        <pc:chgData name="Deborah.Wood" userId="470d72d8-1379-45ac-9ea6-ad6e571efc9f" providerId="ADAL" clId="{3E604457-D415-4C8E-96ED-E597E0943B76}" dt="2025-05-07T11:52:02.252" v="2387" actId="962"/>
        <pc:sldMkLst>
          <pc:docMk/>
          <pc:sldMk cId="0" sldId="281"/>
        </pc:sldMkLst>
        <pc:spChg chg="mod">
          <ac:chgData name="Deborah.Wood" userId="470d72d8-1379-45ac-9ea6-ad6e571efc9f" providerId="ADAL" clId="{3E604457-D415-4C8E-96ED-E597E0943B76}" dt="2025-05-07T11:51:07.907" v="2311" actId="962"/>
          <ac:spMkLst>
            <pc:docMk/>
            <pc:sldMk cId="0" sldId="281"/>
            <ac:spMk id="2" creationId="{00000000-0000-0000-0000-000000000000}"/>
          </ac:spMkLst>
        </pc:spChg>
        <pc:spChg chg="mod">
          <ac:chgData name="Deborah.Wood" userId="470d72d8-1379-45ac-9ea6-ad6e571efc9f" providerId="ADAL" clId="{3E604457-D415-4C8E-96ED-E597E0943B76}" dt="2025-05-07T11:51:07.913" v="2312" actId="962"/>
          <ac:spMkLst>
            <pc:docMk/>
            <pc:sldMk cId="0" sldId="281"/>
            <ac:spMk id="3" creationId="{00000000-0000-0000-0000-000000000000}"/>
          </ac:spMkLst>
        </pc:spChg>
        <pc:spChg chg="mod">
          <ac:chgData name="Deborah.Wood" userId="470d72d8-1379-45ac-9ea6-ad6e571efc9f" providerId="ADAL" clId="{3E604457-D415-4C8E-96ED-E597E0943B76}" dt="2025-05-07T11:51:07.918" v="2313" actId="962"/>
          <ac:spMkLst>
            <pc:docMk/>
            <pc:sldMk cId="0" sldId="281"/>
            <ac:spMk id="13" creationId="{00000000-0000-0000-0000-000000000000}"/>
          </ac:spMkLst>
        </pc:spChg>
        <pc:spChg chg="mod">
          <ac:chgData name="Deborah.Wood" userId="470d72d8-1379-45ac-9ea6-ad6e571efc9f" providerId="ADAL" clId="{3E604457-D415-4C8E-96ED-E597E0943B76}" dt="2025-04-28T18:15:35.026" v="1643" actId="20577"/>
          <ac:spMkLst>
            <pc:docMk/>
            <pc:sldMk cId="0" sldId="281"/>
            <ac:spMk id="14" creationId="{00000000-0000-0000-0000-000000000000}"/>
          </ac:spMkLst>
        </pc:spChg>
        <pc:spChg chg="mod">
          <ac:chgData name="Deborah.Wood" userId="470d72d8-1379-45ac-9ea6-ad6e571efc9f" providerId="ADAL" clId="{3E604457-D415-4C8E-96ED-E597E0943B76}" dt="2025-04-28T18:15:05.736" v="1641" actId="20577"/>
          <ac:spMkLst>
            <pc:docMk/>
            <pc:sldMk cId="0" sldId="281"/>
            <ac:spMk id="16" creationId="{00000000-0000-0000-0000-000000000000}"/>
          </ac:spMkLst>
        </pc:spChg>
        <pc:spChg chg="mod">
          <ac:chgData name="Deborah.Wood" userId="470d72d8-1379-45ac-9ea6-ad6e571efc9f" providerId="ADAL" clId="{3E604457-D415-4C8E-96ED-E597E0943B76}" dt="2025-04-28T18:15:54.710" v="1645" actId="1076"/>
          <ac:spMkLst>
            <pc:docMk/>
            <pc:sldMk cId="0" sldId="281"/>
            <ac:spMk id="17" creationId="{00000000-0000-0000-0000-000000000000}"/>
          </ac:spMkLst>
        </pc:spChg>
        <pc:grpChg chg="mod">
          <ac:chgData name="Deborah.Wood" userId="470d72d8-1379-45ac-9ea6-ad6e571efc9f" providerId="ADAL" clId="{3E604457-D415-4C8E-96ED-E597E0943B76}" dt="2025-05-07T11:52:01.135" v="2385" actId="962"/>
          <ac:grpSpMkLst>
            <pc:docMk/>
            <pc:sldMk cId="0" sldId="281"/>
            <ac:grpSpMk id="5" creationId="{00000000-0000-0000-0000-000000000000}"/>
          </ac:grpSpMkLst>
        </pc:grpChg>
        <pc:grpChg chg="mod">
          <ac:chgData name="Deborah.Wood" userId="470d72d8-1379-45ac-9ea6-ad6e571efc9f" providerId="ADAL" clId="{3E604457-D415-4C8E-96ED-E597E0943B76}" dt="2025-05-07T11:52:01.690" v="2386" actId="962"/>
          <ac:grpSpMkLst>
            <pc:docMk/>
            <pc:sldMk cId="0" sldId="281"/>
            <ac:grpSpMk id="7" creationId="{00000000-0000-0000-0000-000000000000}"/>
          </ac:grpSpMkLst>
        </pc:grpChg>
        <pc:grpChg chg="mod">
          <ac:chgData name="Deborah.Wood" userId="470d72d8-1379-45ac-9ea6-ad6e571efc9f" providerId="ADAL" clId="{3E604457-D415-4C8E-96ED-E597E0943B76}" dt="2025-05-07T11:52:02.252" v="2387" actId="962"/>
          <ac:grpSpMkLst>
            <pc:docMk/>
            <pc:sldMk cId="0" sldId="281"/>
            <ac:grpSpMk id="11" creationId="{00000000-0000-0000-0000-000000000000}"/>
          </ac:grpSpMkLst>
        </pc:grpChg>
      </pc:sldChg>
      <pc:sldChg chg="delSp modSp mod">
        <pc:chgData name="Deborah.Wood" userId="470d72d8-1379-45ac-9ea6-ad6e571efc9f" providerId="ADAL" clId="{3E604457-D415-4C8E-96ED-E597E0943B76}" dt="2025-05-07T11:52:04.870" v="2390" actId="962"/>
        <pc:sldMkLst>
          <pc:docMk/>
          <pc:sldMk cId="0" sldId="282"/>
        </pc:sldMkLst>
        <pc:spChg chg="mod">
          <ac:chgData name="Deborah.Wood" userId="470d72d8-1379-45ac-9ea6-ad6e571efc9f" providerId="ADAL" clId="{3E604457-D415-4C8E-96ED-E597E0943B76}" dt="2025-05-07T11:51:07.928" v="2314" actId="962"/>
          <ac:spMkLst>
            <pc:docMk/>
            <pc:sldMk cId="0" sldId="282"/>
            <ac:spMk id="2" creationId="{00000000-0000-0000-0000-000000000000}"/>
          </ac:spMkLst>
        </pc:spChg>
        <pc:spChg chg="mod">
          <ac:chgData name="Deborah.Wood" userId="470d72d8-1379-45ac-9ea6-ad6e571efc9f" providerId="ADAL" clId="{3E604457-D415-4C8E-96ED-E597E0943B76}" dt="2025-05-07T11:51:07.943" v="2315" actId="962"/>
          <ac:spMkLst>
            <pc:docMk/>
            <pc:sldMk cId="0" sldId="282"/>
            <ac:spMk id="3" creationId="{00000000-0000-0000-0000-000000000000}"/>
          </ac:spMkLst>
        </pc:spChg>
        <pc:spChg chg="mod">
          <ac:chgData name="Deborah.Wood" userId="470d72d8-1379-45ac-9ea6-ad6e571efc9f" providerId="ADAL" clId="{3E604457-D415-4C8E-96ED-E597E0943B76}" dt="2025-05-07T11:51:07.953" v="2316" actId="962"/>
          <ac:spMkLst>
            <pc:docMk/>
            <pc:sldMk cId="0" sldId="282"/>
            <ac:spMk id="10" creationId="{00000000-0000-0000-0000-000000000000}"/>
          </ac:spMkLst>
        </pc:spChg>
        <pc:spChg chg="mod">
          <ac:chgData name="Deborah.Wood" userId="470d72d8-1379-45ac-9ea6-ad6e571efc9f" providerId="ADAL" clId="{3E604457-D415-4C8E-96ED-E597E0943B76}" dt="2025-05-07T11:51:07.962" v="2317" actId="962"/>
          <ac:spMkLst>
            <pc:docMk/>
            <pc:sldMk cId="0" sldId="282"/>
            <ac:spMk id="11" creationId="{00000000-0000-0000-0000-000000000000}"/>
          </ac:spMkLst>
        </pc:spChg>
        <pc:spChg chg="mod">
          <ac:chgData name="Deborah.Wood" userId="470d72d8-1379-45ac-9ea6-ad6e571efc9f" providerId="ADAL" clId="{3E604457-D415-4C8E-96ED-E597E0943B76}" dt="2025-04-28T19:38:45.097" v="2028" actId="20577"/>
          <ac:spMkLst>
            <pc:docMk/>
            <pc:sldMk cId="0" sldId="282"/>
            <ac:spMk id="12" creationId="{00000000-0000-0000-0000-000000000000}"/>
          </ac:spMkLst>
        </pc:spChg>
        <pc:spChg chg="mod">
          <ac:chgData name="Deborah.Wood" userId="470d72d8-1379-45ac-9ea6-ad6e571efc9f" providerId="ADAL" clId="{3E604457-D415-4C8E-96ED-E597E0943B76}" dt="2025-04-28T19:40:03.225" v="2076" actId="1076"/>
          <ac:spMkLst>
            <pc:docMk/>
            <pc:sldMk cId="0" sldId="282"/>
            <ac:spMk id="14" creationId="{00000000-0000-0000-0000-000000000000}"/>
          </ac:spMkLst>
        </pc:spChg>
        <pc:spChg chg="mod">
          <ac:chgData name="Deborah.Wood" userId="470d72d8-1379-45ac-9ea6-ad6e571efc9f" providerId="ADAL" clId="{3E604457-D415-4C8E-96ED-E597E0943B76}" dt="2025-04-28T19:34:53.617" v="1735" actId="1076"/>
          <ac:spMkLst>
            <pc:docMk/>
            <pc:sldMk cId="0" sldId="282"/>
            <ac:spMk id="17" creationId="{00000000-0000-0000-0000-000000000000}"/>
          </ac:spMkLst>
        </pc:spChg>
        <pc:spChg chg="mod">
          <ac:chgData name="Deborah.Wood" userId="470d72d8-1379-45ac-9ea6-ad6e571efc9f" providerId="ADAL" clId="{3E604457-D415-4C8E-96ED-E597E0943B76}" dt="2025-04-28T19:42:24.292" v="2078" actId="1076"/>
          <ac:spMkLst>
            <pc:docMk/>
            <pc:sldMk cId="0" sldId="282"/>
            <ac:spMk id="22" creationId="{00000000-0000-0000-0000-000000000000}"/>
          </ac:spMkLst>
        </pc:spChg>
        <pc:grpChg chg="mod">
          <ac:chgData name="Deborah.Wood" userId="470d72d8-1379-45ac-9ea6-ad6e571efc9f" providerId="ADAL" clId="{3E604457-D415-4C8E-96ED-E597E0943B76}" dt="2025-05-07T11:52:03.394" v="2388" actId="962"/>
          <ac:grpSpMkLst>
            <pc:docMk/>
            <pc:sldMk cId="0" sldId="282"/>
            <ac:grpSpMk id="4" creationId="{00000000-0000-0000-0000-000000000000}"/>
          </ac:grpSpMkLst>
        </pc:grpChg>
        <pc:grpChg chg="mod">
          <ac:chgData name="Deborah.Wood" userId="470d72d8-1379-45ac-9ea6-ad6e571efc9f" providerId="ADAL" clId="{3E604457-D415-4C8E-96ED-E597E0943B76}" dt="2025-05-07T11:52:03.966" v="2389" actId="962"/>
          <ac:grpSpMkLst>
            <pc:docMk/>
            <pc:sldMk cId="0" sldId="282"/>
            <ac:grpSpMk id="6" creationId="{00000000-0000-0000-0000-000000000000}"/>
          </ac:grpSpMkLst>
        </pc:grpChg>
        <pc:grpChg chg="mod">
          <ac:chgData name="Deborah.Wood" userId="470d72d8-1379-45ac-9ea6-ad6e571efc9f" providerId="ADAL" clId="{3E604457-D415-4C8E-96ED-E597E0943B76}" dt="2025-05-07T11:52:04.870" v="2390" actId="962"/>
          <ac:grpSpMkLst>
            <pc:docMk/>
            <pc:sldMk cId="0" sldId="282"/>
            <ac:grpSpMk id="8" creationId="{00000000-0000-0000-0000-000000000000}"/>
          </ac:grpSpMkLst>
        </pc:grpChg>
      </pc:sldChg>
      <pc:sldChg chg="delSp modSp mod">
        <pc:chgData name="Deborah.Wood" userId="470d72d8-1379-45ac-9ea6-ad6e571efc9f" providerId="ADAL" clId="{3E604457-D415-4C8E-96ED-E597E0943B76}" dt="2025-05-07T11:52:07.583" v="2394" actId="962"/>
        <pc:sldMkLst>
          <pc:docMk/>
          <pc:sldMk cId="0" sldId="283"/>
        </pc:sldMkLst>
        <pc:spChg chg="mod">
          <ac:chgData name="Deborah.Wood" userId="470d72d8-1379-45ac-9ea6-ad6e571efc9f" providerId="ADAL" clId="{3E604457-D415-4C8E-96ED-E597E0943B76}" dt="2025-05-07T11:51:08" v="2318" actId="962"/>
          <ac:spMkLst>
            <pc:docMk/>
            <pc:sldMk cId="0" sldId="283"/>
            <ac:spMk id="2" creationId="{00000000-0000-0000-0000-000000000000}"/>
          </ac:spMkLst>
        </pc:spChg>
        <pc:spChg chg="mod">
          <ac:chgData name="Deborah.Wood" userId="470d72d8-1379-45ac-9ea6-ad6e571efc9f" providerId="ADAL" clId="{3E604457-D415-4C8E-96ED-E597E0943B76}" dt="2025-05-07T11:51:08" v="2319" actId="962"/>
          <ac:spMkLst>
            <pc:docMk/>
            <pc:sldMk cId="0" sldId="283"/>
            <ac:spMk id="3" creationId="{00000000-0000-0000-0000-000000000000}"/>
          </ac:spMkLst>
        </pc:spChg>
        <pc:spChg chg="mod">
          <ac:chgData name="Deborah.Wood" userId="470d72d8-1379-45ac-9ea6-ad6e571efc9f" providerId="ADAL" clId="{3E604457-D415-4C8E-96ED-E597E0943B76}" dt="2025-05-07T11:51:08" v="2320" actId="962"/>
          <ac:spMkLst>
            <pc:docMk/>
            <pc:sldMk cId="0" sldId="283"/>
            <ac:spMk id="10" creationId="{00000000-0000-0000-0000-000000000000}"/>
          </ac:spMkLst>
        </pc:spChg>
        <pc:spChg chg="mod">
          <ac:chgData name="Deborah.Wood" userId="470d72d8-1379-45ac-9ea6-ad6e571efc9f" providerId="ADAL" clId="{3E604457-D415-4C8E-96ED-E597E0943B76}" dt="2025-05-07T11:51:08.016" v="2321" actId="962"/>
          <ac:spMkLst>
            <pc:docMk/>
            <pc:sldMk cId="0" sldId="283"/>
            <ac:spMk id="14" creationId="{00000000-0000-0000-0000-000000000000}"/>
          </ac:spMkLst>
        </pc:spChg>
        <pc:spChg chg="mod">
          <ac:chgData name="Deborah.Wood" userId="470d72d8-1379-45ac-9ea6-ad6e571efc9f" providerId="ADAL" clId="{3E604457-D415-4C8E-96ED-E597E0943B76}" dt="2025-04-28T19:36:24.926" v="1789" actId="13926"/>
          <ac:spMkLst>
            <pc:docMk/>
            <pc:sldMk cId="0" sldId="283"/>
            <ac:spMk id="24" creationId="{00000000-0000-0000-0000-000000000000}"/>
          </ac:spMkLst>
        </pc:spChg>
        <pc:spChg chg="mod">
          <ac:chgData name="Deborah.Wood" userId="470d72d8-1379-45ac-9ea6-ad6e571efc9f" providerId="ADAL" clId="{3E604457-D415-4C8E-96ED-E597E0943B76}" dt="2025-04-28T19:42:55.718" v="2079" actId="113"/>
          <ac:spMkLst>
            <pc:docMk/>
            <pc:sldMk cId="0" sldId="283"/>
            <ac:spMk id="33" creationId="{FAD6B813-D016-5979-A833-87A61B8FC02C}"/>
          </ac:spMkLst>
        </pc:spChg>
        <pc:spChg chg="mod">
          <ac:chgData name="Deborah.Wood" userId="470d72d8-1379-45ac-9ea6-ad6e571efc9f" providerId="ADAL" clId="{3E604457-D415-4C8E-96ED-E597E0943B76}" dt="2025-04-28T19:36:45.906" v="1792" actId="1076"/>
          <ac:spMkLst>
            <pc:docMk/>
            <pc:sldMk cId="0" sldId="283"/>
            <ac:spMk id="36" creationId="{E6C5FB2F-2DBC-9FCE-EF52-263382F63470}"/>
          </ac:spMkLst>
        </pc:spChg>
        <pc:grpChg chg="mod">
          <ac:chgData name="Deborah.Wood" userId="470d72d8-1379-45ac-9ea6-ad6e571efc9f" providerId="ADAL" clId="{3E604457-D415-4C8E-96ED-E597E0943B76}" dt="2025-05-07T11:52:05.698" v="2391" actId="962"/>
          <ac:grpSpMkLst>
            <pc:docMk/>
            <pc:sldMk cId="0" sldId="283"/>
            <ac:grpSpMk id="6" creationId="{00000000-0000-0000-0000-000000000000}"/>
          </ac:grpSpMkLst>
        </pc:grpChg>
        <pc:grpChg chg="mod">
          <ac:chgData name="Deborah.Wood" userId="470d72d8-1379-45ac-9ea6-ad6e571efc9f" providerId="ADAL" clId="{3E604457-D415-4C8E-96ED-E597E0943B76}" dt="2025-05-07T11:52:06.236" v="2392" actId="962"/>
          <ac:grpSpMkLst>
            <pc:docMk/>
            <pc:sldMk cId="0" sldId="283"/>
            <ac:grpSpMk id="8" creationId="{00000000-0000-0000-0000-000000000000}"/>
          </ac:grpSpMkLst>
        </pc:grpChg>
        <pc:grpChg chg="mod">
          <ac:chgData name="Deborah.Wood" userId="470d72d8-1379-45ac-9ea6-ad6e571efc9f" providerId="ADAL" clId="{3E604457-D415-4C8E-96ED-E597E0943B76}" dt="2025-05-07T11:52:07.051" v="2393" actId="962"/>
          <ac:grpSpMkLst>
            <pc:docMk/>
            <pc:sldMk cId="0" sldId="283"/>
            <ac:grpSpMk id="11" creationId="{00000000-0000-0000-0000-000000000000}"/>
          </ac:grpSpMkLst>
        </pc:grpChg>
        <pc:grpChg chg="mod">
          <ac:chgData name="Deborah.Wood" userId="470d72d8-1379-45ac-9ea6-ad6e571efc9f" providerId="ADAL" clId="{3E604457-D415-4C8E-96ED-E597E0943B76}" dt="2025-05-07T11:52:07.583" v="2394" actId="962"/>
          <ac:grpSpMkLst>
            <pc:docMk/>
            <pc:sldMk cId="0" sldId="283"/>
            <ac:grpSpMk id="30" creationId="{00000000-0000-0000-0000-000000000000}"/>
          </ac:grpSpMkLst>
        </pc:grpChg>
      </pc:sldChg>
      <pc:sldChg chg="modSp mod">
        <pc:chgData name="Deborah.Wood" userId="470d72d8-1379-45ac-9ea6-ad6e571efc9f" providerId="ADAL" clId="{3E604457-D415-4C8E-96ED-E597E0943B76}" dt="2025-05-07T11:51:08.158" v="2324" actId="962"/>
        <pc:sldMkLst>
          <pc:docMk/>
          <pc:sldMk cId="0" sldId="285"/>
        </pc:sldMkLst>
        <pc:spChg chg="mod">
          <ac:chgData name="Deborah.Wood" userId="470d72d8-1379-45ac-9ea6-ad6e571efc9f" providerId="ADAL" clId="{3E604457-D415-4C8E-96ED-E597E0943B76}" dt="2025-05-07T11:51:08.136" v="2322" actId="962"/>
          <ac:spMkLst>
            <pc:docMk/>
            <pc:sldMk cId="0" sldId="285"/>
            <ac:spMk id="4" creationId="{00000000-0000-0000-0000-000000000000}"/>
          </ac:spMkLst>
        </pc:spChg>
        <pc:spChg chg="mod">
          <ac:chgData name="Deborah.Wood" userId="470d72d8-1379-45ac-9ea6-ad6e571efc9f" providerId="ADAL" clId="{3E604457-D415-4C8E-96ED-E597E0943B76}" dt="2025-05-07T11:51:08.141" v="2323" actId="962"/>
          <ac:spMkLst>
            <pc:docMk/>
            <pc:sldMk cId="0" sldId="285"/>
            <ac:spMk id="5" creationId="{00000000-0000-0000-0000-000000000000}"/>
          </ac:spMkLst>
        </pc:spChg>
        <pc:spChg chg="mod">
          <ac:chgData name="Deborah.Wood" userId="470d72d8-1379-45ac-9ea6-ad6e571efc9f" providerId="ADAL" clId="{3E604457-D415-4C8E-96ED-E597E0943B76}" dt="2025-05-07T11:51:08.158" v="2324" actId="962"/>
          <ac:spMkLst>
            <pc:docMk/>
            <pc:sldMk cId="0" sldId="285"/>
            <ac:spMk id="7" creationId="{00000000-0000-0000-0000-000000000000}"/>
          </ac:spMkLst>
        </pc:spChg>
        <pc:spChg chg="mod">
          <ac:chgData name="Deborah.Wood" userId="470d72d8-1379-45ac-9ea6-ad6e571efc9f" providerId="ADAL" clId="{3E604457-D415-4C8E-96ED-E597E0943B76}" dt="2025-04-28T19:44:01.506" v="2178" actId="20577"/>
          <ac:spMkLst>
            <pc:docMk/>
            <pc:sldMk cId="0" sldId="285"/>
            <ac:spMk id="9" creationId="{00000000-0000-0000-0000-000000000000}"/>
          </ac:spMkLst>
        </pc:spChg>
      </pc:sldChg>
      <pc:sldChg chg="addSp modSp mod">
        <pc:chgData name="Deborah.Wood" userId="470d72d8-1379-45ac-9ea6-ad6e571efc9f" providerId="ADAL" clId="{3E604457-D415-4C8E-96ED-E597E0943B76}" dt="2025-05-08T07:41:39.398" v="2412" actId="113"/>
        <pc:sldMkLst>
          <pc:docMk/>
          <pc:sldMk cId="1977627008" sldId="286"/>
        </pc:sldMkLst>
        <pc:spChg chg="mod">
          <ac:chgData name="Deborah.Wood" userId="470d72d8-1379-45ac-9ea6-ad6e571efc9f" providerId="ADAL" clId="{3E604457-D415-4C8E-96ED-E597E0943B76}" dt="2025-05-08T07:41:39.398" v="2412" actId="113"/>
          <ac:spMkLst>
            <pc:docMk/>
            <pc:sldMk cId="1977627008" sldId="286"/>
            <ac:spMk id="3" creationId="{286259BA-4534-C946-3271-E162CCDCB1B3}"/>
          </ac:spMkLst>
        </pc:spChg>
        <pc:spChg chg="add mod">
          <ac:chgData name="Deborah.Wood" userId="470d72d8-1379-45ac-9ea6-ad6e571efc9f" providerId="ADAL" clId="{3E604457-D415-4C8E-96ED-E597E0943B76}" dt="2025-05-08T07:37:37.321" v="2410" actId="14100"/>
          <ac:spMkLst>
            <pc:docMk/>
            <pc:sldMk cId="1977627008" sldId="286"/>
            <ac:spMk id="4" creationId="{EFE30D54-4E29-DAE5-8858-1F3CCC5D9905}"/>
          </ac:spMkLst>
        </pc:spChg>
      </pc:sldChg>
      <pc:sldChg chg="modSp mod">
        <pc:chgData name="Deborah.Wood" userId="470d72d8-1379-45ac-9ea6-ad6e571efc9f" providerId="ADAL" clId="{3E604457-D415-4C8E-96ED-E597E0943B76}" dt="2025-05-07T11:51:34.173" v="2351" actId="962"/>
        <pc:sldMkLst>
          <pc:docMk/>
          <pc:sldMk cId="133384320" sldId="287"/>
        </pc:sldMkLst>
        <pc:spChg chg="mod">
          <ac:chgData name="Deborah.Wood" userId="470d72d8-1379-45ac-9ea6-ad6e571efc9f" providerId="ADAL" clId="{3E604457-D415-4C8E-96ED-E597E0943B76}" dt="2025-05-07T11:51:07.326" v="2245" actId="962"/>
          <ac:spMkLst>
            <pc:docMk/>
            <pc:sldMk cId="133384320" sldId="287"/>
            <ac:spMk id="4" creationId="{DD26C3B5-CCFE-36D5-B1C7-1632F1C89350}"/>
          </ac:spMkLst>
        </pc:spChg>
        <pc:spChg chg="mod">
          <ac:chgData name="Deborah.Wood" userId="470d72d8-1379-45ac-9ea6-ad6e571efc9f" providerId="ADAL" clId="{3E604457-D415-4C8E-96ED-E597E0943B76}" dt="2025-05-07T11:51:07.326" v="2246" actId="962"/>
          <ac:spMkLst>
            <pc:docMk/>
            <pc:sldMk cId="133384320" sldId="287"/>
            <ac:spMk id="13" creationId="{00000000-0000-0000-0000-000000000000}"/>
          </ac:spMkLst>
        </pc:spChg>
        <pc:grpChg chg="mod">
          <ac:chgData name="Deborah.Wood" userId="470d72d8-1379-45ac-9ea6-ad6e571efc9f" providerId="ADAL" clId="{3E604457-D415-4C8E-96ED-E597E0943B76}" dt="2025-05-07T11:51:33.586" v="2350" actId="962"/>
          <ac:grpSpMkLst>
            <pc:docMk/>
            <pc:sldMk cId="133384320" sldId="287"/>
            <ac:grpSpMk id="6" creationId="{68363456-C348-6737-6DEB-44324BBA7575}"/>
          </ac:grpSpMkLst>
        </pc:grpChg>
        <pc:grpChg chg="mod">
          <ac:chgData name="Deborah.Wood" userId="470d72d8-1379-45ac-9ea6-ad6e571efc9f" providerId="ADAL" clId="{3E604457-D415-4C8E-96ED-E597E0943B76}" dt="2025-05-07T11:51:34.173" v="2351" actId="962"/>
          <ac:grpSpMkLst>
            <pc:docMk/>
            <pc:sldMk cId="133384320" sldId="287"/>
            <ac:grpSpMk id="8" creationId="{AF22C47E-0250-1C52-B315-8EDD833B73D9}"/>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904F25-47EA-4388-901C-9A6D37B23472}" type="datetimeFigureOut">
              <a:rPr lang="en-GB" smtClean="0"/>
              <a:t>08/05/2025</a:t>
            </a:fld>
            <a:endParaRPr lang="en-GB"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BAC6E6-06A6-49C0-9E20-CA90B445645D}" type="slidenum">
              <a:rPr lang="en-GB" smtClean="0"/>
              <a:t>‹#›</a:t>
            </a:fld>
            <a:endParaRPr lang="en-GB" dirty="0"/>
          </a:p>
        </p:txBody>
      </p:sp>
    </p:spTree>
    <p:extLst>
      <p:ext uri="{BB962C8B-B14F-4D97-AF65-F5344CB8AC3E}">
        <p14:creationId xmlns:p14="http://schemas.microsoft.com/office/powerpoint/2010/main" val="552614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BAC6E6-06A6-49C0-9E20-CA90B445645D}" type="slidenum">
              <a:rPr lang="en-GB" smtClean="0"/>
              <a:t>4</a:t>
            </a:fld>
            <a:endParaRPr lang="en-GB" dirty="0"/>
          </a:p>
        </p:txBody>
      </p:sp>
    </p:spTree>
    <p:extLst>
      <p:ext uri="{BB962C8B-B14F-4D97-AF65-F5344CB8AC3E}">
        <p14:creationId xmlns:p14="http://schemas.microsoft.com/office/powerpoint/2010/main" val="220362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BAC6E6-06A6-49C0-9E20-CA90B445645D}" type="slidenum">
              <a:rPr lang="en-GB" smtClean="0"/>
              <a:t>7</a:t>
            </a:fld>
            <a:endParaRPr lang="en-GB" dirty="0"/>
          </a:p>
        </p:txBody>
      </p:sp>
    </p:spTree>
    <p:extLst>
      <p:ext uri="{BB962C8B-B14F-4D97-AF65-F5344CB8AC3E}">
        <p14:creationId xmlns:p14="http://schemas.microsoft.com/office/powerpoint/2010/main" val="89139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BAC6E6-06A6-49C0-9E20-CA90B445645D}" type="slidenum">
              <a:rPr lang="en-GB" smtClean="0"/>
              <a:t>18</a:t>
            </a:fld>
            <a:endParaRPr lang="en-GB" dirty="0"/>
          </a:p>
        </p:txBody>
      </p:sp>
    </p:spTree>
    <p:extLst>
      <p:ext uri="{BB962C8B-B14F-4D97-AF65-F5344CB8AC3E}">
        <p14:creationId xmlns:p14="http://schemas.microsoft.com/office/powerpoint/2010/main" val="408970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EBB1B2-A36B-46FF-BBDA-019367D4B636}" type="datetime1">
              <a:rPr lang="en-US" smtClean="0"/>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34B522-3869-4035-B71E-7FB36013BEDC}" type="datetime1">
              <a:rPr lang="en-US" smtClean="0"/>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E3AF64-B7C7-4F79-882A-1F4C7766E708}" type="datetime1">
              <a:rPr lang="en-US" smtClean="0"/>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073FDF-D9B6-40E4-8F4D-7731D9E7B20D}" type="datetime1">
              <a:rPr lang="en-US" smtClean="0"/>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8D76C4-B93B-414F-B83C-74F3E4D1CB07}" type="datetime1">
              <a:rPr lang="en-US" smtClean="0"/>
              <a:t>5/8/2025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DC531F-6A40-4303-A09A-6DE811964673}" type="datetime1">
              <a:rPr lang="en-US" smtClean="0"/>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725A16-0FEE-4B70-B075-60BEA8458A65}" type="datetime1">
              <a:rPr lang="en-US" smtClean="0"/>
              <a:t>5/8/2025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084E14-BD4D-4BC2-8DC2-DBDC7E4F0D3D}" type="datetime1">
              <a:rPr lang="en-US" smtClean="0"/>
              <a:t>5/8/2025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A9338D-DFE1-4A65-930D-D13BD5E7A01E}" type="datetime1">
              <a:rPr lang="en-US" smtClean="0"/>
              <a:t>5/8/2025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5FBD2C-9C32-4319-A3C4-C5551CEF62A3}" type="datetime1">
              <a:rPr lang="en-US" smtClean="0"/>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6C7EFA-E222-4F5E-AD21-B768FB0A4471}" type="datetime1">
              <a:rPr lang="en-US" smtClean="0"/>
              <a:t>5/8/2025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C16E3B-45C0-4BBE-991C-02F2D73F9C9D}" type="datetime1">
              <a:rPr lang="en-US" smtClean="0"/>
              <a:t>5/8/2025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3" Type="http://schemas.openxmlformats.org/officeDocument/2006/relationships/image" Target="../media/image25.svg"/><Relationship Id="rId7" Type="http://schemas.openxmlformats.org/officeDocument/2006/relationships/image" Target="../media/image27.svg"/><Relationship Id="rId12" Type="http://schemas.openxmlformats.org/officeDocument/2006/relationships/image" Target="../media/image70.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69.png"/><Relationship Id="rId5" Type="http://schemas.openxmlformats.org/officeDocument/2006/relationships/image" Target="../media/image14.svg"/><Relationship Id="rId10" Type="http://schemas.openxmlformats.org/officeDocument/2006/relationships/image" Target="../media/image68.svg"/><Relationship Id="rId4" Type="http://schemas.openxmlformats.org/officeDocument/2006/relationships/image" Target="../media/image13.png"/><Relationship Id="rId9" Type="http://schemas.openxmlformats.org/officeDocument/2006/relationships/image" Target="../media/image67.png"/><Relationship Id="rId14" Type="http://schemas.openxmlformats.org/officeDocument/2006/relationships/hyperlink" Target="https://www.pinsentmasons.com/out-law/guides/product-liability-under-the-consumer-protection-act"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5.svg"/><Relationship Id="rId7" Type="http://schemas.openxmlformats.org/officeDocument/2006/relationships/image" Target="../media/image75.svg"/><Relationship Id="rId12" Type="http://schemas.openxmlformats.org/officeDocument/2006/relationships/image" Target="../media/image7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7.svg"/><Relationship Id="rId5" Type="http://schemas.openxmlformats.org/officeDocument/2006/relationships/image" Target="../media/image73.svg"/><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80.svg"/><Relationship Id="rId2" Type="http://schemas.openxmlformats.org/officeDocument/2006/relationships/hyperlink" Target="https://www.abi.org.uk/products-and-issues/choosing-the-right-insurance/business-insurance/liability-insurance/product-liability-insurance/" TargetMode="Externa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hyperlink" Target="https://companieshouse.blog.gov.uk/2019/04/30/what-insurance-does-a-small-business-need/" TargetMode="External"/><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85.png"/><Relationship Id="rId18" Type="http://schemas.openxmlformats.org/officeDocument/2006/relationships/image" Target="../media/image90.svg"/><Relationship Id="rId3" Type="http://schemas.openxmlformats.org/officeDocument/2006/relationships/image" Target="../media/image25.svg"/><Relationship Id="rId7" Type="http://schemas.openxmlformats.org/officeDocument/2006/relationships/image" Target="../media/image22.png"/><Relationship Id="rId12" Type="http://schemas.openxmlformats.org/officeDocument/2006/relationships/image" Target="../media/image84.svg"/><Relationship Id="rId17" Type="http://schemas.openxmlformats.org/officeDocument/2006/relationships/image" Target="../media/image89.png"/><Relationship Id="rId2" Type="http://schemas.openxmlformats.org/officeDocument/2006/relationships/image" Target="../media/image24.png"/><Relationship Id="rId16"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hyperlink" Target="https://www.businesscompanion.info/" TargetMode="External"/><Relationship Id="rId11" Type="http://schemas.openxmlformats.org/officeDocument/2006/relationships/image" Target="../media/image83.png"/><Relationship Id="rId5" Type="http://schemas.openxmlformats.org/officeDocument/2006/relationships/image" Target="../media/image14.svg"/><Relationship Id="rId15" Type="http://schemas.openxmlformats.org/officeDocument/2006/relationships/image" Target="../media/image87.png"/><Relationship Id="rId10" Type="http://schemas.openxmlformats.org/officeDocument/2006/relationships/image" Target="../media/image82.svg"/><Relationship Id="rId4" Type="http://schemas.openxmlformats.org/officeDocument/2006/relationships/image" Target="../media/image13.png"/><Relationship Id="rId9" Type="http://schemas.openxmlformats.org/officeDocument/2006/relationships/image" Target="../media/image81.png"/><Relationship Id="rId14" Type="http://schemas.openxmlformats.org/officeDocument/2006/relationships/image" Target="../media/image86.svg"/></Relationships>
</file>

<file path=ppt/slides/_rels/slide1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92.png"/><Relationship Id="rId18" Type="http://schemas.openxmlformats.org/officeDocument/2006/relationships/image" Target="../media/image97.svg"/><Relationship Id="rId3" Type="http://schemas.openxmlformats.org/officeDocument/2006/relationships/image" Target="../media/image25.svg"/><Relationship Id="rId7" Type="http://schemas.openxmlformats.org/officeDocument/2006/relationships/hyperlink" Target="https://www.food.gov.uk" TargetMode="External"/><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image" Target="../media/image24.png"/><Relationship Id="rId16" Type="http://schemas.openxmlformats.org/officeDocument/2006/relationships/image" Target="../media/image95.svg"/><Relationship Id="rId1" Type="http://schemas.openxmlformats.org/officeDocument/2006/relationships/slideLayout" Target="../slideLayouts/slideLayout7.xml"/><Relationship Id="rId6" Type="http://schemas.openxmlformats.org/officeDocument/2006/relationships/hyperlink" Target="https://www.gov.uk/government/organisations/office-for-product-safety-and-standards/about" TargetMode="External"/><Relationship Id="rId11" Type="http://schemas.openxmlformats.org/officeDocument/2006/relationships/image" Target="../media/image23.svg"/><Relationship Id="rId5" Type="http://schemas.openxmlformats.org/officeDocument/2006/relationships/image" Target="../media/image14.svg"/><Relationship Id="rId15" Type="http://schemas.openxmlformats.org/officeDocument/2006/relationships/image" Target="../media/image94.png"/><Relationship Id="rId10" Type="http://schemas.openxmlformats.org/officeDocument/2006/relationships/image" Target="../media/image22.png"/><Relationship Id="rId19" Type="http://schemas.openxmlformats.org/officeDocument/2006/relationships/hyperlink" Target="https://www.foodstandards.gov.scot" TargetMode="External"/><Relationship Id="rId4" Type="http://schemas.openxmlformats.org/officeDocument/2006/relationships/image" Target="../media/image13.png"/><Relationship Id="rId9" Type="http://schemas.openxmlformats.org/officeDocument/2006/relationships/image" Target="../media/image82.svg"/><Relationship Id="rId14" Type="http://schemas.openxmlformats.org/officeDocument/2006/relationships/image" Target="../media/image93.svg"/></Relationships>
</file>

<file path=ppt/slides/_rels/slide1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25.svg"/><Relationship Id="rId7" Type="http://schemas.openxmlformats.org/officeDocument/2006/relationships/image" Target="../media/image101.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hyperlink" Target="https://www.businesscompanion.info/en/quick-guides/product-safety/new-and-second-hand-prams-and-pushchairs" TargetMode="External"/><Relationship Id="rId5" Type="http://schemas.openxmlformats.org/officeDocument/2006/relationships/image" Target="../media/image99.svg"/><Relationship Id="rId10" Type="http://schemas.openxmlformats.org/officeDocument/2006/relationships/hyperlink" Target="https://www.businesscompanion.info/" TargetMode="External"/><Relationship Id="rId4" Type="http://schemas.openxmlformats.org/officeDocument/2006/relationships/image" Target="../media/image98.png"/><Relationship Id="rId9" Type="http://schemas.openxmlformats.org/officeDocument/2006/relationships/image" Target="../media/image103.png"/></Relationships>
</file>

<file path=ppt/slides/_rels/slide16.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3" Type="http://schemas.openxmlformats.org/officeDocument/2006/relationships/image" Target="../media/image14.svg"/><Relationship Id="rId7" Type="http://schemas.openxmlformats.org/officeDocument/2006/relationships/image" Target="../media/image61.svg"/><Relationship Id="rId12" Type="http://schemas.openxmlformats.org/officeDocument/2006/relationships/image" Target="../media/image10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107.svg"/><Relationship Id="rId5" Type="http://schemas.openxmlformats.org/officeDocument/2006/relationships/image" Target="../media/image25.svg"/><Relationship Id="rId15" Type="http://schemas.openxmlformats.org/officeDocument/2006/relationships/hyperlink" Target="https://www.businesscompanion.info/en/quick-guides/product-safety/new-nightwear" TargetMode="External"/><Relationship Id="rId10" Type="http://schemas.openxmlformats.org/officeDocument/2006/relationships/image" Target="../media/image106.png"/><Relationship Id="rId4" Type="http://schemas.openxmlformats.org/officeDocument/2006/relationships/image" Target="../media/image24.png"/><Relationship Id="rId9" Type="http://schemas.openxmlformats.org/officeDocument/2006/relationships/image" Target="../media/image105.png"/><Relationship Id="rId14" Type="http://schemas.openxmlformats.org/officeDocument/2006/relationships/hyperlink" Target="https://www.businesscompanion.info/en/quick-guides/product-safety/second-hand-upholstered-furniture-fire-safety"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hyperlink" Target="https://www.legislation.gov.uk/uksi/1976/2/contents/made" TargetMode="External"/><Relationship Id="rId3" Type="http://schemas.openxmlformats.org/officeDocument/2006/relationships/image" Target="../media/image111.svg"/><Relationship Id="rId7" Type="http://schemas.openxmlformats.org/officeDocument/2006/relationships/image" Target="../media/image14.svg"/><Relationship Id="rId12" Type="http://schemas.openxmlformats.org/officeDocument/2006/relationships/image" Target="../media/image116.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15.png"/><Relationship Id="rId5" Type="http://schemas.openxmlformats.org/officeDocument/2006/relationships/image" Target="../media/image25.svg"/><Relationship Id="rId10" Type="http://schemas.openxmlformats.org/officeDocument/2006/relationships/image" Target="../media/image114.svg"/><Relationship Id="rId4" Type="http://schemas.openxmlformats.org/officeDocument/2006/relationships/image" Target="../media/image24.png"/><Relationship Id="rId9" Type="http://schemas.openxmlformats.org/officeDocument/2006/relationships/image" Target="../media/image113.png"/><Relationship Id="rId14" Type="http://schemas.openxmlformats.org/officeDocument/2006/relationships/hyperlink" Target="https://www.businesscompanion.info/en/quick-guides/product-safety/second-hand-upholstered-furniture-fire-safety"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2.png"/><Relationship Id="rId3" Type="http://schemas.openxmlformats.org/officeDocument/2006/relationships/image" Target="../media/image24.png"/><Relationship Id="rId7" Type="http://schemas.openxmlformats.org/officeDocument/2006/relationships/image" Target="../media/image117.png"/><Relationship Id="rId12" Type="http://schemas.openxmlformats.org/officeDocument/2006/relationships/hyperlink" Target="https://www.businesscompanion.info/en/quick-guides/product-safety/second-hand-electrical-goods" TargetMode="External"/><Relationship Id="rId17" Type="http://schemas.openxmlformats.org/officeDocument/2006/relationships/image" Target="../media/image123.png"/><Relationship Id="rId2" Type="http://schemas.openxmlformats.org/officeDocument/2006/relationships/notesSlide" Target="../notesSlides/notesSlide3.xml"/><Relationship Id="rId16" Type="http://schemas.openxmlformats.org/officeDocument/2006/relationships/hyperlink" Target="https://www.gov.uk/government/publications/trustees-trading-and-tax-how-charities-may-lawfully-trade-cc35" TargetMode="Externa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21.svg"/><Relationship Id="rId5" Type="http://schemas.openxmlformats.org/officeDocument/2006/relationships/image" Target="../media/image13.png"/><Relationship Id="rId15" Type="http://schemas.openxmlformats.org/officeDocument/2006/relationships/hyperlink" Target="https://charityretail.org.uk/general-trading-guidance" TargetMode="External"/><Relationship Id="rId10" Type="http://schemas.openxmlformats.org/officeDocument/2006/relationships/image" Target="../media/image120.png"/><Relationship Id="rId4" Type="http://schemas.openxmlformats.org/officeDocument/2006/relationships/image" Target="../media/image25.svg"/><Relationship Id="rId9" Type="http://schemas.openxmlformats.org/officeDocument/2006/relationships/image" Target="../media/image119.svg"/><Relationship Id="rId14" Type="http://schemas.openxmlformats.org/officeDocument/2006/relationships/hyperlink" Target="https://www.electricalsafetyfirst.org.uk/product-recalls"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27.svg"/><Relationship Id="rId13" Type="http://schemas.openxmlformats.org/officeDocument/2006/relationships/image" Target="../media/image132.png"/><Relationship Id="rId3" Type="http://schemas.openxmlformats.org/officeDocument/2006/relationships/image" Target="../media/image25.svg"/><Relationship Id="rId7" Type="http://schemas.openxmlformats.org/officeDocument/2006/relationships/image" Target="../media/image126.png"/><Relationship Id="rId12" Type="http://schemas.openxmlformats.org/officeDocument/2006/relationships/image" Target="../media/image131.svg"/><Relationship Id="rId2" Type="http://schemas.openxmlformats.org/officeDocument/2006/relationships/image" Target="../media/image24.png"/><Relationship Id="rId16" Type="http://schemas.openxmlformats.org/officeDocument/2006/relationships/hyperlink" Target="https://www.gov.uk/government/publications/restricting-promotions-of-products-high-in-fat-sugar-or-salt-by-location-and-by-volume-price/restricting-promotions-of-products-high-in-fat-sugar-or-salt-by-location-and-by-volume-price-implementation-guidance" TargetMode="External"/><Relationship Id="rId1" Type="http://schemas.openxmlformats.org/officeDocument/2006/relationships/slideLayout" Target="../slideLayouts/slideLayout7.xml"/><Relationship Id="rId6" Type="http://schemas.openxmlformats.org/officeDocument/2006/relationships/image" Target="../media/image125.sv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hyperlink" Target="https://www.gov.uk/marketing-advertising-law/advertising-codes-of-practice" TargetMode="External"/><Relationship Id="rId10" Type="http://schemas.openxmlformats.org/officeDocument/2006/relationships/image" Target="../media/image129.svg"/><Relationship Id="rId4" Type="http://schemas.openxmlformats.org/officeDocument/2006/relationships/hyperlink" Target="https://www.businesscompanion.info/en/news-and-updates/guidance-on-important-changes-to-consumer-law" TargetMode="External"/><Relationship Id="rId9" Type="http://schemas.openxmlformats.org/officeDocument/2006/relationships/image" Target="../media/image128.png"/><Relationship Id="rId14" Type="http://schemas.openxmlformats.org/officeDocument/2006/relationships/image" Target="../media/image13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svg"/><Relationship Id="rId3" Type="http://schemas.openxmlformats.org/officeDocument/2006/relationships/image" Target="../media/image25.svg"/><Relationship Id="rId7" Type="http://schemas.openxmlformats.org/officeDocument/2006/relationships/image" Target="../media/image125.svg"/><Relationship Id="rId12" Type="http://schemas.openxmlformats.org/officeDocument/2006/relationships/image" Target="../media/image13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37.svg"/><Relationship Id="rId5" Type="http://schemas.openxmlformats.org/officeDocument/2006/relationships/image" Target="../media/image14.svg"/><Relationship Id="rId10" Type="http://schemas.openxmlformats.org/officeDocument/2006/relationships/image" Target="../media/image136.png"/><Relationship Id="rId4" Type="http://schemas.openxmlformats.org/officeDocument/2006/relationships/image" Target="../media/image13.png"/><Relationship Id="rId9" Type="http://schemas.openxmlformats.org/officeDocument/2006/relationships/image" Target="../media/image135.svg"/></Relationships>
</file>

<file path=ppt/slides/_rels/slide21.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svg"/><Relationship Id="rId3" Type="http://schemas.openxmlformats.org/officeDocument/2006/relationships/image" Target="../media/image25.svg"/><Relationship Id="rId7" Type="http://schemas.openxmlformats.org/officeDocument/2006/relationships/image" Target="../media/image141.svg"/><Relationship Id="rId12" Type="http://schemas.openxmlformats.org/officeDocument/2006/relationships/image" Target="../media/image14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0.png"/><Relationship Id="rId11" Type="http://schemas.openxmlformats.org/officeDocument/2006/relationships/image" Target="../media/image145.svg"/><Relationship Id="rId5" Type="http://schemas.openxmlformats.org/officeDocument/2006/relationships/image" Target="../media/image14.svg"/><Relationship Id="rId10" Type="http://schemas.openxmlformats.org/officeDocument/2006/relationships/image" Target="../media/image144.png"/><Relationship Id="rId4" Type="http://schemas.openxmlformats.org/officeDocument/2006/relationships/image" Target="../media/image13.png"/><Relationship Id="rId9" Type="http://schemas.openxmlformats.org/officeDocument/2006/relationships/image" Target="../media/image143.svg"/></Relationships>
</file>

<file path=ppt/slides/_rels/slide22.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hyperlink" Target="https://www.w3.org/WAI/standards-guidelines/wcag/" TargetMode="External"/><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hyperlink" Target="https://www.gov.uk/access-to-and-use-of-buildings-approved-document-m" TargetMode="External"/><Relationship Id="rId5" Type="http://schemas.openxmlformats.org/officeDocument/2006/relationships/image" Target="../media/image14.sv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hyperlink" Target="https://www.equalityhumanrights.com/en/multipage-guide/what-do-we-mean-reasonable-adjustments-disabled-people" TargetMode="External"/><Relationship Id="rId3" Type="http://schemas.openxmlformats.org/officeDocument/2006/relationships/image" Target="../media/image25.svg"/><Relationship Id="rId7" Type="http://schemas.openxmlformats.org/officeDocument/2006/relationships/hyperlink" Target="https://www.equalityhumanrights.com/en/advice-and-guidance/training-and-guidance-employers" TargetMode="External"/><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sv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25.svg"/><Relationship Id="rId7" Type="http://schemas.openxmlformats.org/officeDocument/2006/relationships/image" Target="../media/image15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svg"/><Relationship Id="rId10" Type="http://schemas.openxmlformats.org/officeDocument/2006/relationships/hyperlink" Target="https://ico.org.uk/" TargetMode="External"/><Relationship Id="rId4" Type="http://schemas.openxmlformats.org/officeDocument/2006/relationships/image" Target="../media/image13.png"/><Relationship Id="rId9" Type="http://schemas.openxmlformats.org/officeDocument/2006/relationships/image" Target="../media/image152.svg"/></Relationships>
</file>

<file path=ppt/slides/_rels/slide25.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25.svg"/><Relationship Id="rId7" Type="http://schemas.openxmlformats.org/officeDocument/2006/relationships/image" Target="../media/image154.svg"/><Relationship Id="rId12" Type="http://schemas.openxmlformats.org/officeDocument/2006/relationships/hyperlink" Target="https://ico.org.uk/for-organisations/report-a-breach/personal-data-breach/personal-data-breaches-a-guide/" TargetMode="External"/><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53.png"/><Relationship Id="rId11" Type="http://schemas.openxmlformats.org/officeDocument/2006/relationships/hyperlink" Target="https://ico.org.uk/" TargetMode="External"/><Relationship Id="rId5" Type="http://schemas.openxmlformats.org/officeDocument/2006/relationships/image" Target="../media/image14.svg"/><Relationship Id="rId10" Type="http://schemas.openxmlformats.org/officeDocument/2006/relationships/hyperlink" Target="https://ico.org.uk/for-organisations/uk-gdpr-guidance-and-resources/subject-access-requests/" TargetMode="External"/><Relationship Id="rId4" Type="http://schemas.openxmlformats.org/officeDocument/2006/relationships/image" Target="../media/image13.png"/><Relationship Id="rId9" Type="http://schemas.openxmlformats.org/officeDocument/2006/relationships/image" Target="../media/image156.svg"/></Relationships>
</file>

<file path=ppt/slides/_rels/slide26.xml.rels><?xml version="1.0" encoding="UTF-8" standalone="yes"?>
<Relationships xmlns="http://schemas.openxmlformats.org/package/2006/relationships"><Relationship Id="rId3" Type="http://schemas.openxmlformats.org/officeDocument/2006/relationships/image" Target="../media/image158.svg"/><Relationship Id="rId7" Type="http://schemas.openxmlformats.org/officeDocument/2006/relationships/image" Target="../media/image160.svg"/><Relationship Id="rId2"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2.sv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hyperlink" Target="https://www.abi.org.uk/products-and-issues/choosing-the-right-insurance/business-insurance/" TargetMode="External"/><Relationship Id="rId3" Type="http://schemas.openxmlformats.org/officeDocument/2006/relationships/hyperlink" Target="https://www.gov.uk/guidance/product-safety-advice-for-businesses" TargetMode="External"/><Relationship Id="rId7" Type="http://schemas.openxmlformats.org/officeDocument/2006/relationships/hyperlink" Target="https://www.gov.uk/government/organisations/competition-and-markets-authority" TargetMode="External"/><Relationship Id="rId2" Type="http://schemas.openxmlformats.org/officeDocument/2006/relationships/hyperlink" Target="https://www.gov.uk/consumer-protection-rights" TargetMode="External"/><Relationship Id="rId1" Type="http://schemas.openxmlformats.org/officeDocument/2006/relationships/slideLayout" Target="../slideLayouts/slideLayout7.xml"/><Relationship Id="rId6" Type="http://schemas.openxmlformats.org/officeDocument/2006/relationships/hyperlink" Target="https://ico.org.uk/" TargetMode="External"/><Relationship Id="rId5" Type="http://schemas.openxmlformats.org/officeDocument/2006/relationships/hyperlink" Target="https://www.businesscompanion.info/" TargetMode="External"/><Relationship Id="rId4" Type="http://schemas.openxmlformats.org/officeDocument/2006/relationships/hyperlink" Target="https://www.fsb.org.uk/resources/business-guide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12.xml"/><Relationship Id="rId18" Type="http://schemas.openxmlformats.org/officeDocument/2006/relationships/slide" Target="slide24.xml"/><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slide" Target="slide10.xml"/><Relationship Id="rId17" Type="http://schemas.openxmlformats.org/officeDocument/2006/relationships/slide" Target="slide22.xml"/><Relationship Id="rId2" Type="http://schemas.openxmlformats.org/officeDocument/2006/relationships/image" Target="../media/image3.png"/><Relationship Id="rId16" Type="http://schemas.openxmlformats.org/officeDocument/2006/relationships/slide" Target="slide19.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slide" Target="slide8.xml"/><Relationship Id="rId5" Type="http://schemas.openxmlformats.org/officeDocument/2006/relationships/image" Target="../media/image6.svg"/><Relationship Id="rId15" Type="http://schemas.openxmlformats.org/officeDocument/2006/relationships/slide" Target="slide15.xml"/><Relationship Id="rId10" Type="http://schemas.openxmlformats.org/officeDocument/2006/relationships/slide" Target="slide4.xml"/><Relationship Id="rId19" Type="http://schemas.openxmlformats.org/officeDocument/2006/relationships/slide" Target="slide27.xml"/><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slide" Target="slide13.xml"/></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2.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hyperlink" Target="https://www.fsb.org.uk/resources/article/what-is-the-consumer-rights-act-MCETXMWXAOWVETVF4CFBJSCIFD4Q"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4.svg"/><Relationship Id="rId7" Type="http://schemas.openxmlformats.org/officeDocument/2006/relationships/image" Target="../media/image39.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41.svg"/></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3.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14.svg"/><Relationship Id="rId9" Type="http://schemas.openxmlformats.org/officeDocument/2006/relationships/hyperlink" Target="https://www.gov.uk/consumer-protection-rights"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25.svg"/><Relationship Id="rId7" Type="http://schemas.openxmlformats.org/officeDocument/2006/relationships/image" Target="../media/image47.png"/><Relationship Id="rId12" Type="http://schemas.openxmlformats.org/officeDocument/2006/relationships/hyperlink" Target="https://www.gov.uk/guidance/product-safety-for-businesses-a-to-z-of-industry-guidance" TargetMode="External"/><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hyperlink" Target="https://www.gov.uk/guidance/product-safety-advice-for-businesses" TargetMode="External"/><Relationship Id="rId5" Type="http://schemas.openxmlformats.org/officeDocument/2006/relationships/image" Target="../media/image45.svg"/><Relationship Id="rId10" Type="http://schemas.openxmlformats.org/officeDocument/2006/relationships/image" Target="../media/image50.svg"/><Relationship Id="rId4" Type="http://schemas.openxmlformats.org/officeDocument/2006/relationships/image" Target="../media/image44.pn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svg"/><Relationship Id="rId18" Type="http://schemas.openxmlformats.org/officeDocument/2006/relationships/image" Target="../media/image62.png"/><Relationship Id="rId3" Type="http://schemas.openxmlformats.org/officeDocument/2006/relationships/image" Target="../media/image25.svg"/><Relationship Id="rId21" Type="http://schemas.openxmlformats.org/officeDocument/2006/relationships/hyperlink" Target="https://www.gov.uk/find-local-trading-standards-office" TargetMode="External"/><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svg"/><Relationship Id="rId2" Type="http://schemas.openxmlformats.org/officeDocument/2006/relationships/image" Target="../media/image24.png"/><Relationship Id="rId16" Type="http://schemas.openxmlformats.org/officeDocument/2006/relationships/image" Target="../media/image60.png"/><Relationship Id="rId20" Type="http://schemas.openxmlformats.org/officeDocument/2006/relationships/hyperlink" Target="https://www.gov.uk/product-labelling-the-law" TargetMode="Externa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5.png"/><Relationship Id="rId24" Type="http://schemas.openxmlformats.org/officeDocument/2006/relationships/hyperlink" Target="https://www.gov.uk/guidance/using-the-ukca-marking" TargetMode="External"/><Relationship Id="rId5" Type="http://schemas.openxmlformats.org/officeDocument/2006/relationships/image" Target="../media/image14.svg"/><Relationship Id="rId15" Type="http://schemas.openxmlformats.org/officeDocument/2006/relationships/image" Target="../media/image59.svg"/><Relationship Id="rId23" Type="http://schemas.openxmlformats.org/officeDocument/2006/relationships/image" Target="../media/image65.svg"/><Relationship Id="rId10" Type="http://schemas.openxmlformats.org/officeDocument/2006/relationships/image" Target="../media/image54.svg"/><Relationship Id="rId19" Type="http://schemas.openxmlformats.org/officeDocument/2006/relationships/image" Target="../media/image63.svg"/><Relationship Id="rId4" Type="http://schemas.openxmlformats.org/officeDocument/2006/relationships/image" Target="../media/image13.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H="1">
            <a:off x="3321047" y="0"/>
            <a:ext cx="4235451" cy="5162120"/>
          </a:xfrm>
          <a:custGeom>
            <a:avLst/>
            <a:gdLst/>
            <a:ahLst/>
            <a:cxnLst/>
            <a:rect l="l" t="t" r="r" b="b"/>
            <a:pathLst>
              <a:path w="7112538" h="5599507">
                <a:moveTo>
                  <a:pt x="7112538" y="0"/>
                </a:moveTo>
                <a:lnTo>
                  <a:pt x="0" y="0"/>
                </a:lnTo>
                <a:lnTo>
                  <a:pt x="0" y="5599507"/>
                </a:lnTo>
                <a:lnTo>
                  <a:pt x="7112538" y="5599507"/>
                </a:lnTo>
                <a:lnTo>
                  <a:pt x="711253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3" name="Freeform 3">
            <a:extLst>
              <a:ext uri="{C183D7F6-B498-43B3-948B-1728B52AA6E4}">
                <adec:decorative xmlns:adec="http://schemas.microsoft.com/office/drawing/2017/decorative" val="1"/>
              </a:ext>
            </a:extLst>
          </p:cNvPr>
          <p:cNvSpPr/>
          <p:nvPr/>
        </p:nvSpPr>
        <p:spPr>
          <a:xfrm flipH="1">
            <a:off x="-1" y="0"/>
            <a:ext cx="5057335" cy="2197535"/>
          </a:xfrm>
          <a:custGeom>
            <a:avLst/>
            <a:gdLst/>
            <a:ahLst/>
            <a:cxnLst/>
            <a:rect l="l" t="t" r="r" b="b"/>
            <a:pathLst>
              <a:path w="7112538" h="5599507">
                <a:moveTo>
                  <a:pt x="7112538" y="0"/>
                </a:moveTo>
                <a:lnTo>
                  <a:pt x="0" y="0"/>
                </a:lnTo>
                <a:lnTo>
                  <a:pt x="0" y="5599507"/>
                </a:lnTo>
                <a:lnTo>
                  <a:pt x="7112538" y="5599507"/>
                </a:lnTo>
                <a:lnTo>
                  <a:pt x="7112538"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4" name="Freeform 4">
            <a:extLst>
              <a:ext uri="{C183D7F6-B498-43B3-948B-1728B52AA6E4}">
                <adec:decorative xmlns:adec="http://schemas.microsoft.com/office/drawing/2017/decorative" val="1"/>
              </a:ext>
            </a:extLst>
          </p:cNvPr>
          <p:cNvSpPr/>
          <p:nvPr/>
        </p:nvSpPr>
        <p:spPr>
          <a:xfrm flipH="1" flipV="1">
            <a:off x="-1" y="6881667"/>
            <a:ext cx="5478317" cy="3811731"/>
          </a:xfrm>
          <a:custGeom>
            <a:avLst/>
            <a:gdLst/>
            <a:ahLst/>
            <a:cxnLst/>
            <a:rect l="l" t="t" r="r" b="b"/>
            <a:pathLst>
              <a:path w="8981692" h="7071041">
                <a:moveTo>
                  <a:pt x="8981692" y="7071041"/>
                </a:moveTo>
                <a:lnTo>
                  <a:pt x="0" y="7071041"/>
                </a:lnTo>
                <a:lnTo>
                  <a:pt x="0" y="0"/>
                </a:lnTo>
                <a:lnTo>
                  <a:pt x="8981692" y="0"/>
                </a:lnTo>
                <a:lnTo>
                  <a:pt x="8981692" y="7071041"/>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5" name="Freeform 5">
            <a:extLst>
              <a:ext uri="{C183D7F6-B498-43B3-948B-1728B52AA6E4}">
                <adec:decorative xmlns:adec="http://schemas.microsoft.com/office/drawing/2017/decorative" val="1"/>
              </a:ext>
            </a:extLst>
          </p:cNvPr>
          <p:cNvSpPr/>
          <p:nvPr/>
        </p:nvSpPr>
        <p:spPr>
          <a:xfrm flipH="1" flipV="1">
            <a:off x="2254249" y="4491934"/>
            <a:ext cx="5302249" cy="6201466"/>
          </a:xfrm>
          <a:custGeom>
            <a:avLst/>
            <a:gdLst/>
            <a:ahLst/>
            <a:cxnLst/>
            <a:rect l="l" t="t" r="r" b="b"/>
            <a:pathLst>
              <a:path w="8981692" h="7071041">
                <a:moveTo>
                  <a:pt x="8981692" y="7071041"/>
                </a:moveTo>
                <a:lnTo>
                  <a:pt x="0" y="7071041"/>
                </a:lnTo>
                <a:lnTo>
                  <a:pt x="0" y="0"/>
                </a:lnTo>
                <a:lnTo>
                  <a:pt x="8981692" y="0"/>
                </a:lnTo>
                <a:lnTo>
                  <a:pt x="8981692" y="707104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10" name="TextBox 10"/>
          <p:cNvSpPr txBox="1"/>
          <p:nvPr/>
        </p:nvSpPr>
        <p:spPr>
          <a:xfrm>
            <a:off x="341593" y="3138343"/>
            <a:ext cx="6629400" cy="1557478"/>
          </a:xfrm>
          <a:prstGeom prst="rect">
            <a:avLst/>
          </a:prstGeom>
        </p:spPr>
        <p:txBody>
          <a:bodyPr wrap="square" lIns="0" tIns="0" rIns="0" bIns="0" rtlCol="0" anchor="t">
            <a:spAutoFit/>
          </a:bodyPr>
          <a:lstStyle/>
          <a:p>
            <a:pPr algn="l">
              <a:lnSpc>
                <a:spcPts val="6269"/>
              </a:lnSpc>
            </a:pPr>
            <a:r>
              <a:rPr lang="en-US" sz="4000" b="1" dirty="0">
                <a:solidFill>
                  <a:srgbClr val="2F3B69"/>
                </a:solidFill>
                <a:latin typeface="Arial Bold" panose="020B0704020202020204" pitchFamily="34" charset="0"/>
                <a:ea typeface="Poppins Ultra-Bold"/>
                <a:cs typeface="Arial Bold" panose="020B0704020202020204" pitchFamily="34" charset="0"/>
                <a:sym typeface="Poppins Ultra-Bold"/>
              </a:rPr>
              <a:t>Consumer Rights -  </a:t>
            </a:r>
          </a:p>
          <a:p>
            <a:pPr algn="l">
              <a:lnSpc>
                <a:spcPts val="6269"/>
              </a:lnSpc>
            </a:pPr>
            <a:r>
              <a:rPr lang="en-US" sz="4000" b="1" dirty="0">
                <a:solidFill>
                  <a:srgbClr val="2F3B69"/>
                </a:solidFill>
                <a:latin typeface="Arial Bold" panose="020B0704020202020204" pitchFamily="34" charset="0"/>
                <a:ea typeface="Poppins Ultra-Bold"/>
                <a:cs typeface="Arial Bold" panose="020B0704020202020204" pitchFamily="34" charset="0"/>
                <a:sym typeface="Poppins Ultra-Bold"/>
              </a:rPr>
              <a:t>Business Toolkit</a:t>
            </a:r>
          </a:p>
        </p:txBody>
      </p:sp>
      <p:sp>
        <p:nvSpPr>
          <p:cNvPr id="12" name="TextBox 12"/>
          <p:cNvSpPr txBox="1"/>
          <p:nvPr/>
        </p:nvSpPr>
        <p:spPr>
          <a:xfrm>
            <a:off x="341593" y="5167739"/>
            <a:ext cx="3922599" cy="937780"/>
          </a:xfrm>
          <a:prstGeom prst="rect">
            <a:avLst/>
          </a:prstGeom>
        </p:spPr>
        <p:txBody>
          <a:bodyPr lIns="0" tIns="0" rIns="0" bIns="0" rtlCol="0" anchor="t">
            <a:spAutoFit/>
          </a:bodyPr>
          <a:lstStyle/>
          <a:p>
            <a:pPr algn="l">
              <a:lnSpc>
                <a:spcPts val="1813"/>
              </a:lnSpc>
            </a:pPr>
            <a:r>
              <a:rPr lang="en-US" sz="2000" dirty="0">
                <a:solidFill>
                  <a:srgbClr val="2F3B69"/>
                </a:solidFill>
                <a:latin typeface="Arial" panose="020B0604020202020204" pitchFamily="34" charset="0"/>
                <a:ea typeface="Poppins Bold"/>
                <a:cs typeface="Arial" panose="020B0604020202020204" pitchFamily="34" charset="0"/>
                <a:sym typeface="Poppins Bold"/>
              </a:rPr>
              <a:t>This toolkit contains information for businesses making and selling products to consumers, including those selling second-hand goods</a:t>
            </a:r>
          </a:p>
        </p:txBody>
      </p:sp>
      <p:sp>
        <p:nvSpPr>
          <p:cNvPr id="15" name="Title 14">
            <a:extLst>
              <a:ext uri="{FF2B5EF4-FFF2-40B4-BE49-F238E27FC236}">
                <a16:creationId xmlns:a16="http://schemas.microsoft.com/office/drawing/2014/main" id="{1FDAE66E-EB7B-4BA6-971F-D647F7CF9B3B}"/>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Title page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181642" y="5623124"/>
            <a:ext cx="5010018" cy="2514689"/>
            <a:chOff x="0" y="0"/>
            <a:chExt cx="6483584" cy="2835344"/>
          </a:xfrm>
          <a:solidFill>
            <a:schemeClr val="bg1">
              <a:lumMod val="95000"/>
            </a:schemeClr>
          </a:solidFill>
        </p:grpSpPr>
        <p:sp>
          <p:nvSpPr>
            <p:cNvPr id="3" name="Freeform 3"/>
            <p:cNvSpPr/>
            <p:nvPr/>
          </p:nvSpPr>
          <p:spPr>
            <a:xfrm>
              <a:off x="0" y="0"/>
              <a:ext cx="6483584" cy="2835344"/>
            </a:xfrm>
            <a:custGeom>
              <a:avLst/>
              <a:gdLst/>
              <a:ahLst/>
              <a:cxnLst/>
              <a:rect l="l" t="t" r="r" b="b"/>
              <a:pathLst>
                <a:path w="6483584" h="2835344">
                  <a:moveTo>
                    <a:pt x="6061867" y="2835344"/>
                  </a:moveTo>
                  <a:lnTo>
                    <a:pt x="421718" y="2835344"/>
                  </a:lnTo>
                  <a:cubicBezTo>
                    <a:pt x="188867" y="2835344"/>
                    <a:pt x="0" y="2711031"/>
                    <a:pt x="0" y="2558621"/>
                  </a:cubicBezTo>
                  <a:lnTo>
                    <a:pt x="0" y="277574"/>
                  </a:lnTo>
                  <a:cubicBezTo>
                    <a:pt x="0" y="124312"/>
                    <a:pt x="188867" y="0"/>
                    <a:pt x="421718" y="0"/>
                  </a:cubicBezTo>
                  <a:lnTo>
                    <a:pt x="6061867" y="0"/>
                  </a:lnTo>
                  <a:cubicBezTo>
                    <a:pt x="6294717" y="0"/>
                    <a:pt x="6483584" y="124312"/>
                    <a:pt x="6483584" y="277574"/>
                  </a:cubicBezTo>
                  <a:lnTo>
                    <a:pt x="6483584" y="2558621"/>
                  </a:lnTo>
                  <a:cubicBezTo>
                    <a:pt x="6483584" y="2711031"/>
                    <a:pt x="6294717" y="2835344"/>
                    <a:pt x="6061867" y="2835344"/>
                  </a:cubicBezTo>
                  <a:close/>
                </a:path>
              </a:pathLst>
            </a:custGeom>
            <a:grpFill/>
            <a:ln w="12700">
              <a:solidFill>
                <a:srgbClr val="000000"/>
              </a:solidFill>
            </a:ln>
          </p:spPr>
          <p:txBody>
            <a:bodyPr/>
            <a:lstStyle/>
            <a:p>
              <a:endParaRPr lang="en-GB" dirty="0"/>
            </a:p>
          </p:txBody>
        </p:sp>
      </p:grpSp>
      <p:sp>
        <p:nvSpPr>
          <p:cNvPr id="4" name="Freeform 4">
            <a:extLst>
              <a:ext uri="{C183D7F6-B498-43B3-948B-1728B52AA6E4}">
                <adec:decorative xmlns:adec="http://schemas.microsoft.com/office/drawing/2017/decorative" val="1"/>
              </a:ext>
            </a:extLst>
          </p:cNvPr>
          <p:cNvSpPr/>
          <p:nvPr/>
        </p:nvSpPr>
        <p:spPr>
          <a:xfrm rot="-5400000">
            <a:off x="40065" y="7697828"/>
            <a:ext cx="2955507" cy="3035637"/>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7" name="TextBox 7"/>
          <p:cNvSpPr txBox="1"/>
          <p:nvPr/>
        </p:nvSpPr>
        <p:spPr>
          <a:xfrm>
            <a:off x="2234173" y="8414407"/>
            <a:ext cx="4281331" cy="344197"/>
          </a:xfrm>
          <a:prstGeom prst="rect">
            <a:avLst/>
          </a:prstGeom>
        </p:spPr>
        <p:txBody>
          <a:bodyPr wrap="square" lIns="0" tIns="0" rIns="0" bIns="0" rtlCol="0" anchor="t">
            <a:spAutoFit/>
          </a:bodyPr>
          <a:lstStyle/>
          <a:p>
            <a:pPr algn="l">
              <a:lnSpc>
                <a:spcPts val="1441"/>
              </a:lnSpc>
            </a:pPr>
            <a:r>
              <a:rPr lang="en-US" sz="1400" b="1" dirty="0">
                <a:solidFill>
                  <a:srgbClr val="545454"/>
                </a:solidFill>
                <a:latin typeface="Arial Bold"/>
                <a:ea typeface="Arial Bold"/>
                <a:cs typeface="Arial Bold"/>
                <a:sym typeface="Arial Bold"/>
              </a:rPr>
              <a:t>Consequences of non-compliance can include:</a:t>
            </a:r>
          </a:p>
          <a:p>
            <a:pPr algn="l">
              <a:lnSpc>
                <a:spcPts val="1441"/>
              </a:lnSpc>
            </a:pPr>
            <a:endParaRPr lang="en-US" sz="1029" b="1" dirty="0">
              <a:solidFill>
                <a:srgbClr val="545454"/>
              </a:solidFill>
              <a:latin typeface="Arial Bold"/>
              <a:ea typeface="Arial Bold"/>
              <a:cs typeface="Arial Bold"/>
              <a:sym typeface="Arial Bold"/>
            </a:endParaRPr>
          </a:p>
        </p:txBody>
      </p:sp>
      <p:grpSp>
        <p:nvGrpSpPr>
          <p:cNvPr id="8" name="Group 8">
            <a:extLst>
              <a:ext uri="{C183D7F6-B498-43B3-948B-1728B52AA6E4}">
                <adec:decorative xmlns:adec="http://schemas.microsoft.com/office/drawing/2017/decorative" val="1"/>
              </a:ext>
            </a:extLst>
          </p:cNvPr>
          <p:cNvGrpSpPr/>
          <p:nvPr/>
        </p:nvGrpSpPr>
        <p:grpSpPr>
          <a:xfrm>
            <a:off x="756000" y="1046827"/>
            <a:ext cx="4764961" cy="4154804"/>
            <a:chOff x="0" y="0"/>
            <a:chExt cx="6483584" cy="5653357"/>
          </a:xfrm>
          <a:solidFill>
            <a:schemeClr val="bg1">
              <a:lumMod val="95000"/>
            </a:schemeClr>
          </a:solidFill>
        </p:grpSpPr>
        <p:sp>
          <p:nvSpPr>
            <p:cNvPr id="9" name="Freeform 9"/>
            <p:cNvSpPr/>
            <p:nvPr/>
          </p:nvSpPr>
          <p:spPr>
            <a:xfrm>
              <a:off x="0" y="0"/>
              <a:ext cx="6483584" cy="5653357"/>
            </a:xfrm>
            <a:custGeom>
              <a:avLst/>
              <a:gdLst/>
              <a:ahLst/>
              <a:cxnLst/>
              <a:rect l="l" t="t" r="r" b="b"/>
              <a:pathLst>
                <a:path w="6483584" h="5653357">
                  <a:moveTo>
                    <a:pt x="6061867" y="5653357"/>
                  </a:moveTo>
                  <a:lnTo>
                    <a:pt x="421718" y="5653357"/>
                  </a:lnTo>
                  <a:cubicBezTo>
                    <a:pt x="188867" y="5653357"/>
                    <a:pt x="0" y="5405492"/>
                    <a:pt x="0" y="5101603"/>
                  </a:cubicBezTo>
                  <a:lnTo>
                    <a:pt x="0" y="553452"/>
                  </a:lnTo>
                  <a:cubicBezTo>
                    <a:pt x="0" y="247865"/>
                    <a:pt x="188867" y="0"/>
                    <a:pt x="421718" y="0"/>
                  </a:cubicBezTo>
                  <a:lnTo>
                    <a:pt x="6061867" y="0"/>
                  </a:lnTo>
                  <a:cubicBezTo>
                    <a:pt x="6294717" y="0"/>
                    <a:pt x="6483584" y="247865"/>
                    <a:pt x="6483584" y="553452"/>
                  </a:cubicBezTo>
                  <a:lnTo>
                    <a:pt x="6483584" y="5101603"/>
                  </a:lnTo>
                  <a:cubicBezTo>
                    <a:pt x="6483584" y="5405492"/>
                    <a:pt x="6294717" y="5653357"/>
                    <a:pt x="6061867" y="5653357"/>
                  </a:cubicBezTo>
                  <a:close/>
                </a:path>
              </a:pathLst>
            </a:custGeom>
            <a:grpFill/>
            <a:ln w="12700">
              <a:solidFill>
                <a:srgbClr val="000000"/>
              </a:solidFill>
            </a:ln>
          </p:spPr>
          <p:txBody>
            <a:bodyPr/>
            <a:lstStyle/>
            <a:p>
              <a:endParaRPr lang="en-GB" dirty="0"/>
            </a:p>
          </p:txBody>
        </p:sp>
      </p:grpSp>
      <p:sp>
        <p:nvSpPr>
          <p:cNvPr id="10" name="Freeform 10">
            <a:extLst>
              <a:ext uri="{C183D7F6-B498-43B3-948B-1728B52AA6E4}">
                <adec:decorative xmlns:adec="http://schemas.microsoft.com/office/drawing/2017/decorative" val="1"/>
              </a:ext>
            </a:extLst>
          </p:cNvPr>
          <p:cNvSpPr/>
          <p:nvPr/>
        </p:nvSpPr>
        <p:spPr>
          <a:xfrm rot="-8100000">
            <a:off x="5292000" y="-244669"/>
            <a:ext cx="3024000" cy="2001338"/>
          </a:xfrm>
          <a:custGeom>
            <a:avLst/>
            <a:gdLst/>
            <a:ahLst/>
            <a:cxnLst/>
            <a:rect l="l" t="t" r="r" b="b"/>
            <a:pathLst>
              <a:path w="3024000" h="2001338">
                <a:moveTo>
                  <a:pt x="0" y="0"/>
                </a:moveTo>
                <a:lnTo>
                  <a:pt x="3024000" y="0"/>
                </a:lnTo>
                <a:lnTo>
                  <a:pt x="3024000" y="2001338"/>
                </a:lnTo>
                <a:lnTo>
                  <a:pt x="0" y="20013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11" name="Freeform 11">
            <a:extLst>
              <a:ext uri="{C183D7F6-B498-43B3-948B-1728B52AA6E4}">
                <adec:decorative xmlns:adec="http://schemas.microsoft.com/office/drawing/2017/decorative" val="1"/>
              </a:ext>
            </a:extLst>
          </p:cNvPr>
          <p:cNvSpPr/>
          <p:nvPr/>
        </p:nvSpPr>
        <p:spPr>
          <a:xfrm rot="2097242">
            <a:off x="299799" y="5764299"/>
            <a:ext cx="1764319" cy="965771"/>
          </a:xfrm>
          <a:custGeom>
            <a:avLst/>
            <a:gdLst/>
            <a:ahLst/>
            <a:cxnLst/>
            <a:rect l="l" t="t" r="r" b="b"/>
            <a:pathLst>
              <a:path w="1764319" h="965771">
                <a:moveTo>
                  <a:pt x="0" y="0"/>
                </a:moveTo>
                <a:lnTo>
                  <a:pt x="1764320" y="0"/>
                </a:lnTo>
                <a:lnTo>
                  <a:pt x="1764320" y="965771"/>
                </a:lnTo>
                <a:lnTo>
                  <a:pt x="0" y="9657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12" name="Freeform 12">
            <a:extLst>
              <a:ext uri="{C183D7F6-B498-43B3-948B-1728B52AA6E4}">
                <adec:decorative xmlns:adec="http://schemas.microsoft.com/office/drawing/2017/decorative" val="1"/>
              </a:ext>
            </a:extLst>
          </p:cNvPr>
          <p:cNvSpPr/>
          <p:nvPr/>
        </p:nvSpPr>
        <p:spPr>
          <a:xfrm>
            <a:off x="5839349" y="4433166"/>
            <a:ext cx="1352311" cy="1103824"/>
          </a:xfrm>
          <a:custGeom>
            <a:avLst/>
            <a:gdLst/>
            <a:ahLst/>
            <a:cxnLst/>
            <a:rect l="l" t="t" r="r" b="b"/>
            <a:pathLst>
              <a:path w="1352311" h="1103824">
                <a:moveTo>
                  <a:pt x="0" y="0"/>
                </a:moveTo>
                <a:lnTo>
                  <a:pt x="1352311" y="0"/>
                </a:lnTo>
                <a:lnTo>
                  <a:pt x="1352311" y="1103824"/>
                </a:lnTo>
                <a:lnTo>
                  <a:pt x="0" y="1103824"/>
                </a:lnTo>
                <a:lnTo>
                  <a:pt x="0" y="0"/>
                </a:lnTo>
                <a:close/>
              </a:path>
            </a:pathLst>
          </a:custGeom>
          <a:blipFill>
            <a:blip r:embed="rId8"/>
            <a:stretch>
              <a:fillRect/>
            </a:stretch>
          </a:blipFill>
        </p:spPr>
        <p:txBody>
          <a:bodyPr/>
          <a:lstStyle/>
          <a:p>
            <a:endParaRPr lang="en-GB" dirty="0"/>
          </a:p>
        </p:txBody>
      </p:sp>
      <p:sp>
        <p:nvSpPr>
          <p:cNvPr id="13" name="Freeform 13">
            <a:extLst>
              <a:ext uri="{C183D7F6-B498-43B3-948B-1728B52AA6E4}">
                <adec:decorative xmlns:adec="http://schemas.microsoft.com/office/drawing/2017/decorative" val="1"/>
              </a:ext>
            </a:extLst>
          </p:cNvPr>
          <p:cNvSpPr/>
          <p:nvPr/>
        </p:nvSpPr>
        <p:spPr>
          <a:xfrm>
            <a:off x="6405092" y="2571967"/>
            <a:ext cx="532087" cy="1125568"/>
          </a:xfrm>
          <a:custGeom>
            <a:avLst/>
            <a:gdLst/>
            <a:ahLst/>
            <a:cxnLst/>
            <a:rect l="l" t="t" r="r" b="b"/>
            <a:pathLst>
              <a:path w="532087" h="1125568">
                <a:moveTo>
                  <a:pt x="0" y="0"/>
                </a:moveTo>
                <a:lnTo>
                  <a:pt x="532087" y="0"/>
                </a:lnTo>
                <a:lnTo>
                  <a:pt x="532087" y="1125569"/>
                </a:lnTo>
                <a:lnTo>
                  <a:pt x="0" y="11255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dirty="0"/>
          </a:p>
        </p:txBody>
      </p:sp>
      <p:sp>
        <p:nvSpPr>
          <p:cNvPr id="14" name="Freeform 14">
            <a:extLst>
              <a:ext uri="{C183D7F6-B498-43B3-948B-1728B52AA6E4}">
                <adec:decorative xmlns:adec="http://schemas.microsoft.com/office/drawing/2017/decorative" val="1"/>
              </a:ext>
            </a:extLst>
          </p:cNvPr>
          <p:cNvSpPr/>
          <p:nvPr/>
        </p:nvSpPr>
        <p:spPr>
          <a:xfrm>
            <a:off x="6515505" y="9093963"/>
            <a:ext cx="1041050" cy="1077413"/>
          </a:xfrm>
          <a:custGeom>
            <a:avLst/>
            <a:gdLst/>
            <a:ahLst/>
            <a:cxnLst/>
            <a:rect l="l" t="t" r="r" b="b"/>
            <a:pathLst>
              <a:path w="1041050" h="1077413">
                <a:moveTo>
                  <a:pt x="0" y="0"/>
                </a:moveTo>
                <a:lnTo>
                  <a:pt x="1041050" y="0"/>
                </a:lnTo>
                <a:lnTo>
                  <a:pt x="1041050" y="1077413"/>
                </a:lnTo>
                <a:lnTo>
                  <a:pt x="0" y="1077413"/>
                </a:lnTo>
                <a:lnTo>
                  <a:pt x="0" y="0"/>
                </a:lnTo>
                <a:close/>
              </a:path>
            </a:pathLst>
          </a:custGeom>
          <a:blipFill>
            <a:blip r:embed="rId11"/>
            <a:stretch>
              <a:fillRect/>
            </a:stretch>
          </a:blipFill>
        </p:spPr>
        <p:txBody>
          <a:bodyPr/>
          <a:lstStyle/>
          <a:p>
            <a:endParaRPr lang="en-GB" dirty="0"/>
          </a:p>
        </p:txBody>
      </p:sp>
      <p:sp>
        <p:nvSpPr>
          <p:cNvPr id="15" name="Freeform 15">
            <a:extLst>
              <a:ext uri="{C183D7F6-B498-43B3-948B-1728B52AA6E4}">
                <adec:decorative xmlns:adec="http://schemas.microsoft.com/office/drawing/2017/decorative" val="1"/>
              </a:ext>
            </a:extLst>
          </p:cNvPr>
          <p:cNvSpPr/>
          <p:nvPr/>
        </p:nvSpPr>
        <p:spPr>
          <a:xfrm rot="5400000">
            <a:off x="3630437" y="7629958"/>
            <a:ext cx="1369707" cy="4023252"/>
          </a:xfrm>
          <a:custGeom>
            <a:avLst/>
            <a:gdLst/>
            <a:ahLst/>
            <a:cxnLst/>
            <a:rect l="l" t="t" r="r" b="b"/>
            <a:pathLst>
              <a:path w="922541" h="2941202">
                <a:moveTo>
                  <a:pt x="0" y="0"/>
                </a:moveTo>
                <a:lnTo>
                  <a:pt x="922540" y="0"/>
                </a:lnTo>
                <a:lnTo>
                  <a:pt x="922540" y="2941202"/>
                </a:lnTo>
                <a:lnTo>
                  <a:pt x="0" y="29412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dirty="0"/>
          </a:p>
        </p:txBody>
      </p:sp>
      <p:sp>
        <p:nvSpPr>
          <p:cNvPr id="16" name="TextBox 16"/>
          <p:cNvSpPr txBox="1"/>
          <p:nvPr/>
        </p:nvSpPr>
        <p:spPr>
          <a:xfrm>
            <a:off x="272864" y="189090"/>
            <a:ext cx="4512726" cy="490775"/>
          </a:xfrm>
          <a:prstGeom prst="rect">
            <a:avLst/>
          </a:prstGeom>
        </p:spPr>
        <p:txBody>
          <a:bodyPr lIns="0" tIns="0" rIns="0" bIns="0" rtlCol="0" anchor="t">
            <a:spAutoFit/>
          </a:bodyPr>
          <a:lstStyle/>
          <a:p>
            <a:pPr marL="0" lvl="0" indent="0">
              <a:lnSpc>
                <a:spcPts val="4166"/>
              </a:lnSpc>
              <a:spcBef>
                <a:spcPct val="0"/>
              </a:spcBef>
            </a:pPr>
            <a:r>
              <a:rPr lang="en-US" sz="3000" b="1" dirty="0">
                <a:solidFill>
                  <a:srgbClr val="545454"/>
                </a:solidFill>
                <a:latin typeface="Arial Bold"/>
                <a:ea typeface="Arial Bold"/>
                <a:cs typeface="Arial Bold"/>
                <a:sym typeface="Arial Bold"/>
              </a:rPr>
              <a:t>Product Liability</a:t>
            </a:r>
          </a:p>
        </p:txBody>
      </p:sp>
      <p:sp>
        <p:nvSpPr>
          <p:cNvPr id="17" name="TextBox 17"/>
          <p:cNvSpPr txBox="1"/>
          <p:nvPr/>
        </p:nvSpPr>
        <p:spPr>
          <a:xfrm>
            <a:off x="925338" y="1122736"/>
            <a:ext cx="4532916" cy="4001095"/>
          </a:xfrm>
          <a:prstGeom prst="rect">
            <a:avLst/>
          </a:prstGeom>
          <a:solidFill>
            <a:schemeClr val="bg1">
              <a:lumMod val="95000"/>
            </a:schemeClr>
          </a:solidFill>
        </p:spPr>
        <p:txBody>
          <a:bodyPr lIns="0" tIns="0" rIns="0" bIns="0" rtlCol="0" anchor="t">
            <a:spAutoFit/>
          </a:bodyPr>
          <a:lstStyle/>
          <a:p>
            <a:pPr algn="l">
              <a:lnSpc>
                <a:spcPts val="1302"/>
              </a:lnSpc>
              <a:spcBef>
                <a:spcPct val="0"/>
              </a:spcBef>
            </a:pPr>
            <a:r>
              <a:rPr lang="en-US" sz="1200" dirty="0">
                <a:latin typeface="Arial"/>
                <a:ea typeface="Arial"/>
                <a:cs typeface="Arial"/>
                <a:sym typeface="Arial"/>
              </a:rPr>
              <a:t>Product liability is the area of law where manufacturers, distributers, suppliers and retailers are held responsible for any injury caused by their products. </a:t>
            </a:r>
          </a:p>
          <a:p>
            <a:pPr algn="l">
              <a:lnSpc>
                <a:spcPts val="1302"/>
              </a:lnSpc>
              <a:spcBef>
                <a:spcPct val="0"/>
              </a:spcBef>
            </a:pPr>
            <a:endParaRPr lang="en-US" sz="1200" dirty="0">
              <a:latin typeface="Arial"/>
              <a:ea typeface="Arial"/>
              <a:cs typeface="Arial"/>
              <a:sym typeface="Arial"/>
            </a:endParaRPr>
          </a:p>
          <a:p>
            <a:pPr algn="l">
              <a:lnSpc>
                <a:spcPts val="1302"/>
              </a:lnSpc>
              <a:spcBef>
                <a:spcPct val="0"/>
              </a:spcBef>
            </a:pPr>
            <a:r>
              <a:rPr lang="en-US" sz="1200" dirty="0">
                <a:latin typeface="Arial"/>
                <a:ea typeface="Arial"/>
                <a:cs typeface="Arial"/>
                <a:sym typeface="Arial"/>
              </a:rPr>
              <a:t>The </a:t>
            </a:r>
            <a:r>
              <a:rPr lang="en-US" sz="1200" b="1" dirty="0">
                <a:highlight>
                  <a:srgbClr val="FFFF00"/>
                </a:highlight>
                <a:latin typeface="Arial"/>
                <a:ea typeface="Arial"/>
                <a:cs typeface="Arial"/>
                <a:sym typeface="Arial"/>
                <a:hlinkClick r:id="rId14">
                  <a:extLst>
                    <a:ext uri="{A12FA001-AC4F-418D-AE19-62706E023703}">
                      <ahyp:hlinkClr xmlns:ahyp="http://schemas.microsoft.com/office/drawing/2018/hyperlinkcolor" val="tx"/>
                    </a:ext>
                  </a:extLst>
                </a:hlinkClick>
              </a:rPr>
              <a:t>Consumer Protection Act 1987 </a:t>
            </a:r>
            <a:r>
              <a:rPr lang="en-US" sz="1200" dirty="0">
                <a:latin typeface="Arial"/>
                <a:ea typeface="Arial"/>
                <a:cs typeface="Arial"/>
                <a:sym typeface="Arial"/>
              </a:rPr>
              <a:t>specifies who is liable for any damage caused, wholly or partly, by a defect in a product:</a:t>
            </a:r>
          </a:p>
          <a:p>
            <a:pPr algn="l">
              <a:lnSpc>
                <a:spcPts val="1302"/>
              </a:lnSpc>
              <a:spcBef>
                <a:spcPct val="0"/>
              </a:spcBef>
            </a:pPr>
            <a:endParaRPr lang="en-US" sz="1200" dirty="0">
              <a:latin typeface="Arial"/>
              <a:ea typeface="Arial"/>
              <a:cs typeface="Arial"/>
              <a:sym typeface="Arial"/>
            </a:endParaRPr>
          </a:p>
          <a:p>
            <a:pPr marL="200787" lvl="1" indent="-100394" algn="l">
              <a:lnSpc>
                <a:spcPts val="1302"/>
              </a:lnSpc>
              <a:buFont typeface="Arial"/>
              <a:buChar char="•"/>
            </a:pPr>
            <a:r>
              <a:rPr lang="en-US" sz="1200" dirty="0">
                <a:latin typeface="Arial"/>
                <a:ea typeface="Arial"/>
                <a:cs typeface="Arial"/>
                <a:sym typeface="Arial"/>
              </a:rPr>
              <a:t>The manufacturer (producer) or processor</a:t>
            </a:r>
          </a:p>
          <a:p>
            <a:pPr marL="200787" lvl="1" indent="-100394" algn="l">
              <a:lnSpc>
                <a:spcPts val="1302"/>
              </a:lnSpc>
              <a:spcBef>
                <a:spcPct val="0"/>
              </a:spcBef>
              <a:buFont typeface="Arial"/>
              <a:buChar char="•"/>
            </a:pPr>
            <a:r>
              <a:rPr lang="en-US" sz="1200" dirty="0">
                <a:latin typeface="Arial"/>
                <a:ea typeface="Arial"/>
                <a:cs typeface="Arial"/>
                <a:sym typeface="Arial"/>
              </a:rPr>
              <a:t>Any person who has put their name or mark on the product (supermarket for own brand products)</a:t>
            </a:r>
          </a:p>
          <a:p>
            <a:pPr marL="200787" lvl="1" indent="-100394" algn="l">
              <a:lnSpc>
                <a:spcPts val="1302"/>
              </a:lnSpc>
              <a:buFont typeface="Arial"/>
              <a:buChar char="•"/>
            </a:pPr>
            <a:r>
              <a:rPr lang="en-US" sz="1200" dirty="0">
                <a:latin typeface="Arial"/>
                <a:ea typeface="Arial"/>
                <a:cs typeface="Arial"/>
                <a:sym typeface="Arial"/>
              </a:rPr>
              <a:t>Importers</a:t>
            </a:r>
          </a:p>
          <a:p>
            <a:pPr marL="200787" lvl="1" indent="-100394" algn="l">
              <a:lnSpc>
                <a:spcPts val="1302"/>
              </a:lnSpc>
              <a:spcBef>
                <a:spcPct val="0"/>
              </a:spcBef>
              <a:buFont typeface="Arial"/>
              <a:buChar char="•"/>
            </a:pPr>
            <a:r>
              <a:rPr lang="en-US" sz="1200" dirty="0">
                <a:latin typeface="Arial"/>
                <a:ea typeface="Arial"/>
                <a:cs typeface="Arial"/>
                <a:sym typeface="Arial"/>
              </a:rPr>
              <a:t>Anyone else in the supply chain, if they cannot identify where the product has come from</a:t>
            </a:r>
          </a:p>
          <a:p>
            <a:pPr algn="l">
              <a:lnSpc>
                <a:spcPts val="1302"/>
              </a:lnSpc>
              <a:spcBef>
                <a:spcPct val="0"/>
              </a:spcBef>
            </a:pPr>
            <a:endParaRPr lang="en-US" sz="1200" dirty="0">
              <a:latin typeface="Arial"/>
              <a:ea typeface="Arial"/>
              <a:cs typeface="Arial"/>
              <a:sym typeface="Arial"/>
            </a:endParaRPr>
          </a:p>
          <a:p>
            <a:pPr algn="l">
              <a:lnSpc>
                <a:spcPts val="1302"/>
              </a:lnSpc>
              <a:spcBef>
                <a:spcPct val="0"/>
              </a:spcBef>
            </a:pPr>
            <a:r>
              <a:rPr lang="en-US" sz="1200" dirty="0">
                <a:latin typeface="Arial"/>
                <a:ea typeface="Arial"/>
                <a:cs typeface="Arial"/>
                <a:sym typeface="Arial"/>
              </a:rPr>
              <a:t>The legal responsibility is on each entity within the supply chain, depending upon the type of defect that led to liability, including:</a:t>
            </a:r>
          </a:p>
          <a:p>
            <a:pPr algn="l">
              <a:lnSpc>
                <a:spcPts val="1302"/>
              </a:lnSpc>
              <a:spcBef>
                <a:spcPct val="0"/>
              </a:spcBef>
            </a:pPr>
            <a:endParaRPr lang="en-US" sz="1200" dirty="0">
              <a:latin typeface="Arial"/>
              <a:ea typeface="Arial"/>
              <a:cs typeface="Arial"/>
              <a:sym typeface="Arial"/>
            </a:endParaRPr>
          </a:p>
          <a:p>
            <a:pPr marL="200787" lvl="1" indent="-100394" algn="l">
              <a:lnSpc>
                <a:spcPts val="1302"/>
              </a:lnSpc>
              <a:buFont typeface="Arial"/>
              <a:buChar char="•"/>
            </a:pPr>
            <a:r>
              <a:rPr lang="en-US" sz="1200" dirty="0">
                <a:latin typeface="Arial"/>
                <a:ea typeface="Arial"/>
                <a:cs typeface="Arial"/>
                <a:sym typeface="Arial"/>
              </a:rPr>
              <a:t>Manufacturing defect</a:t>
            </a:r>
          </a:p>
          <a:p>
            <a:pPr marL="200787" lvl="1" indent="-100394" algn="l">
              <a:lnSpc>
                <a:spcPts val="1302"/>
              </a:lnSpc>
              <a:buFont typeface="Arial"/>
              <a:buChar char="•"/>
            </a:pPr>
            <a:r>
              <a:rPr lang="en-US" sz="1200" dirty="0">
                <a:latin typeface="Arial"/>
                <a:ea typeface="Arial"/>
                <a:cs typeface="Arial"/>
                <a:sym typeface="Arial"/>
              </a:rPr>
              <a:t>Design defect</a:t>
            </a:r>
          </a:p>
          <a:p>
            <a:pPr marL="200787" lvl="1" indent="-100394" algn="l">
              <a:lnSpc>
                <a:spcPts val="1302"/>
              </a:lnSpc>
              <a:buFont typeface="Arial"/>
              <a:buChar char="•"/>
            </a:pPr>
            <a:r>
              <a:rPr lang="en-US" sz="1200" dirty="0">
                <a:latin typeface="Arial"/>
                <a:ea typeface="Arial"/>
                <a:cs typeface="Arial"/>
                <a:sym typeface="Arial"/>
              </a:rPr>
              <a:t>Failure to warn</a:t>
            </a:r>
          </a:p>
          <a:p>
            <a:pPr algn="l">
              <a:lnSpc>
                <a:spcPts val="1302"/>
              </a:lnSpc>
            </a:pPr>
            <a:endParaRPr lang="en-US" sz="1200" dirty="0">
              <a:latin typeface="Arial"/>
              <a:ea typeface="Arial"/>
              <a:cs typeface="Arial"/>
              <a:sym typeface="Arial"/>
            </a:endParaRPr>
          </a:p>
          <a:p>
            <a:pPr algn="l">
              <a:lnSpc>
                <a:spcPts val="1302"/>
              </a:lnSpc>
              <a:spcBef>
                <a:spcPct val="0"/>
              </a:spcBef>
            </a:pPr>
            <a:r>
              <a:rPr lang="en-US" sz="1200" dirty="0">
                <a:latin typeface="Arial"/>
                <a:ea typeface="Arial"/>
                <a:cs typeface="Arial"/>
                <a:sym typeface="Arial"/>
              </a:rPr>
              <a:t>If two or more parties are liable for the same damage, their liability will be joint and several, meaning that a claim could be made against either or both parties.</a:t>
            </a:r>
          </a:p>
        </p:txBody>
      </p:sp>
      <p:sp>
        <p:nvSpPr>
          <p:cNvPr id="18" name="TextBox 18"/>
          <p:cNvSpPr txBox="1"/>
          <p:nvPr/>
        </p:nvSpPr>
        <p:spPr>
          <a:xfrm>
            <a:off x="2294110" y="5937262"/>
            <a:ext cx="4733104" cy="1833835"/>
          </a:xfrm>
          <a:prstGeom prst="rect">
            <a:avLst/>
          </a:prstGeom>
        </p:spPr>
        <p:txBody>
          <a:bodyPr wrap="square" lIns="0" tIns="0" rIns="0" bIns="0" rtlCol="0" anchor="t">
            <a:spAutoFit/>
          </a:bodyPr>
          <a:lstStyle/>
          <a:p>
            <a:pPr algn="l">
              <a:lnSpc>
                <a:spcPts val="1302"/>
              </a:lnSpc>
              <a:spcBef>
                <a:spcPct val="0"/>
              </a:spcBef>
            </a:pPr>
            <a:r>
              <a:rPr lang="en-US" sz="1200" b="1" dirty="0">
                <a:latin typeface="Arial" panose="020B0604020202020204" pitchFamily="34" charset="0"/>
                <a:ea typeface="Arial Bold"/>
                <a:cs typeface="Arial" panose="020B0604020202020204" pitchFamily="34" charset="0"/>
                <a:sym typeface="Arial Bold"/>
              </a:rPr>
              <a:t>Liability and consequences of non-compliance</a:t>
            </a:r>
          </a:p>
          <a:p>
            <a:pPr algn="l">
              <a:lnSpc>
                <a:spcPts val="1302"/>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Failing to comply with product safety laws and regulations can lead to serious legal, financial, and reputational consequences for businesses. </a:t>
            </a:r>
          </a:p>
          <a:p>
            <a:pPr algn="l">
              <a:lnSpc>
                <a:spcPts val="1302"/>
              </a:lnSpc>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The product liability provisions of the Consumer Protection Act 1987 create </a:t>
            </a:r>
            <a:r>
              <a:rPr lang="en-US" sz="1200" b="1" dirty="0">
                <a:latin typeface="Arial" panose="020B0604020202020204" pitchFamily="34" charset="0"/>
                <a:ea typeface="Arial"/>
                <a:cs typeface="Arial" panose="020B0604020202020204" pitchFamily="34" charset="0"/>
                <a:sym typeface="Arial"/>
              </a:rPr>
              <a:t>strict liability </a:t>
            </a:r>
            <a:r>
              <a:rPr lang="en-US" sz="1200" dirty="0">
                <a:latin typeface="Arial" panose="020B0604020202020204" pitchFamily="34" charset="0"/>
                <a:ea typeface="Arial"/>
                <a:cs typeface="Arial" panose="020B0604020202020204" pitchFamily="34" charset="0"/>
                <a:sym typeface="Arial"/>
              </a:rPr>
              <a:t>for damage caused by defective products. This means that the injured party would not need to prove negligence, only that the product caused the harm. Damage includes death, personal injury, or any loss or damage to property, including land.</a:t>
            </a:r>
          </a:p>
        </p:txBody>
      </p:sp>
      <p:sp>
        <p:nvSpPr>
          <p:cNvPr id="20" name="TextBox 20"/>
          <p:cNvSpPr txBox="1"/>
          <p:nvPr/>
        </p:nvSpPr>
        <p:spPr>
          <a:xfrm>
            <a:off x="2605424" y="9551816"/>
            <a:ext cx="618801" cy="179536"/>
          </a:xfrm>
          <a:prstGeom prst="rect">
            <a:avLst/>
          </a:prstGeom>
        </p:spPr>
        <p:txBody>
          <a:bodyPr wrap="square" lIns="0" tIns="0" rIns="0" bIns="0" rtlCol="0" anchor="t">
            <a:spAutoFit/>
          </a:bodyPr>
          <a:lstStyle/>
          <a:p>
            <a:pPr algn="ctr">
              <a:lnSpc>
                <a:spcPts val="1400"/>
              </a:lnSpc>
              <a:spcBef>
                <a:spcPct val="0"/>
              </a:spcBef>
            </a:pPr>
            <a:r>
              <a:rPr lang="en-US" sz="1200" b="1" dirty="0">
                <a:solidFill>
                  <a:srgbClr val="545454"/>
                </a:solidFill>
                <a:latin typeface="Arial Bold"/>
                <a:ea typeface="Arial Bold"/>
                <a:cs typeface="Arial Bold"/>
                <a:sym typeface="Arial Bold"/>
              </a:rPr>
              <a:t>Fines</a:t>
            </a:r>
          </a:p>
        </p:txBody>
      </p:sp>
      <p:sp>
        <p:nvSpPr>
          <p:cNvPr id="21" name="TextBox 21"/>
          <p:cNvSpPr txBox="1"/>
          <p:nvPr/>
        </p:nvSpPr>
        <p:spPr>
          <a:xfrm>
            <a:off x="5180939" y="9461568"/>
            <a:ext cx="1041050" cy="333425"/>
          </a:xfrm>
          <a:prstGeom prst="rect">
            <a:avLst/>
          </a:prstGeom>
        </p:spPr>
        <p:txBody>
          <a:bodyPr wrap="square" lIns="0" tIns="0" rIns="0" bIns="0" rtlCol="0" anchor="t">
            <a:spAutoFit/>
          </a:bodyPr>
          <a:lstStyle/>
          <a:p>
            <a:pPr algn="ctr">
              <a:lnSpc>
                <a:spcPts val="1260"/>
              </a:lnSpc>
            </a:pPr>
            <a:r>
              <a:rPr lang="en-US" sz="1200" b="1" dirty="0">
                <a:solidFill>
                  <a:srgbClr val="545454"/>
                </a:solidFill>
                <a:latin typeface="Arial Bold"/>
                <a:ea typeface="Arial Bold"/>
                <a:cs typeface="Arial Bold"/>
                <a:sym typeface="Arial Bold"/>
              </a:rPr>
              <a:t>Financial compensation</a:t>
            </a:r>
          </a:p>
        </p:txBody>
      </p:sp>
      <p:sp>
        <p:nvSpPr>
          <p:cNvPr id="22" name="TextBox 22"/>
          <p:cNvSpPr txBox="1"/>
          <p:nvPr/>
        </p:nvSpPr>
        <p:spPr>
          <a:xfrm>
            <a:off x="3962019" y="9462048"/>
            <a:ext cx="710047" cy="359073"/>
          </a:xfrm>
          <a:prstGeom prst="rect">
            <a:avLst/>
          </a:prstGeom>
        </p:spPr>
        <p:txBody>
          <a:bodyPr wrap="square" lIns="0" tIns="0" rIns="0" bIns="0" rtlCol="0" anchor="t">
            <a:spAutoFit/>
          </a:bodyPr>
          <a:lstStyle/>
          <a:p>
            <a:pPr algn="ctr">
              <a:lnSpc>
                <a:spcPts val="1400"/>
              </a:lnSpc>
            </a:pPr>
            <a:r>
              <a:rPr lang="en-US" sz="1200" b="1" dirty="0">
                <a:solidFill>
                  <a:srgbClr val="545454"/>
                </a:solidFill>
                <a:latin typeface="Arial Bold"/>
                <a:ea typeface="Arial Bold"/>
                <a:cs typeface="Arial Bold"/>
                <a:sym typeface="Arial Bold"/>
              </a:rPr>
              <a:t>Product </a:t>
            </a:r>
          </a:p>
          <a:p>
            <a:pPr algn="ctr">
              <a:lnSpc>
                <a:spcPts val="1400"/>
              </a:lnSpc>
              <a:spcBef>
                <a:spcPct val="0"/>
              </a:spcBef>
            </a:pPr>
            <a:r>
              <a:rPr lang="en-US" sz="1200" b="1" dirty="0">
                <a:solidFill>
                  <a:srgbClr val="545454"/>
                </a:solidFill>
                <a:latin typeface="Arial Bold"/>
                <a:ea typeface="Arial Bold"/>
                <a:cs typeface="Arial Bold"/>
                <a:sym typeface="Arial Bold"/>
              </a:rPr>
              <a:t>recalls</a:t>
            </a:r>
          </a:p>
        </p:txBody>
      </p:sp>
      <p:sp>
        <p:nvSpPr>
          <p:cNvPr id="23" name="Title 22">
            <a:extLst>
              <a:ext uri="{FF2B5EF4-FFF2-40B4-BE49-F238E27FC236}">
                <a16:creationId xmlns:a16="http://schemas.microsoft.com/office/drawing/2014/main" id="{BA8E747E-243A-DA02-2337-BD9C3B03EC7E}"/>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Product liability</a:t>
            </a:r>
          </a:p>
        </p:txBody>
      </p:sp>
    </p:spTree>
    <p:extLst>
      <p:ext uri="{BB962C8B-B14F-4D97-AF65-F5344CB8AC3E}">
        <p14:creationId xmlns:p14="http://schemas.microsoft.com/office/powerpoint/2010/main" val="1170054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C183D7F6-B498-43B3-948B-1728B52AA6E4}">
                <adec:decorative xmlns:adec="http://schemas.microsoft.com/office/drawing/2017/decorative" val="1"/>
              </a:ext>
            </a:extLst>
          </p:cNvPr>
          <p:cNvSpPr/>
          <p:nvPr/>
        </p:nvSpPr>
        <p:spPr>
          <a:xfrm rot="-5400000">
            <a:off x="204737" y="8159897"/>
            <a:ext cx="2328766" cy="2738240"/>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5" name="Freeform 5">
            <a:extLst>
              <a:ext uri="{C183D7F6-B498-43B3-948B-1728B52AA6E4}">
                <adec:decorative xmlns:adec="http://schemas.microsoft.com/office/drawing/2017/decorative" val="1"/>
              </a:ext>
            </a:extLst>
          </p:cNvPr>
          <p:cNvSpPr/>
          <p:nvPr/>
        </p:nvSpPr>
        <p:spPr>
          <a:xfrm>
            <a:off x="1512000" y="4251027"/>
            <a:ext cx="1588222" cy="1834954"/>
          </a:xfrm>
          <a:custGeom>
            <a:avLst/>
            <a:gdLst/>
            <a:ahLst/>
            <a:cxnLst/>
            <a:rect l="l" t="t" r="r" b="b"/>
            <a:pathLst>
              <a:path w="1588222" h="1834954">
                <a:moveTo>
                  <a:pt x="0" y="0"/>
                </a:moveTo>
                <a:lnTo>
                  <a:pt x="1588222" y="0"/>
                </a:lnTo>
                <a:lnTo>
                  <a:pt x="1588222" y="1834954"/>
                </a:lnTo>
                <a:lnTo>
                  <a:pt x="0" y="18349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6" name="Group 6">
            <a:extLst>
              <a:ext uri="{C183D7F6-B498-43B3-948B-1728B52AA6E4}">
                <adec:decorative xmlns:adec="http://schemas.microsoft.com/office/drawing/2017/decorative" val="1"/>
              </a:ext>
            </a:extLst>
          </p:cNvPr>
          <p:cNvGrpSpPr/>
          <p:nvPr/>
        </p:nvGrpSpPr>
        <p:grpSpPr>
          <a:xfrm>
            <a:off x="117496" y="1395657"/>
            <a:ext cx="4764961" cy="2600082"/>
            <a:chOff x="0" y="0"/>
            <a:chExt cx="6483584" cy="2628246"/>
          </a:xfrm>
          <a:solidFill>
            <a:schemeClr val="bg1">
              <a:lumMod val="95000"/>
            </a:schemeClr>
          </a:solidFill>
        </p:grpSpPr>
        <p:sp>
          <p:nvSpPr>
            <p:cNvPr id="7" name="Freeform 7"/>
            <p:cNvSpPr/>
            <p:nvPr/>
          </p:nvSpPr>
          <p:spPr>
            <a:xfrm>
              <a:off x="0" y="0"/>
              <a:ext cx="6483584" cy="2628246"/>
            </a:xfrm>
            <a:custGeom>
              <a:avLst/>
              <a:gdLst/>
              <a:ahLst/>
              <a:cxnLst/>
              <a:rect l="l" t="t" r="r" b="b"/>
              <a:pathLst>
                <a:path w="6483584" h="2628246">
                  <a:moveTo>
                    <a:pt x="6061867" y="2628246"/>
                  </a:moveTo>
                  <a:lnTo>
                    <a:pt x="421718" y="2628246"/>
                  </a:lnTo>
                  <a:cubicBezTo>
                    <a:pt x="188867" y="2628246"/>
                    <a:pt x="0" y="2513014"/>
                    <a:pt x="0" y="2371736"/>
                  </a:cubicBezTo>
                  <a:lnTo>
                    <a:pt x="0" y="257300"/>
                  </a:lnTo>
                  <a:cubicBezTo>
                    <a:pt x="0" y="115232"/>
                    <a:pt x="188867" y="0"/>
                    <a:pt x="421718" y="0"/>
                  </a:cubicBezTo>
                  <a:lnTo>
                    <a:pt x="6061867" y="0"/>
                  </a:lnTo>
                  <a:cubicBezTo>
                    <a:pt x="6294717" y="0"/>
                    <a:pt x="6483584" y="115232"/>
                    <a:pt x="6483584" y="257300"/>
                  </a:cubicBezTo>
                  <a:lnTo>
                    <a:pt x="6483584" y="2371736"/>
                  </a:lnTo>
                  <a:cubicBezTo>
                    <a:pt x="6483584" y="2513014"/>
                    <a:pt x="6294717" y="2628246"/>
                    <a:pt x="6061867" y="2628246"/>
                  </a:cubicBezTo>
                  <a:close/>
                </a:path>
              </a:pathLst>
            </a:custGeom>
            <a:grpFill/>
            <a:ln w="12700">
              <a:solidFill>
                <a:srgbClr val="000000"/>
              </a:solidFill>
            </a:ln>
          </p:spPr>
          <p:txBody>
            <a:bodyPr/>
            <a:lstStyle/>
            <a:p>
              <a:endParaRPr lang="en-GB" dirty="0"/>
            </a:p>
          </p:txBody>
        </p:sp>
      </p:grpSp>
      <p:grpSp>
        <p:nvGrpSpPr>
          <p:cNvPr id="8" name="Group 8">
            <a:extLst>
              <a:ext uri="{C183D7F6-B498-43B3-948B-1728B52AA6E4}">
                <adec:decorative xmlns:adec="http://schemas.microsoft.com/office/drawing/2017/decorative" val="1"/>
              </a:ext>
            </a:extLst>
          </p:cNvPr>
          <p:cNvGrpSpPr/>
          <p:nvPr/>
        </p:nvGrpSpPr>
        <p:grpSpPr>
          <a:xfrm>
            <a:off x="2039039" y="6155874"/>
            <a:ext cx="4764961" cy="2464945"/>
            <a:chOff x="0" y="0"/>
            <a:chExt cx="6483584" cy="2628246"/>
          </a:xfrm>
        </p:grpSpPr>
        <p:sp>
          <p:nvSpPr>
            <p:cNvPr id="9" name="Freeform 9"/>
            <p:cNvSpPr/>
            <p:nvPr/>
          </p:nvSpPr>
          <p:spPr>
            <a:xfrm>
              <a:off x="0" y="0"/>
              <a:ext cx="6483584" cy="2628246"/>
            </a:xfrm>
            <a:custGeom>
              <a:avLst/>
              <a:gdLst/>
              <a:ahLst/>
              <a:cxnLst/>
              <a:rect l="l" t="t" r="r" b="b"/>
              <a:pathLst>
                <a:path w="6483584" h="2628246">
                  <a:moveTo>
                    <a:pt x="6061867" y="2628246"/>
                  </a:moveTo>
                  <a:lnTo>
                    <a:pt x="421718" y="2628246"/>
                  </a:lnTo>
                  <a:cubicBezTo>
                    <a:pt x="188867" y="2628246"/>
                    <a:pt x="0" y="2513014"/>
                    <a:pt x="0" y="2371736"/>
                  </a:cubicBezTo>
                  <a:lnTo>
                    <a:pt x="0" y="257300"/>
                  </a:lnTo>
                  <a:cubicBezTo>
                    <a:pt x="0" y="115232"/>
                    <a:pt x="188867" y="0"/>
                    <a:pt x="421718" y="0"/>
                  </a:cubicBezTo>
                  <a:lnTo>
                    <a:pt x="6061867" y="0"/>
                  </a:lnTo>
                  <a:cubicBezTo>
                    <a:pt x="6294717" y="0"/>
                    <a:pt x="6483584" y="115232"/>
                    <a:pt x="6483584" y="257300"/>
                  </a:cubicBezTo>
                  <a:lnTo>
                    <a:pt x="6483584" y="2371736"/>
                  </a:lnTo>
                  <a:cubicBezTo>
                    <a:pt x="6483584" y="2513014"/>
                    <a:pt x="6294717" y="2628246"/>
                    <a:pt x="6061867" y="2628246"/>
                  </a:cubicBezTo>
                  <a:close/>
                </a:path>
              </a:pathLst>
            </a:custGeom>
            <a:solidFill>
              <a:schemeClr val="bg1">
                <a:lumMod val="95000"/>
              </a:schemeClr>
            </a:solidFill>
            <a:ln w="12700">
              <a:solidFill>
                <a:srgbClr val="000000"/>
              </a:solidFill>
            </a:ln>
          </p:spPr>
          <p:txBody>
            <a:bodyPr/>
            <a:lstStyle/>
            <a:p>
              <a:endParaRPr lang="en-GB" dirty="0"/>
            </a:p>
          </p:txBody>
        </p:sp>
      </p:grpSp>
      <p:sp>
        <p:nvSpPr>
          <p:cNvPr id="10" name="Freeform 10">
            <a:extLst>
              <a:ext uri="{C183D7F6-B498-43B3-948B-1728B52AA6E4}">
                <adec:decorative xmlns:adec="http://schemas.microsoft.com/office/drawing/2017/decorative" val="1"/>
              </a:ext>
            </a:extLst>
          </p:cNvPr>
          <p:cNvSpPr/>
          <p:nvPr/>
        </p:nvSpPr>
        <p:spPr>
          <a:xfrm>
            <a:off x="5001537" y="2503808"/>
            <a:ext cx="2508320" cy="3000684"/>
          </a:xfrm>
          <a:custGeom>
            <a:avLst/>
            <a:gdLst/>
            <a:ahLst/>
            <a:cxnLst/>
            <a:rect l="l" t="t" r="r" b="b"/>
            <a:pathLst>
              <a:path w="3024000" h="3327648">
                <a:moveTo>
                  <a:pt x="0" y="0"/>
                </a:moveTo>
                <a:lnTo>
                  <a:pt x="3024000" y="0"/>
                </a:lnTo>
                <a:lnTo>
                  <a:pt x="3024000" y="3327648"/>
                </a:lnTo>
                <a:lnTo>
                  <a:pt x="0" y="33276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12" name="Freeform 12">
            <a:extLst>
              <a:ext uri="{C183D7F6-B498-43B3-948B-1728B52AA6E4}">
                <adec:decorative xmlns:adec="http://schemas.microsoft.com/office/drawing/2017/decorative" val="1"/>
              </a:ext>
            </a:extLst>
          </p:cNvPr>
          <p:cNvSpPr/>
          <p:nvPr/>
        </p:nvSpPr>
        <p:spPr>
          <a:xfrm rot="-103968">
            <a:off x="581659" y="4264040"/>
            <a:ext cx="901444" cy="2694535"/>
          </a:xfrm>
          <a:custGeom>
            <a:avLst/>
            <a:gdLst/>
            <a:ahLst/>
            <a:cxnLst/>
            <a:rect l="l" t="t" r="r" b="b"/>
            <a:pathLst>
              <a:path w="901444" h="2694535">
                <a:moveTo>
                  <a:pt x="0" y="0"/>
                </a:moveTo>
                <a:lnTo>
                  <a:pt x="901445" y="0"/>
                </a:lnTo>
                <a:lnTo>
                  <a:pt x="901445" y="2694535"/>
                </a:lnTo>
                <a:lnTo>
                  <a:pt x="0" y="26945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4" name="Freeform 14">
            <a:extLst>
              <a:ext uri="{C183D7F6-B498-43B3-948B-1728B52AA6E4}">
                <adec:decorative xmlns:adec="http://schemas.microsoft.com/office/drawing/2017/decorative" val="1"/>
              </a:ext>
            </a:extLst>
          </p:cNvPr>
          <p:cNvSpPr/>
          <p:nvPr/>
        </p:nvSpPr>
        <p:spPr>
          <a:xfrm>
            <a:off x="5170291" y="8805388"/>
            <a:ext cx="1633709" cy="1578571"/>
          </a:xfrm>
          <a:custGeom>
            <a:avLst/>
            <a:gdLst/>
            <a:ahLst/>
            <a:cxnLst/>
            <a:rect l="l" t="t" r="r" b="b"/>
            <a:pathLst>
              <a:path w="1633709" h="1578571">
                <a:moveTo>
                  <a:pt x="0" y="0"/>
                </a:moveTo>
                <a:lnTo>
                  <a:pt x="1633709" y="0"/>
                </a:lnTo>
                <a:lnTo>
                  <a:pt x="1633709" y="1578571"/>
                </a:lnTo>
                <a:lnTo>
                  <a:pt x="0" y="15785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dirty="0"/>
          </a:p>
        </p:txBody>
      </p:sp>
      <p:sp>
        <p:nvSpPr>
          <p:cNvPr id="15" name="Freeform 15">
            <a:extLst>
              <a:ext uri="{C183D7F6-B498-43B3-948B-1728B52AA6E4}">
                <adec:decorative xmlns:adec="http://schemas.microsoft.com/office/drawing/2017/decorative" val="1"/>
              </a:ext>
            </a:extLst>
          </p:cNvPr>
          <p:cNvSpPr/>
          <p:nvPr/>
        </p:nvSpPr>
        <p:spPr>
          <a:xfrm>
            <a:off x="2354042" y="8923037"/>
            <a:ext cx="1339916" cy="1343274"/>
          </a:xfrm>
          <a:custGeom>
            <a:avLst/>
            <a:gdLst/>
            <a:ahLst/>
            <a:cxnLst/>
            <a:rect l="l" t="t" r="r" b="b"/>
            <a:pathLst>
              <a:path w="1339916" h="1343274">
                <a:moveTo>
                  <a:pt x="0" y="0"/>
                </a:moveTo>
                <a:lnTo>
                  <a:pt x="1339916" y="0"/>
                </a:lnTo>
                <a:lnTo>
                  <a:pt x="1339916" y="1343274"/>
                </a:lnTo>
                <a:lnTo>
                  <a:pt x="0" y="1343274"/>
                </a:lnTo>
                <a:lnTo>
                  <a:pt x="0" y="0"/>
                </a:lnTo>
                <a:close/>
              </a:path>
            </a:pathLst>
          </a:custGeom>
          <a:blipFill>
            <a:blip r:embed="rId12"/>
            <a:stretch>
              <a:fillRect/>
            </a:stretch>
          </a:blipFill>
        </p:spPr>
        <p:txBody>
          <a:bodyPr/>
          <a:lstStyle/>
          <a:p>
            <a:endParaRPr lang="en-GB" dirty="0"/>
          </a:p>
        </p:txBody>
      </p:sp>
      <p:sp>
        <p:nvSpPr>
          <p:cNvPr id="17" name="TextBox 17"/>
          <p:cNvSpPr txBox="1"/>
          <p:nvPr/>
        </p:nvSpPr>
        <p:spPr>
          <a:xfrm>
            <a:off x="285760" y="1796689"/>
            <a:ext cx="4428431" cy="1667123"/>
          </a:xfrm>
          <a:prstGeom prst="rect">
            <a:avLst/>
          </a:prstGeom>
        </p:spPr>
        <p:txBody>
          <a:bodyPr lIns="0" tIns="0" rIns="0" bIns="0" rtlCol="0" anchor="t">
            <a:spAutoFit/>
          </a:bodyPr>
          <a:lstStyle/>
          <a:p>
            <a:pPr algn="l">
              <a:lnSpc>
                <a:spcPts val="1302"/>
              </a:lnSpc>
              <a:spcBef>
                <a:spcPct val="0"/>
              </a:spcBef>
            </a:pPr>
            <a:r>
              <a:rPr lang="en-US" sz="1200" b="1" dirty="0">
                <a:latin typeface="Arial" panose="020B0604020202020204" pitchFamily="34" charset="0"/>
                <a:ea typeface="Arial Bold"/>
                <a:cs typeface="Arial" panose="020B0604020202020204" pitchFamily="34" charset="0"/>
                <a:sym typeface="Arial Bold"/>
              </a:rPr>
              <a:t>Breach of contract</a:t>
            </a:r>
          </a:p>
          <a:p>
            <a:pPr algn="l">
              <a:lnSpc>
                <a:spcPts val="1302"/>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When you sell goods, it is a contractual requirement between the seller and the consumer that the </a:t>
            </a:r>
            <a:r>
              <a:rPr lang="en-US" sz="1200" b="1" dirty="0">
                <a:latin typeface="Arial" panose="020B0604020202020204" pitchFamily="34" charset="0"/>
                <a:ea typeface="Arial"/>
                <a:cs typeface="Arial" panose="020B0604020202020204" pitchFamily="34" charset="0"/>
                <a:sym typeface="Arial"/>
              </a:rPr>
              <a:t>goods are of satisfactory quality and are safe to use.</a:t>
            </a:r>
            <a:r>
              <a:rPr lang="en-US" sz="1200" dirty="0">
                <a:latin typeface="Arial" panose="020B0604020202020204" pitchFamily="34" charset="0"/>
                <a:ea typeface="Arial"/>
                <a:cs typeface="Arial" panose="020B0604020202020204" pitchFamily="34" charset="0"/>
                <a:sym typeface="Arial"/>
              </a:rPr>
              <a:t> Otherwise, a consumer can claim compensation for any damages that the goods caused.</a:t>
            </a:r>
          </a:p>
          <a:p>
            <a:pPr algn="l">
              <a:lnSpc>
                <a:spcPts val="1302"/>
              </a:lnSpc>
              <a:spcBef>
                <a:spcPct val="0"/>
              </a:spcBef>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There is no minimum claim amount for breach of contract. It is usual that a consumer (buyer) can make a claim for breach of contract and that claim be made against the direct supplier. </a:t>
            </a:r>
          </a:p>
        </p:txBody>
      </p:sp>
      <p:sp>
        <p:nvSpPr>
          <p:cNvPr id="18" name="TextBox 18"/>
          <p:cNvSpPr txBox="1"/>
          <p:nvPr/>
        </p:nvSpPr>
        <p:spPr>
          <a:xfrm>
            <a:off x="2228983" y="6361946"/>
            <a:ext cx="4368667" cy="1833835"/>
          </a:xfrm>
          <a:prstGeom prst="rect">
            <a:avLst/>
          </a:prstGeom>
        </p:spPr>
        <p:txBody>
          <a:bodyPr wrap="square" lIns="0" tIns="0" rIns="0" bIns="0" rtlCol="0" anchor="t">
            <a:spAutoFit/>
          </a:bodyPr>
          <a:lstStyle/>
          <a:p>
            <a:pPr algn="l">
              <a:lnSpc>
                <a:spcPts val="1302"/>
              </a:lnSpc>
              <a:spcBef>
                <a:spcPct val="0"/>
              </a:spcBef>
            </a:pPr>
            <a:r>
              <a:rPr lang="en-US" sz="1200" b="1" dirty="0">
                <a:latin typeface="Arial" panose="020B0604020202020204" pitchFamily="34" charset="0"/>
                <a:ea typeface="Arial Bold"/>
                <a:cs typeface="Arial" panose="020B0604020202020204" pitchFamily="34" charset="0"/>
                <a:sym typeface="Arial Bold"/>
              </a:rPr>
              <a:t>Negligence claims</a:t>
            </a:r>
          </a:p>
          <a:p>
            <a:pPr algn="l">
              <a:lnSpc>
                <a:spcPts val="1302"/>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A consumer may also be able to make a claim for negligence against any person in the supply chain who has breached a duty of care. This can therefore become a mixed claim, whereby alternative claims under legislation and the law of negligence,</a:t>
            </a: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as well as a contractual claim, will be made for compensation.</a:t>
            </a:r>
          </a:p>
          <a:p>
            <a:pPr algn="l">
              <a:lnSpc>
                <a:spcPts val="1302"/>
              </a:lnSpc>
              <a:spcBef>
                <a:spcPct val="0"/>
              </a:spcBef>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No individual is entitled to compensation twice over for the same loss and the courts will have regard to that principle when deciding the compensation payable.</a:t>
            </a:r>
          </a:p>
        </p:txBody>
      </p:sp>
      <p:sp>
        <p:nvSpPr>
          <p:cNvPr id="20" name="TextBox 19">
            <a:extLst>
              <a:ext uri="{FF2B5EF4-FFF2-40B4-BE49-F238E27FC236}">
                <a16:creationId xmlns:a16="http://schemas.microsoft.com/office/drawing/2014/main" id="{479103CD-D291-233E-62D4-BC4E71FD7004}"/>
              </a:ext>
            </a:extLst>
          </p:cNvPr>
          <p:cNvSpPr txBox="1"/>
          <p:nvPr/>
        </p:nvSpPr>
        <p:spPr>
          <a:xfrm>
            <a:off x="6525" y="123848"/>
            <a:ext cx="6640716" cy="583301"/>
          </a:xfrm>
          <a:prstGeom prst="rect">
            <a:avLst/>
          </a:prstGeom>
          <a:noFill/>
        </p:spPr>
        <p:txBody>
          <a:bodyPr wrap="square">
            <a:spAutoFit/>
          </a:bodyPr>
          <a:lstStyle/>
          <a:p>
            <a:pPr marL="0" lvl="0" indent="0">
              <a:lnSpc>
                <a:spcPts val="4166"/>
              </a:lnSpc>
              <a:spcBef>
                <a:spcPct val="0"/>
              </a:spcBef>
            </a:pPr>
            <a:r>
              <a:rPr lang="en-US" sz="2980" b="1" dirty="0">
                <a:solidFill>
                  <a:srgbClr val="545454"/>
                </a:solidFill>
                <a:latin typeface="Arial Bold"/>
                <a:ea typeface="Arial Bold"/>
                <a:cs typeface="Arial Bold"/>
                <a:sym typeface="Arial Bold"/>
              </a:rPr>
              <a:t>Liability in contract and negligence</a:t>
            </a:r>
          </a:p>
        </p:txBody>
      </p:sp>
      <p:sp>
        <p:nvSpPr>
          <p:cNvPr id="21" name="TextBox 20">
            <a:extLst>
              <a:ext uri="{FF2B5EF4-FFF2-40B4-BE49-F238E27FC236}">
                <a16:creationId xmlns:a16="http://schemas.microsoft.com/office/drawing/2014/main" id="{BE414AE2-88A4-E0A3-B39E-3B5504D0C388}"/>
              </a:ext>
            </a:extLst>
          </p:cNvPr>
          <p:cNvSpPr txBox="1"/>
          <p:nvPr/>
        </p:nvSpPr>
        <p:spPr>
          <a:xfrm>
            <a:off x="44718" y="850900"/>
            <a:ext cx="7478260"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You can also be held liable for products you sell in contract law and negligence.</a:t>
            </a:r>
          </a:p>
        </p:txBody>
      </p:sp>
      <p:sp>
        <p:nvSpPr>
          <p:cNvPr id="11" name="Title 10">
            <a:extLst>
              <a:ext uri="{FF2B5EF4-FFF2-40B4-BE49-F238E27FC236}">
                <a16:creationId xmlns:a16="http://schemas.microsoft.com/office/drawing/2014/main" id="{6ED99AF0-A57B-935C-79AC-452B2A539776}"/>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Liability in contract and negligence</a:t>
            </a:r>
          </a:p>
        </p:txBody>
      </p:sp>
    </p:spTree>
    <p:extLst>
      <p:ext uri="{BB962C8B-B14F-4D97-AF65-F5344CB8AC3E}">
        <p14:creationId xmlns:p14="http://schemas.microsoft.com/office/powerpoint/2010/main" val="1356629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a:extLst>
              <a:ext uri="{FF2B5EF4-FFF2-40B4-BE49-F238E27FC236}">
                <a16:creationId xmlns:a16="http://schemas.microsoft.com/office/drawing/2014/main" id="{68363456-C348-6737-6DEB-44324BBA7575}"/>
              </a:ext>
              <a:ext uri="{C183D7F6-B498-43B3-948B-1728B52AA6E4}">
                <adec:decorative xmlns:adec="http://schemas.microsoft.com/office/drawing/2017/decorative" val="1"/>
              </a:ext>
            </a:extLst>
          </p:cNvPr>
          <p:cNvGrpSpPr/>
          <p:nvPr/>
        </p:nvGrpSpPr>
        <p:grpSpPr>
          <a:xfrm>
            <a:off x="1512000" y="4356100"/>
            <a:ext cx="4764961" cy="2600082"/>
            <a:chOff x="504070" y="2849940"/>
            <a:chExt cx="6483584" cy="2628246"/>
          </a:xfrm>
          <a:solidFill>
            <a:schemeClr val="bg1">
              <a:lumMod val="95000"/>
            </a:schemeClr>
          </a:solidFill>
        </p:grpSpPr>
        <p:sp>
          <p:nvSpPr>
            <p:cNvPr id="7" name="Freeform 7">
              <a:extLst>
                <a:ext uri="{FF2B5EF4-FFF2-40B4-BE49-F238E27FC236}">
                  <a16:creationId xmlns:a16="http://schemas.microsoft.com/office/drawing/2014/main" id="{C43AA997-D79B-4599-8D22-0FEB9CAC6D6B}"/>
                </a:ext>
              </a:extLst>
            </p:cNvPr>
            <p:cNvSpPr/>
            <p:nvPr/>
          </p:nvSpPr>
          <p:spPr>
            <a:xfrm>
              <a:off x="504070" y="2849940"/>
              <a:ext cx="6483584" cy="2628246"/>
            </a:xfrm>
            <a:custGeom>
              <a:avLst/>
              <a:gdLst/>
              <a:ahLst/>
              <a:cxnLst/>
              <a:rect l="l" t="t" r="r" b="b"/>
              <a:pathLst>
                <a:path w="6483584" h="2628246">
                  <a:moveTo>
                    <a:pt x="6061867" y="2628246"/>
                  </a:moveTo>
                  <a:lnTo>
                    <a:pt x="421718" y="2628246"/>
                  </a:lnTo>
                  <a:cubicBezTo>
                    <a:pt x="188867" y="2628246"/>
                    <a:pt x="0" y="2513014"/>
                    <a:pt x="0" y="2371736"/>
                  </a:cubicBezTo>
                  <a:lnTo>
                    <a:pt x="0" y="257300"/>
                  </a:lnTo>
                  <a:cubicBezTo>
                    <a:pt x="0" y="115232"/>
                    <a:pt x="188867" y="0"/>
                    <a:pt x="421718" y="0"/>
                  </a:cubicBezTo>
                  <a:lnTo>
                    <a:pt x="6061867" y="0"/>
                  </a:lnTo>
                  <a:cubicBezTo>
                    <a:pt x="6294717" y="0"/>
                    <a:pt x="6483584" y="115232"/>
                    <a:pt x="6483584" y="257300"/>
                  </a:cubicBezTo>
                  <a:lnTo>
                    <a:pt x="6483584" y="2371736"/>
                  </a:lnTo>
                  <a:cubicBezTo>
                    <a:pt x="6483584" y="2513014"/>
                    <a:pt x="6294717" y="2628246"/>
                    <a:pt x="6061867" y="2628246"/>
                  </a:cubicBezTo>
                  <a:close/>
                </a:path>
              </a:pathLst>
            </a:custGeom>
            <a:grpFill/>
            <a:ln w="12700">
              <a:solidFill>
                <a:srgbClr val="000000"/>
              </a:solidFill>
            </a:ln>
          </p:spPr>
          <p:txBody>
            <a:bodyPr/>
            <a:lstStyle/>
            <a:p>
              <a:endParaRPr lang="en-GB" dirty="0"/>
            </a:p>
          </p:txBody>
        </p:sp>
      </p:grpSp>
      <p:sp>
        <p:nvSpPr>
          <p:cNvPr id="5" name="TextBox 4">
            <a:extLst>
              <a:ext uri="{FF2B5EF4-FFF2-40B4-BE49-F238E27FC236}">
                <a16:creationId xmlns:a16="http://schemas.microsoft.com/office/drawing/2014/main" id="{9947F6A6-BD5B-C6CB-DA45-E5E473719F26}"/>
              </a:ext>
            </a:extLst>
          </p:cNvPr>
          <p:cNvSpPr txBox="1"/>
          <p:nvPr/>
        </p:nvSpPr>
        <p:spPr>
          <a:xfrm>
            <a:off x="1608480" y="4532756"/>
            <a:ext cx="4572000" cy="2246769"/>
          </a:xfrm>
          <a:prstGeom prst="rect">
            <a:avLst/>
          </a:prstGeom>
          <a:solidFill>
            <a:schemeClr val="bg1">
              <a:lumMod val="95000"/>
            </a:schemeClr>
          </a:solidFill>
        </p:spPr>
        <p:txBody>
          <a:bodyPr wrap="square" rtlCol="0">
            <a:spAutoFit/>
          </a:bodyPr>
          <a:lstStyle/>
          <a:p>
            <a:r>
              <a:rPr lang="en-GB" sz="1400" b="1" dirty="0">
                <a:latin typeface="Arial" panose="020B0604020202020204" pitchFamily="34" charset="0"/>
                <a:cs typeface="Arial" panose="020B0604020202020204" pitchFamily="34" charset="0"/>
              </a:rPr>
              <a:t>Product liability insurance</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If your business sells goods (or even gives them away for free), whether new or second-hand, it is highly recommended that you purchase product liability insurance.</a:t>
            </a: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Further information on product liability insurance can be found </a:t>
            </a:r>
            <a:r>
              <a:rPr lang="en-GB" sz="1400" b="1" dirty="0">
                <a:highlight>
                  <a:srgbClr val="FFFF00"/>
                </a:highligh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here</a:t>
            </a:r>
            <a:r>
              <a:rPr lang="en-GB" sz="1400" dirty="0">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9519ACD2-02A9-FC87-597B-FDD8B4B4E971}"/>
              </a:ext>
            </a:extLst>
          </p:cNvPr>
          <p:cNvSpPr txBox="1"/>
          <p:nvPr/>
        </p:nvSpPr>
        <p:spPr>
          <a:xfrm>
            <a:off x="476025" y="390154"/>
            <a:ext cx="6096000" cy="583814"/>
          </a:xfrm>
          <a:prstGeom prst="rect">
            <a:avLst/>
          </a:prstGeom>
          <a:noFill/>
        </p:spPr>
        <p:txBody>
          <a:bodyPr wrap="square">
            <a:spAutoFit/>
          </a:bodyPr>
          <a:lstStyle/>
          <a:p>
            <a:pPr marL="0" lvl="0" indent="0">
              <a:lnSpc>
                <a:spcPts val="4166"/>
              </a:lnSpc>
              <a:spcBef>
                <a:spcPct val="0"/>
              </a:spcBef>
            </a:pPr>
            <a:r>
              <a:rPr lang="en-US" sz="3000" b="1" dirty="0">
                <a:solidFill>
                  <a:srgbClr val="545454"/>
                </a:solidFill>
                <a:latin typeface="Arial Bold"/>
                <a:ea typeface="Arial Bold"/>
                <a:cs typeface="Arial Bold"/>
                <a:sym typeface="Arial Bold"/>
              </a:rPr>
              <a:t>Insurances</a:t>
            </a:r>
          </a:p>
        </p:txBody>
      </p:sp>
      <p:sp>
        <p:nvSpPr>
          <p:cNvPr id="4" name="Freeform 4">
            <a:extLst>
              <a:ext uri="{FF2B5EF4-FFF2-40B4-BE49-F238E27FC236}">
                <a16:creationId xmlns:a16="http://schemas.microsoft.com/office/drawing/2014/main" id="{DD26C3B5-CCFE-36D5-B1C7-1632F1C89350}"/>
              </a:ext>
              <a:ext uri="{C183D7F6-B498-43B3-948B-1728B52AA6E4}">
                <adec:decorative xmlns:adec="http://schemas.microsoft.com/office/drawing/2017/decorative" val="1"/>
              </a:ext>
            </a:extLst>
          </p:cNvPr>
          <p:cNvSpPr/>
          <p:nvPr/>
        </p:nvSpPr>
        <p:spPr>
          <a:xfrm rot="-5400000">
            <a:off x="0" y="7698049"/>
            <a:ext cx="3024000" cy="3024000"/>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grpSp>
        <p:nvGrpSpPr>
          <p:cNvPr id="8" name="Group 6">
            <a:extLst>
              <a:ext uri="{FF2B5EF4-FFF2-40B4-BE49-F238E27FC236}">
                <a16:creationId xmlns:a16="http://schemas.microsoft.com/office/drawing/2014/main" id="{AF22C47E-0250-1C52-B315-8EDD833B73D9}"/>
              </a:ext>
              <a:ext uri="{C183D7F6-B498-43B3-948B-1728B52AA6E4}">
                <adec:decorative xmlns:adec="http://schemas.microsoft.com/office/drawing/2017/decorative" val="1"/>
              </a:ext>
            </a:extLst>
          </p:cNvPr>
          <p:cNvGrpSpPr/>
          <p:nvPr/>
        </p:nvGrpSpPr>
        <p:grpSpPr>
          <a:xfrm>
            <a:off x="730250" y="1311051"/>
            <a:ext cx="4764961" cy="2600082"/>
            <a:chOff x="504070" y="2849940"/>
            <a:chExt cx="6483584" cy="2628246"/>
          </a:xfrm>
          <a:solidFill>
            <a:schemeClr val="bg1">
              <a:lumMod val="95000"/>
            </a:schemeClr>
          </a:solidFill>
        </p:grpSpPr>
        <p:sp>
          <p:nvSpPr>
            <p:cNvPr id="9" name="Freeform 7">
              <a:extLst>
                <a:ext uri="{FF2B5EF4-FFF2-40B4-BE49-F238E27FC236}">
                  <a16:creationId xmlns:a16="http://schemas.microsoft.com/office/drawing/2014/main" id="{F155868B-5D90-C8DD-8008-168A826778A2}"/>
                </a:ext>
              </a:extLst>
            </p:cNvPr>
            <p:cNvSpPr/>
            <p:nvPr/>
          </p:nvSpPr>
          <p:spPr>
            <a:xfrm>
              <a:off x="504070" y="2849940"/>
              <a:ext cx="6483584" cy="2628246"/>
            </a:xfrm>
            <a:custGeom>
              <a:avLst/>
              <a:gdLst/>
              <a:ahLst/>
              <a:cxnLst/>
              <a:rect l="l" t="t" r="r" b="b"/>
              <a:pathLst>
                <a:path w="6483584" h="2628246">
                  <a:moveTo>
                    <a:pt x="6061867" y="2628246"/>
                  </a:moveTo>
                  <a:lnTo>
                    <a:pt x="421718" y="2628246"/>
                  </a:lnTo>
                  <a:cubicBezTo>
                    <a:pt x="188867" y="2628246"/>
                    <a:pt x="0" y="2513014"/>
                    <a:pt x="0" y="2371736"/>
                  </a:cubicBezTo>
                  <a:lnTo>
                    <a:pt x="0" y="257300"/>
                  </a:lnTo>
                  <a:cubicBezTo>
                    <a:pt x="0" y="115232"/>
                    <a:pt x="188867" y="0"/>
                    <a:pt x="421718" y="0"/>
                  </a:cubicBezTo>
                  <a:lnTo>
                    <a:pt x="6061867" y="0"/>
                  </a:lnTo>
                  <a:cubicBezTo>
                    <a:pt x="6294717" y="0"/>
                    <a:pt x="6483584" y="115232"/>
                    <a:pt x="6483584" y="257300"/>
                  </a:cubicBezTo>
                  <a:lnTo>
                    <a:pt x="6483584" y="2371736"/>
                  </a:lnTo>
                  <a:cubicBezTo>
                    <a:pt x="6483584" y="2513014"/>
                    <a:pt x="6294717" y="2628246"/>
                    <a:pt x="6061867" y="2628246"/>
                  </a:cubicBezTo>
                  <a:close/>
                </a:path>
              </a:pathLst>
            </a:custGeom>
            <a:grpFill/>
            <a:ln w="12700">
              <a:solidFill>
                <a:srgbClr val="000000"/>
              </a:solidFill>
            </a:ln>
          </p:spPr>
          <p:txBody>
            <a:bodyPr/>
            <a:lstStyle/>
            <a:p>
              <a:endParaRPr lang="en-GB" dirty="0"/>
            </a:p>
            <a:p>
              <a:r>
                <a:rPr lang="en-GB" sz="1400" dirty="0">
                  <a:latin typeface="Arial" panose="020B0604020202020204" pitchFamily="34" charset="0"/>
                  <a:cs typeface="Arial" panose="020B0604020202020204" pitchFamily="34" charset="0"/>
                </a:rPr>
                <a:t>As a small business, there are several insurances you will need to be aware of, some of which are compulsory.</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Further details of insurances for small business can be found </a:t>
              </a:r>
              <a:r>
                <a:rPr lang="en-GB" sz="1400" b="1" u="sng" dirty="0">
                  <a:highlight>
                    <a:srgbClr val="FFFF00"/>
                  </a:highligh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here</a:t>
              </a:r>
              <a:r>
                <a:rPr lang="en-GB" sz="1400" u="sng" dirty="0">
                  <a:highlight>
                    <a:srgbClr val="FFFF00"/>
                  </a:highligh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a:t>
              </a:r>
              <a:endParaRPr lang="en-GB" sz="1400" u="sng" dirty="0">
                <a:highlight>
                  <a:srgbClr val="FFFF00"/>
                </a:highlight>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One of the insurances relevant to the material covered in this toolkit is product liability insurance.</a:t>
              </a: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p:txBody>
        </p:sp>
      </p:grpSp>
      <p:sp>
        <p:nvSpPr>
          <p:cNvPr id="13" name="Freeform 13">
            <a:extLst>
              <a:ext uri="{C183D7F6-B498-43B3-948B-1728B52AA6E4}">
                <adec:decorative xmlns:adec="http://schemas.microsoft.com/office/drawing/2017/decorative" val="1"/>
              </a:ext>
            </a:extLst>
          </p:cNvPr>
          <p:cNvSpPr/>
          <p:nvPr/>
        </p:nvSpPr>
        <p:spPr>
          <a:xfrm>
            <a:off x="4146184" y="7698048"/>
            <a:ext cx="2908666" cy="2640265"/>
          </a:xfrm>
          <a:custGeom>
            <a:avLst/>
            <a:gdLst/>
            <a:ahLst/>
            <a:cxnLst/>
            <a:rect l="l" t="t" r="r" b="b"/>
            <a:pathLst>
              <a:path w="1362093" h="1604822">
                <a:moveTo>
                  <a:pt x="0" y="0"/>
                </a:moveTo>
                <a:lnTo>
                  <a:pt x="1362093" y="0"/>
                </a:lnTo>
                <a:lnTo>
                  <a:pt x="1362093" y="1604822"/>
                </a:lnTo>
                <a:lnTo>
                  <a:pt x="0" y="16048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11" name="Title 10">
            <a:extLst>
              <a:ext uri="{FF2B5EF4-FFF2-40B4-BE49-F238E27FC236}">
                <a16:creationId xmlns:a16="http://schemas.microsoft.com/office/drawing/2014/main" id="{F7804002-4389-B083-73F3-B8249FF2E5DE}"/>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Insurances</a:t>
            </a:r>
          </a:p>
        </p:txBody>
      </p:sp>
    </p:spTree>
    <p:extLst>
      <p:ext uri="{BB962C8B-B14F-4D97-AF65-F5344CB8AC3E}">
        <p14:creationId xmlns:p14="http://schemas.microsoft.com/office/powerpoint/2010/main" val="133384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0" y="7668000"/>
            <a:ext cx="3024000" cy="3024000"/>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3" name="Freeform 3">
            <a:extLst>
              <a:ext uri="{C183D7F6-B498-43B3-948B-1728B52AA6E4}">
                <adec:decorative xmlns:adec="http://schemas.microsoft.com/office/drawing/2017/decorative" val="1"/>
              </a:ext>
            </a:extLst>
          </p:cNvPr>
          <p:cNvSpPr/>
          <p:nvPr/>
        </p:nvSpPr>
        <p:spPr>
          <a:xfrm rot="-8100000">
            <a:off x="5339626" y="-226152"/>
            <a:ext cx="3024000" cy="2001338"/>
          </a:xfrm>
          <a:custGeom>
            <a:avLst/>
            <a:gdLst/>
            <a:ahLst/>
            <a:cxnLst/>
            <a:rect l="l" t="t" r="r" b="b"/>
            <a:pathLst>
              <a:path w="3024000" h="2001338">
                <a:moveTo>
                  <a:pt x="0" y="0"/>
                </a:moveTo>
                <a:lnTo>
                  <a:pt x="3024000" y="0"/>
                </a:lnTo>
                <a:lnTo>
                  <a:pt x="3024000" y="2001338"/>
                </a:lnTo>
                <a:lnTo>
                  <a:pt x="0" y="20013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4" name="Group 4">
            <a:extLst>
              <a:ext uri="{C183D7F6-B498-43B3-948B-1728B52AA6E4}">
                <adec:decorative xmlns:adec="http://schemas.microsoft.com/office/drawing/2017/decorative" val="1"/>
              </a:ext>
            </a:extLst>
          </p:cNvPr>
          <p:cNvGrpSpPr/>
          <p:nvPr/>
        </p:nvGrpSpPr>
        <p:grpSpPr>
          <a:xfrm>
            <a:off x="1318244" y="1228632"/>
            <a:ext cx="4511933" cy="1459641"/>
            <a:chOff x="0" y="0"/>
            <a:chExt cx="6437120" cy="1713131"/>
          </a:xfrm>
          <a:solidFill>
            <a:schemeClr val="bg1">
              <a:lumMod val="95000"/>
            </a:schemeClr>
          </a:solidFill>
        </p:grpSpPr>
        <p:sp>
          <p:nvSpPr>
            <p:cNvPr id="5" name="Freeform 5"/>
            <p:cNvSpPr/>
            <p:nvPr/>
          </p:nvSpPr>
          <p:spPr>
            <a:xfrm>
              <a:off x="0" y="0"/>
              <a:ext cx="6437120" cy="1713131"/>
            </a:xfrm>
            <a:custGeom>
              <a:avLst/>
              <a:gdLst/>
              <a:ahLst/>
              <a:cxnLst/>
              <a:rect l="l" t="t" r="r" b="b"/>
              <a:pathLst>
                <a:path w="6437120" h="1713131">
                  <a:moveTo>
                    <a:pt x="6018425" y="1713131"/>
                  </a:moveTo>
                  <a:lnTo>
                    <a:pt x="418695" y="1713131"/>
                  </a:lnTo>
                  <a:cubicBezTo>
                    <a:pt x="187514" y="1713131"/>
                    <a:pt x="0" y="1638021"/>
                    <a:pt x="0" y="1545934"/>
                  </a:cubicBezTo>
                  <a:lnTo>
                    <a:pt x="0" y="167712"/>
                  </a:lnTo>
                  <a:cubicBezTo>
                    <a:pt x="0" y="75110"/>
                    <a:pt x="187514" y="0"/>
                    <a:pt x="418695" y="0"/>
                  </a:cubicBezTo>
                  <a:lnTo>
                    <a:pt x="6018425" y="0"/>
                  </a:lnTo>
                  <a:cubicBezTo>
                    <a:pt x="6249606" y="0"/>
                    <a:pt x="6437120" y="75110"/>
                    <a:pt x="6437120" y="167712"/>
                  </a:cubicBezTo>
                  <a:lnTo>
                    <a:pt x="6437120" y="1545934"/>
                  </a:lnTo>
                  <a:cubicBezTo>
                    <a:pt x="6437120" y="1638021"/>
                    <a:pt x="6249606" y="1713131"/>
                    <a:pt x="6018425" y="1713131"/>
                  </a:cubicBezTo>
                  <a:close/>
                </a:path>
              </a:pathLst>
            </a:custGeom>
            <a:grpFill/>
            <a:ln w="12700">
              <a:solidFill>
                <a:srgbClr val="000000"/>
              </a:solidFill>
            </a:ln>
          </p:spPr>
          <p:txBody>
            <a:bodyPr/>
            <a:lstStyle/>
            <a:p>
              <a:endParaRPr lang="en-GB" dirty="0"/>
            </a:p>
          </p:txBody>
        </p:sp>
      </p:grpSp>
      <p:grpSp>
        <p:nvGrpSpPr>
          <p:cNvPr id="6" name="Group 6">
            <a:extLst>
              <a:ext uri="{C183D7F6-B498-43B3-948B-1728B52AA6E4}">
                <adec:decorative xmlns:adec="http://schemas.microsoft.com/office/drawing/2017/decorative" val="1"/>
              </a:ext>
            </a:extLst>
          </p:cNvPr>
          <p:cNvGrpSpPr/>
          <p:nvPr/>
        </p:nvGrpSpPr>
        <p:grpSpPr>
          <a:xfrm>
            <a:off x="1200472" y="2945449"/>
            <a:ext cx="4883825" cy="4521936"/>
            <a:chOff x="0" y="0"/>
            <a:chExt cx="6645321" cy="6161903"/>
          </a:xfrm>
          <a:solidFill>
            <a:schemeClr val="bg1">
              <a:lumMod val="95000"/>
            </a:schemeClr>
          </a:solidFill>
        </p:grpSpPr>
        <p:sp>
          <p:nvSpPr>
            <p:cNvPr id="7" name="Freeform 7"/>
            <p:cNvSpPr/>
            <p:nvPr/>
          </p:nvSpPr>
          <p:spPr>
            <a:xfrm>
              <a:off x="0" y="0"/>
              <a:ext cx="6645321" cy="6161903"/>
            </a:xfrm>
            <a:custGeom>
              <a:avLst/>
              <a:gdLst/>
              <a:ahLst/>
              <a:cxnLst/>
              <a:rect l="l" t="t" r="r" b="b"/>
              <a:pathLst>
                <a:path w="6645321" h="6161903">
                  <a:moveTo>
                    <a:pt x="6213083" y="6161903"/>
                  </a:moveTo>
                  <a:lnTo>
                    <a:pt x="432238" y="6161903"/>
                  </a:lnTo>
                  <a:cubicBezTo>
                    <a:pt x="193579" y="6161903"/>
                    <a:pt x="0" y="5891742"/>
                    <a:pt x="0" y="5560516"/>
                  </a:cubicBezTo>
                  <a:lnTo>
                    <a:pt x="0" y="603237"/>
                  </a:lnTo>
                  <a:cubicBezTo>
                    <a:pt x="0" y="270162"/>
                    <a:pt x="193579" y="0"/>
                    <a:pt x="432238" y="0"/>
                  </a:cubicBezTo>
                  <a:lnTo>
                    <a:pt x="6213083" y="0"/>
                  </a:lnTo>
                  <a:cubicBezTo>
                    <a:pt x="6451742" y="0"/>
                    <a:pt x="6645321" y="270162"/>
                    <a:pt x="6645321" y="603237"/>
                  </a:cubicBezTo>
                  <a:lnTo>
                    <a:pt x="6645321" y="5560516"/>
                  </a:lnTo>
                  <a:cubicBezTo>
                    <a:pt x="6645321" y="5891742"/>
                    <a:pt x="6451742" y="6161903"/>
                    <a:pt x="6213083" y="6161903"/>
                  </a:cubicBezTo>
                  <a:close/>
                </a:path>
              </a:pathLst>
            </a:custGeom>
            <a:grpFill/>
            <a:ln w="12700">
              <a:solidFill>
                <a:srgbClr val="000000"/>
              </a:solidFill>
            </a:ln>
          </p:spPr>
          <p:txBody>
            <a:bodyPr/>
            <a:lstStyle/>
            <a:p>
              <a:endParaRPr lang="en-GB" dirty="0"/>
            </a:p>
          </p:txBody>
        </p:sp>
      </p:grpSp>
      <p:sp>
        <p:nvSpPr>
          <p:cNvPr id="8" name="TextBox 8"/>
          <p:cNvSpPr txBox="1"/>
          <p:nvPr/>
        </p:nvSpPr>
        <p:spPr>
          <a:xfrm>
            <a:off x="1376319" y="3262096"/>
            <a:ext cx="4601245" cy="3834383"/>
          </a:xfrm>
          <a:prstGeom prst="rect">
            <a:avLst/>
          </a:prstGeom>
        </p:spPr>
        <p:txBody>
          <a:bodyPr lIns="0" tIns="0" rIns="0" bIns="0" rtlCol="0" anchor="t">
            <a:spAutoFit/>
          </a:bodyPr>
          <a:lstStyle/>
          <a:p>
            <a:pPr algn="l">
              <a:lnSpc>
                <a:spcPts val="1302"/>
              </a:lnSpc>
              <a:spcBef>
                <a:spcPct val="0"/>
              </a:spcBef>
            </a:pPr>
            <a:r>
              <a:rPr lang="en-US" sz="1200" b="1" dirty="0">
                <a:latin typeface="Arial" panose="020B0604020202020204" pitchFamily="34" charset="0"/>
                <a:ea typeface="Arial Bold"/>
                <a:cs typeface="Arial" panose="020B0604020202020204" pitchFamily="34" charset="0"/>
                <a:sym typeface="Arial Bold"/>
              </a:rPr>
              <a:t>Trading Standards</a:t>
            </a:r>
          </a:p>
          <a:p>
            <a:pPr algn="l">
              <a:lnSpc>
                <a:spcPts val="1302"/>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r>
              <a:rPr lang="en-US" sz="1200" dirty="0">
                <a:latin typeface="Arial" panose="020B0604020202020204" pitchFamily="34" charset="0"/>
                <a:ea typeface="Arial Bold"/>
                <a:cs typeface="Arial" panose="020B0604020202020204" pitchFamily="34" charset="0"/>
                <a:sym typeface="Arial Bold"/>
              </a:rPr>
              <a:t>Trading standards is one of the main general regulatory and enforcement bodies. </a:t>
            </a:r>
          </a:p>
          <a:p>
            <a:pPr algn="l">
              <a:lnSpc>
                <a:spcPts val="1302"/>
              </a:lnSpc>
              <a:spcBef>
                <a:spcPct val="0"/>
              </a:spcBef>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Under Schedule 5 of the Consumer Rights Act 2015, Trading Standards have certain enforcement powers.</a:t>
            </a:r>
          </a:p>
          <a:p>
            <a:pPr algn="l">
              <a:lnSpc>
                <a:spcPts val="1302"/>
              </a:lnSpc>
              <a:spcBef>
                <a:spcPct val="0"/>
              </a:spcBef>
            </a:pPr>
            <a:endParaRPr lang="en-US" sz="1200" b="1" dirty="0">
              <a:latin typeface="Arial" panose="020B0604020202020204" pitchFamily="34" charset="0"/>
              <a:ea typeface="Arial Bold"/>
              <a:cs typeface="Arial" panose="020B0604020202020204" pitchFamily="34" charset="0"/>
              <a:sym typeface="Arial"/>
            </a:endParaRPr>
          </a:p>
          <a:p>
            <a:pPr algn="l">
              <a:lnSpc>
                <a:spcPts val="1302"/>
              </a:lnSpc>
              <a:spcBef>
                <a:spcPct val="0"/>
              </a:spcBef>
            </a:pPr>
            <a:r>
              <a:rPr lang="en-US" sz="1200" b="1" dirty="0">
                <a:latin typeface="Arial" panose="020B0604020202020204" pitchFamily="34" charset="0"/>
                <a:ea typeface="Arial Bold"/>
                <a:cs typeface="Arial" panose="020B0604020202020204" pitchFamily="34" charset="0"/>
                <a:sym typeface="Arial Bold"/>
              </a:rPr>
              <a:t>Trading Standards main powers are:</a:t>
            </a:r>
          </a:p>
          <a:p>
            <a:pPr algn="l">
              <a:lnSpc>
                <a:spcPts val="1302"/>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 To enter a premises</a:t>
            </a: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 Inspection</a:t>
            </a: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 Secure or seize material</a:t>
            </a:r>
          </a:p>
          <a:p>
            <a:pPr algn="l">
              <a:lnSpc>
                <a:spcPts val="1302"/>
              </a:lnSpc>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Whilst Trading Standards cannot prevent you from trading, they can apply to the courts for orders to restrict your activities.</a:t>
            </a:r>
          </a:p>
          <a:p>
            <a:pPr algn="l">
              <a:lnSpc>
                <a:spcPts val="1302"/>
              </a:lnSpc>
              <a:spcBef>
                <a:spcPct val="0"/>
              </a:spcBef>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Many breaches of </a:t>
            </a:r>
            <a:r>
              <a:rPr lang="en-US" sz="1200" b="1" dirty="0">
                <a:highlight>
                  <a:srgbClr val="FFFF00"/>
                </a:highlight>
                <a:latin typeface="Arial" panose="020B0604020202020204" pitchFamily="34" charset="0"/>
                <a:ea typeface="Arial"/>
                <a:cs typeface="Arial" panose="020B0604020202020204" pitchFamily="34" charset="0"/>
                <a:sym typeface="Arial"/>
                <a:hlinkClick r:id="rId6">
                  <a:extLst>
                    <a:ext uri="{A12FA001-AC4F-418D-AE19-62706E023703}">
                      <ahyp:hlinkClr xmlns:ahyp="http://schemas.microsoft.com/office/drawing/2018/hyperlinkcolor" val="tx"/>
                    </a:ext>
                  </a:extLst>
                </a:hlinkClick>
              </a:rPr>
              <a:t>trading standards law </a:t>
            </a:r>
            <a:r>
              <a:rPr lang="en-US" sz="1200" dirty="0">
                <a:latin typeface="Arial" panose="020B0604020202020204" pitchFamily="34" charset="0"/>
                <a:ea typeface="Arial"/>
                <a:cs typeface="Arial" panose="020B0604020202020204" pitchFamily="34" charset="0"/>
                <a:sym typeface="Arial"/>
              </a:rPr>
              <a:t>are resolved through remedial actions by the business, such as changing products, systems, or arranging redress for customers who have been affected. Serious breaches can lead to prosecution for criminal offences and significant consequences.</a:t>
            </a:r>
          </a:p>
        </p:txBody>
      </p:sp>
      <p:sp>
        <p:nvSpPr>
          <p:cNvPr id="9" name="Freeform 9">
            <a:extLst>
              <a:ext uri="{C183D7F6-B498-43B3-948B-1728B52AA6E4}">
                <adec:decorative xmlns:adec="http://schemas.microsoft.com/office/drawing/2017/decorative" val="1"/>
              </a:ext>
            </a:extLst>
          </p:cNvPr>
          <p:cNvSpPr/>
          <p:nvPr/>
        </p:nvSpPr>
        <p:spPr>
          <a:xfrm rot="3499021">
            <a:off x="3472350" y="8848256"/>
            <a:ext cx="698167" cy="2086911"/>
          </a:xfrm>
          <a:custGeom>
            <a:avLst/>
            <a:gdLst/>
            <a:ahLst/>
            <a:cxnLst/>
            <a:rect l="l" t="t" r="r" b="b"/>
            <a:pathLst>
              <a:path w="698167" h="2086911">
                <a:moveTo>
                  <a:pt x="0" y="0"/>
                </a:moveTo>
                <a:lnTo>
                  <a:pt x="698166" y="0"/>
                </a:lnTo>
                <a:lnTo>
                  <a:pt x="698166" y="2086911"/>
                </a:lnTo>
                <a:lnTo>
                  <a:pt x="0" y="20869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dirty="0"/>
          </a:p>
        </p:txBody>
      </p:sp>
      <p:grpSp>
        <p:nvGrpSpPr>
          <p:cNvPr id="10" name="Group 10">
            <a:extLst>
              <a:ext uri="{C183D7F6-B498-43B3-948B-1728B52AA6E4}">
                <adec:decorative xmlns:adec="http://schemas.microsoft.com/office/drawing/2017/decorative" val="1"/>
              </a:ext>
            </a:extLst>
          </p:cNvPr>
          <p:cNvGrpSpPr/>
          <p:nvPr/>
        </p:nvGrpSpPr>
        <p:grpSpPr>
          <a:xfrm>
            <a:off x="1318244" y="7869636"/>
            <a:ext cx="4730813" cy="1235362"/>
            <a:chOff x="0" y="-150197"/>
            <a:chExt cx="6437120" cy="1680930"/>
          </a:xfrm>
          <a:solidFill>
            <a:schemeClr val="bg1">
              <a:lumMod val="95000"/>
            </a:schemeClr>
          </a:solidFill>
        </p:grpSpPr>
        <p:sp>
          <p:nvSpPr>
            <p:cNvPr id="11" name="Freeform 11"/>
            <p:cNvSpPr/>
            <p:nvPr/>
          </p:nvSpPr>
          <p:spPr>
            <a:xfrm>
              <a:off x="0" y="-150197"/>
              <a:ext cx="6437120" cy="1680930"/>
            </a:xfrm>
            <a:custGeom>
              <a:avLst/>
              <a:gdLst/>
              <a:ahLst/>
              <a:cxnLst/>
              <a:rect l="l" t="t" r="r" b="b"/>
              <a:pathLst>
                <a:path w="6437120" h="1530732">
                  <a:moveTo>
                    <a:pt x="6018425" y="1530732"/>
                  </a:moveTo>
                  <a:lnTo>
                    <a:pt x="418695" y="1530732"/>
                  </a:lnTo>
                  <a:cubicBezTo>
                    <a:pt x="187514" y="1530732"/>
                    <a:pt x="0" y="1463619"/>
                    <a:pt x="0" y="1381337"/>
                  </a:cubicBezTo>
                  <a:lnTo>
                    <a:pt x="0" y="149855"/>
                  </a:lnTo>
                  <a:cubicBezTo>
                    <a:pt x="0" y="67113"/>
                    <a:pt x="187514" y="0"/>
                    <a:pt x="418695" y="0"/>
                  </a:cubicBezTo>
                  <a:lnTo>
                    <a:pt x="6018425" y="0"/>
                  </a:lnTo>
                  <a:cubicBezTo>
                    <a:pt x="6249606" y="0"/>
                    <a:pt x="6437120" y="67113"/>
                    <a:pt x="6437120" y="149855"/>
                  </a:cubicBezTo>
                  <a:lnTo>
                    <a:pt x="6437120" y="1381337"/>
                  </a:lnTo>
                  <a:cubicBezTo>
                    <a:pt x="6437120" y="1463619"/>
                    <a:pt x="6249606" y="1530732"/>
                    <a:pt x="6018425" y="1530732"/>
                  </a:cubicBezTo>
                  <a:close/>
                </a:path>
              </a:pathLst>
            </a:custGeom>
            <a:grpFill/>
            <a:ln w="12700">
              <a:solidFill>
                <a:srgbClr val="000000"/>
              </a:solidFill>
            </a:ln>
          </p:spPr>
          <p:txBody>
            <a:bodyPr/>
            <a:lstStyle/>
            <a:p>
              <a:endParaRPr lang="en-GB" dirty="0"/>
            </a:p>
          </p:txBody>
        </p:sp>
      </p:grpSp>
      <p:sp>
        <p:nvSpPr>
          <p:cNvPr id="12" name="Freeform 12">
            <a:extLst>
              <a:ext uri="{C183D7F6-B498-43B3-948B-1728B52AA6E4}">
                <adec:decorative xmlns:adec="http://schemas.microsoft.com/office/drawing/2017/decorative" val="1"/>
              </a:ext>
            </a:extLst>
          </p:cNvPr>
          <p:cNvSpPr/>
          <p:nvPr/>
        </p:nvSpPr>
        <p:spPr>
          <a:xfrm rot="319696">
            <a:off x="406917" y="2086669"/>
            <a:ext cx="698167" cy="2086911"/>
          </a:xfrm>
          <a:custGeom>
            <a:avLst/>
            <a:gdLst/>
            <a:ahLst/>
            <a:cxnLst/>
            <a:rect l="l" t="t" r="r" b="b"/>
            <a:pathLst>
              <a:path w="698167" h="2086911">
                <a:moveTo>
                  <a:pt x="0" y="0"/>
                </a:moveTo>
                <a:lnTo>
                  <a:pt x="698166" y="0"/>
                </a:lnTo>
                <a:lnTo>
                  <a:pt x="698166" y="2086911"/>
                </a:lnTo>
                <a:lnTo>
                  <a:pt x="0" y="20869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dirty="0"/>
          </a:p>
        </p:txBody>
      </p:sp>
      <p:sp>
        <p:nvSpPr>
          <p:cNvPr id="13" name="Freeform 13">
            <a:extLst>
              <a:ext uri="{C183D7F6-B498-43B3-948B-1728B52AA6E4}">
                <adec:decorative xmlns:adec="http://schemas.microsoft.com/office/drawing/2017/decorative" val="1"/>
              </a:ext>
            </a:extLst>
          </p:cNvPr>
          <p:cNvSpPr/>
          <p:nvPr/>
        </p:nvSpPr>
        <p:spPr>
          <a:xfrm rot="4607067">
            <a:off x="5721704" y="7185584"/>
            <a:ext cx="2164590" cy="1365660"/>
          </a:xfrm>
          <a:custGeom>
            <a:avLst/>
            <a:gdLst/>
            <a:ahLst/>
            <a:cxnLst/>
            <a:rect l="l" t="t" r="r" b="b"/>
            <a:pathLst>
              <a:path w="2164590" h="1365660">
                <a:moveTo>
                  <a:pt x="0" y="0"/>
                </a:moveTo>
                <a:lnTo>
                  <a:pt x="2164590" y="0"/>
                </a:lnTo>
                <a:lnTo>
                  <a:pt x="2164590" y="1365660"/>
                </a:lnTo>
                <a:lnTo>
                  <a:pt x="0" y="13656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dirty="0"/>
          </a:p>
        </p:txBody>
      </p:sp>
      <p:sp>
        <p:nvSpPr>
          <p:cNvPr id="14" name="Freeform 14">
            <a:extLst>
              <a:ext uri="{C183D7F6-B498-43B3-948B-1728B52AA6E4}">
                <adec:decorative xmlns:adec="http://schemas.microsoft.com/office/drawing/2017/decorative" val="1"/>
              </a:ext>
            </a:extLst>
          </p:cNvPr>
          <p:cNvSpPr/>
          <p:nvPr/>
        </p:nvSpPr>
        <p:spPr>
          <a:xfrm>
            <a:off x="5462160" y="9111042"/>
            <a:ext cx="1878076" cy="1406850"/>
          </a:xfrm>
          <a:custGeom>
            <a:avLst/>
            <a:gdLst/>
            <a:ahLst/>
            <a:cxnLst/>
            <a:rect l="l" t="t" r="r" b="b"/>
            <a:pathLst>
              <a:path w="1878076" h="1406850">
                <a:moveTo>
                  <a:pt x="0" y="0"/>
                </a:moveTo>
                <a:lnTo>
                  <a:pt x="1878076" y="0"/>
                </a:lnTo>
                <a:lnTo>
                  <a:pt x="1878076" y="1406850"/>
                </a:lnTo>
                <a:lnTo>
                  <a:pt x="0" y="14068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dirty="0"/>
          </a:p>
        </p:txBody>
      </p:sp>
      <p:sp>
        <p:nvSpPr>
          <p:cNvPr id="15" name="Freeform 15">
            <a:extLst>
              <a:ext uri="{C183D7F6-B498-43B3-948B-1728B52AA6E4}">
                <adec:decorative xmlns:adec="http://schemas.microsoft.com/office/drawing/2017/decorative" val="1"/>
              </a:ext>
            </a:extLst>
          </p:cNvPr>
          <p:cNvSpPr/>
          <p:nvPr/>
        </p:nvSpPr>
        <p:spPr>
          <a:xfrm>
            <a:off x="299467" y="5346000"/>
            <a:ext cx="901006" cy="2304700"/>
          </a:xfrm>
          <a:custGeom>
            <a:avLst/>
            <a:gdLst/>
            <a:ahLst/>
            <a:cxnLst/>
            <a:rect l="l" t="t" r="r" b="b"/>
            <a:pathLst>
              <a:path w="901006" h="2304700">
                <a:moveTo>
                  <a:pt x="0" y="0"/>
                </a:moveTo>
                <a:lnTo>
                  <a:pt x="901005" y="0"/>
                </a:lnTo>
                <a:lnTo>
                  <a:pt x="901005" y="2304700"/>
                </a:lnTo>
                <a:lnTo>
                  <a:pt x="0" y="23047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dirty="0"/>
          </a:p>
        </p:txBody>
      </p:sp>
      <p:sp>
        <p:nvSpPr>
          <p:cNvPr id="16" name="Freeform 16">
            <a:extLst>
              <a:ext uri="{C183D7F6-B498-43B3-948B-1728B52AA6E4}">
                <adec:decorative xmlns:adec="http://schemas.microsoft.com/office/drawing/2017/decorative" val="1"/>
              </a:ext>
            </a:extLst>
          </p:cNvPr>
          <p:cNvSpPr/>
          <p:nvPr/>
        </p:nvSpPr>
        <p:spPr>
          <a:xfrm>
            <a:off x="6389774" y="3464257"/>
            <a:ext cx="1092528" cy="2138400"/>
          </a:xfrm>
          <a:custGeom>
            <a:avLst/>
            <a:gdLst/>
            <a:ahLst/>
            <a:cxnLst/>
            <a:rect l="l" t="t" r="r" b="b"/>
            <a:pathLst>
              <a:path w="1092528" h="2138400">
                <a:moveTo>
                  <a:pt x="0" y="0"/>
                </a:moveTo>
                <a:lnTo>
                  <a:pt x="1092528" y="0"/>
                </a:lnTo>
                <a:lnTo>
                  <a:pt x="1092528" y="2138400"/>
                </a:lnTo>
                <a:lnTo>
                  <a:pt x="0" y="21384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dirty="0"/>
          </a:p>
        </p:txBody>
      </p:sp>
      <p:sp>
        <p:nvSpPr>
          <p:cNvPr id="17" name="Freeform 17">
            <a:extLst>
              <a:ext uri="{C183D7F6-B498-43B3-948B-1728B52AA6E4}">
                <adec:decorative xmlns:adec="http://schemas.microsoft.com/office/drawing/2017/decorative" val="1"/>
              </a:ext>
            </a:extLst>
          </p:cNvPr>
          <p:cNvSpPr/>
          <p:nvPr/>
        </p:nvSpPr>
        <p:spPr>
          <a:xfrm>
            <a:off x="181695" y="844752"/>
            <a:ext cx="1018777" cy="794646"/>
          </a:xfrm>
          <a:custGeom>
            <a:avLst/>
            <a:gdLst/>
            <a:ahLst/>
            <a:cxnLst/>
            <a:rect l="l" t="t" r="r" b="b"/>
            <a:pathLst>
              <a:path w="1018777" h="794646">
                <a:moveTo>
                  <a:pt x="0" y="0"/>
                </a:moveTo>
                <a:lnTo>
                  <a:pt x="1018777" y="0"/>
                </a:lnTo>
                <a:lnTo>
                  <a:pt x="1018777" y="794646"/>
                </a:lnTo>
                <a:lnTo>
                  <a:pt x="0" y="79464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dirty="0"/>
          </a:p>
        </p:txBody>
      </p:sp>
      <p:sp>
        <p:nvSpPr>
          <p:cNvPr id="18" name="TextBox 18"/>
          <p:cNvSpPr txBox="1"/>
          <p:nvPr/>
        </p:nvSpPr>
        <p:spPr>
          <a:xfrm>
            <a:off x="331915" y="127488"/>
            <a:ext cx="7685491" cy="491481"/>
          </a:xfrm>
          <a:prstGeom prst="rect">
            <a:avLst/>
          </a:prstGeom>
        </p:spPr>
        <p:txBody>
          <a:bodyPr wrap="square" lIns="0" tIns="0" rIns="0" bIns="0" rtlCol="0" anchor="t">
            <a:spAutoFit/>
          </a:bodyPr>
          <a:lstStyle/>
          <a:p>
            <a:pPr>
              <a:lnSpc>
                <a:spcPts val="4166"/>
              </a:lnSpc>
            </a:pPr>
            <a:r>
              <a:rPr lang="en-US" sz="3000" b="1" dirty="0">
                <a:solidFill>
                  <a:srgbClr val="545454"/>
                </a:solidFill>
                <a:latin typeface="Arial Bold"/>
                <a:ea typeface="Arial Bold"/>
                <a:cs typeface="Arial Bold"/>
                <a:sym typeface="Arial Bold"/>
              </a:rPr>
              <a:t>Regulatory Bodies</a:t>
            </a:r>
          </a:p>
        </p:txBody>
      </p:sp>
      <p:sp>
        <p:nvSpPr>
          <p:cNvPr id="19" name="TextBox 19"/>
          <p:cNvSpPr txBox="1"/>
          <p:nvPr/>
        </p:nvSpPr>
        <p:spPr>
          <a:xfrm>
            <a:off x="1550187" y="1420231"/>
            <a:ext cx="4048045" cy="1166986"/>
          </a:xfrm>
          <a:prstGeom prst="rect">
            <a:avLst/>
          </a:prstGeom>
        </p:spPr>
        <p:txBody>
          <a:bodyPr wrap="square" lIns="0" tIns="0" rIns="0" bIns="0" rtlCol="0" anchor="t">
            <a:spAutoFit/>
          </a:bodyPr>
          <a:lstStyle/>
          <a:p>
            <a:pPr algn="l">
              <a:lnSpc>
                <a:spcPts val="1302"/>
              </a:lnSpc>
              <a:spcBef>
                <a:spcPct val="0"/>
              </a:spcBef>
            </a:pPr>
            <a:r>
              <a:rPr lang="en-US" sz="1200" b="1" dirty="0">
                <a:latin typeface="Arial" panose="020B0604020202020204" pitchFamily="34" charset="0"/>
                <a:ea typeface="Arial Bold"/>
                <a:cs typeface="Arial" panose="020B0604020202020204" pitchFamily="34" charset="0"/>
                <a:sym typeface="Arial Bold"/>
              </a:rPr>
              <a:t>Regulatory Bodies</a:t>
            </a:r>
          </a:p>
          <a:p>
            <a:pPr algn="l">
              <a:lnSpc>
                <a:spcPts val="1302"/>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Regulatory bodies exist to ensure safety, fairness, and compliance across various industries. This includes consumer protection to ensure that products and services are safe, fair, and of high quality. There are industry-specific regulatory bodies and general regulatory bodies.</a:t>
            </a:r>
          </a:p>
        </p:txBody>
      </p:sp>
      <p:sp>
        <p:nvSpPr>
          <p:cNvPr id="20" name="TextBox 20"/>
          <p:cNvSpPr txBox="1"/>
          <p:nvPr/>
        </p:nvSpPr>
        <p:spPr>
          <a:xfrm>
            <a:off x="1414115" y="7998680"/>
            <a:ext cx="4563449" cy="995553"/>
          </a:xfrm>
          <a:prstGeom prst="rect">
            <a:avLst/>
          </a:prstGeom>
        </p:spPr>
        <p:txBody>
          <a:bodyPr lIns="0" tIns="0" rIns="0" bIns="0" rtlCol="0" anchor="t">
            <a:spAutoFit/>
          </a:bodyPr>
          <a:lstStyle/>
          <a:p>
            <a:pPr algn="l">
              <a:lnSpc>
                <a:spcPts val="1302"/>
              </a:lnSpc>
              <a:spcBef>
                <a:spcPct val="0"/>
              </a:spcBef>
            </a:pPr>
            <a:r>
              <a:rPr lang="en-US" sz="1200" b="1" dirty="0">
                <a:latin typeface="Arial" panose="020B0604020202020204" pitchFamily="34" charset="0"/>
                <a:ea typeface="Arial Bold"/>
                <a:cs typeface="Arial" panose="020B0604020202020204" pitchFamily="34" charset="0"/>
                <a:sym typeface="Arial Bold"/>
              </a:rPr>
              <a:t>Some other regulatory specific industry bodies:</a:t>
            </a:r>
          </a:p>
          <a:p>
            <a:pPr algn="l">
              <a:lnSpc>
                <a:spcPts val="1302"/>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marL="200787" lvl="1" indent="-100394" algn="l">
              <a:lnSpc>
                <a:spcPts val="1302"/>
              </a:lnSpc>
              <a:buFont typeface="Arial"/>
              <a:buChar char="•"/>
            </a:pPr>
            <a:r>
              <a:rPr lang="en-US" sz="1200" b="1" dirty="0">
                <a:latin typeface="Arial" panose="020B0604020202020204" pitchFamily="34" charset="0"/>
                <a:ea typeface="Arial Bold"/>
                <a:cs typeface="Arial" panose="020B0604020202020204" pitchFamily="34" charset="0"/>
                <a:sym typeface="Arial Bold"/>
              </a:rPr>
              <a:t>Toys, Electronics, Furniture, Clothing, Software |</a:t>
            </a:r>
            <a:r>
              <a:rPr lang="en-US" sz="1200" dirty="0">
                <a:latin typeface="Arial" panose="020B0604020202020204" pitchFamily="34" charset="0"/>
                <a:ea typeface="Arial"/>
                <a:cs typeface="Arial" panose="020B0604020202020204" pitchFamily="34" charset="0"/>
                <a:sym typeface="Arial"/>
              </a:rPr>
              <a:t> Office for Product Safety and Standards (OPSS)</a:t>
            </a:r>
          </a:p>
          <a:p>
            <a:pPr marL="200787" lvl="1" indent="-100394" algn="l">
              <a:lnSpc>
                <a:spcPts val="1302"/>
              </a:lnSpc>
              <a:buFont typeface="Arial"/>
              <a:buChar char="•"/>
            </a:pPr>
            <a:r>
              <a:rPr lang="en-US" sz="1200" b="1" dirty="0">
                <a:latin typeface="Arial" panose="020B0604020202020204" pitchFamily="34" charset="0"/>
                <a:ea typeface="Arial Bold"/>
                <a:cs typeface="Arial" panose="020B0604020202020204" pitchFamily="34" charset="0"/>
                <a:sym typeface="Arial Bold"/>
              </a:rPr>
              <a:t>Food &amp; Drink |</a:t>
            </a:r>
            <a:r>
              <a:rPr lang="en-US" sz="1200" dirty="0">
                <a:latin typeface="Arial" panose="020B0604020202020204" pitchFamily="34" charset="0"/>
                <a:ea typeface="Arial"/>
                <a:cs typeface="Arial" panose="020B0604020202020204" pitchFamily="34" charset="0"/>
                <a:sym typeface="Arial"/>
              </a:rPr>
              <a:t> Food Standards Agency (FSA) in England and Wales, Food Standards Scotland (FSS)</a:t>
            </a:r>
          </a:p>
        </p:txBody>
      </p:sp>
      <p:sp>
        <p:nvSpPr>
          <p:cNvPr id="24" name="Title 23">
            <a:extLst>
              <a:ext uri="{FF2B5EF4-FFF2-40B4-BE49-F238E27FC236}">
                <a16:creationId xmlns:a16="http://schemas.microsoft.com/office/drawing/2014/main" id="{52BB8B2F-6947-41AE-228C-2A72C473F2F3}"/>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Regulatory bodies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0" y="7668000"/>
            <a:ext cx="3024000" cy="3024000"/>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3" name="Freeform 3">
            <a:extLst>
              <a:ext uri="{C183D7F6-B498-43B3-948B-1728B52AA6E4}">
                <adec:decorative xmlns:adec="http://schemas.microsoft.com/office/drawing/2017/decorative" val="1"/>
              </a:ext>
            </a:extLst>
          </p:cNvPr>
          <p:cNvSpPr/>
          <p:nvPr/>
        </p:nvSpPr>
        <p:spPr>
          <a:xfrm rot="-8100000">
            <a:off x="5292000" y="-244669"/>
            <a:ext cx="3024000" cy="2001338"/>
          </a:xfrm>
          <a:custGeom>
            <a:avLst/>
            <a:gdLst/>
            <a:ahLst/>
            <a:cxnLst/>
            <a:rect l="l" t="t" r="r" b="b"/>
            <a:pathLst>
              <a:path w="3024000" h="2001338">
                <a:moveTo>
                  <a:pt x="0" y="0"/>
                </a:moveTo>
                <a:lnTo>
                  <a:pt x="3024000" y="0"/>
                </a:lnTo>
                <a:lnTo>
                  <a:pt x="3024000" y="2001338"/>
                </a:lnTo>
                <a:lnTo>
                  <a:pt x="0" y="20013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4" name="Group 4">
            <a:extLst>
              <a:ext uri="{C183D7F6-B498-43B3-948B-1728B52AA6E4}">
                <adec:decorative xmlns:adec="http://schemas.microsoft.com/office/drawing/2017/decorative" val="1"/>
              </a:ext>
            </a:extLst>
          </p:cNvPr>
          <p:cNvGrpSpPr/>
          <p:nvPr/>
        </p:nvGrpSpPr>
        <p:grpSpPr>
          <a:xfrm>
            <a:off x="196850" y="466874"/>
            <a:ext cx="5289963" cy="1473990"/>
            <a:chOff x="0" y="0"/>
            <a:chExt cx="6437120" cy="2005628"/>
          </a:xfrm>
          <a:solidFill>
            <a:schemeClr val="bg1">
              <a:lumMod val="95000"/>
            </a:schemeClr>
          </a:solidFill>
        </p:grpSpPr>
        <p:sp>
          <p:nvSpPr>
            <p:cNvPr id="5" name="Freeform 5"/>
            <p:cNvSpPr/>
            <p:nvPr/>
          </p:nvSpPr>
          <p:spPr>
            <a:xfrm>
              <a:off x="0" y="0"/>
              <a:ext cx="6437120" cy="2005628"/>
            </a:xfrm>
            <a:custGeom>
              <a:avLst/>
              <a:gdLst/>
              <a:ahLst/>
              <a:cxnLst/>
              <a:rect l="l" t="t" r="r" b="b"/>
              <a:pathLst>
                <a:path w="6437120" h="2005628">
                  <a:moveTo>
                    <a:pt x="6018425" y="2005628"/>
                  </a:moveTo>
                  <a:lnTo>
                    <a:pt x="418695" y="2005628"/>
                  </a:lnTo>
                  <a:cubicBezTo>
                    <a:pt x="187514" y="2005628"/>
                    <a:pt x="0" y="1917694"/>
                    <a:pt x="0" y="1809884"/>
                  </a:cubicBezTo>
                  <a:lnTo>
                    <a:pt x="0" y="196347"/>
                  </a:lnTo>
                  <a:cubicBezTo>
                    <a:pt x="0" y="87934"/>
                    <a:pt x="187514" y="0"/>
                    <a:pt x="418695" y="0"/>
                  </a:cubicBezTo>
                  <a:lnTo>
                    <a:pt x="6018425" y="0"/>
                  </a:lnTo>
                  <a:cubicBezTo>
                    <a:pt x="6249606" y="0"/>
                    <a:pt x="6437120" y="87934"/>
                    <a:pt x="6437120" y="196347"/>
                  </a:cubicBezTo>
                  <a:lnTo>
                    <a:pt x="6437120" y="1809884"/>
                  </a:lnTo>
                  <a:cubicBezTo>
                    <a:pt x="6437120" y="1917694"/>
                    <a:pt x="6249606" y="2005628"/>
                    <a:pt x="6018425" y="2005628"/>
                  </a:cubicBezTo>
                  <a:close/>
                </a:path>
              </a:pathLst>
            </a:custGeom>
            <a:grpFill/>
            <a:ln w="12700">
              <a:solidFill>
                <a:srgbClr val="000000"/>
              </a:solidFill>
            </a:ln>
          </p:spPr>
          <p:txBody>
            <a:bodyPr/>
            <a:lstStyle/>
            <a:p>
              <a:endParaRPr lang="en-GB" dirty="0"/>
            </a:p>
          </p:txBody>
        </p:sp>
      </p:grpSp>
      <p:grpSp>
        <p:nvGrpSpPr>
          <p:cNvPr id="6" name="Group 6">
            <a:extLst>
              <a:ext uri="{C183D7F6-B498-43B3-948B-1728B52AA6E4}">
                <adec:decorative xmlns:adec="http://schemas.microsoft.com/office/drawing/2017/decorative" val="1"/>
              </a:ext>
            </a:extLst>
          </p:cNvPr>
          <p:cNvGrpSpPr/>
          <p:nvPr/>
        </p:nvGrpSpPr>
        <p:grpSpPr>
          <a:xfrm>
            <a:off x="382257" y="2416443"/>
            <a:ext cx="4566454" cy="1854311"/>
            <a:chOff x="0" y="0"/>
            <a:chExt cx="6213480" cy="2103402"/>
          </a:xfrm>
          <a:solidFill>
            <a:schemeClr val="bg1">
              <a:lumMod val="95000"/>
            </a:schemeClr>
          </a:solidFill>
        </p:grpSpPr>
        <p:sp>
          <p:nvSpPr>
            <p:cNvPr id="7" name="Freeform 7"/>
            <p:cNvSpPr/>
            <p:nvPr/>
          </p:nvSpPr>
          <p:spPr>
            <a:xfrm>
              <a:off x="0" y="0"/>
              <a:ext cx="6213480" cy="2103402"/>
            </a:xfrm>
            <a:custGeom>
              <a:avLst/>
              <a:gdLst/>
              <a:ahLst/>
              <a:cxnLst/>
              <a:rect l="l" t="t" r="r" b="b"/>
              <a:pathLst>
                <a:path w="6213480" h="2103402">
                  <a:moveTo>
                    <a:pt x="5809331" y="2103402"/>
                  </a:moveTo>
                  <a:lnTo>
                    <a:pt x="404149" y="2103402"/>
                  </a:lnTo>
                  <a:cubicBezTo>
                    <a:pt x="180999" y="2103402"/>
                    <a:pt x="0" y="2011181"/>
                    <a:pt x="0" y="1898115"/>
                  </a:cubicBezTo>
                  <a:lnTo>
                    <a:pt x="0" y="205919"/>
                  </a:lnTo>
                  <a:cubicBezTo>
                    <a:pt x="0" y="92221"/>
                    <a:pt x="180999" y="0"/>
                    <a:pt x="404149" y="0"/>
                  </a:cubicBezTo>
                  <a:lnTo>
                    <a:pt x="5809331" y="0"/>
                  </a:lnTo>
                  <a:cubicBezTo>
                    <a:pt x="6032481" y="0"/>
                    <a:pt x="6213480" y="92221"/>
                    <a:pt x="6213480" y="205919"/>
                  </a:cubicBezTo>
                  <a:lnTo>
                    <a:pt x="6213480" y="1898115"/>
                  </a:lnTo>
                  <a:cubicBezTo>
                    <a:pt x="6213480" y="2011181"/>
                    <a:pt x="6032481" y="2103402"/>
                    <a:pt x="5809331" y="2103402"/>
                  </a:cubicBezTo>
                  <a:close/>
                </a:path>
              </a:pathLst>
            </a:custGeom>
            <a:grpFill/>
            <a:ln w="12700">
              <a:solidFill>
                <a:srgbClr val="000000"/>
              </a:solidFill>
            </a:ln>
          </p:spPr>
          <p:txBody>
            <a:bodyPr/>
            <a:lstStyle/>
            <a:p>
              <a:endParaRPr lang="en-GB" dirty="0"/>
            </a:p>
          </p:txBody>
        </p:sp>
      </p:grpSp>
      <p:grpSp>
        <p:nvGrpSpPr>
          <p:cNvPr id="8" name="Group 8">
            <a:extLst>
              <a:ext uri="{C183D7F6-B498-43B3-948B-1728B52AA6E4}">
                <adec:decorative xmlns:adec="http://schemas.microsoft.com/office/drawing/2017/decorative" val="1"/>
              </a:ext>
            </a:extLst>
          </p:cNvPr>
          <p:cNvGrpSpPr/>
          <p:nvPr/>
        </p:nvGrpSpPr>
        <p:grpSpPr>
          <a:xfrm>
            <a:off x="2744048" y="4972219"/>
            <a:ext cx="4566454" cy="2275077"/>
            <a:chOff x="0" y="0"/>
            <a:chExt cx="6213480" cy="2089685"/>
          </a:xfrm>
          <a:solidFill>
            <a:schemeClr val="bg1">
              <a:lumMod val="95000"/>
            </a:schemeClr>
          </a:solidFill>
        </p:grpSpPr>
        <p:sp>
          <p:nvSpPr>
            <p:cNvPr id="9" name="Freeform 9"/>
            <p:cNvSpPr/>
            <p:nvPr/>
          </p:nvSpPr>
          <p:spPr>
            <a:xfrm>
              <a:off x="0" y="0"/>
              <a:ext cx="6213480" cy="2089685"/>
            </a:xfrm>
            <a:custGeom>
              <a:avLst/>
              <a:gdLst/>
              <a:ahLst/>
              <a:cxnLst/>
              <a:rect l="l" t="t" r="r" b="b"/>
              <a:pathLst>
                <a:path w="6213480" h="2089685">
                  <a:moveTo>
                    <a:pt x="5809331" y="2089685"/>
                  </a:moveTo>
                  <a:lnTo>
                    <a:pt x="404149" y="2089685"/>
                  </a:lnTo>
                  <a:cubicBezTo>
                    <a:pt x="180999" y="2089685"/>
                    <a:pt x="0" y="1998065"/>
                    <a:pt x="0" y="1885737"/>
                  </a:cubicBezTo>
                  <a:lnTo>
                    <a:pt x="0" y="204576"/>
                  </a:lnTo>
                  <a:cubicBezTo>
                    <a:pt x="0" y="91620"/>
                    <a:pt x="180999" y="0"/>
                    <a:pt x="404149" y="0"/>
                  </a:cubicBezTo>
                  <a:lnTo>
                    <a:pt x="5809331" y="0"/>
                  </a:lnTo>
                  <a:cubicBezTo>
                    <a:pt x="6032481" y="0"/>
                    <a:pt x="6213480" y="91620"/>
                    <a:pt x="6213480" y="204576"/>
                  </a:cubicBezTo>
                  <a:lnTo>
                    <a:pt x="6213480" y="1885737"/>
                  </a:lnTo>
                  <a:cubicBezTo>
                    <a:pt x="6213480" y="1998065"/>
                    <a:pt x="6032481" y="2089685"/>
                    <a:pt x="5809331" y="2089685"/>
                  </a:cubicBezTo>
                  <a:close/>
                </a:path>
              </a:pathLst>
            </a:custGeom>
            <a:grpFill/>
            <a:ln w="12700">
              <a:solidFill>
                <a:srgbClr val="000000"/>
              </a:solidFill>
            </a:ln>
          </p:spPr>
          <p:txBody>
            <a:bodyPr/>
            <a:lstStyle/>
            <a:p>
              <a:endParaRPr lang="en-GB" dirty="0"/>
            </a:p>
          </p:txBody>
        </p:sp>
      </p:grpSp>
      <p:sp>
        <p:nvSpPr>
          <p:cNvPr id="10" name="TextBox 10"/>
          <p:cNvSpPr txBox="1"/>
          <p:nvPr/>
        </p:nvSpPr>
        <p:spPr>
          <a:xfrm>
            <a:off x="382257" y="560695"/>
            <a:ext cx="5047143" cy="1333698"/>
          </a:xfrm>
          <a:prstGeom prst="rect">
            <a:avLst/>
          </a:prstGeom>
        </p:spPr>
        <p:txBody>
          <a:bodyPr wrap="square" lIns="0" tIns="0" rIns="0" bIns="0" rtlCol="0" anchor="t">
            <a:spAutoFit/>
          </a:bodyPr>
          <a:lstStyle/>
          <a:p>
            <a:pPr algn="l">
              <a:lnSpc>
                <a:spcPts val="1302"/>
              </a:lnSpc>
              <a:spcBef>
                <a:spcPct val="0"/>
              </a:spcBef>
            </a:pPr>
            <a:r>
              <a:rPr lang="en-US" sz="1200" b="1" dirty="0">
                <a:latin typeface="Arial" panose="020B0604020202020204" pitchFamily="34" charset="0"/>
                <a:ea typeface="Arial Bold"/>
                <a:cs typeface="Arial" panose="020B0604020202020204" pitchFamily="34" charset="0"/>
                <a:sym typeface="Arial Bold"/>
              </a:rPr>
              <a:t>Office for Product Safety and Standards (OPSS)</a:t>
            </a:r>
          </a:p>
          <a:p>
            <a:pPr algn="l">
              <a:lnSpc>
                <a:spcPts val="1302"/>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OPSS was created in 2018 to regulate the safety of consumer products and goods at a national level (excluding food products). OPSS works with other organisations to protect consumers from harm.</a:t>
            </a:r>
          </a:p>
          <a:p>
            <a:pPr algn="l">
              <a:lnSpc>
                <a:spcPts val="1302"/>
              </a:lnSpc>
              <a:spcBef>
                <a:spcPct val="0"/>
              </a:spcBef>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You can find more information here: </a:t>
            </a:r>
            <a:r>
              <a:rPr lang="en-US" sz="1200" b="1" dirty="0">
                <a:highlight>
                  <a:srgbClr val="FFFF00"/>
                </a:highlight>
                <a:latin typeface="Arial" panose="020B0604020202020204" pitchFamily="34" charset="0"/>
                <a:ea typeface="Arial"/>
                <a:cs typeface="Arial" panose="020B0604020202020204" pitchFamily="34" charset="0"/>
                <a:sym typeface="Arial"/>
                <a:hlinkClick r:id="rId6" tooltip="https://www.gov.uk/government/organisations/office-for-product-safety-and-standards/about">
                  <a:extLst>
                    <a:ext uri="{A12FA001-AC4F-418D-AE19-62706E023703}">
                      <ahyp:hlinkClr xmlns:ahyp="http://schemas.microsoft.com/office/drawing/2018/hyperlinkcolor" val="tx"/>
                    </a:ext>
                  </a:extLst>
                </a:hlinkClick>
              </a:rPr>
              <a:t>Office for Product Safety and Standards</a:t>
            </a:r>
          </a:p>
        </p:txBody>
      </p:sp>
      <p:sp>
        <p:nvSpPr>
          <p:cNvPr id="11" name="TextBox 11"/>
          <p:cNvSpPr txBox="1"/>
          <p:nvPr/>
        </p:nvSpPr>
        <p:spPr>
          <a:xfrm>
            <a:off x="472157" y="2574642"/>
            <a:ext cx="4397876" cy="1333698"/>
          </a:xfrm>
          <a:prstGeom prst="rect">
            <a:avLst/>
          </a:prstGeom>
        </p:spPr>
        <p:txBody>
          <a:bodyPr wrap="square" lIns="0" tIns="0" rIns="0" bIns="0" rtlCol="0" anchor="t">
            <a:spAutoFit/>
          </a:bodyPr>
          <a:lstStyle/>
          <a:p>
            <a:pPr algn="l">
              <a:lnSpc>
                <a:spcPts val="1302"/>
              </a:lnSpc>
              <a:spcBef>
                <a:spcPct val="0"/>
              </a:spcBef>
            </a:pPr>
            <a:r>
              <a:rPr lang="en-US" sz="1200" b="1" dirty="0">
                <a:latin typeface="Arial" panose="020B0604020202020204" pitchFamily="34" charset="0"/>
                <a:ea typeface="Arial Bold"/>
                <a:cs typeface="Arial" panose="020B0604020202020204" pitchFamily="34" charset="0"/>
                <a:sym typeface="Arial Bold"/>
              </a:rPr>
              <a:t>Food Standards Agency (FSA)</a:t>
            </a:r>
          </a:p>
          <a:p>
            <a:pPr algn="l">
              <a:lnSpc>
                <a:spcPts val="1302"/>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The FSA was established in 2000 and protects public health from risks relating to food. Their role involves providing policy advice to ministers, policy makers, and the general public. </a:t>
            </a:r>
          </a:p>
          <a:p>
            <a:pPr algn="l">
              <a:lnSpc>
                <a:spcPts val="1302"/>
              </a:lnSpc>
              <a:spcBef>
                <a:spcPct val="0"/>
              </a:spcBef>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You can access </a:t>
            </a:r>
            <a:r>
              <a:rPr lang="en-US" sz="1200" b="1" dirty="0">
                <a:highlight>
                  <a:srgbClr val="FFFF00"/>
                </a:highlight>
                <a:latin typeface="Arial" panose="020B0604020202020204" pitchFamily="34" charset="0"/>
                <a:ea typeface="Arial"/>
                <a:cs typeface="Arial" panose="020B0604020202020204" pitchFamily="34" charset="0"/>
                <a:sym typeface="Arial"/>
                <a:hlinkClick r:id="rId7" tooltip="https://www.food.gov.uk">
                  <a:extLst>
                    <a:ext uri="{A12FA001-AC4F-418D-AE19-62706E023703}">
                      <ahyp:hlinkClr xmlns:ahyp="http://schemas.microsoft.com/office/drawing/2018/hyperlinkcolor" val="tx"/>
                    </a:ext>
                  </a:extLst>
                </a:hlinkClick>
              </a:rPr>
              <a:t>Food Standards Safety Agency</a:t>
            </a:r>
            <a:r>
              <a:rPr lang="en-US" sz="1200" b="1" dirty="0">
                <a:highlight>
                  <a:srgbClr val="FFFF00"/>
                </a:highlight>
                <a:latin typeface="Arial" panose="020B0604020202020204" pitchFamily="34" charset="0"/>
                <a:ea typeface="Arial"/>
                <a:cs typeface="Arial" panose="020B0604020202020204" pitchFamily="34" charset="0"/>
                <a:sym typeface="Arial"/>
              </a:rPr>
              <a:t> </a:t>
            </a:r>
            <a:r>
              <a:rPr lang="en-US" sz="1200" dirty="0">
                <a:latin typeface="Arial" panose="020B0604020202020204" pitchFamily="34" charset="0"/>
                <a:ea typeface="Arial"/>
                <a:cs typeface="Arial" panose="020B0604020202020204" pitchFamily="34" charset="0"/>
                <a:sym typeface="Arial"/>
              </a:rPr>
              <a:t>website for more information.</a:t>
            </a:r>
          </a:p>
        </p:txBody>
      </p:sp>
      <p:sp>
        <p:nvSpPr>
          <p:cNvPr id="12" name="Freeform 12">
            <a:extLst>
              <a:ext uri="{C183D7F6-B498-43B3-948B-1728B52AA6E4}">
                <adec:decorative xmlns:adec="http://schemas.microsoft.com/office/drawing/2017/decorative" val="1"/>
              </a:ext>
            </a:extLst>
          </p:cNvPr>
          <p:cNvSpPr/>
          <p:nvPr/>
        </p:nvSpPr>
        <p:spPr>
          <a:xfrm rot="5699117">
            <a:off x="4719278" y="1849896"/>
            <a:ext cx="2164590" cy="1365660"/>
          </a:xfrm>
          <a:custGeom>
            <a:avLst/>
            <a:gdLst/>
            <a:ahLst/>
            <a:cxnLst/>
            <a:rect l="l" t="t" r="r" b="b"/>
            <a:pathLst>
              <a:path w="2164590" h="1365660">
                <a:moveTo>
                  <a:pt x="0" y="0"/>
                </a:moveTo>
                <a:lnTo>
                  <a:pt x="2164590" y="0"/>
                </a:lnTo>
                <a:lnTo>
                  <a:pt x="2164590" y="1365659"/>
                </a:lnTo>
                <a:lnTo>
                  <a:pt x="0" y="13656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3" name="Freeform 13">
            <a:extLst>
              <a:ext uri="{C183D7F6-B498-43B3-948B-1728B52AA6E4}">
                <adec:decorative xmlns:adec="http://schemas.microsoft.com/office/drawing/2017/decorative" val="1"/>
              </a:ext>
            </a:extLst>
          </p:cNvPr>
          <p:cNvSpPr/>
          <p:nvPr/>
        </p:nvSpPr>
        <p:spPr>
          <a:xfrm rot="-2094658">
            <a:off x="1308772" y="4197417"/>
            <a:ext cx="698167" cy="2086911"/>
          </a:xfrm>
          <a:custGeom>
            <a:avLst/>
            <a:gdLst/>
            <a:ahLst/>
            <a:cxnLst/>
            <a:rect l="l" t="t" r="r" b="b"/>
            <a:pathLst>
              <a:path w="698167" h="2086911">
                <a:moveTo>
                  <a:pt x="0" y="0"/>
                </a:moveTo>
                <a:lnTo>
                  <a:pt x="698167" y="0"/>
                </a:lnTo>
                <a:lnTo>
                  <a:pt x="698167" y="2086912"/>
                </a:lnTo>
                <a:lnTo>
                  <a:pt x="0" y="20869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dirty="0"/>
          </a:p>
        </p:txBody>
      </p:sp>
      <p:sp>
        <p:nvSpPr>
          <p:cNvPr id="14" name="Freeform 14">
            <a:extLst>
              <a:ext uri="{C183D7F6-B498-43B3-948B-1728B52AA6E4}">
                <adec:decorative xmlns:adec="http://schemas.microsoft.com/office/drawing/2017/decorative" val="1"/>
              </a:ext>
            </a:extLst>
          </p:cNvPr>
          <p:cNvSpPr/>
          <p:nvPr/>
        </p:nvSpPr>
        <p:spPr>
          <a:xfrm>
            <a:off x="5801573" y="3346948"/>
            <a:ext cx="1093771" cy="1230685"/>
          </a:xfrm>
          <a:custGeom>
            <a:avLst/>
            <a:gdLst/>
            <a:ahLst/>
            <a:cxnLst/>
            <a:rect l="l" t="t" r="r" b="b"/>
            <a:pathLst>
              <a:path w="1093771" h="1230685">
                <a:moveTo>
                  <a:pt x="0" y="0"/>
                </a:moveTo>
                <a:lnTo>
                  <a:pt x="1093771" y="0"/>
                </a:lnTo>
                <a:lnTo>
                  <a:pt x="1093771" y="1230684"/>
                </a:lnTo>
                <a:lnTo>
                  <a:pt x="0" y="1230684"/>
                </a:lnTo>
                <a:lnTo>
                  <a:pt x="0" y="0"/>
                </a:lnTo>
                <a:close/>
              </a:path>
            </a:pathLst>
          </a:custGeom>
          <a:blipFill>
            <a:blip r:embed="rId12"/>
            <a:stretch>
              <a:fillRect/>
            </a:stretch>
          </a:blipFill>
        </p:spPr>
        <p:txBody>
          <a:bodyPr/>
          <a:lstStyle/>
          <a:p>
            <a:endParaRPr lang="en-GB" dirty="0"/>
          </a:p>
        </p:txBody>
      </p:sp>
      <p:sp>
        <p:nvSpPr>
          <p:cNvPr id="15" name="Freeform 15">
            <a:extLst>
              <a:ext uri="{C183D7F6-B498-43B3-948B-1728B52AA6E4}">
                <adec:decorative xmlns:adec="http://schemas.microsoft.com/office/drawing/2017/decorative" val="1"/>
              </a:ext>
            </a:extLst>
          </p:cNvPr>
          <p:cNvSpPr/>
          <p:nvPr/>
        </p:nvSpPr>
        <p:spPr>
          <a:xfrm>
            <a:off x="571667" y="6507986"/>
            <a:ext cx="2172381" cy="1425872"/>
          </a:xfrm>
          <a:custGeom>
            <a:avLst/>
            <a:gdLst/>
            <a:ahLst/>
            <a:cxnLst/>
            <a:rect l="l" t="t" r="r" b="b"/>
            <a:pathLst>
              <a:path w="2172381" h="1425872">
                <a:moveTo>
                  <a:pt x="0" y="0"/>
                </a:moveTo>
                <a:lnTo>
                  <a:pt x="2172381" y="0"/>
                </a:lnTo>
                <a:lnTo>
                  <a:pt x="2172381" y="1425872"/>
                </a:lnTo>
                <a:lnTo>
                  <a:pt x="0" y="14258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dirty="0"/>
          </a:p>
        </p:txBody>
      </p:sp>
      <p:sp>
        <p:nvSpPr>
          <p:cNvPr id="16" name="Freeform 16">
            <a:extLst>
              <a:ext uri="{C183D7F6-B498-43B3-948B-1728B52AA6E4}">
                <adec:decorative xmlns:adec="http://schemas.microsoft.com/office/drawing/2017/decorative" val="1"/>
              </a:ext>
            </a:extLst>
          </p:cNvPr>
          <p:cNvSpPr/>
          <p:nvPr/>
        </p:nvSpPr>
        <p:spPr>
          <a:xfrm>
            <a:off x="3024000" y="7472299"/>
            <a:ext cx="1846033" cy="1574163"/>
          </a:xfrm>
          <a:custGeom>
            <a:avLst/>
            <a:gdLst/>
            <a:ahLst/>
            <a:cxnLst/>
            <a:rect l="l" t="t" r="r" b="b"/>
            <a:pathLst>
              <a:path w="1846033" h="1574163">
                <a:moveTo>
                  <a:pt x="0" y="0"/>
                </a:moveTo>
                <a:lnTo>
                  <a:pt x="1846033" y="0"/>
                </a:lnTo>
                <a:lnTo>
                  <a:pt x="1846033" y="1574162"/>
                </a:lnTo>
                <a:lnTo>
                  <a:pt x="0" y="157416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dirty="0"/>
          </a:p>
        </p:txBody>
      </p:sp>
      <p:sp>
        <p:nvSpPr>
          <p:cNvPr id="17" name="Freeform 17">
            <a:extLst>
              <a:ext uri="{C183D7F6-B498-43B3-948B-1728B52AA6E4}">
                <adec:decorative xmlns:adec="http://schemas.microsoft.com/office/drawing/2017/decorative" val="1"/>
              </a:ext>
            </a:extLst>
          </p:cNvPr>
          <p:cNvSpPr/>
          <p:nvPr/>
        </p:nvSpPr>
        <p:spPr>
          <a:xfrm>
            <a:off x="5167767" y="8707643"/>
            <a:ext cx="2142734" cy="1228357"/>
          </a:xfrm>
          <a:custGeom>
            <a:avLst/>
            <a:gdLst/>
            <a:ahLst/>
            <a:cxnLst/>
            <a:rect l="l" t="t" r="r" b="b"/>
            <a:pathLst>
              <a:path w="2142734" h="1228357">
                <a:moveTo>
                  <a:pt x="0" y="0"/>
                </a:moveTo>
                <a:lnTo>
                  <a:pt x="2142735" y="0"/>
                </a:lnTo>
                <a:lnTo>
                  <a:pt x="2142735" y="1228357"/>
                </a:lnTo>
                <a:lnTo>
                  <a:pt x="0" y="122835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dirty="0"/>
          </a:p>
        </p:txBody>
      </p:sp>
      <p:sp>
        <p:nvSpPr>
          <p:cNvPr id="18" name="TextBox 18"/>
          <p:cNvSpPr txBox="1"/>
          <p:nvPr/>
        </p:nvSpPr>
        <p:spPr>
          <a:xfrm>
            <a:off x="2852251" y="5085304"/>
            <a:ext cx="4352449" cy="2000548"/>
          </a:xfrm>
          <a:prstGeom prst="rect">
            <a:avLst/>
          </a:prstGeom>
        </p:spPr>
        <p:txBody>
          <a:bodyPr lIns="0" tIns="0" rIns="0" bIns="0" rtlCol="0" anchor="t">
            <a:spAutoFit/>
          </a:bodyPr>
          <a:lstStyle/>
          <a:p>
            <a:pPr algn="l">
              <a:lnSpc>
                <a:spcPts val="1302"/>
              </a:lnSpc>
              <a:spcBef>
                <a:spcPct val="0"/>
              </a:spcBef>
            </a:pPr>
            <a:r>
              <a:rPr lang="en-US" sz="1200" b="1" dirty="0">
                <a:latin typeface="Arial" panose="020B0604020202020204" pitchFamily="34" charset="0"/>
                <a:ea typeface="Arial Bold"/>
                <a:cs typeface="Arial" panose="020B0604020202020204" pitchFamily="34" charset="0"/>
                <a:sym typeface="Arial Bold"/>
              </a:rPr>
              <a:t>Food Standards Scotland (FSS)</a:t>
            </a:r>
          </a:p>
          <a:p>
            <a:pPr algn="l">
              <a:lnSpc>
                <a:spcPts val="1302"/>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FSS was established in 2015 as a public sector body for Scotland to protect public health from risks in relation to food consumption. </a:t>
            </a:r>
          </a:p>
          <a:p>
            <a:pPr algn="l">
              <a:lnSpc>
                <a:spcPts val="1302"/>
              </a:lnSpc>
              <a:spcBef>
                <a:spcPct val="0"/>
              </a:spcBef>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The objectives are set out in Food (Scotland) Act 2015 and their role is parallel to that of the FSA except it is responsible for Scotland.</a:t>
            </a:r>
          </a:p>
          <a:p>
            <a:pPr algn="l">
              <a:lnSpc>
                <a:spcPts val="1302"/>
              </a:lnSpc>
              <a:spcBef>
                <a:spcPct val="0"/>
              </a:spcBef>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You can access </a:t>
            </a:r>
            <a:r>
              <a:rPr lang="en-US" sz="1200" b="1" dirty="0">
                <a:highlight>
                  <a:srgbClr val="FFFF00"/>
                </a:highlight>
                <a:latin typeface="Arial" panose="020B0604020202020204" pitchFamily="34" charset="0"/>
                <a:ea typeface="Arial"/>
                <a:cs typeface="Arial" panose="020B0604020202020204" pitchFamily="34" charset="0"/>
                <a:sym typeface="Arial"/>
                <a:hlinkClick r:id="rId19" tooltip="https://www.foodstandards.gov.scot">
                  <a:extLst>
                    <a:ext uri="{A12FA001-AC4F-418D-AE19-62706E023703}">
                      <ahyp:hlinkClr xmlns:ahyp="http://schemas.microsoft.com/office/drawing/2018/hyperlinkcolor" val="tx"/>
                    </a:ext>
                  </a:extLst>
                </a:hlinkClick>
              </a:rPr>
              <a:t>Food Standards Scotland</a:t>
            </a:r>
            <a:r>
              <a:rPr lang="en-US" sz="1200" b="1" dirty="0">
                <a:highlight>
                  <a:srgbClr val="FFFF00"/>
                </a:highlight>
                <a:latin typeface="Arial" panose="020B0604020202020204" pitchFamily="34" charset="0"/>
                <a:ea typeface="Arial"/>
                <a:cs typeface="Arial" panose="020B0604020202020204" pitchFamily="34" charset="0"/>
                <a:sym typeface="Arial"/>
              </a:rPr>
              <a:t> </a:t>
            </a:r>
            <a:r>
              <a:rPr lang="en-US" sz="1200" dirty="0">
                <a:latin typeface="Arial" panose="020B0604020202020204" pitchFamily="34" charset="0"/>
                <a:ea typeface="Arial"/>
                <a:cs typeface="Arial" panose="020B0604020202020204" pitchFamily="34" charset="0"/>
                <a:sym typeface="Arial"/>
              </a:rPr>
              <a:t>website for more information.</a:t>
            </a:r>
          </a:p>
        </p:txBody>
      </p:sp>
      <p:sp>
        <p:nvSpPr>
          <p:cNvPr id="22" name="Title 21">
            <a:extLst>
              <a:ext uri="{FF2B5EF4-FFF2-40B4-BE49-F238E27FC236}">
                <a16:creationId xmlns:a16="http://schemas.microsoft.com/office/drawing/2014/main" id="{A1349D6A-66B6-5BC1-29B9-26CD9839C63F}"/>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Regulatory bodies continued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2774" y="8130176"/>
            <a:ext cx="2564597" cy="2559050"/>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grpSp>
        <p:nvGrpSpPr>
          <p:cNvPr id="4" name="Group 4">
            <a:extLst>
              <a:ext uri="{C183D7F6-B498-43B3-948B-1728B52AA6E4}">
                <adec:decorative xmlns:adec="http://schemas.microsoft.com/office/drawing/2017/decorative" val="1"/>
              </a:ext>
            </a:extLst>
          </p:cNvPr>
          <p:cNvGrpSpPr/>
          <p:nvPr/>
        </p:nvGrpSpPr>
        <p:grpSpPr>
          <a:xfrm>
            <a:off x="537027" y="931866"/>
            <a:ext cx="4662360" cy="2077492"/>
            <a:chOff x="0" y="0"/>
            <a:chExt cx="6343977" cy="1597162"/>
          </a:xfrm>
          <a:solidFill>
            <a:schemeClr val="bg1">
              <a:lumMod val="95000"/>
            </a:schemeClr>
          </a:solidFill>
        </p:grpSpPr>
        <p:sp>
          <p:nvSpPr>
            <p:cNvPr id="5" name="Freeform 5"/>
            <p:cNvSpPr/>
            <p:nvPr/>
          </p:nvSpPr>
          <p:spPr>
            <a:xfrm>
              <a:off x="0" y="0"/>
              <a:ext cx="6343977" cy="1597162"/>
            </a:xfrm>
            <a:custGeom>
              <a:avLst/>
              <a:gdLst/>
              <a:ahLst/>
              <a:cxnLst/>
              <a:rect l="l" t="t" r="r" b="b"/>
              <a:pathLst>
                <a:path w="6343977" h="1597162">
                  <a:moveTo>
                    <a:pt x="5931340" y="1597162"/>
                  </a:moveTo>
                  <a:lnTo>
                    <a:pt x="412637" y="1597162"/>
                  </a:lnTo>
                  <a:cubicBezTo>
                    <a:pt x="184801" y="1597162"/>
                    <a:pt x="0" y="1527136"/>
                    <a:pt x="0" y="1441283"/>
                  </a:cubicBezTo>
                  <a:lnTo>
                    <a:pt x="0" y="156359"/>
                  </a:lnTo>
                  <a:cubicBezTo>
                    <a:pt x="0" y="70026"/>
                    <a:pt x="184801" y="0"/>
                    <a:pt x="412637" y="0"/>
                  </a:cubicBezTo>
                  <a:lnTo>
                    <a:pt x="5931340" y="0"/>
                  </a:lnTo>
                  <a:cubicBezTo>
                    <a:pt x="6159176" y="0"/>
                    <a:pt x="6343977" y="70026"/>
                    <a:pt x="6343977" y="156359"/>
                  </a:cubicBezTo>
                  <a:lnTo>
                    <a:pt x="6343977" y="1441283"/>
                  </a:lnTo>
                  <a:cubicBezTo>
                    <a:pt x="6343977" y="1527136"/>
                    <a:pt x="6159176" y="1597162"/>
                    <a:pt x="5931340" y="1597162"/>
                  </a:cubicBezTo>
                  <a:close/>
                </a:path>
              </a:pathLst>
            </a:custGeom>
            <a:grpFill/>
            <a:ln w="12700">
              <a:solidFill>
                <a:srgbClr val="000000"/>
              </a:solidFill>
            </a:ln>
          </p:spPr>
          <p:txBody>
            <a:bodyPr/>
            <a:lstStyle/>
            <a:p>
              <a:endParaRPr lang="en-GB" dirty="0"/>
            </a:p>
          </p:txBody>
        </p:sp>
      </p:grpSp>
      <p:sp>
        <p:nvSpPr>
          <p:cNvPr id="6" name="Freeform 6">
            <a:extLst>
              <a:ext uri="{C183D7F6-B498-43B3-948B-1728B52AA6E4}">
                <adec:decorative xmlns:adec="http://schemas.microsoft.com/office/drawing/2017/decorative" val="1"/>
              </a:ext>
            </a:extLst>
          </p:cNvPr>
          <p:cNvSpPr/>
          <p:nvPr/>
        </p:nvSpPr>
        <p:spPr>
          <a:xfrm>
            <a:off x="5403973" y="1531800"/>
            <a:ext cx="1753146" cy="1689396"/>
          </a:xfrm>
          <a:custGeom>
            <a:avLst/>
            <a:gdLst/>
            <a:ahLst/>
            <a:cxnLst/>
            <a:rect l="l" t="t" r="r" b="b"/>
            <a:pathLst>
              <a:path w="1753146" h="1689396">
                <a:moveTo>
                  <a:pt x="0" y="0"/>
                </a:moveTo>
                <a:lnTo>
                  <a:pt x="1753146" y="0"/>
                </a:lnTo>
                <a:lnTo>
                  <a:pt x="1753146" y="1689395"/>
                </a:lnTo>
                <a:lnTo>
                  <a:pt x="0" y="16893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7" name="Group 7">
            <a:extLst>
              <a:ext uri="{C183D7F6-B498-43B3-948B-1728B52AA6E4}">
                <adec:decorative xmlns:adec="http://schemas.microsoft.com/office/drawing/2017/decorative" val="1"/>
              </a:ext>
            </a:extLst>
          </p:cNvPr>
          <p:cNvGrpSpPr/>
          <p:nvPr/>
        </p:nvGrpSpPr>
        <p:grpSpPr>
          <a:xfrm>
            <a:off x="1803070" y="6186965"/>
            <a:ext cx="5537859" cy="3558752"/>
            <a:chOff x="0" y="0"/>
            <a:chExt cx="6610701" cy="4364135"/>
          </a:xfrm>
          <a:solidFill>
            <a:schemeClr val="bg1">
              <a:lumMod val="95000"/>
            </a:schemeClr>
          </a:solidFill>
        </p:grpSpPr>
        <p:sp>
          <p:nvSpPr>
            <p:cNvPr id="8" name="Freeform 8"/>
            <p:cNvSpPr/>
            <p:nvPr/>
          </p:nvSpPr>
          <p:spPr>
            <a:xfrm>
              <a:off x="0" y="0"/>
              <a:ext cx="6610701" cy="4364135"/>
            </a:xfrm>
            <a:custGeom>
              <a:avLst/>
              <a:gdLst/>
              <a:ahLst/>
              <a:cxnLst/>
              <a:rect l="l" t="t" r="r" b="b"/>
              <a:pathLst>
                <a:path w="6610701" h="4364135">
                  <a:moveTo>
                    <a:pt x="6180715" y="4364135"/>
                  </a:moveTo>
                  <a:lnTo>
                    <a:pt x="429986" y="4364135"/>
                  </a:lnTo>
                  <a:cubicBezTo>
                    <a:pt x="192570" y="4364135"/>
                    <a:pt x="0" y="4172794"/>
                    <a:pt x="0" y="3938206"/>
                  </a:cubicBezTo>
                  <a:lnTo>
                    <a:pt x="0" y="427240"/>
                  </a:lnTo>
                  <a:cubicBezTo>
                    <a:pt x="0" y="191340"/>
                    <a:pt x="192570" y="0"/>
                    <a:pt x="429986" y="0"/>
                  </a:cubicBezTo>
                  <a:lnTo>
                    <a:pt x="6180715" y="0"/>
                  </a:lnTo>
                  <a:cubicBezTo>
                    <a:pt x="6418130" y="0"/>
                    <a:pt x="6610701" y="191340"/>
                    <a:pt x="6610701" y="427240"/>
                  </a:cubicBezTo>
                  <a:lnTo>
                    <a:pt x="6610701" y="3938206"/>
                  </a:lnTo>
                  <a:cubicBezTo>
                    <a:pt x="6610701" y="4172794"/>
                    <a:pt x="6418130" y="4364135"/>
                    <a:pt x="6180715" y="4364135"/>
                  </a:cubicBezTo>
                  <a:close/>
                </a:path>
              </a:pathLst>
            </a:custGeom>
            <a:grpFill/>
            <a:ln w="12700">
              <a:solidFill>
                <a:srgbClr val="000000"/>
              </a:solidFill>
            </a:ln>
          </p:spPr>
          <p:txBody>
            <a:bodyPr/>
            <a:lstStyle/>
            <a:p>
              <a:endParaRPr lang="en-GB" dirty="0"/>
            </a:p>
          </p:txBody>
        </p:sp>
      </p:grpSp>
      <p:grpSp>
        <p:nvGrpSpPr>
          <p:cNvPr id="9" name="Group 9">
            <a:extLst>
              <a:ext uri="{C183D7F6-B498-43B3-948B-1728B52AA6E4}">
                <adec:decorative xmlns:adec="http://schemas.microsoft.com/office/drawing/2017/decorative" val="1"/>
              </a:ext>
            </a:extLst>
          </p:cNvPr>
          <p:cNvGrpSpPr/>
          <p:nvPr/>
        </p:nvGrpSpPr>
        <p:grpSpPr>
          <a:xfrm>
            <a:off x="3015629" y="3524483"/>
            <a:ext cx="4475868" cy="1907318"/>
            <a:chOff x="0" y="0"/>
            <a:chExt cx="5776689" cy="2595248"/>
          </a:xfrm>
          <a:solidFill>
            <a:schemeClr val="bg1">
              <a:lumMod val="95000"/>
            </a:schemeClr>
          </a:solidFill>
        </p:grpSpPr>
        <p:sp>
          <p:nvSpPr>
            <p:cNvPr id="10" name="Freeform 10"/>
            <p:cNvSpPr/>
            <p:nvPr/>
          </p:nvSpPr>
          <p:spPr>
            <a:xfrm>
              <a:off x="0" y="0"/>
              <a:ext cx="5776688" cy="2595248"/>
            </a:xfrm>
            <a:custGeom>
              <a:avLst/>
              <a:gdLst/>
              <a:ahLst/>
              <a:cxnLst/>
              <a:rect l="l" t="t" r="r" b="b"/>
              <a:pathLst>
                <a:path w="5776688" h="2595248">
                  <a:moveTo>
                    <a:pt x="5400950" y="2595248"/>
                  </a:moveTo>
                  <a:lnTo>
                    <a:pt x="375738" y="2595248"/>
                  </a:lnTo>
                  <a:cubicBezTo>
                    <a:pt x="168275" y="2595248"/>
                    <a:pt x="0" y="2481462"/>
                    <a:pt x="0" y="2341958"/>
                  </a:cubicBezTo>
                  <a:lnTo>
                    <a:pt x="0" y="254069"/>
                  </a:lnTo>
                  <a:cubicBezTo>
                    <a:pt x="0" y="113786"/>
                    <a:pt x="168275" y="0"/>
                    <a:pt x="375738" y="0"/>
                  </a:cubicBezTo>
                  <a:lnTo>
                    <a:pt x="5400950" y="0"/>
                  </a:lnTo>
                  <a:cubicBezTo>
                    <a:pt x="5608413" y="0"/>
                    <a:pt x="5776688" y="113786"/>
                    <a:pt x="5776688" y="254069"/>
                  </a:cubicBezTo>
                  <a:lnTo>
                    <a:pt x="5776688" y="2341958"/>
                  </a:lnTo>
                  <a:cubicBezTo>
                    <a:pt x="5776688" y="2481462"/>
                    <a:pt x="5608413" y="2595248"/>
                    <a:pt x="5400950" y="2595248"/>
                  </a:cubicBezTo>
                  <a:close/>
                </a:path>
              </a:pathLst>
            </a:custGeom>
            <a:grpFill/>
            <a:ln w="12700">
              <a:solidFill>
                <a:srgbClr val="000000"/>
              </a:solidFill>
            </a:ln>
          </p:spPr>
          <p:txBody>
            <a:bodyPr/>
            <a:lstStyle/>
            <a:p>
              <a:endParaRPr lang="en-GB" dirty="0"/>
            </a:p>
          </p:txBody>
        </p:sp>
      </p:grpSp>
      <p:sp>
        <p:nvSpPr>
          <p:cNvPr id="11" name="Freeform 11">
            <a:extLst>
              <a:ext uri="{C183D7F6-B498-43B3-948B-1728B52AA6E4}">
                <adec:decorative xmlns:adec="http://schemas.microsoft.com/office/drawing/2017/decorative" val="1"/>
              </a:ext>
            </a:extLst>
          </p:cNvPr>
          <p:cNvSpPr/>
          <p:nvPr/>
        </p:nvSpPr>
        <p:spPr>
          <a:xfrm>
            <a:off x="43340" y="3490755"/>
            <a:ext cx="2937319" cy="1788895"/>
          </a:xfrm>
          <a:custGeom>
            <a:avLst/>
            <a:gdLst/>
            <a:ahLst/>
            <a:cxnLst/>
            <a:rect l="l" t="t" r="r" b="b"/>
            <a:pathLst>
              <a:path w="3024000" h="2019426">
                <a:moveTo>
                  <a:pt x="0" y="0"/>
                </a:moveTo>
                <a:lnTo>
                  <a:pt x="3024000" y="0"/>
                </a:lnTo>
                <a:lnTo>
                  <a:pt x="3024000" y="2019426"/>
                </a:lnTo>
                <a:lnTo>
                  <a:pt x="0" y="20194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12" name="Freeform 12">
            <a:extLst>
              <a:ext uri="{C183D7F6-B498-43B3-948B-1728B52AA6E4}">
                <adec:decorative xmlns:adec="http://schemas.microsoft.com/office/drawing/2017/decorative" val="1"/>
              </a:ext>
            </a:extLst>
          </p:cNvPr>
          <p:cNvSpPr/>
          <p:nvPr/>
        </p:nvSpPr>
        <p:spPr>
          <a:xfrm>
            <a:off x="172645" y="6167956"/>
            <a:ext cx="1419546" cy="2062691"/>
          </a:xfrm>
          <a:custGeom>
            <a:avLst/>
            <a:gdLst/>
            <a:ahLst/>
            <a:cxnLst/>
            <a:rect l="l" t="t" r="r" b="b"/>
            <a:pathLst>
              <a:path w="1776725" h="2153606">
                <a:moveTo>
                  <a:pt x="0" y="0"/>
                </a:moveTo>
                <a:lnTo>
                  <a:pt x="1776726" y="0"/>
                </a:lnTo>
                <a:lnTo>
                  <a:pt x="1776726" y="2153607"/>
                </a:lnTo>
                <a:lnTo>
                  <a:pt x="0" y="2153607"/>
                </a:lnTo>
                <a:lnTo>
                  <a:pt x="0" y="0"/>
                </a:lnTo>
                <a:close/>
              </a:path>
            </a:pathLst>
          </a:custGeom>
          <a:blipFill>
            <a:blip r:embed="rId8"/>
            <a:stretch>
              <a:fillRect/>
            </a:stretch>
          </a:blipFill>
        </p:spPr>
        <p:txBody>
          <a:bodyPr/>
          <a:lstStyle/>
          <a:p>
            <a:endParaRPr lang="en-GB" dirty="0"/>
          </a:p>
        </p:txBody>
      </p:sp>
      <p:sp>
        <p:nvSpPr>
          <p:cNvPr id="14" name="Freeform 14">
            <a:extLst>
              <a:ext uri="{C183D7F6-B498-43B3-948B-1728B52AA6E4}">
                <adec:decorative xmlns:adec="http://schemas.microsoft.com/office/drawing/2017/decorative" val="1"/>
              </a:ext>
            </a:extLst>
          </p:cNvPr>
          <p:cNvSpPr/>
          <p:nvPr/>
        </p:nvSpPr>
        <p:spPr>
          <a:xfrm>
            <a:off x="910320" y="7815183"/>
            <a:ext cx="601679" cy="624437"/>
          </a:xfrm>
          <a:custGeom>
            <a:avLst/>
            <a:gdLst/>
            <a:ahLst/>
            <a:cxnLst/>
            <a:rect l="l" t="t" r="r" b="b"/>
            <a:pathLst>
              <a:path w="772378" h="787137">
                <a:moveTo>
                  <a:pt x="0" y="0"/>
                </a:moveTo>
                <a:lnTo>
                  <a:pt x="772378" y="0"/>
                </a:lnTo>
                <a:lnTo>
                  <a:pt x="772378" y="787136"/>
                </a:lnTo>
                <a:lnTo>
                  <a:pt x="0" y="787136"/>
                </a:lnTo>
                <a:lnTo>
                  <a:pt x="0" y="0"/>
                </a:lnTo>
                <a:close/>
              </a:path>
            </a:pathLst>
          </a:custGeom>
          <a:blipFill>
            <a:blip r:embed="rId9"/>
            <a:stretch>
              <a:fillRect/>
            </a:stretch>
          </a:blipFill>
        </p:spPr>
        <p:txBody>
          <a:bodyPr/>
          <a:lstStyle/>
          <a:p>
            <a:endParaRPr lang="en-GB" dirty="0"/>
          </a:p>
        </p:txBody>
      </p:sp>
      <p:sp>
        <p:nvSpPr>
          <p:cNvPr id="16" name="TextBox 16"/>
          <p:cNvSpPr txBox="1"/>
          <p:nvPr/>
        </p:nvSpPr>
        <p:spPr>
          <a:xfrm>
            <a:off x="82116" y="285889"/>
            <a:ext cx="7474383" cy="491481"/>
          </a:xfrm>
          <a:prstGeom prst="rect">
            <a:avLst/>
          </a:prstGeom>
        </p:spPr>
        <p:txBody>
          <a:bodyPr wrap="square" lIns="0" tIns="0" rIns="0" bIns="0" rtlCol="0" anchor="t">
            <a:spAutoFit/>
          </a:bodyPr>
          <a:lstStyle/>
          <a:p>
            <a:pPr marL="0" lvl="0" indent="0">
              <a:lnSpc>
                <a:spcPts val="4166"/>
              </a:lnSpc>
              <a:spcBef>
                <a:spcPct val="0"/>
              </a:spcBef>
            </a:pPr>
            <a:r>
              <a:rPr lang="en-US" sz="3000" b="1" dirty="0">
                <a:solidFill>
                  <a:srgbClr val="545454"/>
                </a:solidFill>
                <a:latin typeface="Arial Bold"/>
                <a:ea typeface="Arial Bold"/>
                <a:cs typeface="Arial Bold"/>
                <a:sym typeface="Arial Bold"/>
              </a:rPr>
              <a:t>Case study: Selling second-hand goods</a:t>
            </a:r>
          </a:p>
        </p:txBody>
      </p:sp>
      <p:sp>
        <p:nvSpPr>
          <p:cNvPr id="17" name="TextBox 17"/>
          <p:cNvSpPr txBox="1"/>
          <p:nvPr/>
        </p:nvSpPr>
        <p:spPr>
          <a:xfrm>
            <a:off x="721547" y="1095663"/>
            <a:ext cx="4293319" cy="1744067"/>
          </a:xfrm>
          <a:prstGeom prst="rect">
            <a:avLst/>
          </a:prstGeom>
        </p:spPr>
        <p:txBody>
          <a:bodyPr lIns="0" tIns="0" rIns="0" bIns="0" rtlCol="0" anchor="t">
            <a:spAutoFit/>
          </a:bodyPr>
          <a:lstStyle/>
          <a:p>
            <a:pPr algn="l">
              <a:lnSpc>
                <a:spcPts val="1581"/>
              </a:lnSpc>
            </a:pPr>
            <a:r>
              <a:rPr lang="en-US" sz="1200" b="1" dirty="0">
                <a:latin typeface="Arial" panose="020B0604020202020204" pitchFamily="34" charset="0"/>
                <a:ea typeface="Arial Bold"/>
                <a:cs typeface="Arial" panose="020B0604020202020204" pitchFamily="34" charset="0"/>
                <a:sym typeface="Arial Bold"/>
              </a:rPr>
              <a:t>Second-hand sales</a:t>
            </a:r>
          </a:p>
          <a:p>
            <a:pPr algn="l">
              <a:lnSpc>
                <a:spcPts val="1581"/>
              </a:lnSpc>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Whenever selling or re-selling second-hand goods, there are legal requirements and regulations to ensure that this is accomplished safely. </a:t>
            </a:r>
          </a:p>
          <a:p>
            <a:pPr algn="l">
              <a:lnSpc>
                <a:spcPts val="1302"/>
              </a:lnSpc>
              <a:spcBef>
                <a:spcPct val="0"/>
              </a:spcBef>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This section only covers some examples of the rules. If you sell second-hand products, you should check detailed guidance </a:t>
            </a:r>
            <a:r>
              <a:rPr lang="en-US" sz="1200" b="1" dirty="0">
                <a:highlight>
                  <a:srgbClr val="FFFF00"/>
                </a:highlight>
                <a:latin typeface="Arial" panose="020B0604020202020204" pitchFamily="34" charset="0"/>
                <a:ea typeface="Arial"/>
                <a:cs typeface="Arial" panose="020B0604020202020204" pitchFamily="34" charset="0"/>
                <a:sym typeface="Arial"/>
                <a:hlinkClick r:id="rId10">
                  <a:extLst>
                    <a:ext uri="{A12FA001-AC4F-418D-AE19-62706E023703}">
                      <ahyp:hlinkClr xmlns:ahyp="http://schemas.microsoft.com/office/drawing/2018/hyperlinkcolor" val="tx"/>
                    </a:ext>
                  </a:extLst>
                </a:hlinkClick>
              </a:rPr>
              <a:t>here</a:t>
            </a:r>
            <a:r>
              <a:rPr lang="en-US" sz="1200" b="1" dirty="0">
                <a:highlight>
                  <a:srgbClr val="FFFF00"/>
                </a:highlight>
                <a:latin typeface="Arial" panose="020B0604020202020204" pitchFamily="34" charset="0"/>
                <a:ea typeface="Arial"/>
                <a:cs typeface="Arial" panose="020B0604020202020204" pitchFamily="34" charset="0"/>
                <a:sym typeface="Arial"/>
              </a:rPr>
              <a:t>.</a:t>
            </a:r>
          </a:p>
          <a:p>
            <a:pPr algn="l">
              <a:lnSpc>
                <a:spcPts val="1302"/>
              </a:lnSpc>
              <a:spcBef>
                <a:spcPct val="0"/>
              </a:spcBef>
            </a:pPr>
            <a:endParaRPr lang="en-US" sz="1200" dirty="0">
              <a:latin typeface="Arial" panose="020B0604020202020204" pitchFamily="34" charset="0"/>
              <a:ea typeface="Arial"/>
              <a:cs typeface="Arial" panose="020B0604020202020204" pitchFamily="34" charset="0"/>
              <a:sym typeface="Arial"/>
            </a:endParaRPr>
          </a:p>
        </p:txBody>
      </p:sp>
      <p:sp>
        <p:nvSpPr>
          <p:cNvPr id="19" name="TextBox 19"/>
          <p:cNvSpPr txBox="1"/>
          <p:nvPr/>
        </p:nvSpPr>
        <p:spPr>
          <a:xfrm>
            <a:off x="2092323" y="6468675"/>
            <a:ext cx="4959351" cy="3334246"/>
          </a:xfrm>
          <a:prstGeom prst="rect">
            <a:avLst/>
          </a:prstGeom>
        </p:spPr>
        <p:txBody>
          <a:bodyPr wrap="square" lIns="0" tIns="0" rIns="0" bIns="0" rtlCol="0" anchor="t">
            <a:spAutoFit/>
          </a:bodyPr>
          <a:lstStyle/>
          <a:p>
            <a:pPr algn="l">
              <a:lnSpc>
                <a:spcPts val="1721"/>
              </a:lnSpc>
              <a:spcBef>
                <a:spcPct val="0"/>
              </a:spcBef>
            </a:pPr>
            <a:r>
              <a:rPr lang="en-US" sz="1200" b="1" dirty="0">
                <a:solidFill>
                  <a:srgbClr val="545454"/>
                </a:solidFill>
                <a:latin typeface="Arial" panose="020B0604020202020204" pitchFamily="34" charset="0"/>
                <a:ea typeface="Arial Bold"/>
                <a:cs typeface="Arial" panose="020B0604020202020204" pitchFamily="34" charset="0"/>
                <a:sym typeface="Arial Bold"/>
              </a:rPr>
              <a:t>You cannot re-sell</a:t>
            </a:r>
          </a:p>
          <a:p>
            <a:pPr algn="l">
              <a:lnSpc>
                <a:spcPts val="1302"/>
              </a:lnSpc>
              <a:spcBef>
                <a:spcPct val="0"/>
              </a:spcBef>
            </a:pPr>
            <a:endParaRPr lang="en-US" sz="1200" b="1" dirty="0">
              <a:solidFill>
                <a:srgbClr val="545454"/>
              </a:solidFill>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r>
              <a:rPr lang="en-US" sz="1200" dirty="0">
                <a:solidFill>
                  <a:srgbClr val="545454"/>
                </a:solidFill>
                <a:latin typeface="Arial" panose="020B0604020202020204" pitchFamily="34" charset="0"/>
                <a:ea typeface="Arial"/>
                <a:cs typeface="Arial" panose="020B0604020202020204" pitchFamily="34" charset="0"/>
                <a:sym typeface="Arial"/>
              </a:rPr>
              <a:t>Some commonplace items cannot be resold, as they may not be safe to use. Second-hand goods could contain hidden damage, or components of the goods could have expired.</a:t>
            </a:r>
          </a:p>
          <a:p>
            <a:pPr algn="l">
              <a:lnSpc>
                <a:spcPts val="1302"/>
              </a:lnSpc>
              <a:spcBef>
                <a:spcPct val="0"/>
              </a:spcBef>
            </a:pPr>
            <a:endParaRPr lang="en-US" sz="1200" dirty="0">
              <a:solidFill>
                <a:srgbClr val="545454"/>
              </a:solidFill>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dirty="0">
                <a:solidFill>
                  <a:srgbClr val="545454"/>
                </a:solidFill>
                <a:latin typeface="Arial" panose="020B0604020202020204" pitchFamily="34" charset="0"/>
                <a:ea typeface="Arial"/>
                <a:cs typeface="Arial" panose="020B0604020202020204" pitchFamily="34" charset="0"/>
                <a:sym typeface="Arial"/>
              </a:rPr>
              <a:t>For example, the following items cannot be re-sold:</a:t>
            </a:r>
          </a:p>
          <a:p>
            <a:pPr algn="l">
              <a:lnSpc>
                <a:spcPts val="1302"/>
              </a:lnSpc>
              <a:spcBef>
                <a:spcPct val="0"/>
              </a:spcBef>
            </a:pPr>
            <a:endParaRPr lang="en-US" sz="1200" dirty="0">
              <a:solidFill>
                <a:srgbClr val="545454"/>
              </a:solidFill>
              <a:latin typeface="Arial" panose="020B0604020202020204" pitchFamily="34" charset="0"/>
              <a:ea typeface="Arial"/>
              <a:cs typeface="Arial" panose="020B0604020202020204" pitchFamily="34" charset="0"/>
              <a:sym typeface="Arial"/>
            </a:endParaRPr>
          </a:p>
          <a:p>
            <a:pPr marL="200787" lvl="1" indent="-100394" algn="l">
              <a:lnSpc>
                <a:spcPts val="1302"/>
              </a:lnSpc>
              <a:buFont typeface="Arial"/>
              <a:buChar char="•"/>
            </a:pPr>
            <a:r>
              <a:rPr lang="en-US" sz="1200" dirty="0">
                <a:solidFill>
                  <a:srgbClr val="545454"/>
                </a:solidFill>
                <a:latin typeface="Arial" panose="020B0604020202020204" pitchFamily="34" charset="0"/>
                <a:ea typeface="Arial"/>
                <a:cs typeface="Arial" panose="020B0604020202020204" pitchFamily="34" charset="0"/>
                <a:sym typeface="Arial"/>
              </a:rPr>
              <a:t>Children’s car seats</a:t>
            </a:r>
          </a:p>
          <a:p>
            <a:pPr marL="200787" lvl="1" indent="-100394" algn="l">
              <a:lnSpc>
                <a:spcPts val="1302"/>
              </a:lnSpc>
              <a:buFont typeface="Arial"/>
              <a:buChar char="•"/>
            </a:pPr>
            <a:r>
              <a:rPr lang="en-US" sz="1200" dirty="0">
                <a:solidFill>
                  <a:srgbClr val="545454"/>
                </a:solidFill>
                <a:latin typeface="Arial" panose="020B0604020202020204" pitchFamily="34" charset="0"/>
                <a:ea typeface="Arial"/>
                <a:cs typeface="Arial" panose="020B0604020202020204" pitchFamily="34" charset="0"/>
                <a:sym typeface="Arial"/>
              </a:rPr>
              <a:t>Crash helmets, cycle helmets, protective headgear, or riding hats.</a:t>
            </a:r>
          </a:p>
          <a:p>
            <a:pPr algn="l">
              <a:lnSpc>
                <a:spcPts val="1302"/>
              </a:lnSpc>
            </a:pPr>
            <a:endParaRPr lang="en-US" sz="1200" dirty="0">
              <a:solidFill>
                <a:srgbClr val="545454"/>
              </a:solidFill>
              <a:latin typeface="Arial" panose="020B0604020202020204" pitchFamily="34" charset="0"/>
              <a:ea typeface="Arial"/>
              <a:cs typeface="Arial" panose="020B0604020202020204" pitchFamily="34" charset="0"/>
              <a:sym typeface="Arial"/>
            </a:endParaRPr>
          </a:p>
          <a:p>
            <a:pPr algn="l">
              <a:lnSpc>
                <a:spcPts val="1581"/>
              </a:lnSpc>
            </a:pPr>
            <a:r>
              <a:rPr lang="en-US" sz="1200" b="1" dirty="0">
                <a:solidFill>
                  <a:srgbClr val="545454"/>
                </a:solidFill>
                <a:latin typeface="Arial" panose="020B0604020202020204" pitchFamily="34" charset="0"/>
                <a:ea typeface="Arial Bold"/>
                <a:cs typeface="Arial" panose="020B0604020202020204" pitchFamily="34" charset="0"/>
                <a:sym typeface="Arial Bold"/>
              </a:rPr>
              <a:t>Can be sold but only if they meet certain requirements</a:t>
            </a:r>
          </a:p>
          <a:p>
            <a:pPr algn="l">
              <a:lnSpc>
                <a:spcPts val="1581"/>
              </a:lnSpc>
            </a:pPr>
            <a:endParaRPr lang="en-US" sz="1200" dirty="0">
              <a:solidFill>
                <a:srgbClr val="545454"/>
              </a:solidFill>
              <a:latin typeface="Arial" panose="020B0604020202020204" pitchFamily="34" charset="0"/>
              <a:ea typeface="Arial Bold"/>
              <a:cs typeface="Arial" panose="020B0604020202020204" pitchFamily="34" charset="0"/>
              <a:sym typeface="Arial Bold"/>
            </a:endParaRPr>
          </a:p>
          <a:p>
            <a:pPr algn="l">
              <a:lnSpc>
                <a:spcPts val="1581"/>
              </a:lnSpc>
            </a:pPr>
            <a:r>
              <a:rPr lang="en-US" sz="1200" dirty="0">
                <a:solidFill>
                  <a:srgbClr val="545454"/>
                </a:solidFill>
                <a:latin typeface="Arial" panose="020B0604020202020204" pitchFamily="34" charset="0"/>
                <a:ea typeface="Arial Bold"/>
                <a:cs typeface="Arial" panose="020B0604020202020204" pitchFamily="34" charset="0"/>
                <a:sym typeface="Arial Bold"/>
              </a:rPr>
              <a:t>Some other goods can be re-sold but have strict requirements, e.g., </a:t>
            </a:r>
          </a:p>
          <a:p>
            <a:pPr algn="l">
              <a:lnSpc>
                <a:spcPts val="1302"/>
              </a:lnSpc>
            </a:pPr>
            <a:endParaRPr lang="en-US" sz="1200" b="1" dirty="0">
              <a:latin typeface="Arial" panose="020B0604020202020204" pitchFamily="34" charset="0"/>
              <a:ea typeface="Arial Bold"/>
              <a:cs typeface="Arial" panose="020B0604020202020204" pitchFamily="34" charset="0"/>
              <a:sym typeface="Arial Bold"/>
            </a:endParaRP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Prams and pushchairs as long as they meet certain </a:t>
            </a:r>
            <a:r>
              <a:rPr lang="en-US" sz="1200" b="1" dirty="0">
                <a:highlight>
                  <a:srgbClr val="FFFF00"/>
                </a:highlight>
                <a:latin typeface="Arial" panose="020B0604020202020204" pitchFamily="34" charset="0"/>
                <a:ea typeface="Arial"/>
                <a:cs typeface="Arial" panose="020B0604020202020204" pitchFamily="34" charset="0"/>
                <a:sym typeface="Arial"/>
                <a:hlinkClick r:id="rId11">
                  <a:extLst>
                    <a:ext uri="{A12FA001-AC4F-418D-AE19-62706E023703}">
                      <ahyp:hlinkClr xmlns:ahyp="http://schemas.microsoft.com/office/drawing/2018/hyperlinkcolor" val="tx"/>
                    </a:ext>
                  </a:extLst>
                </a:hlinkClick>
              </a:rPr>
              <a:t>standards</a:t>
            </a:r>
            <a:r>
              <a:rPr lang="en-US" sz="1200" dirty="0">
                <a:latin typeface="Arial" panose="020B0604020202020204" pitchFamily="34" charset="0"/>
                <a:ea typeface="Arial"/>
                <a:cs typeface="Arial" panose="020B0604020202020204" pitchFamily="34" charset="0"/>
                <a:sym typeface="Arial"/>
              </a:rPr>
              <a:t>.</a:t>
            </a:r>
          </a:p>
          <a:p>
            <a:pPr marL="200787" lvl="1" indent="-100394" algn="l">
              <a:lnSpc>
                <a:spcPts val="1302"/>
              </a:lnSpc>
              <a:buFont typeface="Arial"/>
              <a:buChar char="•"/>
            </a:pPr>
            <a:endParaRPr lang="en-US" sz="1200" dirty="0">
              <a:solidFill>
                <a:srgbClr val="545454"/>
              </a:solidFill>
              <a:latin typeface="Arial" panose="020B0604020202020204" pitchFamily="34" charset="0"/>
              <a:ea typeface="Arial"/>
              <a:cs typeface="Arial" panose="020B0604020202020204" pitchFamily="34" charset="0"/>
              <a:sym typeface="Arial"/>
            </a:endParaRPr>
          </a:p>
          <a:p>
            <a:pPr marL="100393" lvl="1" algn="l">
              <a:lnSpc>
                <a:spcPts val="1302"/>
              </a:lnSpc>
            </a:pPr>
            <a:endParaRPr lang="en-US" sz="1200" dirty="0">
              <a:solidFill>
                <a:srgbClr val="545454"/>
              </a:solidFill>
              <a:latin typeface="Arial" panose="020B0604020202020204" pitchFamily="34" charset="0"/>
              <a:ea typeface="Arial"/>
              <a:cs typeface="Arial" panose="020B0604020202020204" pitchFamily="34" charset="0"/>
              <a:sym typeface="Arial"/>
            </a:endParaRPr>
          </a:p>
          <a:p>
            <a:pPr marL="100393" lvl="1" algn="l">
              <a:lnSpc>
                <a:spcPts val="1302"/>
              </a:lnSpc>
            </a:pPr>
            <a:endParaRPr lang="en-US" sz="1200" dirty="0">
              <a:solidFill>
                <a:srgbClr val="545454"/>
              </a:solidFill>
              <a:latin typeface="Arial" panose="020B0604020202020204" pitchFamily="34" charset="0"/>
              <a:ea typeface="Arial"/>
              <a:cs typeface="Arial" panose="020B0604020202020204" pitchFamily="34" charset="0"/>
              <a:sym typeface="Arial"/>
            </a:endParaRPr>
          </a:p>
        </p:txBody>
      </p:sp>
      <p:sp>
        <p:nvSpPr>
          <p:cNvPr id="20" name="TextBox 20"/>
          <p:cNvSpPr txBox="1"/>
          <p:nvPr/>
        </p:nvSpPr>
        <p:spPr>
          <a:xfrm>
            <a:off x="3139801" y="3628516"/>
            <a:ext cx="4329089" cy="1744067"/>
          </a:xfrm>
          <a:prstGeom prst="rect">
            <a:avLst/>
          </a:prstGeom>
        </p:spPr>
        <p:txBody>
          <a:bodyPr wrap="square" lIns="0" tIns="0" rIns="0" bIns="0" rtlCol="0" anchor="t">
            <a:spAutoFit/>
          </a:bodyPr>
          <a:lstStyle/>
          <a:p>
            <a:pPr algn="l">
              <a:lnSpc>
                <a:spcPts val="1581"/>
              </a:lnSpc>
            </a:pPr>
            <a:r>
              <a:rPr lang="en-US" sz="1200" b="1" dirty="0">
                <a:latin typeface="Arial" panose="020B0604020202020204" pitchFamily="34" charset="0"/>
                <a:ea typeface="Arial Bold"/>
                <a:cs typeface="Arial" panose="020B0604020202020204" pitchFamily="34" charset="0"/>
                <a:sym typeface="Arial Bold"/>
              </a:rPr>
              <a:t>Satisfactory quality</a:t>
            </a:r>
          </a:p>
          <a:p>
            <a:pPr algn="l">
              <a:lnSpc>
                <a:spcPts val="1581"/>
              </a:lnSpc>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The requirements for new and second-hand goods are the same in that they should be of satisfactory quality. However, a reasonable person’s expectations may be lower for second-hand goods than they would be for brand new items.</a:t>
            </a:r>
          </a:p>
          <a:p>
            <a:pPr algn="l">
              <a:lnSpc>
                <a:spcPts val="1302"/>
              </a:lnSpc>
              <a:spcBef>
                <a:spcPct val="0"/>
              </a:spcBef>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Second-hand goods should still work, unless their lack of functionality or fault has been made clear or should have been discovered.</a:t>
            </a:r>
          </a:p>
        </p:txBody>
      </p:sp>
      <p:sp>
        <p:nvSpPr>
          <p:cNvPr id="23" name="Title 22">
            <a:extLst>
              <a:ext uri="{FF2B5EF4-FFF2-40B4-BE49-F238E27FC236}">
                <a16:creationId xmlns:a16="http://schemas.microsoft.com/office/drawing/2014/main" id="{0A5981FC-3F35-CD6D-6517-7974F84E8BDF}"/>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Case study – second hand goods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8100000">
            <a:off x="5292000" y="-244669"/>
            <a:ext cx="3024000" cy="2001338"/>
          </a:xfrm>
          <a:custGeom>
            <a:avLst/>
            <a:gdLst/>
            <a:ahLst/>
            <a:cxnLst/>
            <a:rect l="l" t="t" r="r" b="b"/>
            <a:pathLst>
              <a:path w="3024000" h="2001338">
                <a:moveTo>
                  <a:pt x="0" y="0"/>
                </a:moveTo>
                <a:lnTo>
                  <a:pt x="3024000" y="0"/>
                </a:lnTo>
                <a:lnTo>
                  <a:pt x="3024000" y="2001338"/>
                </a:lnTo>
                <a:lnTo>
                  <a:pt x="0" y="2001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3" name="Freeform 3">
            <a:extLst>
              <a:ext uri="{C183D7F6-B498-43B3-948B-1728B52AA6E4}">
                <adec:decorative xmlns:adec="http://schemas.microsoft.com/office/drawing/2017/decorative" val="1"/>
              </a:ext>
            </a:extLst>
          </p:cNvPr>
          <p:cNvSpPr/>
          <p:nvPr/>
        </p:nvSpPr>
        <p:spPr>
          <a:xfrm rot="-5400000">
            <a:off x="0" y="7668000"/>
            <a:ext cx="3024000" cy="3024000"/>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4" name="Group 4">
            <a:extLst>
              <a:ext uri="{C183D7F6-B498-43B3-948B-1728B52AA6E4}">
                <adec:decorative xmlns:adec="http://schemas.microsoft.com/office/drawing/2017/decorative" val="1"/>
              </a:ext>
            </a:extLst>
          </p:cNvPr>
          <p:cNvGrpSpPr/>
          <p:nvPr/>
        </p:nvGrpSpPr>
        <p:grpSpPr>
          <a:xfrm>
            <a:off x="146103" y="465259"/>
            <a:ext cx="5011134" cy="1316179"/>
            <a:chOff x="0" y="0"/>
            <a:chExt cx="6343977" cy="1646075"/>
          </a:xfrm>
          <a:solidFill>
            <a:schemeClr val="bg1">
              <a:lumMod val="95000"/>
            </a:schemeClr>
          </a:solidFill>
        </p:grpSpPr>
        <p:sp>
          <p:nvSpPr>
            <p:cNvPr id="5" name="Freeform 5"/>
            <p:cNvSpPr/>
            <p:nvPr/>
          </p:nvSpPr>
          <p:spPr>
            <a:xfrm>
              <a:off x="0" y="0"/>
              <a:ext cx="6343977" cy="1646075"/>
            </a:xfrm>
            <a:custGeom>
              <a:avLst/>
              <a:gdLst/>
              <a:ahLst/>
              <a:cxnLst/>
              <a:rect l="l" t="t" r="r" b="b"/>
              <a:pathLst>
                <a:path w="6343977" h="1646075">
                  <a:moveTo>
                    <a:pt x="5931340" y="1646075"/>
                  </a:moveTo>
                  <a:lnTo>
                    <a:pt x="412637" y="1646075"/>
                  </a:lnTo>
                  <a:cubicBezTo>
                    <a:pt x="184801" y="1646075"/>
                    <a:pt x="0" y="1573905"/>
                    <a:pt x="0" y="1485422"/>
                  </a:cubicBezTo>
                  <a:lnTo>
                    <a:pt x="0" y="161147"/>
                  </a:lnTo>
                  <a:cubicBezTo>
                    <a:pt x="0" y="72170"/>
                    <a:pt x="184801" y="0"/>
                    <a:pt x="412637" y="0"/>
                  </a:cubicBezTo>
                  <a:lnTo>
                    <a:pt x="5931340" y="0"/>
                  </a:lnTo>
                  <a:cubicBezTo>
                    <a:pt x="6159176" y="0"/>
                    <a:pt x="6343977" y="72170"/>
                    <a:pt x="6343977" y="161147"/>
                  </a:cubicBezTo>
                  <a:lnTo>
                    <a:pt x="6343977" y="1485422"/>
                  </a:lnTo>
                  <a:cubicBezTo>
                    <a:pt x="6343977" y="1573905"/>
                    <a:pt x="6159176" y="1646075"/>
                    <a:pt x="5931340" y="1646075"/>
                  </a:cubicBezTo>
                  <a:close/>
                </a:path>
              </a:pathLst>
            </a:custGeom>
            <a:grpFill/>
            <a:ln w="12700">
              <a:solidFill>
                <a:srgbClr val="000000"/>
              </a:solidFill>
            </a:ln>
          </p:spPr>
          <p:txBody>
            <a:bodyPr/>
            <a:lstStyle/>
            <a:p>
              <a:endParaRPr lang="en-GB" dirty="0"/>
            </a:p>
          </p:txBody>
        </p:sp>
      </p:grpSp>
      <p:grpSp>
        <p:nvGrpSpPr>
          <p:cNvPr id="6" name="Group 6">
            <a:extLst>
              <a:ext uri="{C183D7F6-B498-43B3-948B-1728B52AA6E4}">
                <adec:decorative xmlns:adec="http://schemas.microsoft.com/office/drawing/2017/decorative" val="1"/>
              </a:ext>
            </a:extLst>
          </p:cNvPr>
          <p:cNvGrpSpPr/>
          <p:nvPr/>
        </p:nvGrpSpPr>
        <p:grpSpPr>
          <a:xfrm>
            <a:off x="3171480" y="2607573"/>
            <a:ext cx="4199225" cy="1717988"/>
            <a:chOff x="0" y="0"/>
            <a:chExt cx="6343977" cy="3276959"/>
          </a:xfrm>
          <a:solidFill>
            <a:schemeClr val="bg1">
              <a:lumMod val="95000"/>
            </a:schemeClr>
          </a:solidFill>
        </p:grpSpPr>
        <p:sp>
          <p:nvSpPr>
            <p:cNvPr id="7" name="Freeform 7"/>
            <p:cNvSpPr/>
            <p:nvPr/>
          </p:nvSpPr>
          <p:spPr>
            <a:xfrm>
              <a:off x="0" y="0"/>
              <a:ext cx="6343977" cy="3276959"/>
            </a:xfrm>
            <a:custGeom>
              <a:avLst/>
              <a:gdLst/>
              <a:ahLst/>
              <a:cxnLst/>
              <a:rect l="l" t="t" r="r" b="b"/>
              <a:pathLst>
                <a:path w="6343977" h="3276959">
                  <a:moveTo>
                    <a:pt x="5931340" y="3276959"/>
                  </a:moveTo>
                  <a:lnTo>
                    <a:pt x="412637" y="3276959"/>
                  </a:lnTo>
                  <a:cubicBezTo>
                    <a:pt x="184801" y="3276959"/>
                    <a:pt x="0" y="3133285"/>
                    <a:pt x="0" y="2957136"/>
                  </a:cubicBezTo>
                  <a:lnTo>
                    <a:pt x="0" y="320807"/>
                  </a:lnTo>
                  <a:cubicBezTo>
                    <a:pt x="0" y="143674"/>
                    <a:pt x="184801" y="0"/>
                    <a:pt x="412637" y="0"/>
                  </a:cubicBezTo>
                  <a:lnTo>
                    <a:pt x="5931340" y="0"/>
                  </a:lnTo>
                  <a:cubicBezTo>
                    <a:pt x="6159176" y="0"/>
                    <a:pt x="6343977" y="143674"/>
                    <a:pt x="6343977" y="320807"/>
                  </a:cubicBezTo>
                  <a:lnTo>
                    <a:pt x="6343977" y="2957136"/>
                  </a:lnTo>
                  <a:cubicBezTo>
                    <a:pt x="6343977" y="3133285"/>
                    <a:pt x="6159176" y="3276959"/>
                    <a:pt x="5931340" y="3276959"/>
                  </a:cubicBezTo>
                  <a:close/>
                </a:path>
              </a:pathLst>
            </a:custGeom>
            <a:grpFill/>
            <a:ln w="12700">
              <a:solidFill>
                <a:srgbClr val="000000"/>
              </a:solidFill>
            </a:ln>
          </p:spPr>
          <p:txBody>
            <a:bodyPr/>
            <a:lstStyle/>
            <a:p>
              <a:endParaRPr lang="en-GB" dirty="0"/>
            </a:p>
          </p:txBody>
        </p:sp>
      </p:grpSp>
      <p:sp>
        <p:nvSpPr>
          <p:cNvPr id="8" name="Freeform 8">
            <a:extLst>
              <a:ext uri="{C183D7F6-B498-43B3-948B-1728B52AA6E4}">
                <adec:decorative xmlns:adec="http://schemas.microsoft.com/office/drawing/2017/decorative" val="1"/>
              </a:ext>
            </a:extLst>
          </p:cNvPr>
          <p:cNvSpPr/>
          <p:nvPr/>
        </p:nvSpPr>
        <p:spPr>
          <a:xfrm>
            <a:off x="5271093" y="1144550"/>
            <a:ext cx="1388175" cy="1388175"/>
          </a:xfrm>
          <a:custGeom>
            <a:avLst/>
            <a:gdLst/>
            <a:ahLst/>
            <a:cxnLst/>
            <a:rect l="l" t="t" r="r" b="b"/>
            <a:pathLst>
              <a:path w="1388175" h="1388175">
                <a:moveTo>
                  <a:pt x="0" y="0"/>
                </a:moveTo>
                <a:lnTo>
                  <a:pt x="1388175" y="0"/>
                </a:lnTo>
                <a:lnTo>
                  <a:pt x="1388175" y="1388175"/>
                </a:lnTo>
                <a:lnTo>
                  <a:pt x="0" y="13881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9" name="Freeform 9">
            <a:extLst>
              <a:ext uri="{C183D7F6-B498-43B3-948B-1728B52AA6E4}">
                <adec:decorative xmlns:adec="http://schemas.microsoft.com/office/drawing/2017/decorative" val="1"/>
              </a:ext>
            </a:extLst>
          </p:cNvPr>
          <p:cNvSpPr/>
          <p:nvPr/>
        </p:nvSpPr>
        <p:spPr>
          <a:xfrm>
            <a:off x="2827257" y="6800384"/>
            <a:ext cx="2017793" cy="983460"/>
          </a:xfrm>
          <a:custGeom>
            <a:avLst/>
            <a:gdLst/>
            <a:ahLst/>
            <a:cxnLst/>
            <a:rect l="l" t="t" r="r" b="b"/>
            <a:pathLst>
              <a:path w="2788389" h="1265231">
                <a:moveTo>
                  <a:pt x="0" y="0"/>
                </a:moveTo>
                <a:lnTo>
                  <a:pt x="2788389" y="0"/>
                </a:lnTo>
                <a:lnTo>
                  <a:pt x="2788389" y="1265232"/>
                </a:lnTo>
                <a:lnTo>
                  <a:pt x="0" y="1265232"/>
                </a:lnTo>
                <a:lnTo>
                  <a:pt x="0" y="0"/>
                </a:lnTo>
                <a:close/>
              </a:path>
            </a:pathLst>
          </a:custGeom>
          <a:blipFill>
            <a:blip r:embed="rId8"/>
            <a:stretch>
              <a:fillRect/>
            </a:stretch>
          </a:blipFill>
        </p:spPr>
        <p:txBody>
          <a:bodyPr/>
          <a:lstStyle/>
          <a:p>
            <a:endParaRPr lang="en-GB" dirty="0"/>
          </a:p>
        </p:txBody>
      </p:sp>
      <p:grpSp>
        <p:nvGrpSpPr>
          <p:cNvPr id="10" name="Group 10">
            <a:extLst>
              <a:ext uri="{C183D7F6-B498-43B3-948B-1728B52AA6E4}">
                <adec:decorative xmlns:adec="http://schemas.microsoft.com/office/drawing/2017/decorative" val="1"/>
              </a:ext>
            </a:extLst>
          </p:cNvPr>
          <p:cNvGrpSpPr/>
          <p:nvPr/>
        </p:nvGrpSpPr>
        <p:grpSpPr>
          <a:xfrm>
            <a:off x="756000" y="2353341"/>
            <a:ext cx="2268000" cy="22680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7C1C0"/>
            </a:solidFill>
          </p:spPr>
          <p:txBody>
            <a:bodyPr/>
            <a:lstStyle/>
            <a:p>
              <a:endParaRPr lang="en-GB" dirty="0"/>
            </a:p>
          </p:txBody>
        </p:sp>
        <p:sp>
          <p:nvSpPr>
            <p:cNvPr id="12" name="TextBox 12"/>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r>
                <a:rPr lang="en-US" sz="1400" dirty="0">
                  <a:solidFill>
                    <a:srgbClr val="000000"/>
                  </a:solidFill>
                  <a:latin typeface="Canva Sans"/>
                  <a:ea typeface="Canva Sans"/>
                  <a:cs typeface="Canva Sans"/>
                  <a:sym typeface="Canva Sans"/>
                </a:rPr>
                <a:t>Domestic upholstered furniture</a:t>
              </a:r>
            </a:p>
          </p:txBody>
        </p:sp>
      </p:grpSp>
      <p:grpSp>
        <p:nvGrpSpPr>
          <p:cNvPr id="13" name="Group 13">
            <a:extLst>
              <a:ext uri="{C183D7F6-B498-43B3-948B-1728B52AA6E4}">
                <adec:decorative xmlns:adec="http://schemas.microsoft.com/office/drawing/2017/decorative" val="1"/>
              </a:ext>
            </a:extLst>
          </p:cNvPr>
          <p:cNvGrpSpPr/>
          <p:nvPr/>
        </p:nvGrpSpPr>
        <p:grpSpPr>
          <a:xfrm>
            <a:off x="0" y="4415461"/>
            <a:ext cx="1558427" cy="155842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5B2"/>
            </a:solidFill>
          </p:spPr>
          <p:txBody>
            <a:bodyPr/>
            <a:lstStyle/>
            <a:p>
              <a:endParaRPr lang="en-GB" dirty="0"/>
            </a:p>
          </p:txBody>
        </p:sp>
        <p:sp>
          <p:nvSpPr>
            <p:cNvPr id="15" name="TextBox 15"/>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r>
                <a:rPr lang="en-US" sz="1400" dirty="0">
                  <a:solidFill>
                    <a:srgbClr val="FFFFFF"/>
                  </a:solidFill>
                  <a:latin typeface="Canva Sans"/>
                  <a:ea typeface="Canva Sans"/>
                  <a:cs typeface="Canva Sans"/>
                  <a:sym typeface="Canva Sans"/>
                </a:rPr>
                <a:t>Upholstered seating</a:t>
              </a:r>
            </a:p>
          </p:txBody>
        </p:sp>
      </p:grpSp>
      <p:grpSp>
        <p:nvGrpSpPr>
          <p:cNvPr id="16" name="Group 16">
            <a:extLst>
              <a:ext uri="{C183D7F6-B498-43B3-948B-1728B52AA6E4}">
                <adec:decorative xmlns:adec="http://schemas.microsoft.com/office/drawing/2017/decorative" val="1"/>
              </a:ext>
            </a:extLst>
          </p:cNvPr>
          <p:cNvGrpSpPr/>
          <p:nvPr/>
        </p:nvGrpSpPr>
        <p:grpSpPr>
          <a:xfrm>
            <a:off x="1089809" y="5973889"/>
            <a:ext cx="1177341" cy="117734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B1D3"/>
            </a:solidFill>
          </p:spPr>
          <p:txBody>
            <a:bodyPr/>
            <a:lstStyle/>
            <a:p>
              <a:endParaRPr lang="en-GB" dirty="0"/>
            </a:p>
          </p:txBody>
        </p:sp>
        <p:sp>
          <p:nvSpPr>
            <p:cNvPr id="18" name="TextBox 18"/>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r>
                <a:rPr lang="en-US" sz="1400" dirty="0">
                  <a:solidFill>
                    <a:srgbClr val="FFFFFF"/>
                  </a:solidFill>
                  <a:latin typeface="Canva Sans"/>
                  <a:ea typeface="Canva Sans"/>
                  <a:cs typeface="Canva Sans"/>
                  <a:sym typeface="Canva Sans"/>
                </a:rPr>
                <a:t>Scatter cushions</a:t>
              </a:r>
            </a:p>
          </p:txBody>
        </p:sp>
      </p:grpSp>
      <p:grpSp>
        <p:nvGrpSpPr>
          <p:cNvPr id="19" name="Group 19">
            <a:extLst>
              <a:ext uri="{C183D7F6-B498-43B3-948B-1728B52AA6E4}">
                <adec:decorative xmlns:adec="http://schemas.microsoft.com/office/drawing/2017/decorative" val="1"/>
              </a:ext>
            </a:extLst>
          </p:cNvPr>
          <p:cNvGrpSpPr/>
          <p:nvPr/>
        </p:nvGrpSpPr>
        <p:grpSpPr>
          <a:xfrm>
            <a:off x="2051466" y="4621341"/>
            <a:ext cx="1728534" cy="172853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5C9BC"/>
            </a:solidFill>
          </p:spPr>
          <p:txBody>
            <a:bodyPr/>
            <a:lstStyle/>
            <a:p>
              <a:endParaRPr lang="en-GB" dirty="0"/>
            </a:p>
          </p:txBody>
        </p:sp>
        <p:sp>
          <p:nvSpPr>
            <p:cNvPr id="21" name="TextBox 21"/>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r>
                <a:rPr lang="en-US" sz="1400" dirty="0">
                  <a:solidFill>
                    <a:srgbClr val="FFFFFF"/>
                  </a:solidFill>
                  <a:latin typeface="Canva Sans"/>
                  <a:ea typeface="Canva Sans"/>
                  <a:cs typeface="Canva Sans"/>
                  <a:sym typeface="Canva Sans"/>
                </a:rPr>
                <a:t>Chairs, sofas</a:t>
              </a:r>
            </a:p>
          </p:txBody>
        </p:sp>
      </p:grpSp>
      <p:grpSp>
        <p:nvGrpSpPr>
          <p:cNvPr id="22" name="Group 22">
            <a:extLst>
              <a:ext uri="{C183D7F6-B498-43B3-948B-1728B52AA6E4}">
                <adec:decorative xmlns:adec="http://schemas.microsoft.com/office/drawing/2017/decorative" val="1"/>
              </a:ext>
            </a:extLst>
          </p:cNvPr>
          <p:cNvGrpSpPr/>
          <p:nvPr/>
        </p:nvGrpSpPr>
        <p:grpSpPr>
          <a:xfrm>
            <a:off x="3917840" y="4518048"/>
            <a:ext cx="1353253" cy="1353253"/>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966"/>
            </a:solidFill>
          </p:spPr>
          <p:txBody>
            <a:bodyPr/>
            <a:lstStyle/>
            <a:p>
              <a:endParaRPr lang="en-GB" dirty="0"/>
            </a:p>
          </p:txBody>
        </p:sp>
        <p:sp>
          <p:nvSpPr>
            <p:cNvPr id="24" name="TextBox 24"/>
            <p:cNvSpPr txBox="1"/>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r>
                <a:rPr lang="en-US" sz="1400" dirty="0">
                  <a:solidFill>
                    <a:srgbClr val="FFFFFF"/>
                  </a:solidFill>
                  <a:latin typeface="Canva Sans"/>
                  <a:ea typeface="Canva Sans"/>
                  <a:cs typeface="Canva Sans"/>
                  <a:sym typeface="Canva Sans"/>
                </a:rPr>
                <a:t>Sofa-beds, futons</a:t>
              </a:r>
            </a:p>
          </p:txBody>
        </p:sp>
      </p:grpSp>
      <p:sp>
        <p:nvSpPr>
          <p:cNvPr id="25" name="Freeform 25">
            <a:extLst>
              <a:ext uri="{C183D7F6-B498-43B3-948B-1728B52AA6E4}">
                <adec:decorative xmlns:adec="http://schemas.microsoft.com/office/drawing/2017/decorative" val="1"/>
              </a:ext>
            </a:extLst>
          </p:cNvPr>
          <p:cNvSpPr/>
          <p:nvPr/>
        </p:nvSpPr>
        <p:spPr>
          <a:xfrm>
            <a:off x="5144225" y="6237166"/>
            <a:ext cx="1795253" cy="1119952"/>
          </a:xfrm>
          <a:custGeom>
            <a:avLst/>
            <a:gdLst/>
            <a:ahLst/>
            <a:cxnLst/>
            <a:rect l="l" t="t" r="r" b="b"/>
            <a:pathLst>
              <a:path w="2396396" h="1240135">
                <a:moveTo>
                  <a:pt x="0" y="0"/>
                </a:moveTo>
                <a:lnTo>
                  <a:pt x="2396396" y="0"/>
                </a:lnTo>
                <a:lnTo>
                  <a:pt x="2396396" y="1240135"/>
                </a:lnTo>
                <a:lnTo>
                  <a:pt x="0" y="1240135"/>
                </a:lnTo>
                <a:lnTo>
                  <a:pt x="0" y="0"/>
                </a:lnTo>
                <a:close/>
              </a:path>
            </a:pathLst>
          </a:custGeom>
          <a:blipFill>
            <a:blip r:embed="rId9"/>
            <a:stretch>
              <a:fillRect/>
            </a:stretch>
          </a:blipFill>
        </p:spPr>
        <p:txBody>
          <a:bodyPr/>
          <a:lstStyle/>
          <a:p>
            <a:endParaRPr lang="en-GB" dirty="0"/>
          </a:p>
        </p:txBody>
      </p:sp>
      <p:sp>
        <p:nvSpPr>
          <p:cNvPr id="26" name="Freeform 26">
            <a:extLst>
              <a:ext uri="{C183D7F6-B498-43B3-948B-1728B52AA6E4}">
                <adec:decorative xmlns:adec="http://schemas.microsoft.com/office/drawing/2017/decorative" val="1"/>
              </a:ext>
            </a:extLst>
          </p:cNvPr>
          <p:cNvSpPr/>
          <p:nvPr/>
        </p:nvSpPr>
        <p:spPr>
          <a:xfrm>
            <a:off x="5766393" y="5175796"/>
            <a:ext cx="912580" cy="798093"/>
          </a:xfrm>
          <a:custGeom>
            <a:avLst/>
            <a:gdLst/>
            <a:ahLst/>
            <a:cxnLst/>
            <a:rect l="l" t="t" r="r" b="b"/>
            <a:pathLst>
              <a:path w="912580" h="798093">
                <a:moveTo>
                  <a:pt x="0" y="0"/>
                </a:moveTo>
                <a:lnTo>
                  <a:pt x="912581" y="0"/>
                </a:lnTo>
                <a:lnTo>
                  <a:pt x="912581" y="798093"/>
                </a:lnTo>
                <a:lnTo>
                  <a:pt x="0" y="7980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dirty="0"/>
          </a:p>
        </p:txBody>
      </p:sp>
      <p:grpSp>
        <p:nvGrpSpPr>
          <p:cNvPr id="27" name="Group 27">
            <a:extLst>
              <a:ext uri="{C183D7F6-B498-43B3-948B-1728B52AA6E4}">
                <adec:decorative xmlns:adec="http://schemas.microsoft.com/office/drawing/2017/decorative" val="1"/>
              </a:ext>
            </a:extLst>
          </p:cNvPr>
          <p:cNvGrpSpPr/>
          <p:nvPr/>
        </p:nvGrpSpPr>
        <p:grpSpPr>
          <a:xfrm>
            <a:off x="2415921" y="7976332"/>
            <a:ext cx="4808946" cy="2247595"/>
            <a:chOff x="0" y="0"/>
            <a:chExt cx="6620910" cy="1859017"/>
          </a:xfrm>
          <a:solidFill>
            <a:schemeClr val="bg1">
              <a:lumMod val="95000"/>
            </a:schemeClr>
          </a:solidFill>
        </p:grpSpPr>
        <p:sp>
          <p:nvSpPr>
            <p:cNvPr id="28" name="Freeform 28"/>
            <p:cNvSpPr/>
            <p:nvPr/>
          </p:nvSpPr>
          <p:spPr>
            <a:xfrm>
              <a:off x="0" y="0"/>
              <a:ext cx="6620910" cy="1859017"/>
            </a:xfrm>
            <a:custGeom>
              <a:avLst/>
              <a:gdLst/>
              <a:ahLst/>
              <a:cxnLst/>
              <a:rect l="l" t="t" r="r" b="b"/>
              <a:pathLst>
                <a:path w="6620910" h="1859017">
                  <a:moveTo>
                    <a:pt x="6190260" y="1859017"/>
                  </a:moveTo>
                  <a:lnTo>
                    <a:pt x="430650" y="1859017"/>
                  </a:lnTo>
                  <a:cubicBezTo>
                    <a:pt x="192868" y="1859017"/>
                    <a:pt x="0" y="1777510"/>
                    <a:pt x="0" y="1677581"/>
                  </a:cubicBezTo>
                  <a:lnTo>
                    <a:pt x="0" y="181994"/>
                  </a:lnTo>
                  <a:cubicBezTo>
                    <a:pt x="0" y="81506"/>
                    <a:pt x="192868" y="0"/>
                    <a:pt x="430650" y="0"/>
                  </a:cubicBezTo>
                  <a:lnTo>
                    <a:pt x="6190260" y="0"/>
                  </a:lnTo>
                  <a:cubicBezTo>
                    <a:pt x="6428042" y="0"/>
                    <a:pt x="6620910" y="81506"/>
                    <a:pt x="6620910" y="181994"/>
                  </a:cubicBezTo>
                  <a:lnTo>
                    <a:pt x="6620910" y="1677581"/>
                  </a:lnTo>
                  <a:cubicBezTo>
                    <a:pt x="6620910" y="1777510"/>
                    <a:pt x="6428042" y="1859017"/>
                    <a:pt x="6190260" y="1859017"/>
                  </a:cubicBezTo>
                  <a:close/>
                </a:path>
              </a:pathLst>
            </a:custGeom>
            <a:grpFill/>
            <a:ln w="12700">
              <a:solidFill>
                <a:srgbClr val="000000"/>
              </a:solidFill>
            </a:ln>
          </p:spPr>
          <p:txBody>
            <a:bodyPr/>
            <a:lstStyle/>
            <a:p>
              <a:endParaRPr lang="en-GB" dirty="0"/>
            </a:p>
          </p:txBody>
        </p:sp>
      </p:grpSp>
      <p:sp>
        <p:nvSpPr>
          <p:cNvPr id="29" name="Freeform 29">
            <a:extLst>
              <a:ext uri="{C183D7F6-B498-43B3-948B-1728B52AA6E4}">
                <adec:decorative xmlns:adec="http://schemas.microsoft.com/office/drawing/2017/decorative" val="1"/>
              </a:ext>
            </a:extLst>
          </p:cNvPr>
          <p:cNvSpPr/>
          <p:nvPr/>
        </p:nvSpPr>
        <p:spPr>
          <a:xfrm>
            <a:off x="1202505" y="7258639"/>
            <a:ext cx="1011011" cy="1865960"/>
          </a:xfrm>
          <a:custGeom>
            <a:avLst/>
            <a:gdLst/>
            <a:ahLst/>
            <a:cxnLst/>
            <a:rect l="l" t="t" r="r" b="b"/>
            <a:pathLst>
              <a:path w="1011011" h="1865960">
                <a:moveTo>
                  <a:pt x="0" y="0"/>
                </a:moveTo>
                <a:lnTo>
                  <a:pt x="1011011" y="0"/>
                </a:lnTo>
                <a:lnTo>
                  <a:pt x="1011011" y="1865960"/>
                </a:lnTo>
                <a:lnTo>
                  <a:pt x="0" y="18659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dirty="0"/>
          </a:p>
        </p:txBody>
      </p:sp>
      <p:sp>
        <p:nvSpPr>
          <p:cNvPr id="30" name="TextBox 30"/>
          <p:cNvSpPr txBox="1"/>
          <p:nvPr/>
        </p:nvSpPr>
        <p:spPr>
          <a:xfrm>
            <a:off x="3452755" y="2725213"/>
            <a:ext cx="3886200" cy="1384995"/>
          </a:xfrm>
          <a:prstGeom prst="rect">
            <a:avLst/>
          </a:prstGeom>
        </p:spPr>
        <p:txBody>
          <a:bodyPr wrap="square" lIns="0" tIns="0" rIns="0" bIns="0" rtlCol="0" anchor="t">
            <a:spAutoFit/>
          </a:bodyPr>
          <a:lstStyle/>
          <a:p>
            <a:pPr algn="l">
              <a:lnSpc>
                <a:spcPts val="1721"/>
              </a:lnSpc>
              <a:spcBef>
                <a:spcPct val="0"/>
              </a:spcBef>
            </a:pPr>
            <a:r>
              <a:rPr lang="en-US" sz="1200" b="1" dirty="0">
                <a:latin typeface="Arial" panose="020B0604020202020204" pitchFamily="34" charset="0"/>
                <a:ea typeface="Arial Bold"/>
                <a:cs typeface="Arial" panose="020B0604020202020204" pitchFamily="34" charset="0"/>
                <a:sym typeface="Arial Bold"/>
              </a:rPr>
              <a:t>Fire label</a:t>
            </a:r>
          </a:p>
          <a:p>
            <a:pPr algn="l">
              <a:lnSpc>
                <a:spcPts val="1302"/>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You can only sell furniture that complies with the regulations. It can usually be identified by a fire label attached to the item. The label normally reads ‘carelessness causes fire’ and contains details of the product. </a:t>
            </a:r>
          </a:p>
          <a:p>
            <a:pPr algn="l">
              <a:lnSpc>
                <a:spcPts val="1302"/>
              </a:lnSpc>
              <a:spcBef>
                <a:spcPct val="0"/>
              </a:spcBef>
            </a:pPr>
            <a:endParaRPr lang="en-US" sz="1200" dirty="0">
              <a:latin typeface="Arial" panose="020B0604020202020204" pitchFamily="34" charset="0"/>
              <a:ea typeface="Arial"/>
              <a:cs typeface="Arial" panose="020B0604020202020204" pitchFamily="34" charset="0"/>
              <a:sym typeface="Arial"/>
            </a:endParaRPr>
          </a:p>
        </p:txBody>
      </p:sp>
      <p:sp>
        <p:nvSpPr>
          <p:cNvPr id="31" name="TextBox 31"/>
          <p:cNvSpPr txBox="1"/>
          <p:nvPr/>
        </p:nvSpPr>
        <p:spPr>
          <a:xfrm>
            <a:off x="344750" y="650492"/>
            <a:ext cx="4794975" cy="1051570"/>
          </a:xfrm>
          <a:prstGeom prst="rect">
            <a:avLst/>
          </a:prstGeom>
        </p:spPr>
        <p:txBody>
          <a:bodyPr wrap="square" lIns="0" tIns="0" rIns="0" bIns="0" rtlCol="0" anchor="t">
            <a:spAutoFit/>
          </a:bodyPr>
          <a:lstStyle/>
          <a:p>
            <a:pPr algn="l">
              <a:lnSpc>
                <a:spcPts val="1721"/>
              </a:lnSpc>
              <a:spcBef>
                <a:spcPct val="0"/>
              </a:spcBef>
            </a:pPr>
            <a:r>
              <a:rPr lang="en-US" sz="1200" b="1" dirty="0">
                <a:latin typeface="Arial" panose="020B0604020202020204" pitchFamily="34" charset="0"/>
                <a:ea typeface="Arial Bold"/>
                <a:cs typeface="Arial" panose="020B0604020202020204" pitchFamily="34" charset="0"/>
                <a:sym typeface="Arial Bold"/>
              </a:rPr>
              <a:t>Furniture</a:t>
            </a:r>
          </a:p>
          <a:p>
            <a:pPr algn="l">
              <a:lnSpc>
                <a:spcPts val="1302"/>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Additional </a:t>
            </a:r>
            <a:r>
              <a:rPr lang="en-US" sz="1200" b="1" dirty="0">
                <a:highlight>
                  <a:srgbClr val="FFFF00"/>
                </a:highlight>
                <a:latin typeface="Arial" panose="020B0604020202020204" pitchFamily="34" charset="0"/>
                <a:ea typeface="Arial"/>
                <a:cs typeface="Arial" panose="020B0604020202020204" pitchFamily="34" charset="0"/>
                <a:sym typeface="Arial"/>
                <a:hlinkClick r:id="rId14">
                  <a:extLst>
                    <a:ext uri="{A12FA001-AC4F-418D-AE19-62706E023703}">
                      <ahyp:hlinkClr xmlns:ahyp="http://schemas.microsoft.com/office/drawing/2018/hyperlinkcolor" val="tx"/>
                    </a:ext>
                  </a:extLst>
                </a:hlinkClick>
              </a:rPr>
              <a:t>regulations</a:t>
            </a:r>
            <a:r>
              <a:rPr lang="en-US" sz="1200" dirty="0">
                <a:latin typeface="Arial" panose="020B0604020202020204" pitchFamily="34" charset="0"/>
                <a:ea typeface="Arial"/>
                <a:cs typeface="Arial" panose="020B0604020202020204" pitchFamily="34" charset="0"/>
                <a:sym typeface="Arial"/>
              </a:rPr>
              <a:t> apply to any upholstered domestic furniture including sofas, cushions and pillows. </a:t>
            </a:r>
          </a:p>
          <a:p>
            <a:pPr algn="l">
              <a:lnSpc>
                <a:spcPts val="1302"/>
              </a:lnSpc>
              <a:spcBef>
                <a:spcPct val="0"/>
              </a:spcBef>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a:t>
            </a:r>
          </a:p>
        </p:txBody>
      </p:sp>
      <p:sp>
        <p:nvSpPr>
          <p:cNvPr id="32" name="TextBox 32"/>
          <p:cNvSpPr txBox="1"/>
          <p:nvPr/>
        </p:nvSpPr>
        <p:spPr>
          <a:xfrm>
            <a:off x="2480071" y="8069742"/>
            <a:ext cx="4680645" cy="1885131"/>
          </a:xfrm>
          <a:prstGeom prst="rect">
            <a:avLst/>
          </a:prstGeom>
        </p:spPr>
        <p:txBody>
          <a:bodyPr lIns="0" tIns="0" rIns="0" bIns="0" rtlCol="0" anchor="t">
            <a:spAutoFit/>
          </a:bodyPr>
          <a:lstStyle/>
          <a:p>
            <a:pPr algn="l">
              <a:lnSpc>
                <a:spcPts val="1701"/>
              </a:lnSpc>
              <a:spcBef>
                <a:spcPct val="0"/>
              </a:spcBef>
            </a:pPr>
            <a:r>
              <a:rPr lang="en-US" sz="1200" b="1" dirty="0">
                <a:latin typeface="Arial" panose="020B0604020202020204" pitchFamily="34" charset="0"/>
                <a:ea typeface="Arial Bold"/>
                <a:cs typeface="Arial" panose="020B0604020202020204" pitchFamily="34" charset="0"/>
                <a:sym typeface="Arial Bold"/>
              </a:rPr>
              <a:t>Clothing</a:t>
            </a:r>
          </a:p>
          <a:p>
            <a:pPr algn="l">
              <a:lnSpc>
                <a:spcPts val="1286"/>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Regulations also restrict the sale of certain items of clothing due to flammability. For example, </a:t>
            </a:r>
            <a:r>
              <a:rPr lang="en-US" sz="1200" b="1" u="sng" dirty="0">
                <a:highlight>
                  <a:srgbClr val="FFFF00"/>
                </a:highlight>
                <a:latin typeface="Arial" panose="020B0604020202020204" pitchFamily="34" charset="0"/>
                <a:ea typeface="Arial"/>
                <a:cs typeface="Arial" panose="020B0604020202020204" pitchFamily="34" charset="0"/>
                <a:sym typeface="Arial"/>
                <a:hlinkClick r:id="rId15">
                  <a:extLst>
                    <a:ext uri="{A12FA001-AC4F-418D-AE19-62706E023703}">
                      <ahyp:hlinkClr xmlns:ahyp="http://schemas.microsoft.com/office/drawing/2018/hyperlinkcolor" val="tx"/>
                    </a:ext>
                  </a:extLst>
                </a:hlinkClick>
              </a:rPr>
              <a:t>nightwear</a:t>
            </a:r>
            <a:r>
              <a:rPr lang="en-US" sz="1200" dirty="0">
                <a:latin typeface="Arial" panose="020B0604020202020204" pitchFamily="34" charset="0"/>
                <a:ea typeface="Arial"/>
                <a:cs typeface="Arial" panose="020B0604020202020204" pitchFamily="34" charset="0"/>
                <a:sym typeface="Arial"/>
              </a:rPr>
              <a:t> without a flammable warning label should not be sold. </a:t>
            </a:r>
          </a:p>
          <a:p>
            <a:pPr algn="l">
              <a:lnSpc>
                <a:spcPts val="1302"/>
              </a:lnSpc>
              <a:spcBef>
                <a:spcPct val="0"/>
              </a:spcBef>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This includes children and adult pyjamas and nightdresses, dressing</a:t>
            </a: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gowns and bathrobes. </a:t>
            </a:r>
          </a:p>
          <a:p>
            <a:pPr algn="l">
              <a:lnSpc>
                <a:spcPts val="1302"/>
              </a:lnSpc>
              <a:spcBef>
                <a:spcPct val="0"/>
              </a:spcBef>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Additionally, fancy dress items for children or adults should contain</a:t>
            </a: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a flammability warning label.</a:t>
            </a:r>
          </a:p>
        </p:txBody>
      </p:sp>
      <p:sp>
        <p:nvSpPr>
          <p:cNvPr id="36" name="Title 35">
            <a:extLst>
              <a:ext uri="{FF2B5EF4-FFF2-40B4-BE49-F238E27FC236}">
                <a16:creationId xmlns:a16="http://schemas.microsoft.com/office/drawing/2014/main" id="{04AFF972-967F-0C25-DCBD-8115B787DF2C}"/>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Case study continued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71618" y="266917"/>
            <a:ext cx="4990265" cy="1213627"/>
            <a:chOff x="0" y="0"/>
            <a:chExt cx="6343977" cy="1300508"/>
          </a:xfrm>
          <a:solidFill>
            <a:schemeClr val="bg1">
              <a:lumMod val="95000"/>
            </a:schemeClr>
          </a:solidFill>
        </p:grpSpPr>
        <p:sp>
          <p:nvSpPr>
            <p:cNvPr id="3" name="Freeform 3"/>
            <p:cNvSpPr/>
            <p:nvPr/>
          </p:nvSpPr>
          <p:spPr>
            <a:xfrm>
              <a:off x="0" y="0"/>
              <a:ext cx="6343977" cy="1300508"/>
            </a:xfrm>
            <a:custGeom>
              <a:avLst/>
              <a:gdLst/>
              <a:ahLst/>
              <a:cxnLst/>
              <a:rect l="l" t="t" r="r" b="b"/>
              <a:pathLst>
                <a:path w="6343977" h="1300508">
                  <a:moveTo>
                    <a:pt x="5931340" y="1300508"/>
                  </a:moveTo>
                  <a:lnTo>
                    <a:pt x="412637" y="1300508"/>
                  </a:lnTo>
                  <a:cubicBezTo>
                    <a:pt x="184801" y="1300508"/>
                    <a:pt x="0" y="1243489"/>
                    <a:pt x="0" y="1173581"/>
                  </a:cubicBezTo>
                  <a:lnTo>
                    <a:pt x="0" y="127317"/>
                  </a:lnTo>
                  <a:cubicBezTo>
                    <a:pt x="0" y="57019"/>
                    <a:pt x="184801" y="0"/>
                    <a:pt x="412637" y="0"/>
                  </a:cubicBezTo>
                  <a:lnTo>
                    <a:pt x="5931340" y="0"/>
                  </a:lnTo>
                  <a:cubicBezTo>
                    <a:pt x="6159176" y="0"/>
                    <a:pt x="6343977" y="57019"/>
                    <a:pt x="6343977" y="127317"/>
                  </a:cubicBezTo>
                  <a:lnTo>
                    <a:pt x="6343977" y="1173581"/>
                  </a:lnTo>
                  <a:cubicBezTo>
                    <a:pt x="6343977" y="1243489"/>
                    <a:pt x="6159176" y="1300508"/>
                    <a:pt x="5931340" y="1300508"/>
                  </a:cubicBezTo>
                  <a:close/>
                </a:path>
              </a:pathLst>
            </a:custGeom>
            <a:grpFill/>
            <a:ln w="12700">
              <a:solidFill>
                <a:srgbClr val="000000"/>
              </a:solidFill>
            </a:ln>
          </p:spPr>
          <p:txBody>
            <a:bodyPr/>
            <a:lstStyle/>
            <a:p>
              <a:endParaRPr lang="en-GB" dirty="0"/>
            </a:p>
          </p:txBody>
        </p:sp>
      </p:grpSp>
      <p:sp>
        <p:nvSpPr>
          <p:cNvPr id="4" name="Freeform 4">
            <a:extLst>
              <a:ext uri="{C183D7F6-B498-43B3-948B-1728B52AA6E4}">
                <adec:decorative xmlns:adec="http://schemas.microsoft.com/office/drawing/2017/decorative" val="1"/>
              </a:ext>
            </a:extLst>
          </p:cNvPr>
          <p:cNvSpPr/>
          <p:nvPr/>
        </p:nvSpPr>
        <p:spPr>
          <a:xfrm>
            <a:off x="2949870" y="3570745"/>
            <a:ext cx="1672720" cy="1854777"/>
          </a:xfrm>
          <a:custGeom>
            <a:avLst/>
            <a:gdLst/>
            <a:ahLst/>
            <a:cxnLst/>
            <a:rect l="l" t="t" r="r" b="b"/>
            <a:pathLst>
              <a:path w="1672720" h="1854777">
                <a:moveTo>
                  <a:pt x="0" y="0"/>
                </a:moveTo>
                <a:lnTo>
                  <a:pt x="1672720" y="0"/>
                </a:lnTo>
                <a:lnTo>
                  <a:pt x="1672720" y="1854777"/>
                </a:lnTo>
                <a:lnTo>
                  <a:pt x="0" y="18547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5" name="Freeform 5">
            <a:extLst>
              <a:ext uri="{C183D7F6-B498-43B3-948B-1728B52AA6E4}">
                <adec:decorative xmlns:adec="http://schemas.microsoft.com/office/drawing/2017/decorative" val="1"/>
              </a:ext>
            </a:extLst>
          </p:cNvPr>
          <p:cNvSpPr/>
          <p:nvPr/>
        </p:nvSpPr>
        <p:spPr>
          <a:xfrm rot="-5400000">
            <a:off x="0" y="7668000"/>
            <a:ext cx="3024000" cy="3024000"/>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6" name="Freeform 6">
            <a:extLst>
              <a:ext uri="{C183D7F6-B498-43B3-948B-1728B52AA6E4}">
                <adec:decorative xmlns:adec="http://schemas.microsoft.com/office/drawing/2017/decorative" val="1"/>
              </a:ext>
            </a:extLst>
          </p:cNvPr>
          <p:cNvSpPr/>
          <p:nvPr/>
        </p:nvSpPr>
        <p:spPr>
          <a:xfrm rot="-8100000">
            <a:off x="5292000" y="-244669"/>
            <a:ext cx="3024000" cy="2001338"/>
          </a:xfrm>
          <a:custGeom>
            <a:avLst/>
            <a:gdLst/>
            <a:ahLst/>
            <a:cxnLst/>
            <a:rect l="l" t="t" r="r" b="b"/>
            <a:pathLst>
              <a:path w="3024000" h="2001338">
                <a:moveTo>
                  <a:pt x="0" y="0"/>
                </a:moveTo>
                <a:lnTo>
                  <a:pt x="3024000" y="0"/>
                </a:lnTo>
                <a:lnTo>
                  <a:pt x="3024000" y="2001338"/>
                </a:lnTo>
                <a:lnTo>
                  <a:pt x="0" y="20013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7" name="Freeform 7">
            <a:extLst>
              <a:ext uri="{C183D7F6-B498-43B3-948B-1728B52AA6E4}">
                <adec:decorative xmlns:adec="http://schemas.microsoft.com/office/drawing/2017/decorative" val="1"/>
              </a:ext>
            </a:extLst>
          </p:cNvPr>
          <p:cNvSpPr/>
          <p:nvPr/>
        </p:nvSpPr>
        <p:spPr>
          <a:xfrm>
            <a:off x="4345322" y="1717346"/>
            <a:ext cx="2207663" cy="1741294"/>
          </a:xfrm>
          <a:custGeom>
            <a:avLst/>
            <a:gdLst/>
            <a:ahLst/>
            <a:cxnLst/>
            <a:rect l="l" t="t" r="r" b="b"/>
            <a:pathLst>
              <a:path w="2207663" h="1741294">
                <a:moveTo>
                  <a:pt x="0" y="0"/>
                </a:moveTo>
                <a:lnTo>
                  <a:pt x="2207664" y="0"/>
                </a:lnTo>
                <a:lnTo>
                  <a:pt x="2207664" y="1741295"/>
                </a:lnTo>
                <a:lnTo>
                  <a:pt x="0" y="1741295"/>
                </a:lnTo>
                <a:lnTo>
                  <a:pt x="0" y="0"/>
                </a:lnTo>
                <a:close/>
              </a:path>
            </a:pathLst>
          </a:custGeom>
          <a:blipFill>
            <a:blip r:embed="rId8"/>
            <a:stretch>
              <a:fillRect/>
            </a:stretch>
          </a:blipFill>
        </p:spPr>
        <p:txBody>
          <a:bodyPr/>
          <a:lstStyle/>
          <a:p>
            <a:endParaRPr lang="en-GB" dirty="0"/>
          </a:p>
        </p:txBody>
      </p:sp>
      <p:grpSp>
        <p:nvGrpSpPr>
          <p:cNvPr id="10" name="Group 10">
            <a:extLst>
              <a:ext uri="{C183D7F6-B498-43B3-948B-1728B52AA6E4}">
                <adec:decorative xmlns:adec="http://schemas.microsoft.com/office/drawing/2017/decorative" val="1"/>
              </a:ext>
            </a:extLst>
          </p:cNvPr>
          <p:cNvGrpSpPr/>
          <p:nvPr/>
        </p:nvGrpSpPr>
        <p:grpSpPr>
          <a:xfrm>
            <a:off x="440252" y="2013276"/>
            <a:ext cx="2423598" cy="2506134"/>
            <a:chOff x="0" y="0"/>
            <a:chExt cx="3878988" cy="1873046"/>
          </a:xfrm>
        </p:grpSpPr>
        <p:sp>
          <p:nvSpPr>
            <p:cNvPr id="11" name="Freeform 11"/>
            <p:cNvSpPr/>
            <p:nvPr/>
          </p:nvSpPr>
          <p:spPr>
            <a:xfrm>
              <a:off x="0" y="0"/>
              <a:ext cx="3878988" cy="1873046"/>
            </a:xfrm>
            <a:custGeom>
              <a:avLst/>
              <a:gdLst/>
              <a:ahLst/>
              <a:cxnLst/>
              <a:rect l="l" t="t" r="r" b="b"/>
              <a:pathLst>
                <a:path w="3878988" h="1873046">
                  <a:moveTo>
                    <a:pt x="3626683" y="1873046"/>
                  </a:moveTo>
                  <a:lnTo>
                    <a:pt x="252305" y="1873046"/>
                  </a:lnTo>
                  <a:cubicBezTo>
                    <a:pt x="112995" y="1873046"/>
                    <a:pt x="0" y="1790924"/>
                    <a:pt x="0" y="1690241"/>
                  </a:cubicBezTo>
                  <a:lnTo>
                    <a:pt x="0" y="183367"/>
                  </a:lnTo>
                  <a:cubicBezTo>
                    <a:pt x="0" y="82122"/>
                    <a:pt x="112995" y="0"/>
                    <a:pt x="252304" y="0"/>
                  </a:cubicBezTo>
                  <a:lnTo>
                    <a:pt x="3626683" y="0"/>
                  </a:lnTo>
                  <a:cubicBezTo>
                    <a:pt x="3765992" y="0"/>
                    <a:pt x="3878988" y="82122"/>
                    <a:pt x="3878988" y="183367"/>
                  </a:cubicBezTo>
                  <a:lnTo>
                    <a:pt x="3878988" y="1690241"/>
                  </a:lnTo>
                  <a:cubicBezTo>
                    <a:pt x="3878988" y="1790924"/>
                    <a:pt x="3765992" y="1873046"/>
                    <a:pt x="3626683" y="1873046"/>
                  </a:cubicBezTo>
                  <a:close/>
                </a:path>
              </a:pathLst>
            </a:custGeom>
            <a:solidFill>
              <a:schemeClr val="bg1">
                <a:lumMod val="95000"/>
              </a:schemeClr>
            </a:solidFill>
            <a:ln w="12700">
              <a:solidFill>
                <a:srgbClr val="000000"/>
              </a:solidFill>
            </a:ln>
          </p:spPr>
          <p:txBody>
            <a:bodyPr/>
            <a:lstStyle/>
            <a:p>
              <a:endParaRPr lang="en-GB" dirty="0"/>
            </a:p>
          </p:txBody>
        </p:sp>
      </p:grpSp>
      <p:sp>
        <p:nvSpPr>
          <p:cNvPr id="12" name="Freeform 12">
            <a:extLst>
              <a:ext uri="{C183D7F6-B498-43B3-948B-1728B52AA6E4}">
                <adec:decorative xmlns:adec="http://schemas.microsoft.com/office/drawing/2017/decorative" val="1"/>
              </a:ext>
            </a:extLst>
          </p:cNvPr>
          <p:cNvSpPr/>
          <p:nvPr/>
        </p:nvSpPr>
        <p:spPr>
          <a:xfrm>
            <a:off x="5165184" y="3763758"/>
            <a:ext cx="1441931" cy="1374040"/>
          </a:xfrm>
          <a:custGeom>
            <a:avLst/>
            <a:gdLst/>
            <a:ahLst/>
            <a:cxnLst/>
            <a:rect l="l" t="t" r="r" b="b"/>
            <a:pathLst>
              <a:path w="1441931" h="1374040">
                <a:moveTo>
                  <a:pt x="0" y="0"/>
                </a:moveTo>
                <a:lnTo>
                  <a:pt x="1441931" y="0"/>
                </a:lnTo>
                <a:lnTo>
                  <a:pt x="1441931" y="1374040"/>
                </a:lnTo>
                <a:lnTo>
                  <a:pt x="0" y="13740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dirty="0"/>
          </a:p>
        </p:txBody>
      </p:sp>
      <p:grpSp>
        <p:nvGrpSpPr>
          <p:cNvPr id="13" name="Group 13">
            <a:extLst>
              <a:ext uri="{C183D7F6-B498-43B3-948B-1728B52AA6E4}">
                <adec:decorative xmlns:adec="http://schemas.microsoft.com/office/drawing/2017/decorative" val="1"/>
              </a:ext>
            </a:extLst>
          </p:cNvPr>
          <p:cNvGrpSpPr/>
          <p:nvPr/>
        </p:nvGrpSpPr>
        <p:grpSpPr>
          <a:xfrm>
            <a:off x="253749" y="5571592"/>
            <a:ext cx="6391196" cy="2285925"/>
            <a:chOff x="0" y="0"/>
            <a:chExt cx="7823483" cy="3026629"/>
          </a:xfrm>
          <a:solidFill>
            <a:schemeClr val="bg1">
              <a:lumMod val="95000"/>
            </a:schemeClr>
          </a:solidFill>
        </p:grpSpPr>
        <p:sp>
          <p:nvSpPr>
            <p:cNvPr id="14" name="Freeform 14"/>
            <p:cNvSpPr/>
            <p:nvPr/>
          </p:nvSpPr>
          <p:spPr>
            <a:xfrm>
              <a:off x="0" y="0"/>
              <a:ext cx="7823483" cy="3026628"/>
            </a:xfrm>
            <a:custGeom>
              <a:avLst/>
              <a:gdLst/>
              <a:ahLst/>
              <a:cxnLst/>
              <a:rect l="l" t="t" r="r" b="b"/>
              <a:pathLst>
                <a:path w="7823483" h="3026628">
                  <a:moveTo>
                    <a:pt x="7314613" y="3026628"/>
                  </a:moveTo>
                  <a:lnTo>
                    <a:pt x="508870" y="3026628"/>
                  </a:lnTo>
                  <a:cubicBezTo>
                    <a:pt x="227899" y="3026628"/>
                    <a:pt x="0" y="2893929"/>
                    <a:pt x="0" y="2731237"/>
                  </a:cubicBezTo>
                  <a:lnTo>
                    <a:pt x="0" y="296301"/>
                  </a:lnTo>
                  <a:cubicBezTo>
                    <a:pt x="0" y="132699"/>
                    <a:pt x="227899" y="0"/>
                    <a:pt x="508870" y="0"/>
                  </a:cubicBezTo>
                  <a:lnTo>
                    <a:pt x="7314613" y="0"/>
                  </a:lnTo>
                  <a:cubicBezTo>
                    <a:pt x="7595584" y="0"/>
                    <a:pt x="7823483" y="132699"/>
                    <a:pt x="7823483" y="296301"/>
                  </a:cubicBezTo>
                  <a:lnTo>
                    <a:pt x="7823483" y="2731237"/>
                  </a:lnTo>
                  <a:cubicBezTo>
                    <a:pt x="7823483" y="2893929"/>
                    <a:pt x="7595584" y="3026628"/>
                    <a:pt x="7314613" y="3026628"/>
                  </a:cubicBezTo>
                  <a:close/>
                </a:path>
              </a:pathLst>
            </a:custGeom>
            <a:grpFill/>
            <a:ln w="12700">
              <a:solidFill>
                <a:srgbClr val="000000"/>
              </a:solidFill>
            </a:ln>
          </p:spPr>
          <p:txBody>
            <a:bodyPr/>
            <a:lstStyle/>
            <a:p>
              <a:endParaRPr lang="en-GB" dirty="0"/>
            </a:p>
          </p:txBody>
        </p:sp>
      </p:grpSp>
      <p:sp>
        <p:nvSpPr>
          <p:cNvPr id="15" name="Freeform 15">
            <a:extLst>
              <a:ext uri="{C183D7F6-B498-43B3-948B-1728B52AA6E4}">
                <adec:decorative xmlns:adec="http://schemas.microsoft.com/office/drawing/2017/decorative" val="1"/>
              </a:ext>
            </a:extLst>
          </p:cNvPr>
          <p:cNvSpPr/>
          <p:nvPr/>
        </p:nvSpPr>
        <p:spPr>
          <a:xfrm>
            <a:off x="5832020" y="8029889"/>
            <a:ext cx="1441931" cy="1858518"/>
          </a:xfrm>
          <a:custGeom>
            <a:avLst/>
            <a:gdLst/>
            <a:ahLst/>
            <a:cxnLst/>
            <a:rect l="l" t="t" r="r" b="b"/>
            <a:pathLst>
              <a:path w="1701387" h="2220407">
                <a:moveTo>
                  <a:pt x="0" y="0"/>
                </a:moveTo>
                <a:lnTo>
                  <a:pt x="1701387" y="0"/>
                </a:lnTo>
                <a:lnTo>
                  <a:pt x="1701387" y="2220407"/>
                </a:lnTo>
                <a:lnTo>
                  <a:pt x="0" y="2220407"/>
                </a:lnTo>
                <a:lnTo>
                  <a:pt x="0" y="0"/>
                </a:lnTo>
                <a:close/>
              </a:path>
            </a:pathLst>
          </a:custGeom>
          <a:blipFill>
            <a:blip r:embed="rId11"/>
            <a:stretch>
              <a:fillRect/>
            </a:stretch>
          </a:blipFill>
        </p:spPr>
        <p:txBody>
          <a:bodyPr/>
          <a:lstStyle/>
          <a:p>
            <a:endParaRPr lang="en-GB" dirty="0"/>
          </a:p>
        </p:txBody>
      </p:sp>
      <p:sp>
        <p:nvSpPr>
          <p:cNvPr id="16" name="Freeform 16">
            <a:extLst>
              <a:ext uri="{C183D7F6-B498-43B3-948B-1728B52AA6E4}">
                <adec:decorative xmlns:adec="http://schemas.microsoft.com/office/drawing/2017/decorative" val="1"/>
              </a:ext>
            </a:extLst>
          </p:cNvPr>
          <p:cNvSpPr/>
          <p:nvPr/>
        </p:nvSpPr>
        <p:spPr>
          <a:xfrm>
            <a:off x="2173307" y="8390248"/>
            <a:ext cx="1701387" cy="1708752"/>
          </a:xfrm>
          <a:custGeom>
            <a:avLst/>
            <a:gdLst/>
            <a:ahLst/>
            <a:cxnLst/>
            <a:rect l="l" t="t" r="r" b="b"/>
            <a:pathLst>
              <a:path w="1701387" h="1708752">
                <a:moveTo>
                  <a:pt x="0" y="0"/>
                </a:moveTo>
                <a:lnTo>
                  <a:pt x="1701386" y="0"/>
                </a:lnTo>
                <a:lnTo>
                  <a:pt x="1701386" y="1708753"/>
                </a:lnTo>
                <a:lnTo>
                  <a:pt x="0" y="1708753"/>
                </a:lnTo>
                <a:lnTo>
                  <a:pt x="0" y="0"/>
                </a:lnTo>
                <a:close/>
              </a:path>
            </a:pathLst>
          </a:custGeom>
          <a:blipFill>
            <a:blip r:embed="rId12"/>
            <a:stretch>
              <a:fillRect/>
            </a:stretch>
          </a:blipFill>
        </p:spPr>
        <p:txBody>
          <a:bodyPr/>
          <a:lstStyle/>
          <a:p>
            <a:endParaRPr lang="en-GB" dirty="0"/>
          </a:p>
        </p:txBody>
      </p:sp>
      <p:sp>
        <p:nvSpPr>
          <p:cNvPr id="17" name="TextBox 17"/>
          <p:cNvSpPr txBox="1"/>
          <p:nvPr/>
        </p:nvSpPr>
        <p:spPr>
          <a:xfrm>
            <a:off x="349524" y="335099"/>
            <a:ext cx="4724932" cy="884858"/>
          </a:xfrm>
          <a:prstGeom prst="rect">
            <a:avLst/>
          </a:prstGeom>
        </p:spPr>
        <p:txBody>
          <a:bodyPr wrap="square" lIns="0" tIns="0" rIns="0" bIns="0" rtlCol="0" anchor="t">
            <a:spAutoFit/>
          </a:bodyPr>
          <a:lstStyle/>
          <a:p>
            <a:pPr algn="l">
              <a:lnSpc>
                <a:spcPts val="1721"/>
              </a:lnSpc>
              <a:spcBef>
                <a:spcPct val="0"/>
              </a:spcBef>
            </a:pPr>
            <a:r>
              <a:rPr lang="en-US" sz="1200" b="1" dirty="0">
                <a:latin typeface="Arial" panose="020B0604020202020204" pitchFamily="34" charset="0"/>
                <a:ea typeface="Arial Bold"/>
                <a:cs typeface="Arial" panose="020B0604020202020204" pitchFamily="34" charset="0"/>
                <a:sym typeface="Arial Bold"/>
              </a:rPr>
              <a:t>Selling second-hand children’s clothing</a:t>
            </a:r>
          </a:p>
          <a:p>
            <a:pPr algn="l">
              <a:lnSpc>
                <a:spcPts val="1302"/>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Regulations cover many areas of children’s clothing. For example, it is prohibited to sell an outer garment with a hood, where a </a:t>
            </a:r>
            <a:r>
              <a:rPr lang="en-US" sz="1200" b="1" dirty="0">
                <a:highlight>
                  <a:srgbClr val="FFFF00"/>
                </a:highlight>
                <a:latin typeface="Arial" panose="020B0604020202020204" pitchFamily="34" charset="0"/>
                <a:ea typeface="Arial"/>
                <a:cs typeface="Arial" panose="020B0604020202020204" pitchFamily="34" charset="0"/>
                <a:sym typeface="Arial"/>
                <a:hlinkClick r:id="rId13">
                  <a:extLst>
                    <a:ext uri="{A12FA001-AC4F-418D-AE19-62706E023703}">
                      <ahyp:hlinkClr xmlns:ahyp="http://schemas.microsoft.com/office/drawing/2018/hyperlinkcolor" val="tx"/>
                    </a:ext>
                  </a:extLst>
                </a:hlinkClick>
              </a:rPr>
              <a:t>hood cord </a:t>
            </a:r>
            <a:r>
              <a:rPr lang="en-US" sz="1200" dirty="0">
                <a:latin typeface="Arial" panose="020B0604020202020204" pitchFamily="34" charset="0"/>
                <a:ea typeface="Arial"/>
                <a:cs typeface="Arial" panose="020B0604020202020204" pitchFamily="34" charset="0"/>
                <a:sym typeface="Arial"/>
              </a:rPr>
              <a:t>is fitted. This is to prevent injury and risk of strangulation.</a:t>
            </a:r>
          </a:p>
        </p:txBody>
      </p:sp>
      <p:sp>
        <p:nvSpPr>
          <p:cNvPr id="19" name="TextBox 19"/>
          <p:cNvSpPr txBox="1"/>
          <p:nvPr/>
        </p:nvSpPr>
        <p:spPr>
          <a:xfrm>
            <a:off x="608930" y="2268091"/>
            <a:ext cx="2040516" cy="2255297"/>
          </a:xfrm>
          <a:prstGeom prst="rect">
            <a:avLst/>
          </a:prstGeom>
        </p:spPr>
        <p:txBody>
          <a:bodyPr wrap="square" lIns="0" tIns="0" rIns="0" bIns="0" rtlCol="0" anchor="t">
            <a:spAutoFit/>
          </a:bodyPr>
          <a:lstStyle/>
          <a:p>
            <a:pPr algn="l">
              <a:lnSpc>
                <a:spcPts val="1721"/>
              </a:lnSpc>
              <a:spcBef>
                <a:spcPct val="0"/>
              </a:spcBef>
            </a:pPr>
            <a:r>
              <a:rPr lang="en-US" sz="1200" b="1" dirty="0">
                <a:latin typeface="Arial" panose="020B0604020202020204" pitchFamily="34" charset="0"/>
                <a:ea typeface="Arial Bold"/>
                <a:cs typeface="Arial" panose="020B0604020202020204" pitchFamily="34" charset="0"/>
                <a:sym typeface="Arial Bold"/>
              </a:rPr>
              <a:t>What garments are included?</a:t>
            </a:r>
          </a:p>
          <a:p>
            <a:pPr algn="l">
              <a:lnSpc>
                <a:spcPts val="1302"/>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A raincoat, overcoat, anorak, or other garments suitable for use as outwear, are best avoided for re-sale. This includes tracksuit tops and jumpsuits. It is applicable to anything with a hood intended as outwear.</a:t>
            </a:r>
          </a:p>
          <a:p>
            <a:pPr algn="l">
              <a:lnSpc>
                <a:spcPts val="1302"/>
              </a:lnSpc>
              <a:spcBef>
                <a:spcPct val="0"/>
              </a:spcBef>
            </a:pPr>
            <a:endParaRPr lang="en-US" sz="930" dirty="0">
              <a:solidFill>
                <a:srgbClr val="545454"/>
              </a:solidFill>
              <a:latin typeface="Arial"/>
              <a:ea typeface="Arial"/>
              <a:cs typeface="Arial"/>
              <a:sym typeface="Arial"/>
            </a:endParaRPr>
          </a:p>
          <a:p>
            <a:pPr algn="l">
              <a:lnSpc>
                <a:spcPts val="1302"/>
              </a:lnSpc>
              <a:spcBef>
                <a:spcPct val="0"/>
              </a:spcBef>
            </a:pPr>
            <a:endParaRPr lang="en-US" sz="930" dirty="0">
              <a:solidFill>
                <a:srgbClr val="545454"/>
              </a:solidFill>
              <a:latin typeface="Arial"/>
              <a:ea typeface="Arial"/>
              <a:cs typeface="Arial"/>
              <a:sym typeface="Arial"/>
            </a:endParaRPr>
          </a:p>
        </p:txBody>
      </p:sp>
      <p:sp>
        <p:nvSpPr>
          <p:cNvPr id="20" name="TextBox 20"/>
          <p:cNvSpPr txBox="1"/>
          <p:nvPr/>
        </p:nvSpPr>
        <p:spPr>
          <a:xfrm>
            <a:off x="440252" y="5653515"/>
            <a:ext cx="5895569" cy="2204001"/>
          </a:xfrm>
          <a:prstGeom prst="rect">
            <a:avLst/>
          </a:prstGeom>
        </p:spPr>
        <p:txBody>
          <a:bodyPr wrap="square" lIns="0" tIns="0" rIns="0" bIns="0" rtlCol="0" anchor="t">
            <a:spAutoFit/>
          </a:bodyPr>
          <a:lstStyle/>
          <a:p>
            <a:pPr algn="l">
              <a:lnSpc>
                <a:spcPts val="1721"/>
              </a:lnSpc>
              <a:spcBef>
                <a:spcPct val="0"/>
              </a:spcBef>
            </a:pPr>
            <a:r>
              <a:rPr lang="en-US" sz="1200" b="1" dirty="0">
                <a:latin typeface="Arial" panose="020B0604020202020204" pitchFamily="34" charset="0"/>
                <a:ea typeface="Arial Bold"/>
                <a:cs typeface="Arial" panose="020B0604020202020204" pitchFamily="34" charset="0"/>
                <a:sym typeface="Arial Bold"/>
              </a:rPr>
              <a:t>Other considerations with children’s clothing</a:t>
            </a:r>
          </a:p>
          <a:p>
            <a:pPr algn="l">
              <a:lnSpc>
                <a:spcPts val="1302"/>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It is necessary to be cautious when re-selling children’s clothing. You need to consider the safety risks that could be present with the garment.</a:t>
            </a:r>
          </a:p>
          <a:p>
            <a:pPr algn="l">
              <a:lnSpc>
                <a:spcPts val="1302"/>
              </a:lnSpc>
              <a:spcBef>
                <a:spcPct val="0"/>
              </a:spcBef>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 For example, you should consider things like:</a:t>
            </a:r>
          </a:p>
          <a:p>
            <a:pPr algn="l">
              <a:lnSpc>
                <a:spcPts val="1302"/>
              </a:lnSpc>
              <a:spcBef>
                <a:spcPct val="0"/>
              </a:spcBef>
            </a:pPr>
            <a:endParaRPr lang="en-US" sz="1200" dirty="0">
              <a:latin typeface="Arial" panose="020B0604020202020204" pitchFamily="34" charset="0"/>
              <a:ea typeface="Arial"/>
              <a:cs typeface="Arial" panose="020B0604020202020204" pitchFamily="34" charset="0"/>
              <a:sym typeface="Arial"/>
            </a:endParaRPr>
          </a:p>
          <a:p>
            <a:pPr marL="200787" lvl="1" indent="-100394" algn="l">
              <a:lnSpc>
                <a:spcPts val="1302"/>
              </a:lnSpc>
              <a:spcBef>
                <a:spcPct val="0"/>
              </a:spcBef>
              <a:buFont typeface="Arial"/>
              <a:buChar char="•"/>
            </a:pPr>
            <a:r>
              <a:rPr lang="en-US" sz="1200" dirty="0">
                <a:latin typeface="Arial" panose="020B0604020202020204" pitchFamily="34" charset="0"/>
                <a:ea typeface="Arial"/>
                <a:cs typeface="Arial" panose="020B0604020202020204" pitchFamily="34" charset="0"/>
                <a:sym typeface="Arial"/>
              </a:rPr>
              <a:t>Whether the clothing includes any loose buttons, press studs or other fastenings.</a:t>
            </a:r>
          </a:p>
          <a:p>
            <a:pPr marL="200787" lvl="1" indent="-100394" algn="l">
              <a:lnSpc>
                <a:spcPts val="1302"/>
              </a:lnSpc>
              <a:spcBef>
                <a:spcPct val="0"/>
              </a:spcBef>
              <a:buFont typeface="Arial"/>
              <a:buChar char="•"/>
            </a:pPr>
            <a:r>
              <a:rPr lang="en-US" sz="1200" dirty="0">
                <a:latin typeface="Arial" panose="020B0604020202020204" pitchFamily="34" charset="0"/>
                <a:ea typeface="Arial"/>
                <a:cs typeface="Arial" panose="020B0604020202020204" pitchFamily="34" charset="0"/>
                <a:sym typeface="Arial"/>
              </a:rPr>
              <a:t>Whether baby clothing has pompoms or toggles near the neck.</a:t>
            </a:r>
          </a:p>
          <a:p>
            <a:pPr algn="l">
              <a:lnSpc>
                <a:spcPts val="1302"/>
              </a:lnSpc>
              <a:spcBef>
                <a:spcPct val="0"/>
              </a:spcBef>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Regulations change regularly and it is sensible to always check the up-to-date guidance on Trading Standard’s </a:t>
            </a:r>
            <a:r>
              <a:rPr lang="en-US" sz="1200" b="1" dirty="0">
                <a:highlight>
                  <a:srgbClr val="FFFF00"/>
                </a:highlight>
                <a:latin typeface="Arial" panose="020B0604020202020204" pitchFamily="34" charset="0"/>
                <a:ea typeface="Arial"/>
                <a:cs typeface="Arial" panose="020B0604020202020204" pitchFamily="34" charset="0"/>
                <a:sym typeface="Arial"/>
                <a:hlinkClick r:id="rId14">
                  <a:extLst>
                    <a:ext uri="{A12FA001-AC4F-418D-AE19-62706E023703}">
                      <ahyp:hlinkClr xmlns:ahyp="http://schemas.microsoft.com/office/drawing/2018/hyperlinkcolor" val="tx"/>
                    </a:ext>
                  </a:extLst>
                </a:hlinkClick>
              </a:rPr>
              <a:t>Business Companion website</a:t>
            </a:r>
            <a:endParaRPr lang="en-US" sz="1200" b="1" dirty="0">
              <a:highlight>
                <a:srgbClr val="FFFF00"/>
              </a:highlight>
              <a:latin typeface="Arial" panose="020B0604020202020204" pitchFamily="34" charset="0"/>
              <a:ea typeface="Arial"/>
              <a:cs typeface="Arial" panose="020B0604020202020204" pitchFamily="34" charset="0"/>
              <a:sym typeface="Arial"/>
            </a:endParaRPr>
          </a:p>
          <a:p>
            <a:pPr algn="l">
              <a:lnSpc>
                <a:spcPts val="1302"/>
              </a:lnSpc>
              <a:spcBef>
                <a:spcPct val="0"/>
              </a:spcBef>
            </a:pPr>
            <a:endParaRPr lang="en-US" sz="930" dirty="0">
              <a:solidFill>
                <a:srgbClr val="545454"/>
              </a:solidFill>
              <a:latin typeface="Arial"/>
              <a:ea typeface="Arial"/>
              <a:cs typeface="Arial"/>
              <a:sym typeface="Arial"/>
            </a:endParaRPr>
          </a:p>
        </p:txBody>
      </p:sp>
      <p:sp>
        <p:nvSpPr>
          <p:cNvPr id="24" name="Title 23">
            <a:extLst>
              <a:ext uri="{FF2B5EF4-FFF2-40B4-BE49-F238E27FC236}">
                <a16:creationId xmlns:a16="http://schemas.microsoft.com/office/drawing/2014/main" id="{87D56A6D-E459-8F79-91A5-192811A597BC}"/>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Case study continued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C183D7F6-B498-43B3-948B-1728B52AA6E4}">
                <adec:decorative xmlns:adec="http://schemas.microsoft.com/office/drawing/2017/decorative" val="1"/>
              </a:ext>
            </a:extLst>
          </p:cNvPr>
          <p:cNvSpPr/>
          <p:nvPr/>
        </p:nvSpPr>
        <p:spPr>
          <a:xfrm rot="-5400000">
            <a:off x="0" y="7668000"/>
            <a:ext cx="3024000" cy="3024000"/>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5" name="Freeform 5">
            <a:extLst>
              <a:ext uri="{C183D7F6-B498-43B3-948B-1728B52AA6E4}">
                <adec:decorative xmlns:adec="http://schemas.microsoft.com/office/drawing/2017/decorative" val="1"/>
              </a:ext>
            </a:extLst>
          </p:cNvPr>
          <p:cNvSpPr/>
          <p:nvPr/>
        </p:nvSpPr>
        <p:spPr>
          <a:xfrm rot="-8100000">
            <a:off x="5292000" y="-244669"/>
            <a:ext cx="3024000" cy="2001338"/>
          </a:xfrm>
          <a:custGeom>
            <a:avLst/>
            <a:gdLst/>
            <a:ahLst/>
            <a:cxnLst/>
            <a:rect l="l" t="t" r="r" b="b"/>
            <a:pathLst>
              <a:path w="3024000" h="2001338">
                <a:moveTo>
                  <a:pt x="0" y="0"/>
                </a:moveTo>
                <a:lnTo>
                  <a:pt x="3024000" y="0"/>
                </a:lnTo>
                <a:lnTo>
                  <a:pt x="3024000" y="2001338"/>
                </a:lnTo>
                <a:lnTo>
                  <a:pt x="0" y="20013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dirty="0"/>
          </a:p>
        </p:txBody>
      </p:sp>
      <p:sp>
        <p:nvSpPr>
          <p:cNvPr id="6" name="Freeform 6">
            <a:extLst>
              <a:ext uri="{C183D7F6-B498-43B3-948B-1728B52AA6E4}">
                <adec:decorative xmlns:adec="http://schemas.microsoft.com/office/drawing/2017/decorative" val="1"/>
              </a:ext>
            </a:extLst>
          </p:cNvPr>
          <p:cNvSpPr/>
          <p:nvPr/>
        </p:nvSpPr>
        <p:spPr>
          <a:xfrm>
            <a:off x="477972" y="3224257"/>
            <a:ext cx="1521686" cy="1360007"/>
          </a:xfrm>
          <a:custGeom>
            <a:avLst/>
            <a:gdLst/>
            <a:ahLst/>
            <a:cxnLst/>
            <a:rect l="l" t="t" r="r" b="b"/>
            <a:pathLst>
              <a:path w="1521686" h="1360007">
                <a:moveTo>
                  <a:pt x="0" y="0"/>
                </a:moveTo>
                <a:lnTo>
                  <a:pt x="1521686" y="0"/>
                </a:lnTo>
                <a:lnTo>
                  <a:pt x="1521686" y="1360007"/>
                </a:lnTo>
                <a:lnTo>
                  <a:pt x="0" y="1360007"/>
                </a:lnTo>
                <a:lnTo>
                  <a:pt x="0" y="0"/>
                </a:lnTo>
                <a:close/>
              </a:path>
            </a:pathLst>
          </a:custGeom>
          <a:blipFill>
            <a:blip r:embed="rId7"/>
            <a:stretch>
              <a:fillRect/>
            </a:stretch>
          </a:blipFill>
        </p:spPr>
        <p:txBody>
          <a:bodyPr/>
          <a:lstStyle/>
          <a:p>
            <a:endParaRPr lang="en-GB" dirty="0"/>
          </a:p>
        </p:txBody>
      </p:sp>
      <p:sp>
        <p:nvSpPr>
          <p:cNvPr id="8" name="Freeform 8">
            <a:extLst>
              <a:ext uri="{C183D7F6-B498-43B3-948B-1728B52AA6E4}">
                <adec:decorative xmlns:adec="http://schemas.microsoft.com/office/drawing/2017/decorative" val="1"/>
              </a:ext>
            </a:extLst>
          </p:cNvPr>
          <p:cNvSpPr/>
          <p:nvPr/>
        </p:nvSpPr>
        <p:spPr>
          <a:xfrm>
            <a:off x="2695208" y="3119520"/>
            <a:ext cx="1577950" cy="1440238"/>
          </a:xfrm>
          <a:custGeom>
            <a:avLst/>
            <a:gdLst/>
            <a:ahLst/>
            <a:cxnLst/>
            <a:rect l="l" t="t" r="r" b="b"/>
            <a:pathLst>
              <a:path w="1577950" h="1440238">
                <a:moveTo>
                  <a:pt x="0" y="0"/>
                </a:moveTo>
                <a:lnTo>
                  <a:pt x="1577950" y="0"/>
                </a:lnTo>
                <a:lnTo>
                  <a:pt x="1577950" y="1440238"/>
                </a:lnTo>
                <a:lnTo>
                  <a:pt x="0" y="14402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grpSp>
        <p:nvGrpSpPr>
          <p:cNvPr id="9" name="Group 9">
            <a:extLst>
              <a:ext uri="{C183D7F6-B498-43B3-948B-1728B52AA6E4}">
                <adec:decorative xmlns:adec="http://schemas.microsoft.com/office/drawing/2017/decorative" val="1"/>
              </a:ext>
            </a:extLst>
          </p:cNvPr>
          <p:cNvGrpSpPr/>
          <p:nvPr/>
        </p:nvGrpSpPr>
        <p:grpSpPr>
          <a:xfrm>
            <a:off x="256935" y="1520878"/>
            <a:ext cx="5187711" cy="1423132"/>
            <a:chOff x="0" y="0"/>
            <a:chExt cx="7058811" cy="1936427"/>
          </a:xfrm>
          <a:solidFill>
            <a:schemeClr val="bg1">
              <a:lumMod val="95000"/>
            </a:schemeClr>
          </a:solidFill>
        </p:grpSpPr>
        <p:sp>
          <p:nvSpPr>
            <p:cNvPr id="10" name="Freeform 10"/>
            <p:cNvSpPr/>
            <p:nvPr/>
          </p:nvSpPr>
          <p:spPr>
            <a:xfrm>
              <a:off x="0" y="0"/>
              <a:ext cx="7058811" cy="1936427"/>
            </a:xfrm>
            <a:custGeom>
              <a:avLst/>
              <a:gdLst/>
              <a:ahLst/>
              <a:cxnLst/>
              <a:rect l="l" t="t" r="r" b="b"/>
              <a:pathLst>
                <a:path w="7058811" h="1936427">
                  <a:moveTo>
                    <a:pt x="6599679" y="1936427"/>
                  </a:moveTo>
                  <a:lnTo>
                    <a:pt x="459133" y="1936427"/>
                  </a:lnTo>
                  <a:cubicBezTo>
                    <a:pt x="205624" y="1936427"/>
                    <a:pt x="0" y="1851526"/>
                    <a:pt x="0" y="1747436"/>
                  </a:cubicBezTo>
                  <a:lnTo>
                    <a:pt x="0" y="189572"/>
                  </a:lnTo>
                  <a:cubicBezTo>
                    <a:pt x="0" y="84900"/>
                    <a:pt x="205624" y="0"/>
                    <a:pt x="459133" y="0"/>
                  </a:cubicBezTo>
                  <a:lnTo>
                    <a:pt x="6599679" y="0"/>
                  </a:lnTo>
                  <a:cubicBezTo>
                    <a:pt x="6853187" y="0"/>
                    <a:pt x="7058811" y="84900"/>
                    <a:pt x="7058811" y="189572"/>
                  </a:cubicBezTo>
                  <a:lnTo>
                    <a:pt x="7058811" y="1747436"/>
                  </a:lnTo>
                  <a:cubicBezTo>
                    <a:pt x="7058811" y="1851526"/>
                    <a:pt x="6853187" y="1936427"/>
                    <a:pt x="6599679" y="1936427"/>
                  </a:cubicBezTo>
                  <a:close/>
                </a:path>
              </a:pathLst>
            </a:custGeom>
            <a:grpFill/>
            <a:ln w="12700">
              <a:solidFill>
                <a:srgbClr val="000000"/>
              </a:solidFill>
            </a:ln>
          </p:spPr>
          <p:txBody>
            <a:bodyPr/>
            <a:lstStyle/>
            <a:p>
              <a:endParaRPr lang="en-GB" dirty="0"/>
            </a:p>
          </p:txBody>
        </p:sp>
      </p:grpSp>
      <p:sp>
        <p:nvSpPr>
          <p:cNvPr id="12" name="Freeform 12">
            <a:extLst>
              <a:ext uri="{C183D7F6-B498-43B3-948B-1728B52AA6E4}">
                <adec:decorative xmlns:adec="http://schemas.microsoft.com/office/drawing/2017/decorative" val="1"/>
              </a:ext>
            </a:extLst>
          </p:cNvPr>
          <p:cNvSpPr/>
          <p:nvPr/>
        </p:nvSpPr>
        <p:spPr>
          <a:xfrm>
            <a:off x="4913132" y="3018263"/>
            <a:ext cx="1404553" cy="1642752"/>
          </a:xfrm>
          <a:custGeom>
            <a:avLst/>
            <a:gdLst/>
            <a:ahLst/>
            <a:cxnLst/>
            <a:rect l="l" t="t" r="r" b="b"/>
            <a:pathLst>
              <a:path w="1404553" h="1642752">
                <a:moveTo>
                  <a:pt x="0" y="0"/>
                </a:moveTo>
                <a:lnTo>
                  <a:pt x="1404553" y="0"/>
                </a:lnTo>
                <a:lnTo>
                  <a:pt x="1404553" y="1642752"/>
                </a:lnTo>
                <a:lnTo>
                  <a:pt x="0" y="16427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dirty="0"/>
          </a:p>
        </p:txBody>
      </p:sp>
      <p:sp>
        <p:nvSpPr>
          <p:cNvPr id="14" name="TextBox 14"/>
          <p:cNvSpPr txBox="1"/>
          <p:nvPr/>
        </p:nvSpPr>
        <p:spPr>
          <a:xfrm>
            <a:off x="447339" y="1758172"/>
            <a:ext cx="4854912" cy="1077218"/>
          </a:xfrm>
          <a:prstGeom prst="rect">
            <a:avLst/>
          </a:prstGeom>
        </p:spPr>
        <p:txBody>
          <a:bodyPr wrap="square" lIns="0" tIns="0" rIns="0" bIns="0" rtlCol="0" anchor="t">
            <a:spAutoFit/>
          </a:bodyPr>
          <a:lstStyle/>
          <a:p>
            <a:pPr>
              <a:lnSpc>
                <a:spcPts val="1861"/>
              </a:lnSpc>
              <a:spcBef>
                <a:spcPct val="0"/>
              </a:spcBef>
            </a:pPr>
            <a:r>
              <a:rPr lang="en-US" sz="1200" b="1" dirty="0">
                <a:solidFill>
                  <a:srgbClr val="545454"/>
                </a:solidFill>
                <a:latin typeface="Arial" panose="020B0604020202020204" pitchFamily="34" charset="0"/>
                <a:ea typeface="Arial Bold"/>
                <a:cs typeface="Arial" panose="020B0604020202020204" pitchFamily="34" charset="0"/>
                <a:sym typeface="Arial Bold"/>
              </a:rPr>
              <a:t>Electrical goods</a:t>
            </a:r>
          </a:p>
          <a:p>
            <a:pPr>
              <a:lnSpc>
                <a:spcPts val="1302"/>
              </a:lnSpc>
              <a:spcBef>
                <a:spcPct val="0"/>
              </a:spcBef>
            </a:pPr>
            <a:endParaRPr lang="en-US" sz="1200" b="1" dirty="0">
              <a:solidFill>
                <a:srgbClr val="545454"/>
              </a:solidFill>
              <a:latin typeface="Arial" panose="020B0604020202020204" pitchFamily="34" charset="0"/>
              <a:ea typeface="Arial Bold"/>
              <a:cs typeface="Arial" panose="020B0604020202020204" pitchFamily="34" charset="0"/>
              <a:sym typeface="Arial Bold"/>
            </a:endParaRPr>
          </a:p>
          <a:p>
            <a:pPr>
              <a:lnSpc>
                <a:spcPts val="1302"/>
              </a:lnSpc>
              <a:spcBef>
                <a:spcPct val="0"/>
              </a:spcBef>
            </a:pPr>
            <a:r>
              <a:rPr lang="en-US" sz="1200" dirty="0">
                <a:latin typeface="Arial" panose="020B0604020202020204" pitchFamily="34" charset="0"/>
                <a:ea typeface="Arial"/>
                <a:cs typeface="Arial" panose="020B0604020202020204" pitchFamily="34" charset="0"/>
                <a:sym typeface="Arial"/>
              </a:rPr>
              <a:t>There are further regulations which cover the resale of </a:t>
            </a:r>
            <a:r>
              <a:rPr lang="en-US" sz="1200" b="1" dirty="0">
                <a:highlight>
                  <a:srgbClr val="FFFF00"/>
                </a:highlight>
                <a:latin typeface="Arial" panose="020B0604020202020204" pitchFamily="34" charset="0"/>
                <a:ea typeface="Arial"/>
                <a:cs typeface="Arial" panose="020B0604020202020204" pitchFamily="34" charset="0"/>
                <a:sym typeface="Arial"/>
                <a:hlinkClick r:id="rId12">
                  <a:extLst>
                    <a:ext uri="{A12FA001-AC4F-418D-AE19-62706E023703}">
                      <ahyp:hlinkClr xmlns:ahyp="http://schemas.microsoft.com/office/drawing/2018/hyperlinkcolor" val="tx"/>
                    </a:ext>
                  </a:extLst>
                </a:hlinkClick>
              </a:rPr>
              <a:t>electrical goods</a:t>
            </a:r>
            <a:r>
              <a:rPr lang="en-US" sz="1200" dirty="0">
                <a:latin typeface="Arial" panose="020B0604020202020204" pitchFamily="34" charset="0"/>
                <a:ea typeface="Arial"/>
                <a:cs typeface="Arial" panose="020B0604020202020204" pitchFamily="34" charset="0"/>
                <a:sym typeface="Arial"/>
              </a:rPr>
              <a:t>. These includes things like ensuring the appliance is fitted with an approved plug, have a UKCA/CE mark and a recent PAT test has been conducted.</a:t>
            </a:r>
          </a:p>
        </p:txBody>
      </p:sp>
      <p:sp>
        <p:nvSpPr>
          <p:cNvPr id="15" name="Freeform 9">
            <a:extLst>
              <a:ext uri="{C183D7F6-B498-43B3-948B-1728B52AA6E4}">
                <adec:decorative xmlns:adec="http://schemas.microsoft.com/office/drawing/2017/decorative" val="1"/>
              </a:ext>
            </a:extLst>
          </p:cNvPr>
          <p:cNvSpPr/>
          <p:nvPr/>
        </p:nvSpPr>
        <p:spPr>
          <a:xfrm>
            <a:off x="196850" y="308551"/>
            <a:ext cx="4716282" cy="964084"/>
          </a:xfrm>
          <a:custGeom>
            <a:avLst/>
            <a:gdLst/>
            <a:ahLst/>
            <a:cxnLst/>
            <a:rect l="l" t="t" r="r" b="b"/>
            <a:pathLst>
              <a:path w="6048000" h="1093680">
                <a:moveTo>
                  <a:pt x="0" y="0"/>
                </a:moveTo>
                <a:lnTo>
                  <a:pt x="6048000" y="0"/>
                </a:lnTo>
                <a:lnTo>
                  <a:pt x="6048000" y="1093680"/>
                </a:lnTo>
                <a:lnTo>
                  <a:pt x="0" y="1093680"/>
                </a:lnTo>
                <a:lnTo>
                  <a:pt x="0" y="0"/>
                </a:lnTo>
                <a:close/>
              </a:path>
            </a:pathLst>
          </a:custGeom>
          <a:blipFill>
            <a:blip r:embed="rId13"/>
            <a:stretch>
              <a:fillRect/>
            </a:stretch>
          </a:blipFill>
        </p:spPr>
        <p:txBody>
          <a:bodyPr/>
          <a:lstStyle/>
          <a:p>
            <a:endParaRPr lang="en-GB" dirty="0"/>
          </a:p>
        </p:txBody>
      </p:sp>
      <p:grpSp>
        <p:nvGrpSpPr>
          <p:cNvPr id="16" name="Group 6">
            <a:extLst>
              <a:ext uri="{C183D7F6-B498-43B3-948B-1728B52AA6E4}">
                <adec:decorative xmlns:adec="http://schemas.microsoft.com/office/drawing/2017/decorative" val="1"/>
              </a:ext>
            </a:extLst>
          </p:cNvPr>
          <p:cNvGrpSpPr/>
          <p:nvPr/>
        </p:nvGrpSpPr>
        <p:grpSpPr>
          <a:xfrm>
            <a:off x="1713102" y="5512833"/>
            <a:ext cx="5417947" cy="1360007"/>
            <a:chOff x="0" y="0"/>
            <a:chExt cx="6610701" cy="1467951"/>
          </a:xfrm>
          <a:solidFill>
            <a:schemeClr val="bg1">
              <a:lumMod val="95000"/>
            </a:schemeClr>
          </a:solidFill>
        </p:grpSpPr>
        <p:sp>
          <p:nvSpPr>
            <p:cNvPr id="17" name="Freeform 7"/>
            <p:cNvSpPr/>
            <p:nvPr/>
          </p:nvSpPr>
          <p:spPr>
            <a:xfrm>
              <a:off x="0" y="0"/>
              <a:ext cx="6610701" cy="1467951"/>
            </a:xfrm>
            <a:custGeom>
              <a:avLst/>
              <a:gdLst/>
              <a:ahLst/>
              <a:cxnLst/>
              <a:rect l="l" t="t" r="r" b="b"/>
              <a:pathLst>
                <a:path w="6610701" h="1467951">
                  <a:moveTo>
                    <a:pt x="6180715" y="1467951"/>
                  </a:moveTo>
                  <a:lnTo>
                    <a:pt x="429986" y="1467951"/>
                  </a:lnTo>
                  <a:cubicBezTo>
                    <a:pt x="192570" y="1467951"/>
                    <a:pt x="0" y="1403590"/>
                    <a:pt x="0" y="1324682"/>
                  </a:cubicBezTo>
                  <a:lnTo>
                    <a:pt x="0" y="143709"/>
                  </a:lnTo>
                  <a:cubicBezTo>
                    <a:pt x="0" y="64361"/>
                    <a:pt x="192570" y="0"/>
                    <a:pt x="429986" y="0"/>
                  </a:cubicBezTo>
                  <a:lnTo>
                    <a:pt x="6180715" y="0"/>
                  </a:lnTo>
                  <a:cubicBezTo>
                    <a:pt x="6418130" y="0"/>
                    <a:pt x="6610701" y="64361"/>
                    <a:pt x="6610701" y="143709"/>
                  </a:cubicBezTo>
                  <a:lnTo>
                    <a:pt x="6610701" y="1324682"/>
                  </a:lnTo>
                  <a:cubicBezTo>
                    <a:pt x="6610701" y="1403590"/>
                    <a:pt x="6418130" y="1467951"/>
                    <a:pt x="6180715" y="1467951"/>
                  </a:cubicBezTo>
                  <a:close/>
                </a:path>
              </a:pathLst>
            </a:custGeom>
            <a:grpFill/>
            <a:ln w="12700">
              <a:solidFill>
                <a:srgbClr val="000000"/>
              </a:solidFill>
            </a:ln>
          </p:spPr>
          <p:txBody>
            <a:bodyPr/>
            <a:lstStyle/>
            <a:p>
              <a:endParaRPr lang="en-GB" dirty="0"/>
            </a:p>
          </p:txBody>
        </p:sp>
      </p:grpSp>
      <p:sp>
        <p:nvSpPr>
          <p:cNvPr id="19" name="TextBox 18">
            <a:extLst>
              <a:ext uri="{FF2B5EF4-FFF2-40B4-BE49-F238E27FC236}">
                <a16:creationId xmlns:a16="http://schemas.microsoft.com/office/drawing/2014/main" id="{3D30A303-D40C-4121-5DD6-2B35CC2C6EAA}"/>
              </a:ext>
            </a:extLst>
          </p:cNvPr>
          <p:cNvSpPr txBox="1"/>
          <p:nvPr/>
        </p:nvSpPr>
        <p:spPr>
          <a:xfrm>
            <a:off x="1732742" y="5571304"/>
            <a:ext cx="5245907" cy="1092607"/>
          </a:xfrm>
          <a:prstGeom prst="rect">
            <a:avLst/>
          </a:prstGeom>
          <a:noFill/>
        </p:spPr>
        <p:txBody>
          <a:bodyPr wrap="square">
            <a:spAutoFit/>
          </a:bodyPr>
          <a:lstStyle/>
          <a:p>
            <a:pPr algn="l">
              <a:lnSpc>
                <a:spcPts val="1302"/>
              </a:lnSpc>
              <a:spcBef>
                <a:spcPct val="0"/>
              </a:spcBef>
            </a:pPr>
            <a:r>
              <a:rPr lang="en-US" sz="1200" b="1" dirty="0">
                <a:latin typeface="Arial" panose="020B0604020202020204" pitchFamily="34" charset="0"/>
                <a:ea typeface="Arial Bold"/>
                <a:cs typeface="Arial" panose="020B0604020202020204" pitchFamily="34" charset="0"/>
                <a:sym typeface="Arial Bold"/>
              </a:rPr>
              <a:t>Product recalls</a:t>
            </a:r>
          </a:p>
          <a:p>
            <a:pPr algn="l">
              <a:lnSpc>
                <a:spcPts val="1302"/>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Trading standards recommends checking if an appliance has been subject to a product recall before it is sold. A useful resource for checking UK product recalls is </a:t>
            </a:r>
            <a:r>
              <a:rPr lang="en-US" sz="1200" b="1" dirty="0">
                <a:highlight>
                  <a:srgbClr val="FFFF00"/>
                </a:highlight>
                <a:latin typeface="Arial" panose="020B0604020202020204" pitchFamily="34" charset="0"/>
                <a:ea typeface="Arial"/>
                <a:cs typeface="Arial" panose="020B0604020202020204" pitchFamily="34" charset="0"/>
                <a:sym typeface="Arial"/>
                <a:hlinkClick r:id="rId14" tooltip="https://www.electricalsafetyfirst.org.uk/product-recalls">
                  <a:extLst>
                    <a:ext uri="{A12FA001-AC4F-418D-AE19-62706E023703}">
                      <ahyp:hlinkClr xmlns:ahyp="http://schemas.microsoft.com/office/drawing/2018/hyperlinkcolor" val="tx"/>
                    </a:ext>
                  </a:extLst>
                </a:hlinkClick>
              </a:rPr>
              <a:t>Product Recalls &amp; Safety Notices | Electrical Safety First</a:t>
            </a:r>
            <a:r>
              <a:rPr lang="en-US" sz="1200" b="1" dirty="0">
                <a:highlight>
                  <a:srgbClr val="FFFF00"/>
                </a:highlight>
                <a:latin typeface="Arial" panose="020B0604020202020204" pitchFamily="34" charset="0"/>
                <a:ea typeface="Arial"/>
                <a:cs typeface="Arial" panose="020B0604020202020204" pitchFamily="34" charset="0"/>
                <a:sym typeface="Arial"/>
              </a:rPr>
              <a:t> </a:t>
            </a:r>
            <a:r>
              <a:rPr lang="en-US" sz="1200" dirty="0">
                <a:latin typeface="Arial" panose="020B0604020202020204" pitchFamily="34" charset="0"/>
                <a:ea typeface="Arial"/>
                <a:cs typeface="Arial" panose="020B0604020202020204" pitchFamily="34" charset="0"/>
                <a:sym typeface="Arial"/>
              </a:rPr>
              <a:t>.</a:t>
            </a:r>
          </a:p>
        </p:txBody>
      </p:sp>
      <p:grpSp>
        <p:nvGrpSpPr>
          <p:cNvPr id="20" name="Group 2">
            <a:extLst>
              <a:ext uri="{C183D7F6-B498-43B3-948B-1728B52AA6E4}">
                <adec:decorative xmlns:adec="http://schemas.microsoft.com/office/drawing/2017/decorative" val="1"/>
              </a:ext>
            </a:extLst>
          </p:cNvPr>
          <p:cNvGrpSpPr/>
          <p:nvPr/>
        </p:nvGrpSpPr>
        <p:grpSpPr>
          <a:xfrm>
            <a:off x="3551319" y="7571819"/>
            <a:ext cx="3494466" cy="1869844"/>
            <a:chOff x="0" y="0"/>
            <a:chExt cx="6388891" cy="3717276"/>
          </a:xfrm>
          <a:solidFill>
            <a:schemeClr val="bg1">
              <a:lumMod val="95000"/>
            </a:schemeClr>
          </a:solidFill>
        </p:grpSpPr>
        <p:sp>
          <p:nvSpPr>
            <p:cNvPr id="21" name="Freeform 3"/>
            <p:cNvSpPr/>
            <p:nvPr/>
          </p:nvSpPr>
          <p:spPr>
            <a:xfrm>
              <a:off x="0" y="0"/>
              <a:ext cx="6388891" cy="3717276"/>
            </a:xfrm>
            <a:custGeom>
              <a:avLst/>
              <a:gdLst/>
              <a:ahLst/>
              <a:cxnLst/>
              <a:rect l="l" t="t" r="r" b="b"/>
              <a:pathLst>
                <a:path w="6388891" h="3717276">
                  <a:moveTo>
                    <a:pt x="5973333" y="3717276"/>
                  </a:moveTo>
                  <a:lnTo>
                    <a:pt x="415558" y="3717276"/>
                  </a:lnTo>
                  <a:cubicBezTo>
                    <a:pt x="186109" y="3717276"/>
                    <a:pt x="0" y="3554296"/>
                    <a:pt x="0" y="3354479"/>
                  </a:cubicBezTo>
                  <a:lnTo>
                    <a:pt x="0" y="363913"/>
                  </a:lnTo>
                  <a:cubicBezTo>
                    <a:pt x="0" y="162980"/>
                    <a:pt x="186109" y="0"/>
                    <a:pt x="415558" y="0"/>
                  </a:cubicBezTo>
                  <a:lnTo>
                    <a:pt x="5973333" y="0"/>
                  </a:lnTo>
                  <a:cubicBezTo>
                    <a:pt x="6202783" y="0"/>
                    <a:pt x="6388891" y="162980"/>
                    <a:pt x="6388891" y="363913"/>
                  </a:cubicBezTo>
                  <a:lnTo>
                    <a:pt x="6388891" y="3354479"/>
                  </a:lnTo>
                  <a:cubicBezTo>
                    <a:pt x="6388891" y="3554296"/>
                    <a:pt x="6202783" y="3717276"/>
                    <a:pt x="5973333" y="3717276"/>
                  </a:cubicBezTo>
                  <a:close/>
                </a:path>
              </a:pathLst>
            </a:custGeom>
            <a:grpFill/>
            <a:ln w="12700">
              <a:solidFill>
                <a:srgbClr val="000000"/>
              </a:solidFill>
            </a:ln>
          </p:spPr>
          <p:txBody>
            <a:bodyPr/>
            <a:lstStyle/>
            <a:p>
              <a:endParaRPr lang="en-GB" dirty="0"/>
            </a:p>
          </p:txBody>
        </p:sp>
      </p:grpSp>
      <p:sp>
        <p:nvSpPr>
          <p:cNvPr id="22" name="TextBox 14"/>
          <p:cNvSpPr txBox="1"/>
          <p:nvPr/>
        </p:nvSpPr>
        <p:spPr>
          <a:xfrm>
            <a:off x="3778250" y="8066540"/>
            <a:ext cx="3140754" cy="833562"/>
          </a:xfrm>
          <a:prstGeom prst="rect">
            <a:avLst/>
          </a:prstGeom>
        </p:spPr>
        <p:txBody>
          <a:bodyPr wrap="square" lIns="0" tIns="0" rIns="0" bIns="0" rtlCol="0" anchor="t">
            <a:spAutoFit/>
          </a:bodyPr>
          <a:lstStyle/>
          <a:p>
            <a:pPr algn="l">
              <a:lnSpc>
                <a:spcPts val="1302"/>
              </a:lnSpc>
              <a:spcBef>
                <a:spcPct val="0"/>
              </a:spcBef>
            </a:pPr>
            <a:r>
              <a:rPr lang="en-US" sz="1200" b="1" dirty="0">
                <a:latin typeface="Arial" panose="020B0604020202020204" pitchFamily="34" charset="0"/>
                <a:ea typeface="Arial Bold"/>
                <a:cs typeface="Arial" panose="020B0604020202020204" pitchFamily="34" charset="0"/>
                <a:sym typeface="Arial Bold"/>
              </a:rPr>
              <a:t>Further information</a:t>
            </a:r>
          </a:p>
          <a:p>
            <a:pPr algn="l">
              <a:lnSpc>
                <a:spcPts val="1302"/>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You can find more information and guidance via the </a:t>
            </a:r>
            <a:r>
              <a:rPr lang="en-US" sz="1200" b="1" dirty="0">
                <a:highlight>
                  <a:srgbClr val="FFFF00"/>
                </a:highlight>
                <a:latin typeface="Arial" panose="020B0604020202020204" pitchFamily="34" charset="0"/>
                <a:ea typeface="Arial"/>
                <a:cs typeface="Arial" panose="020B0604020202020204" pitchFamily="34" charset="0"/>
                <a:sym typeface="Arial"/>
                <a:hlinkClick r:id="rId15" tooltip="https://www.charityretail.org.uk/charity-membership/">
                  <a:extLst>
                    <a:ext uri="{A12FA001-AC4F-418D-AE19-62706E023703}">
                      <ahyp:hlinkClr xmlns:ahyp="http://schemas.microsoft.com/office/drawing/2018/hyperlinkcolor" val="tx"/>
                    </a:ext>
                  </a:extLst>
                </a:hlinkClick>
              </a:rPr>
              <a:t>Charity Retail Association</a:t>
            </a:r>
            <a:r>
              <a:rPr lang="en-US" sz="1200" b="1" dirty="0">
                <a:highlight>
                  <a:srgbClr val="FFFF00"/>
                </a:highlight>
                <a:latin typeface="Arial" panose="020B0604020202020204" pitchFamily="34" charset="0"/>
                <a:ea typeface="Arial"/>
                <a:cs typeface="Arial" panose="020B0604020202020204" pitchFamily="34" charset="0"/>
                <a:sym typeface="Arial"/>
              </a:rPr>
              <a:t>.</a:t>
            </a:r>
            <a:endParaRPr lang="en-US" sz="1200" b="1" u="sng" dirty="0">
              <a:highlight>
                <a:srgbClr val="FFFF00"/>
              </a:highlight>
              <a:latin typeface="Arial" panose="020B0604020202020204" pitchFamily="34" charset="0"/>
              <a:ea typeface="Arial"/>
              <a:cs typeface="Arial" panose="020B0604020202020204" pitchFamily="34" charset="0"/>
              <a:sym typeface="Arial"/>
              <a:hlinkClick r:id="rId16" tooltip="https://www.gov.uk/government/publications/trustees-trading-and-tax-how-charities-may-lawfully-trade-cc35">
                <a:extLst>
                  <a:ext uri="{A12FA001-AC4F-418D-AE19-62706E023703}">
                    <ahyp:hlinkClr xmlns:ahyp="http://schemas.microsoft.com/office/drawing/2018/hyperlinkcolor" val="tx"/>
                  </a:ext>
                </a:extLst>
              </a:hlinkClick>
            </a:endParaRPr>
          </a:p>
        </p:txBody>
      </p:sp>
      <p:sp>
        <p:nvSpPr>
          <p:cNvPr id="23" name="Freeform 12">
            <a:extLst>
              <a:ext uri="{C183D7F6-B498-43B3-948B-1728B52AA6E4}">
                <adec:decorative xmlns:adec="http://schemas.microsoft.com/office/drawing/2017/decorative" val="1"/>
              </a:ext>
            </a:extLst>
          </p:cNvPr>
          <p:cNvSpPr/>
          <p:nvPr/>
        </p:nvSpPr>
        <p:spPr>
          <a:xfrm>
            <a:off x="1327076" y="7363822"/>
            <a:ext cx="1814368" cy="1562699"/>
          </a:xfrm>
          <a:custGeom>
            <a:avLst/>
            <a:gdLst/>
            <a:ahLst/>
            <a:cxnLst/>
            <a:rect l="l" t="t" r="r" b="b"/>
            <a:pathLst>
              <a:path w="3447753" h="2275517">
                <a:moveTo>
                  <a:pt x="0" y="0"/>
                </a:moveTo>
                <a:lnTo>
                  <a:pt x="3447753" y="0"/>
                </a:lnTo>
                <a:lnTo>
                  <a:pt x="3447753" y="2275517"/>
                </a:lnTo>
                <a:lnTo>
                  <a:pt x="0" y="2275517"/>
                </a:lnTo>
                <a:lnTo>
                  <a:pt x="0" y="0"/>
                </a:lnTo>
                <a:close/>
              </a:path>
            </a:pathLst>
          </a:custGeom>
          <a:blipFill>
            <a:blip r:embed="rId17"/>
            <a:stretch>
              <a:fillRect/>
            </a:stretch>
          </a:blipFill>
        </p:spPr>
        <p:txBody>
          <a:bodyPr/>
          <a:lstStyle/>
          <a:p>
            <a:endParaRPr lang="en-GB" dirty="0"/>
          </a:p>
        </p:txBody>
      </p:sp>
      <p:sp>
        <p:nvSpPr>
          <p:cNvPr id="26" name="Title 25">
            <a:extLst>
              <a:ext uri="{FF2B5EF4-FFF2-40B4-BE49-F238E27FC236}">
                <a16:creationId xmlns:a16="http://schemas.microsoft.com/office/drawing/2014/main" id="{00130FFD-D8A4-B46F-4BBC-C8C08E4EDCD5}"/>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Case study continued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546045" y="6561768"/>
            <a:ext cx="5213405" cy="1879490"/>
            <a:chOff x="0" y="0"/>
            <a:chExt cx="5297499" cy="2557383"/>
          </a:xfrm>
        </p:grpSpPr>
        <p:sp>
          <p:nvSpPr>
            <p:cNvPr id="3" name="Freeform 3"/>
            <p:cNvSpPr/>
            <p:nvPr/>
          </p:nvSpPr>
          <p:spPr>
            <a:xfrm>
              <a:off x="0" y="0"/>
              <a:ext cx="5297499" cy="2557383"/>
            </a:xfrm>
            <a:custGeom>
              <a:avLst/>
              <a:gdLst/>
              <a:ahLst/>
              <a:cxnLst/>
              <a:rect l="l" t="t" r="r" b="b"/>
              <a:pathLst>
                <a:path w="5297499" h="2557383">
                  <a:moveTo>
                    <a:pt x="4952929" y="2557383"/>
                  </a:moveTo>
                  <a:lnTo>
                    <a:pt x="344570" y="2557383"/>
                  </a:lnTo>
                  <a:cubicBezTo>
                    <a:pt x="154317" y="2557383"/>
                    <a:pt x="0" y="2445258"/>
                    <a:pt x="0" y="2307789"/>
                  </a:cubicBezTo>
                  <a:lnTo>
                    <a:pt x="0" y="250362"/>
                  </a:lnTo>
                  <a:cubicBezTo>
                    <a:pt x="0" y="112126"/>
                    <a:pt x="154317" y="0"/>
                    <a:pt x="344570" y="0"/>
                  </a:cubicBezTo>
                  <a:lnTo>
                    <a:pt x="4952929" y="0"/>
                  </a:lnTo>
                  <a:cubicBezTo>
                    <a:pt x="5143182" y="0"/>
                    <a:pt x="5297499" y="112126"/>
                    <a:pt x="5297499" y="250362"/>
                  </a:cubicBezTo>
                  <a:lnTo>
                    <a:pt x="5297499" y="2307789"/>
                  </a:lnTo>
                  <a:cubicBezTo>
                    <a:pt x="5297499" y="2445258"/>
                    <a:pt x="5143182" y="2557383"/>
                    <a:pt x="4952929" y="2557383"/>
                  </a:cubicBezTo>
                  <a:close/>
                </a:path>
              </a:pathLst>
            </a:custGeom>
            <a:solidFill>
              <a:schemeClr val="bg1">
                <a:lumMod val="95000"/>
              </a:schemeClr>
            </a:solidFill>
            <a:ln w="12700">
              <a:solidFill>
                <a:srgbClr val="000000"/>
              </a:solidFill>
            </a:ln>
          </p:spPr>
          <p:txBody>
            <a:bodyPr/>
            <a:lstStyle/>
            <a:p>
              <a:endParaRPr lang="en-GB" dirty="0"/>
            </a:p>
          </p:txBody>
        </p:sp>
      </p:grpSp>
      <p:grpSp>
        <p:nvGrpSpPr>
          <p:cNvPr id="4" name="Group 4">
            <a:extLst>
              <a:ext uri="{C183D7F6-B498-43B3-948B-1728B52AA6E4}">
                <adec:decorative xmlns:adec="http://schemas.microsoft.com/office/drawing/2017/decorative" val="1"/>
              </a:ext>
            </a:extLst>
          </p:cNvPr>
          <p:cNvGrpSpPr/>
          <p:nvPr/>
        </p:nvGrpSpPr>
        <p:grpSpPr>
          <a:xfrm>
            <a:off x="2753019" y="8739745"/>
            <a:ext cx="4675733" cy="1879490"/>
            <a:chOff x="0" y="0"/>
            <a:chExt cx="6362173" cy="2332235"/>
          </a:xfrm>
          <a:solidFill>
            <a:schemeClr val="bg1">
              <a:lumMod val="95000"/>
            </a:schemeClr>
          </a:solidFill>
        </p:grpSpPr>
        <p:sp>
          <p:nvSpPr>
            <p:cNvPr id="5" name="Freeform 5"/>
            <p:cNvSpPr/>
            <p:nvPr/>
          </p:nvSpPr>
          <p:spPr>
            <a:xfrm>
              <a:off x="0" y="0"/>
              <a:ext cx="6362173" cy="2332235"/>
            </a:xfrm>
            <a:custGeom>
              <a:avLst/>
              <a:gdLst/>
              <a:ahLst/>
              <a:cxnLst/>
              <a:rect l="l" t="t" r="r" b="b"/>
              <a:pathLst>
                <a:path w="6362173" h="2332235">
                  <a:moveTo>
                    <a:pt x="5948353" y="2332235"/>
                  </a:moveTo>
                  <a:lnTo>
                    <a:pt x="413821" y="2332235"/>
                  </a:lnTo>
                  <a:cubicBezTo>
                    <a:pt x="185331" y="2332235"/>
                    <a:pt x="0" y="2229981"/>
                    <a:pt x="0" y="2104615"/>
                  </a:cubicBezTo>
                  <a:lnTo>
                    <a:pt x="0" y="228321"/>
                  </a:lnTo>
                  <a:cubicBezTo>
                    <a:pt x="0" y="102254"/>
                    <a:pt x="185331" y="0"/>
                    <a:pt x="413820" y="0"/>
                  </a:cubicBezTo>
                  <a:lnTo>
                    <a:pt x="5948353" y="0"/>
                  </a:lnTo>
                  <a:cubicBezTo>
                    <a:pt x="6176842" y="0"/>
                    <a:pt x="6362173" y="102254"/>
                    <a:pt x="6362173" y="228321"/>
                  </a:cubicBezTo>
                  <a:lnTo>
                    <a:pt x="6362173" y="2104615"/>
                  </a:lnTo>
                  <a:cubicBezTo>
                    <a:pt x="6362173" y="2229981"/>
                    <a:pt x="6176842" y="2332235"/>
                    <a:pt x="5948353" y="2332235"/>
                  </a:cubicBezTo>
                  <a:close/>
                </a:path>
              </a:pathLst>
            </a:custGeom>
            <a:grpFill/>
            <a:ln w="12700">
              <a:solidFill>
                <a:srgbClr val="000000"/>
              </a:solidFill>
            </a:ln>
          </p:spPr>
          <p:txBody>
            <a:bodyPr/>
            <a:lstStyle/>
            <a:p>
              <a:endParaRPr lang="en-GB" dirty="0"/>
            </a:p>
          </p:txBody>
        </p:sp>
      </p:grpSp>
      <p:sp>
        <p:nvSpPr>
          <p:cNvPr id="6" name="Freeform 6">
            <a:extLst>
              <a:ext uri="{C183D7F6-B498-43B3-948B-1728B52AA6E4}">
                <adec:decorative xmlns:adec="http://schemas.microsoft.com/office/drawing/2017/decorative" val="1"/>
              </a:ext>
            </a:extLst>
          </p:cNvPr>
          <p:cNvSpPr/>
          <p:nvPr/>
        </p:nvSpPr>
        <p:spPr>
          <a:xfrm rot="-5400000">
            <a:off x="18666" y="7856638"/>
            <a:ext cx="2816695" cy="2854027"/>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grpSp>
        <p:nvGrpSpPr>
          <p:cNvPr id="8" name="Group 8">
            <a:extLst>
              <a:ext uri="{C183D7F6-B498-43B3-948B-1728B52AA6E4}">
                <adec:decorative xmlns:adec="http://schemas.microsoft.com/office/drawing/2017/decorative" val="1"/>
              </a:ext>
            </a:extLst>
          </p:cNvPr>
          <p:cNvGrpSpPr/>
          <p:nvPr/>
        </p:nvGrpSpPr>
        <p:grpSpPr>
          <a:xfrm>
            <a:off x="304860" y="1119629"/>
            <a:ext cx="5763147" cy="5171433"/>
            <a:chOff x="28081" y="-99127"/>
            <a:chExt cx="6759442" cy="6553770"/>
          </a:xfrm>
          <a:solidFill>
            <a:schemeClr val="bg1">
              <a:lumMod val="95000"/>
            </a:schemeClr>
          </a:solidFill>
        </p:grpSpPr>
        <p:sp>
          <p:nvSpPr>
            <p:cNvPr id="9" name="Freeform 9"/>
            <p:cNvSpPr/>
            <p:nvPr/>
          </p:nvSpPr>
          <p:spPr>
            <a:xfrm>
              <a:off x="28081" y="-99127"/>
              <a:ext cx="6759442" cy="6553770"/>
            </a:xfrm>
            <a:custGeom>
              <a:avLst/>
              <a:gdLst/>
              <a:ahLst/>
              <a:cxnLst/>
              <a:rect l="l" t="t" r="r" b="b"/>
              <a:pathLst>
                <a:path w="6759442" h="6514263">
                  <a:moveTo>
                    <a:pt x="6319782" y="6514263"/>
                  </a:moveTo>
                  <a:lnTo>
                    <a:pt x="439661" y="6514263"/>
                  </a:lnTo>
                  <a:cubicBezTo>
                    <a:pt x="196903" y="6514263"/>
                    <a:pt x="0" y="6228653"/>
                    <a:pt x="0" y="5878487"/>
                  </a:cubicBezTo>
                  <a:lnTo>
                    <a:pt x="0" y="637733"/>
                  </a:lnTo>
                  <a:cubicBezTo>
                    <a:pt x="0" y="285610"/>
                    <a:pt x="196903" y="0"/>
                    <a:pt x="439660" y="0"/>
                  </a:cubicBezTo>
                  <a:lnTo>
                    <a:pt x="6319782" y="0"/>
                  </a:lnTo>
                  <a:cubicBezTo>
                    <a:pt x="6562539" y="0"/>
                    <a:pt x="6759442" y="285610"/>
                    <a:pt x="6759442" y="637733"/>
                  </a:cubicBezTo>
                  <a:lnTo>
                    <a:pt x="6759442" y="5878487"/>
                  </a:lnTo>
                  <a:cubicBezTo>
                    <a:pt x="6759442" y="6228653"/>
                    <a:pt x="6562539" y="6514263"/>
                    <a:pt x="6319782" y="6514263"/>
                  </a:cubicBezTo>
                  <a:close/>
                </a:path>
              </a:pathLst>
            </a:custGeom>
            <a:grpFill/>
            <a:ln w="12700">
              <a:solidFill>
                <a:srgbClr val="000000"/>
              </a:solidFill>
            </a:ln>
          </p:spPr>
          <p:txBody>
            <a:bodyPr/>
            <a:lstStyle/>
            <a:p>
              <a:r>
                <a:rPr lang="en-GB" sz="1200" b="1" dirty="0">
                  <a:latin typeface="Arial" panose="020B0604020202020204" pitchFamily="34" charset="0"/>
                  <a:cs typeface="Arial" panose="020B0604020202020204" pitchFamily="34" charset="0"/>
                </a:rPr>
                <a:t>  </a:t>
              </a:r>
            </a:p>
            <a:p>
              <a:r>
                <a:rPr lang="en-GB" sz="1200" b="1" dirty="0">
                  <a:latin typeface="Arial" panose="020B0604020202020204" pitchFamily="34" charset="0"/>
                  <a:cs typeface="Arial" panose="020B0604020202020204" pitchFamily="34" charset="0"/>
                </a:rPr>
                <a:t>The Digital Markets, Competition and Consumers Act 2024</a:t>
              </a:r>
            </a:p>
            <a:p>
              <a:endParaRPr lang="en-GB" sz="1200" b="1"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New legislation has recently been introduced to strengthen consumer protection. The Act builds on existing consumer protection and regulations. It contains 32 banned commercial practices, including:</a:t>
              </a:r>
            </a:p>
            <a:p>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Stating a product will only be available for a limited time, or on certain terms for a limited time, which deprives consumers of the opportunity to make an informed choice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Creating the impression an item can be legally sold when it cannot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Submitting a fake review or commissioning or incentivising others to submit a fake review</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Providing access to product reviews without taking reasonable and proportionate steps to protect consumers from fake reviews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Claiming a business is about to cease trading, e.g., with a ‘closing down sale’ sign when it is untrue</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 Act also brings in controls around </a:t>
              </a:r>
              <a:r>
                <a:rPr lang="en-GB" sz="1200" b="1" dirty="0">
                  <a:latin typeface="Arial" panose="020B0604020202020204" pitchFamily="34" charset="0"/>
                  <a:cs typeface="Arial" panose="020B0604020202020204" pitchFamily="34" charset="0"/>
                </a:rPr>
                <a:t>drip-pricing </a:t>
              </a:r>
              <a:r>
                <a:rPr lang="en-GB" sz="1200" dirty="0">
                  <a:latin typeface="Arial" panose="020B0604020202020204" pitchFamily="34" charset="0"/>
                  <a:cs typeface="Arial" panose="020B0604020202020204" pitchFamily="34" charset="0"/>
                </a:rPr>
                <a:t>- this is where only part of the price is shown at first to the consumer with added amounts near the time of buying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There will also be additional controls introduced in relation to </a:t>
              </a:r>
              <a:r>
                <a:rPr lang="en-GB" sz="1200" b="1" dirty="0">
                  <a:latin typeface="Arial" panose="020B0604020202020204" pitchFamily="34" charset="0"/>
                  <a:cs typeface="Arial" panose="020B0604020202020204" pitchFamily="34" charset="0"/>
                </a:rPr>
                <a:t>subscription contracts</a:t>
              </a:r>
              <a:r>
                <a:rPr lang="en-GB" sz="1200" dirty="0">
                  <a:latin typeface="Arial" panose="020B0604020202020204" pitchFamily="34" charset="0"/>
                  <a:cs typeface="Arial" panose="020B0604020202020204" pitchFamily="34" charset="0"/>
                </a:rPr>
                <a:t>, such as sending consumers reminders for renewals and allowing them to exit the contract in a straightforward way.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More guidance on these changes including a range of short videos can be accessed </a:t>
              </a:r>
              <a:r>
                <a:rPr lang="en-GB" sz="1200" b="1" dirty="0">
                  <a:highlight>
                    <a:srgbClr val="FFFF00"/>
                  </a:highligh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here.</a:t>
              </a:r>
              <a:endParaRPr lang="en-GB" sz="1200" b="1" dirty="0">
                <a:highlight>
                  <a:srgbClr val="FFFF00"/>
                </a:highlight>
                <a:latin typeface="Arial" panose="020B0604020202020204" pitchFamily="34" charset="0"/>
                <a:cs typeface="Arial" panose="020B0604020202020204" pitchFamily="34" charset="0"/>
              </a:endParaRPr>
            </a:p>
          </p:txBody>
        </p:sp>
      </p:grpSp>
      <p:sp>
        <p:nvSpPr>
          <p:cNvPr id="10" name="Freeform 10">
            <a:extLst>
              <a:ext uri="{C183D7F6-B498-43B3-948B-1728B52AA6E4}">
                <adec:decorative xmlns:adec="http://schemas.microsoft.com/office/drawing/2017/decorative" val="1"/>
              </a:ext>
            </a:extLst>
          </p:cNvPr>
          <p:cNvSpPr/>
          <p:nvPr/>
        </p:nvSpPr>
        <p:spPr>
          <a:xfrm rot="-837694">
            <a:off x="5360153" y="5871216"/>
            <a:ext cx="838246" cy="1297092"/>
          </a:xfrm>
          <a:custGeom>
            <a:avLst/>
            <a:gdLst/>
            <a:ahLst/>
            <a:cxnLst/>
            <a:rect l="l" t="t" r="r" b="b"/>
            <a:pathLst>
              <a:path w="838246" h="1297092">
                <a:moveTo>
                  <a:pt x="0" y="0"/>
                </a:moveTo>
                <a:lnTo>
                  <a:pt x="838246" y="0"/>
                </a:lnTo>
                <a:lnTo>
                  <a:pt x="838246" y="1297092"/>
                </a:lnTo>
                <a:lnTo>
                  <a:pt x="0" y="12970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dirty="0"/>
          </a:p>
        </p:txBody>
      </p:sp>
      <p:sp>
        <p:nvSpPr>
          <p:cNvPr id="11" name="Freeform 11">
            <a:extLst>
              <a:ext uri="{C183D7F6-B498-43B3-948B-1728B52AA6E4}">
                <adec:decorative xmlns:adec="http://schemas.microsoft.com/office/drawing/2017/decorative" val="1"/>
              </a:ext>
            </a:extLst>
          </p:cNvPr>
          <p:cNvSpPr/>
          <p:nvPr/>
        </p:nvSpPr>
        <p:spPr>
          <a:xfrm rot="-1322704">
            <a:off x="2111868" y="8296063"/>
            <a:ext cx="448334" cy="1114767"/>
          </a:xfrm>
          <a:custGeom>
            <a:avLst/>
            <a:gdLst/>
            <a:ahLst/>
            <a:cxnLst/>
            <a:rect l="l" t="t" r="r" b="b"/>
            <a:pathLst>
              <a:path w="448334" h="1114767">
                <a:moveTo>
                  <a:pt x="0" y="0"/>
                </a:moveTo>
                <a:lnTo>
                  <a:pt x="448334" y="0"/>
                </a:lnTo>
                <a:lnTo>
                  <a:pt x="448334" y="1114767"/>
                </a:lnTo>
                <a:lnTo>
                  <a:pt x="0" y="11147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dirty="0"/>
          </a:p>
        </p:txBody>
      </p:sp>
      <p:sp>
        <p:nvSpPr>
          <p:cNvPr id="12" name="Freeform 12">
            <a:extLst>
              <a:ext uri="{C183D7F6-B498-43B3-948B-1728B52AA6E4}">
                <adec:decorative xmlns:adec="http://schemas.microsoft.com/office/drawing/2017/decorative" val="1"/>
              </a:ext>
            </a:extLst>
          </p:cNvPr>
          <p:cNvSpPr/>
          <p:nvPr/>
        </p:nvSpPr>
        <p:spPr>
          <a:xfrm>
            <a:off x="6068008" y="2389445"/>
            <a:ext cx="1488492" cy="1461018"/>
          </a:xfrm>
          <a:custGeom>
            <a:avLst/>
            <a:gdLst/>
            <a:ahLst/>
            <a:cxnLst/>
            <a:rect l="l" t="t" r="r" b="b"/>
            <a:pathLst>
              <a:path w="1512000" h="1450655">
                <a:moveTo>
                  <a:pt x="0" y="0"/>
                </a:moveTo>
                <a:lnTo>
                  <a:pt x="1512000" y="0"/>
                </a:lnTo>
                <a:lnTo>
                  <a:pt x="1512000" y="1450655"/>
                </a:lnTo>
                <a:lnTo>
                  <a:pt x="0" y="14506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dirty="0"/>
          </a:p>
        </p:txBody>
      </p:sp>
      <p:sp>
        <p:nvSpPr>
          <p:cNvPr id="13" name="Freeform 13">
            <a:extLst>
              <a:ext uri="{C183D7F6-B498-43B3-948B-1728B52AA6E4}">
                <adec:decorative xmlns:adec="http://schemas.microsoft.com/office/drawing/2017/decorative" val="1"/>
              </a:ext>
            </a:extLst>
          </p:cNvPr>
          <p:cNvSpPr/>
          <p:nvPr/>
        </p:nvSpPr>
        <p:spPr>
          <a:xfrm>
            <a:off x="6153708" y="4632260"/>
            <a:ext cx="1169662" cy="1371672"/>
          </a:xfrm>
          <a:custGeom>
            <a:avLst/>
            <a:gdLst/>
            <a:ahLst/>
            <a:cxnLst/>
            <a:rect l="l" t="t" r="r" b="b"/>
            <a:pathLst>
              <a:path w="1169662" h="1371672">
                <a:moveTo>
                  <a:pt x="0" y="0"/>
                </a:moveTo>
                <a:lnTo>
                  <a:pt x="1169662" y="0"/>
                </a:lnTo>
                <a:lnTo>
                  <a:pt x="1169662" y="1371672"/>
                </a:lnTo>
                <a:lnTo>
                  <a:pt x="0" y="13716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dirty="0"/>
          </a:p>
        </p:txBody>
      </p:sp>
      <p:sp>
        <p:nvSpPr>
          <p:cNvPr id="14" name="TextBox 14">
            <a:extLst>
              <a:ext uri="{C183D7F6-B498-43B3-948B-1728B52AA6E4}">
                <adec:decorative xmlns:adec="http://schemas.microsoft.com/office/drawing/2017/decorative" val="1"/>
              </a:ext>
            </a:extLst>
          </p:cNvPr>
          <p:cNvSpPr txBox="1"/>
          <p:nvPr/>
        </p:nvSpPr>
        <p:spPr>
          <a:xfrm>
            <a:off x="421402" y="1723650"/>
            <a:ext cx="5150090" cy="485582"/>
          </a:xfrm>
          <a:prstGeom prst="rect">
            <a:avLst/>
          </a:prstGeom>
        </p:spPr>
        <p:txBody>
          <a:bodyPr wrap="square" lIns="0" tIns="0" rIns="0" bIns="0" rtlCol="0" anchor="t">
            <a:spAutoFit/>
          </a:bodyPr>
          <a:lstStyle/>
          <a:p>
            <a:pPr algn="l">
              <a:lnSpc>
                <a:spcPts val="1302"/>
              </a:lnSpc>
              <a:spcBef>
                <a:spcPct val="0"/>
              </a:spcBef>
            </a:pPr>
            <a:endParaRPr lang="en-US" sz="930" dirty="0">
              <a:solidFill>
                <a:srgbClr val="545454"/>
              </a:solidFill>
              <a:latin typeface="Arial"/>
              <a:ea typeface="Arial"/>
              <a:cs typeface="Arial"/>
              <a:sym typeface="Arial"/>
            </a:endParaRPr>
          </a:p>
          <a:p>
            <a:pPr algn="l">
              <a:lnSpc>
                <a:spcPts val="1302"/>
              </a:lnSpc>
              <a:spcBef>
                <a:spcPct val="0"/>
              </a:spcBef>
            </a:pPr>
            <a:endParaRPr lang="en-US" sz="930" dirty="0">
              <a:solidFill>
                <a:srgbClr val="545454"/>
              </a:solidFill>
              <a:latin typeface="Arial"/>
              <a:ea typeface="Arial"/>
              <a:cs typeface="Arial"/>
              <a:sym typeface="Arial"/>
            </a:endParaRPr>
          </a:p>
          <a:p>
            <a:pPr algn="l">
              <a:lnSpc>
                <a:spcPts val="1302"/>
              </a:lnSpc>
            </a:pPr>
            <a:endParaRPr lang="en-US" sz="930" dirty="0">
              <a:solidFill>
                <a:srgbClr val="545454"/>
              </a:solidFill>
              <a:latin typeface="Arial"/>
              <a:ea typeface="Arial"/>
              <a:cs typeface="Arial"/>
              <a:sym typeface="Arial"/>
            </a:endParaRPr>
          </a:p>
        </p:txBody>
      </p:sp>
      <p:sp>
        <p:nvSpPr>
          <p:cNvPr id="15" name="Freeform 15">
            <a:extLst>
              <a:ext uri="{C183D7F6-B498-43B3-948B-1728B52AA6E4}">
                <adec:decorative xmlns:adec="http://schemas.microsoft.com/office/drawing/2017/decorative" val="1"/>
              </a:ext>
            </a:extLst>
          </p:cNvPr>
          <p:cNvSpPr/>
          <p:nvPr/>
        </p:nvSpPr>
        <p:spPr>
          <a:xfrm>
            <a:off x="5907432" y="6782037"/>
            <a:ext cx="1547856" cy="1079213"/>
          </a:xfrm>
          <a:custGeom>
            <a:avLst/>
            <a:gdLst/>
            <a:ahLst/>
            <a:cxnLst/>
            <a:rect l="l" t="t" r="r" b="b"/>
            <a:pathLst>
              <a:path w="1547856" h="1079213">
                <a:moveTo>
                  <a:pt x="0" y="0"/>
                </a:moveTo>
                <a:lnTo>
                  <a:pt x="1547856" y="0"/>
                </a:lnTo>
                <a:lnTo>
                  <a:pt x="1547856" y="1079212"/>
                </a:lnTo>
                <a:lnTo>
                  <a:pt x="0" y="107921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dirty="0"/>
          </a:p>
        </p:txBody>
      </p:sp>
      <p:sp>
        <p:nvSpPr>
          <p:cNvPr id="16" name="TextBox 16"/>
          <p:cNvSpPr txBox="1"/>
          <p:nvPr/>
        </p:nvSpPr>
        <p:spPr>
          <a:xfrm>
            <a:off x="304861" y="329661"/>
            <a:ext cx="6785679" cy="491481"/>
          </a:xfrm>
          <a:prstGeom prst="rect">
            <a:avLst/>
          </a:prstGeom>
        </p:spPr>
        <p:txBody>
          <a:bodyPr wrap="square" lIns="0" tIns="0" rIns="0" bIns="0" rtlCol="0" anchor="t">
            <a:spAutoFit/>
          </a:bodyPr>
          <a:lstStyle/>
          <a:p>
            <a:pPr marL="0" lvl="0" indent="0">
              <a:lnSpc>
                <a:spcPts val="4166"/>
              </a:lnSpc>
              <a:spcBef>
                <a:spcPct val="0"/>
              </a:spcBef>
            </a:pPr>
            <a:r>
              <a:rPr lang="en-US" sz="3000" b="1" dirty="0">
                <a:solidFill>
                  <a:srgbClr val="545454"/>
                </a:solidFill>
                <a:latin typeface="Arial Bold"/>
                <a:ea typeface="Arial Bold"/>
                <a:cs typeface="Arial Bold"/>
                <a:sym typeface="Arial Bold"/>
              </a:rPr>
              <a:t>Advertising</a:t>
            </a:r>
            <a:r>
              <a:rPr lang="en-US" sz="2976" b="1" dirty="0">
                <a:solidFill>
                  <a:srgbClr val="545454"/>
                </a:solidFill>
                <a:latin typeface="Arial Bold"/>
                <a:ea typeface="Arial Bold"/>
                <a:cs typeface="Arial Bold"/>
                <a:sym typeface="Arial Bold"/>
              </a:rPr>
              <a:t>, marketing and pricing</a:t>
            </a:r>
          </a:p>
        </p:txBody>
      </p:sp>
      <p:sp>
        <p:nvSpPr>
          <p:cNvPr id="17" name="TextBox 17"/>
          <p:cNvSpPr txBox="1"/>
          <p:nvPr/>
        </p:nvSpPr>
        <p:spPr>
          <a:xfrm>
            <a:off x="654235" y="6811927"/>
            <a:ext cx="4684424" cy="1333698"/>
          </a:xfrm>
          <a:prstGeom prst="rect">
            <a:avLst/>
          </a:prstGeom>
        </p:spPr>
        <p:txBody>
          <a:bodyPr wrap="square" lIns="0" tIns="0" rIns="0" bIns="0" rtlCol="0" anchor="t">
            <a:spAutoFit/>
          </a:bodyPr>
          <a:lstStyle/>
          <a:p>
            <a:pPr algn="l">
              <a:lnSpc>
                <a:spcPts val="1302"/>
              </a:lnSpc>
              <a:spcBef>
                <a:spcPct val="0"/>
              </a:spcBef>
            </a:pPr>
            <a:r>
              <a:rPr lang="en-US" sz="1200" b="1" dirty="0">
                <a:latin typeface="Arial" panose="020B0604020202020204" pitchFamily="34" charset="0"/>
                <a:ea typeface="Arial Bold"/>
                <a:cs typeface="Arial" panose="020B0604020202020204" pitchFamily="34" charset="0"/>
                <a:sym typeface="Arial Bold"/>
              </a:rPr>
              <a:t>Advertising Standards Authority (ASA) Guidelines </a:t>
            </a: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 </a:t>
            </a: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The ASA enforces the </a:t>
            </a:r>
            <a:r>
              <a:rPr lang="en-US" sz="1200" b="1" dirty="0">
                <a:highlight>
                  <a:srgbClr val="FFFF00"/>
                </a:highlight>
                <a:latin typeface="Arial" panose="020B0604020202020204" pitchFamily="34" charset="0"/>
                <a:ea typeface="Arial"/>
                <a:cs typeface="Arial" panose="020B0604020202020204" pitchFamily="34" charset="0"/>
                <a:sym typeface="Arial"/>
                <a:hlinkClick r:id="rId15">
                  <a:extLst>
                    <a:ext uri="{A12FA001-AC4F-418D-AE19-62706E023703}">
                      <ahyp:hlinkClr xmlns:ahyp="http://schemas.microsoft.com/office/drawing/2018/hyperlinkcolor" val="tx"/>
                    </a:ext>
                  </a:extLst>
                </a:hlinkClick>
              </a:rPr>
              <a:t>UK Code of Advertising </a:t>
            </a:r>
            <a:r>
              <a:rPr lang="en-US" sz="1200" dirty="0">
                <a:latin typeface="Arial" panose="020B0604020202020204" pitchFamily="34" charset="0"/>
                <a:ea typeface="Arial"/>
                <a:cs typeface="Arial" panose="020B0604020202020204" pitchFamily="34" charset="0"/>
                <a:sym typeface="Arial"/>
              </a:rPr>
              <a:t>which sets standards for advertisers. Some important aspects include the following:</a:t>
            </a: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Ads must be legal, decent, honest and truthful in nature. Full adherence is expected and is reinforced through fines or reputational damage.</a:t>
            </a: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 </a:t>
            </a:r>
          </a:p>
        </p:txBody>
      </p:sp>
      <p:sp>
        <p:nvSpPr>
          <p:cNvPr id="18" name="TextBox 18"/>
          <p:cNvSpPr txBox="1"/>
          <p:nvPr/>
        </p:nvSpPr>
        <p:spPr>
          <a:xfrm>
            <a:off x="2881828" y="8853446"/>
            <a:ext cx="4418113" cy="1667123"/>
          </a:xfrm>
          <a:prstGeom prst="rect">
            <a:avLst/>
          </a:prstGeom>
          <a:solidFill>
            <a:schemeClr val="bg1">
              <a:lumMod val="95000"/>
            </a:schemeClr>
          </a:solidFill>
        </p:spPr>
        <p:txBody>
          <a:bodyPr wrap="square" lIns="0" tIns="0" rIns="0" bIns="0" rtlCol="0" anchor="t">
            <a:spAutoFit/>
          </a:bodyPr>
          <a:lstStyle/>
          <a:p>
            <a:pPr algn="l">
              <a:lnSpc>
                <a:spcPts val="1302"/>
              </a:lnSpc>
              <a:spcBef>
                <a:spcPct val="0"/>
              </a:spcBef>
            </a:pPr>
            <a:r>
              <a:rPr lang="en-US" sz="1200" b="1" dirty="0">
                <a:latin typeface="Arial" panose="020B0604020202020204" pitchFamily="34" charset="0"/>
                <a:ea typeface="Arial Bold"/>
                <a:cs typeface="Arial" panose="020B0604020202020204" pitchFamily="34" charset="0"/>
                <a:sym typeface="Arial Bold"/>
              </a:rPr>
              <a:t>Digital Marketing </a:t>
            </a:r>
          </a:p>
          <a:p>
            <a:pPr algn="l">
              <a:lnSpc>
                <a:spcPts val="1302"/>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a:lnSpc>
                <a:spcPts val="1302"/>
              </a:lnSpc>
              <a:spcBef>
                <a:spcPct val="0"/>
              </a:spcBef>
            </a:pPr>
            <a:r>
              <a:rPr lang="en-US" sz="1200" dirty="0">
                <a:latin typeface="Arial"/>
                <a:ea typeface="Arial"/>
                <a:cs typeface="Arial"/>
                <a:sym typeface="Arial"/>
              </a:rPr>
              <a:t>Additional specific standards apply to digital advertisements., including provisions for honesty, responsibility, and the protection of children </a:t>
            </a:r>
          </a:p>
          <a:p>
            <a:pPr algn="l">
              <a:lnSpc>
                <a:spcPts val="1302"/>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For example, from 1 October 2025, paid digital advertising for </a:t>
            </a:r>
            <a:r>
              <a:rPr lang="en-US" sz="1200" b="1" dirty="0">
                <a:highlight>
                  <a:srgbClr val="FFFF00"/>
                </a:highlight>
                <a:latin typeface="Arial" panose="020B0604020202020204" pitchFamily="34" charset="0"/>
                <a:ea typeface="Arial"/>
                <a:cs typeface="Arial" panose="020B0604020202020204" pitchFamily="34" charset="0"/>
                <a:sym typeface="Arial"/>
                <a:hlinkClick r:id="rId16">
                  <a:extLst>
                    <a:ext uri="{A12FA001-AC4F-418D-AE19-62706E023703}">
                      <ahyp:hlinkClr xmlns:ahyp="http://schemas.microsoft.com/office/drawing/2018/hyperlinkcolor" val="tx"/>
                    </a:ext>
                  </a:extLst>
                </a:hlinkClick>
              </a:rPr>
              <a:t>High Fat Salt and Sugar</a:t>
            </a:r>
            <a:r>
              <a:rPr lang="en-US" sz="1200" dirty="0">
                <a:latin typeface="Arial" panose="020B0604020202020204" pitchFamily="34" charset="0"/>
                <a:ea typeface="Arial"/>
                <a:cs typeface="Arial" panose="020B0604020202020204" pitchFamily="34" charset="0"/>
                <a:sym typeface="Arial"/>
                <a:hlinkClick r:id="rId16">
                  <a:extLst>
                    <a:ext uri="{A12FA001-AC4F-418D-AE19-62706E023703}">
                      <ahyp:hlinkClr xmlns:ahyp="http://schemas.microsoft.com/office/drawing/2018/hyperlinkcolor" val="tx"/>
                    </a:ext>
                  </a:extLst>
                </a:hlinkClick>
              </a:rPr>
              <a:t> </a:t>
            </a:r>
            <a:r>
              <a:rPr lang="en-US" sz="1200" dirty="0">
                <a:latin typeface="Arial" panose="020B0604020202020204" pitchFamily="34" charset="0"/>
                <a:ea typeface="Arial"/>
                <a:cs typeface="Arial" panose="020B0604020202020204" pitchFamily="34" charset="0"/>
                <a:sym typeface="Arial"/>
              </a:rPr>
              <a:t>(HFSS) products will be banned entirely. </a:t>
            </a: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 </a:t>
            </a:r>
          </a:p>
        </p:txBody>
      </p:sp>
      <p:sp>
        <p:nvSpPr>
          <p:cNvPr id="22" name="Title 21">
            <a:extLst>
              <a:ext uri="{FF2B5EF4-FFF2-40B4-BE49-F238E27FC236}">
                <a16:creationId xmlns:a16="http://schemas.microsoft.com/office/drawing/2014/main" id="{33B05840-4A06-DD39-FF02-E37CAB33B594}"/>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Advertising, marketing and pricing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6259BA-4534-C946-3271-E162CCDCB1B3}"/>
              </a:ext>
            </a:extLst>
          </p:cNvPr>
          <p:cNvSpPr txBox="1"/>
          <p:nvPr/>
        </p:nvSpPr>
        <p:spPr>
          <a:xfrm>
            <a:off x="740834" y="1346200"/>
            <a:ext cx="6074833" cy="3249736"/>
          </a:xfrm>
          <a:prstGeom prst="rect">
            <a:avLst/>
          </a:prstGeom>
          <a:noFill/>
          <a:ln>
            <a:solidFill>
              <a:schemeClr val="accent2"/>
            </a:solidFill>
          </a:ln>
        </p:spPr>
        <p:txBody>
          <a:bodyPr wrap="square">
            <a:spAutoFit/>
          </a:bodyPr>
          <a:lstStyle/>
          <a:p>
            <a:pPr>
              <a:lnSpc>
                <a:spcPct val="107000"/>
              </a:lnSpc>
              <a:spcAft>
                <a:spcPts val="778"/>
              </a:spcAft>
            </a:pPr>
            <a:r>
              <a:rPr lang="en-GB" sz="1750" b="1" kern="100" dirty="0">
                <a:solidFill>
                  <a:srgbClr val="C00000"/>
                </a:solidFill>
                <a:latin typeface="Arial" panose="020B0604020202020204" pitchFamily="34" charset="0"/>
                <a:ea typeface="Aptos" panose="020B0004020202020204" pitchFamily="34" charset="0"/>
                <a:cs typeface="Times New Roman" panose="02020603050405020304" pitchFamily="18" charset="0"/>
              </a:rPr>
              <a:t>Disclaimer: The information contained in this toolkit was prepared by undergraduate law students in March 2025. It is for general information purposes only and is not intended, nor should it be relied upon, as a source of legal advice. The information relates to the laws of England and Wales only unless otherwise specified. Whilst reasonable steps have been taken to ensure that the information provided is correct at the time of creation, no representation is made as to the accuracy of information, nor that the information provided is comprehensive.</a:t>
            </a:r>
            <a:endParaRPr lang="en-GB" sz="1361" b="1"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5" name="Title 4">
            <a:extLst>
              <a:ext uri="{FF2B5EF4-FFF2-40B4-BE49-F238E27FC236}">
                <a16:creationId xmlns:a16="http://schemas.microsoft.com/office/drawing/2014/main" id="{C038C6D3-C514-F492-48DC-294723C3CE4E}"/>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Disclaimer</a:t>
            </a:r>
          </a:p>
        </p:txBody>
      </p:sp>
      <p:sp>
        <p:nvSpPr>
          <p:cNvPr id="4" name="TextBox 3">
            <a:extLst>
              <a:ext uri="{FF2B5EF4-FFF2-40B4-BE49-F238E27FC236}">
                <a16:creationId xmlns:a16="http://schemas.microsoft.com/office/drawing/2014/main" id="{EFE30D54-4E29-DAE5-8858-1F3CCC5D9905}"/>
              </a:ext>
            </a:extLst>
          </p:cNvPr>
          <p:cNvSpPr txBox="1"/>
          <p:nvPr/>
        </p:nvSpPr>
        <p:spPr>
          <a:xfrm>
            <a:off x="740834" y="4700369"/>
            <a:ext cx="5475816" cy="369332"/>
          </a:xfrm>
          <a:prstGeom prst="rect">
            <a:avLst/>
          </a:prstGeom>
          <a:noFill/>
        </p:spPr>
        <p:txBody>
          <a:bodyPr wrap="square">
            <a:spAutoFit/>
          </a:bodyPr>
          <a:lstStyle/>
          <a:p>
            <a:r>
              <a:rPr lang="en-GB" sz="1800" b="1" i="1" dirty="0">
                <a:solidFill>
                  <a:srgbClr val="000000"/>
                </a:solidFill>
                <a:effectLst/>
                <a:latin typeface="+mn-lt"/>
              </a:rPr>
              <a:t>(This toolkit is best viewed in “Slide Show” mode)</a:t>
            </a:r>
            <a:endParaRPr lang="en-GB" b="1" dirty="0"/>
          </a:p>
        </p:txBody>
      </p:sp>
    </p:spTree>
    <p:extLst>
      <p:ext uri="{BB962C8B-B14F-4D97-AF65-F5344CB8AC3E}">
        <p14:creationId xmlns:p14="http://schemas.microsoft.com/office/powerpoint/2010/main" val="1977627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0" y="7668000"/>
            <a:ext cx="3024000" cy="3024000"/>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3" name="Freeform 3">
            <a:extLst>
              <a:ext uri="{C183D7F6-B498-43B3-948B-1728B52AA6E4}">
                <adec:decorative xmlns:adec="http://schemas.microsoft.com/office/drawing/2017/decorative" val="1"/>
              </a:ext>
            </a:extLst>
          </p:cNvPr>
          <p:cNvSpPr/>
          <p:nvPr/>
        </p:nvSpPr>
        <p:spPr>
          <a:xfrm rot="-8100000">
            <a:off x="5292000" y="-244669"/>
            <a:ext cx="3024000" cy="2001338"/>
          </a:xfrm>
          <a:custGeom>
            <a:avLst/>
            <a:gdLst/>
            <a:ahLst/>
            <a:cxnLst/>
            <a:rect l="l" t="t" r="r" b="b"/>
            <a:pathLst>
              <a:path w="3024000" h="2001338">
                <a:moveTo>
                  <a:pt x="0" y="0"/>
                </a:moveTo>
                <a:lnTo>
                  <a:pt x="3024000" y="0"/>
                </a:lnTo>
                <a:lnTo>
                  <a:pt x="3024000" y="2001338"/>
                </a:lnTo>
                <a:lnTo>
                  <a:pt x="0" y="20013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4" name="Group 4">
            <a:extLst>
              <a:ext uri="{C183D7F6-B498-43B3-948B-1728B52AA6E4}">
                <adec:decorative xmlns:adec="http://schemas.microsoft.com/office/drawing/2017/decorative" val="1"/>
              </a:ext>
            </a:extLst>
          </p:cNvPr>
          <p:cNvGrpSpPr/>
          <p:nvPr/>
        </p:nvGrpSpPr>
        <p:grpSpPr>
          <a:xfrm>
            <a:off x="425450" y="603558"/>
            <a:ext cx="4423055" cy="1124813"/>
            <a:chOff x="0" y="0"/>
            <a:chExt cx="4281919" cy="1751904"/>
          </a:xfrm>
          <a:solidFill>
            <a:schemeClr val="bg1">
              <a:lumMod val="95000"/>
            </a:schemeClr>
          </a:solidFill>
        </p:grpSpPr>
        <p:sp>
          <p:nvSpPr>
            <p:cNvPr id="5" name="Freeform 5"/>
            <p:cNvSpPr/>
            <p:nvPr/>
          </p:nvSpPr>
          <p:spPr>
            <a:xfrm>
              <a:off x="0" y="0"/>
              <a:ext cx="4281919" cy="1751904"/>
            </a:xfrm>
            <a:custGeom>
              <a:avLst/>
              <a:gdLst/>
              <a:ahLst/>
              <a:cxnLst/>
              <a:rect l="l" t="t" r="r" b="b"/>
              <a:pathLst>
                <a:path w="4281919" h="1751904">
                  <a:moveTo>
                    <a:pt x="4003406" y="1751904"/>
                  </a:moveTo>
                  <a:lnTo>
                    <a:pt x="278513" y="1751904"/>
                  </a:lnTo>
                  <a:cubicBezTo>
                    <a:pt x="124733" y="1751904"/>
                    <a:pt x="0" y="1675093"/>
                    <a:pt x="0" y="1580922"/>
                  </a:cubicBezTo>
                  <a:lnTo>
                    <a:pt x="0" y="171508"/>
                  </a:lnTo>
                  <a:cubicBezTo>
                    <a:pt x="0" y="76810"/>
                    <a:pt x="124733" y="0"/>
                    <a:pt x="278513" y="0"/>
                  </a:cubicBezTo>
                  <a:lnTo>
                    <a:pt x="4003406" y="0"/>
                  </a:lnTo>
                  <a:cubicBezTo>
                    <a:pt x="4157186" y="0"/>
                    <a:pt x="4281919" y="76810"/>
                    <a:pt x="4281919" y="171508"/>
                  </a:cubicBezTo>
                  <a:lnTo>
                    <a:pt x="4281919" y="1580922"/>
                  </a:lnTo>
                  <a:cubicBezTo>
                    <a:pt x="4281919" y="1675093"/>
                    <a:pt x="4157186" y="1751904"/>
                    <a:pt x="4003406" y="1751904"/>
                  </a:cubicBezTo>
                  <a:close/>
                </a:path>
              </a:pathLst>
            </a:custGeom>
            <a:grpFill/>
            <a:ln w="12700">
              <a:solidFill>
                <a:srgbClr val="000000"/>
              </a:solidFill>
            </a:ln>
          </p:spPr>
          <p:txBody>
            <a:bodyPr/>
            <a:lstStyle/>
            <a:p>
              <a:endParaRPr lang="en-GB" dirty="0"/>
            </a:p>
          </p:txBody>
        </p:sp>
      </p:grpSp>
      <p:grpSp>
        <p:nvGrpSpPr>
          <p:cNvPr id="6" name="Group 6">
            <a:extLst>
              <a:ext uri="{C183D7F6-B498-43B3-948B-1728B52AA6E4}">
                <adec:decorative xmlns:adec="http://schemas.microsoft.com/office/drawing/2017/decorative" val="1"/>
              </a:ext>
            </a:extLst>
          </p:cNvPr>
          <p:cNvGrpSpPr/>
          <p:nvPr/>
        </p:nvGrpSpPr>
        <p:grpSpPr>
          <a:xfrm>
            <a:off x="1630474" y="3528046"/>
            <a:ext cx="4546420" cy="5220568"/>
            <a:chOff x="0" y="0"/>
            <a:chExt cx="6583982" cy="3130313"/>
          </a:xfrm>
          <a:solidFill>
            <a:schemeClr val="bg1">
              <a:lumMod val="95000"/>
            </a:schemeClr>
          </a:solidFill>
        </p:grpSpPr>
        <p:sp>
          <p:nvSpPr>
            <p:cNvPr id="7" name="Freeform 7"/>
            <p:cNvSpPr/>
            <p:nvPr/>
          </p:nvSpPr>
          <p:spPr>
            <a:xfrm>
              <a:off x="0" y="0"/>
              <a:ext cx="6583983" cy="3130313"/>
            </a:xfrm>
            <a:custGeom>
              <a:avLst/>
              <a:gdLst/>
              <a:ahLst/>
              <a:cxnLst/>
              <a:rect l="l" t="t" r="r" b="b"/>
              <a:pathLst>
                <a:path w="6583983" h="3130313">
                  <a:moveTo>
                    <a:pt x="6155735" y="3130313"/>
                  </a:moveTo>
                  <a:lnTo>
                    <a:pt x="428248" y="3130313"/>
                  </a:lnTo>
                  <a:cubicBezTo>
                    <a:pt x="191792" y="3130313"/>
                    <a:pt x="0" y="2993068"/>
                    <a:pt x="0" y="2824802"/>
                  </a:cubicBezTo>
                  <a:lnTo>
                    <a:pt x="0" y="306451"/>
                  </a:lnTo>
                  <a:cubicBezTo>
                    <a:pt x="0" y="137245"/>
                    <a:pt x="191792" y="0"/>
                    <a:pt x="428248" y="0"/>
                  </a:cubicBezTo>
                  <a:lnTo>
                    <a:pt x="6155735" y="0"/>
                  </a:lnTo>
                  <a:cubicBezTo>
                    <a:pt x="6392190" y="0"/>
                    <a:pt x="6583983" y="137245"/>
                    <a:pt x="6583983" y="306451"/>
                  </a:cubicBezTo>
                  <a:lnTo>
                    <a:pt x="6583983" y="2824802"/>
                  </a:lnTo>
                  <a:cubicBezTo>
                    <a:pt x="6583983" y="2993068"/>
                    <a:pt x="6392190" y="3130313"/>
                    <a:pt x="6155735" y="3130313"/>
                  </a:cubicBezTo>
                  <a:close/>
                </a:path>
              </a:pathLst>
            </a:custGeom>
            <a:grpFill/>
            <a:ln w="12700">
              <a:solidFill>
                <a:srgbClr val="000000"/>
              </a:solidFill>
            </a:ln>
          </p:spPr>
          <p:txBody>
            <a:bodyPr/>
            <a:lstStyle/>
            <a:p>
              <a:endParaRPr lang="en-GB" dirty="0"/>
            </a:p>
          </p:txBody>
        </p:sp>
      </p:grpSp>
      <p:sp>
        <p:nvSpPr>
          <p:cNvPr id="13" name="Freeform 13">
            <a:extLst>
              <a:ext uri="{C183D7F6-B498-43B3-948B-1728B52AA6E4}">
                <adec:decorative xmlns:adec="http://schemas.microsoft.com/office/drawing/2017/decorative" val="1"/>
              </a:ext>
            </a:extLst>
          </p:cNvPr>
          <p:cNvSpPr/>
          <p:nvPr/>
        </p:nvSpPr>
        <p:spPr>
          <a:xfrm rot="-1274281">
            <a:off x="4353963" y="1893740"/>
            <a:ext cx="838246" cy="1297092"/>
          </a:xfrm>
          <a:custGeom>
            <a:avLst/>
            <a:gdLst/>
            <a:ahLst/>
            <a:cxnLst/>
            <a:rect l="l" t="t" r="r" b="b"/>
            <a:pathLst>
              <a:path w="838246" h="1297092">
                <a:moveTo>
                  <a:pt x="0" y="0"/>
                </a:moveTo>
                <a:lnTo>
                  <a:pt x="838246" y="0"/>
                </a:lnTo>
                <a:lnTo>
                  <a:pt x="838246" y="1297092"/>
                </a:lnTo>
                <a:lnTo>
                  <a:pt x="0" y="12970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14" name="Freeform 14">
            <a:extLst>
              <a:ext uri="{C183D7F6-B498-43B3-948B-1728B52AA6E4}">
                <adec:decorative xmlns:adec="http://schemas.microsoft.com/office/drawing/2017/decorative" val="1"/>
              </a:ext>
            </a:extLst>
          </p:cNvPr>
          <p:cNvSpPr/>
          <p:nvPr/>
        </p:nvSpPr>
        <p:spPr>
          <a:xfrm>
            <a:off x="415199" y="1950383"/>
            <a:ext cx="880200" cy="1075017"/>
          </a:xfrm>
          <a:custGeom>
            <a:avLst/>
            <a:gdLst/>
            <a:ahLst/>
            <a:cxnLst/>
            <a:rect l="l" t="t" r="r" b="b"/>
            <a:pathLst>
              <a:path w="1188919" h="1188919">
                <a:moveTo>
                  <a:pt x="0" y="0"/>
                </a:moveTo>
                <a:lnTo>
                  <a:pt x="1188919" y="0"/>
                </a:lnTo>
                <a:lnTo>
                  <a:pt x="1188919" y="1188919"/>
                </a:lnTo>
                <a:lnTo>
                  <a:pt x="0" y="11889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5" name="Freeform 15">
            <a:extLst>
              <a:ext uri="{C183D7F6-B498-43B3-948B-1728B52AA6E4}">
                <adec:decorative xmlns:adec="http://schemas.microsoft.com/office/drawing/2017/decorative" val="1"/>
              </a:ext>
            </a:extLst>
          </p:cNvPr>
          <p:cNvSpPr/>
          <p:nvPr/>
        </p:nvSpPr>
        <p:spPr>
          <a:xfrm>
            <a:off x="5398674" y="8604638"/>
            <a:ext cx="1430233" cy="1150724"/>
          </a:xfrm>
          <a:custGeom>
            <a:avLst/>
            <a:gdLst/>
            <a:ahLst/>
            <a:cxnLst/>
            <a:rect l="l" t="t" r="r" b="b"/>
            <a:pathLst>
              <a:path w="1430233" h="1150724">
                <a:moveTo>
                  <a:pt x="0" y="0"/>
                </a:moveTo>
                <a:lnTo>
                  <a:pt x="1430233" y="0"/>
                </a:lnTo>
                <a:lnTo>
                  <a:pt x="1430233" y="1150724"/>
                </a:lnTo>
                <a:lnTo>
                  <a:pt x="0" y="11507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dirty="0"/>
          </a:p>
        </p:txBody>
      </p:sp>
      <p:sp>
        <p:nvSpPr>
          <p:cNvPr id="16" name="TextBox 16"/>
          <p:cNvSpPr txBox="1"/>
          <p:nvPr/>
        </p:nvSpPr>
        <p:spPr>
          <a:xfrm>
            <a:off x="729544" y="856904"/>
            <a:ext cx="4208345" cy="666849"/>
          </a:xfrm>
          <a:prstGeom prst="rect">
            <a:avLst/>
          </a:prstGeom>
        </p:spPr>
        <p:txBody>
          <a:bodyPr wrap="square" lIns="0" tIns="0" rIns="0" bIns="0" rtlCol="0" anchor="t">
            <a:spAutoFit/>
          </a:bodyPr>
          <a:lstStyle/>
          <a:p>
            <a:pPr algn="l">
              <a:lnSpc>
                <a:spcPts val="1302"/>
              </a:lnSpc>
              <a:spcBef>
                <a:spcPct val="0"/>
              </a:spcBef>
            </a:pPr>
            <a:r>
              <a:rPr lang="en-US" sz="1200" b="1" dirty="0">
                <a:latin typeface="Arial" panose="020B0604020202020204" pitchFamily="34" charset="0"/>
                <a:ea typeface="Arial Bold"/>
                <a:cs typeface="Arial" panose="020B0604020202020204" pitchFamily="34" charset="0"/>
                <a:sym typeface="Arial Bold"/>
              </a:rPr>
              <a:t>Pricing </a:t>
            </a:r>
          </a:p>
          <a:p>
            <a:pPr algn="l">
              <a:lnSpc>
                <a:spcPts val="1302"/>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Pricing regulations aim to ensure transparency and fairness for consumers. Key laws and regulations include following</a:t>
            </a:r>
            <a:r>
              <a:rPr lang="en-US" sz="1200" dirty="0">
                <a:solidFill>
                  <a:srgbClr val="545454"/>
                </a:solidFill>
                <a:latin typeface="Arial" panose="020B0604020202020204" pitchFamily="34" charset="0"/>
                <a:ea typeface="Arial"/>
                <a:cs typeface="Arial" panose="020B0604020202020204" pitchFamily="34" charset="0"/>
                <a:sym typeface="Arial"/>
              </a:rPr>
              <a:t>: </a:t>
            </a:r>
          </a:p>
        </p:txBody>
      </p:sp>
      <p:sp>
        <p:nvSpPr>
          <p:cNvPr id="24" name="TextBox 23">
            <a:extLst>
              <a:ext uri="{FF2B5EF4-FFF2-40B4-BE49-F238E27FC236}">
                <a16:creationId xmlns:a16="http://schemas.microsoft.com/office/drawing/2014/main" id="{D9FE89E0-9F98-F37A-5DB0-CB545EF001E4}"/>
              </a:ext>
            </a:extLst>
          </p:cNvPr>
          <p:cNvSpPr txBox="1"/>
          <p:nvPr/>
        </p:nvSpPr>
        <p:spPr>
          <a:xfrm>
            <a:off x="1737389" y="3837416"/>
            <a:ext cx="4295552" cy="4593565"/>
          </a:xfrm>
          <a:prstGeom prst="rect">
            <a:avLst/>
          </a:prstGeom>
          <a:noFill/>
        </p:spPr>
        <p:txBody>
          <a:bodyPr wrap="square">
            <a:spAutoFit/>
          </a:bodyPr>
          <a:lstStyle/>
          <a:p>
            <a:pPr algn="l">
              <a:lnSpc>
                <a:spcPts val="1302"/>
              </a:lnSpc>
              <a:spcBef>
                <a:spcPct val="0"/>
              </a:spcBef>
            </a:pPr>
            <a:r>
              <a:rPr lang="en-US" sz="1200" b="1" dirty="0">
                <a:latin typeface="Arial" panose="020B0604020202020204" pitchFamily="34" charset="0"/>
                <a:ea typeface="Arial Bold"/>
                <a:cs typeface="Arial" panose="020B0604020202020204" pitchFamily="34" charset="0"/>
                <a:sym typeface="Arial Bold"/>
              </a:rPr>
              <a:t>Price Marking  </a:t>
            </a:r>
          </a:p>
          <a:p>
            <a:pPr algn="l">
              <a:lnSpc>
                <a:spcPts val="1302"/>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marL="100393" lvl="1" algn="l">
              <a:lnSpc>
                <a:spcPts val="1302"/>
              </a:lnSpc>
            </a:pPr>
            <a:r>
              <a:rPr lang="en-US" sz="1200" b="1" dirty="0">
                <a:latin typeface="Arial" panose="020B0604020202020204" pitchFamily="34" charset="0"/>
                <a:ea typeface="Arial"/>
                <a:cs typeface="Arial" panose="020B0604020202020204" pitchFamily="34" charset="0"/>
                <a:sym typeface="Arial"/>
              </a:rPr>
              <a:t>Clear pricing</a:t>
            </a:r>
          </a:p>
          <a:p>
            <a:pPr marL="200787" lvl="1" indent="-100394" algn="l">
              <a:lnSpc>
                <a:spcPts val="1302"/>
              </a:lnSpc>
              <a:buFont typeface="Arial"/>
              <a:buChar char="•"/>
            </a:pPr>
            <a:endParaRPr lang="en-US" sz="1200" b="1" dirty="0">
              <a:latin typeface="Arial" panose="020B0604020202020204" pitchFamily="34" charset="0"/>
              <a:ea typeface="Arial"/>
              <a:cs typeface="Arial" panose="020B0604020202020204" pitchFamily="34" charset="0"/>
              <a:sym typeface="Arial"/>
            </a:endParaRPr>
          </a:p>
          <a:p>
            <a:pPr marL="100393" lvl="1" algn="l">
              <a:lnSpc>
                <a:spcPts val="1302"/>
              </a:lnSpc>
            </a:pPr>
            <a:r>
              <a:rPr lang="en-US" sz="1200" dirty="0">
                <a:latin typeface="Arial" panose="020B0604020202020204" pitchFamily="34" charset="0"/>
                <a:ea typeface="Arial"/>
                <a:cs typeface="Arial" panose="020B0604020202020204" pitchFamily="34" charset="0"/>
                <a:sym typeface="Arial"/>
              </a:rPr>
              <a:t>When selling to consumers, businesses must display the full selling price, including VAT</a:t>
            </a:r>
          </a:p>
          <a:p>
            <a:pPr marL="100393" lvl="1" algn="l">
              <a:lnSpc>
                <a:spcPts val="1302"/>
              </a:lnSpc>
            </a:pPr>
            <a:endParaRPr lang="en-US" sz="1200" dirty="0">
              <a:latin typeface="Arial" panose="020B0604020202020204" pitchFamily="34" charset="0"/>
              <a:ea typeface="Arial"/>
              <a:cs typeface="Arial" panose="020B0604020202020204" pitchFamily="34" charset="0"/>
              <a:sym typeface="Arial"/>
            </a:endParaRPr>
          </a:p>
          <a:p>
            <a:pPr marL="100393" lvl="1" algn="l">
              <a:lnSpc>
                <a:spcPts val="1302"/>
              </a:lnSpc>
            </a:pPr>
            <a:r>
              <a:rPr lang="en-US" sz="1200" b="1" dirty="0">
                <a:latin typeface="Arial" panose="020B0604020202020204" pitchFamily="34" charset="0"/>
                <a:ea typeface="Arial"/>
                <a:cs typeface="Arial" panose="020B0604020202020204" pitchFamily="34" charset="0"/>
                <a:sym typeface="Arial"/>
              </a:rPr>
              <a:t>Unit pricing</a:t>
            </a:r>
          </a:p>
          <a:p>
            <a:pPr marL="100393" lvl="1" algn="l">
              <a:lnSpc>
                <a:spcPts val="1302"/>
              </a:lnSpc>
            </a:pPr>
            <a:endParaRPr lang="en-US" sz="1200" dirty="0">
              <a:latin typeface="Arial" panose="020B0604020202020204" pitchFamily="34" charset="0"/>
              <a:ea typeface="Arial"/>
              <a:cs typeface="Arial" panose="020B0604020202020204" pitchFamily="34" charset="0"/>
              <a:sym typeface="Arial"/>
            </a:endParaRPr>
          </a:p>
          <a:p>
            <a:pPr marL="100393" lvl="1" algn="l">
              <a:lnSpc>
                <a:spcPts val="1302"/>
              </a:lnSpc>
            </a:pPr>
            <a:r>
              <a:rPr lang="en-US" sz="1200" dirty="0">
                <a:latin typeface="Arial" panose="020B0604020202020204" pitchFamily="34" charset="0"/>
                <a:ea typeface="Arial"/>
                <a:cs typeface="Arial" panose="020B0604020202020204" pitchFamily="34" charset="0"/>
                <a:sym typeface="Arial"/>
              </a:rPr>
              <a:t>For certain products sold from bulk or pre-packaged in constant quantities, unit prices must be shown (e.g., price per kilogram) </a:t>
            </a:r>
          </a:p>
          <a:p>
            <a:pPr marL="100393" lvl="1" algn="l">
              <a:lnSpc>
                <a:spcPts val="1302"/>
              </a:lnSpc>
            </a:pPr>
            <a:r>
              <a:rPr lang="en-US" sz="1200" dirty="0">
                <a:latin typeface="Arial" panose="020B0604020202020204" pitchFamily="34" charset="0"/>
                <a:ea typeface="Arial"/>
                <a:cs typeface="Arial" panose="020B0604020202020204" pitchFamily="34" charset="0"/>
                <a:sym typeface="Arial"/>
              </a:rPr>
              <a:t> </a:t>
            </a:r>
          </a:p>
          <a:p>
            <a:pPr marL="100393" lvl="1" algn="l">
              <a:lnSpc>
                <a:spcPts val="1302"/>
              </a:lnSpc>
            </a:pPr>
            <a:r>
              <a:rPr lang="en-US" sz="1200" b="1" dirty="0">
                <a:latin typeface="Arial" panose="020B0604020202020204" pitchFamily="34" charset="0"/>
                <a:ea typeface="Arial"/>
                <a:cs typeface="Arial" panose="020B0604020202020204" pitchFamily="34" charset="0"/>
                <a:sym typeface="Arial"/>
              </a:rPr>
              <a:t>Price indications</a:t>
            </a:r>
          </a:p>
          <a:p>
            <a:pPr marL="100393" lvl="1" algn="l">
              <a:lnSpc>
                <a:spcPts val="1302"/>
              </a:lnSpc>
            </a:pPr>
            <a:endParaRPr lang="en-US" sz="1200" b="1" dirty="0">
              <a:latin typeface="Arial" panose="020B0604020202020204" pitchFamily="34" charset="0"/>
              <a:ea typeface="Arial"/>
              <a:cs typeface="Arial" panose="020B0604020202020204" pitchFamily="34" charset="0"/>
              <a:sym typeface="Arial"/>
            </a:endParaRPr>
          </a:p>
          <a:p>
            <a:pPr marL="100393" lvl="1" algn="l">
              <a:lnSpc>
                <a:spcPts val="1302"/>
              </a:lnSpc>
            </a:pPr>
            <a:r>
              <a:rPr lang="en-US" sz="1200" dirty="0">
                <a:latin typeface="Arial" panose="020B0604020202020204" pitchFamily="34" charset="0"/>
                <a:ea typeface="Arial"/>
                <a:cs typeface="Arial" panose="020B0604020202020204" pitchFamily="34" charset="0"/>
                <a:sym typeface="Arial"/>
              </a:rPr>
              <a:t>All price indications must be unambiguous, easily identifiable, clearly legible, and include taxes</a:t>
            </a:r>
          </a:p>
          <a:p>
            <a:pPr marL="200787" lvl="1" indent="-100394" algn="l">
              <a:lnSpc>
                <a:spcPts val="1302"/>
              </a:lnSpc>
              <a:buFont typeface="Arial"/>
              <a:buChar char="•"/>
            </a:pPr>
            <a:endParaRPr lang="en-US" sz="1200" b="1" dirty="0">
              <a:latin typeface="Arial" panose="020B0604020202020204" pitchFamily="34" charset="0"/>
              <a:ea typeface="Arial"/>
              <a:cs typeface="Arial" panose="020B0604020202020204" pitchFamily="34" charset="0"/>
              <a:sym typeface="Arial"/>
            </a:endParaRPr>
          </a:p>
          <a:p>
            <a:pPr marL="100393" lvl="1" algn="l">
              <a:lnSpc>
                <a:spcPts val="1302"/>
              </a:lnSpc>
            </a:pPr>
            <a:r>
              <a:rPr lang="en-US" sz="1200" b="1" dirty="0">
                <a:latin typeface="Arial" panose="020B0604020202020204" pitchFamily="34" charset="0"/>
                <a:ea typeface="Arial"/>
                <a:cs typeface="Arial" panose="020B0604020202020204" pitchFamily="34" charset="0"/>
                <a:sym typeface="Arial"/>
              </a:rPr>
              <a:t>Misleading prices</a:t>
            </a:r>
          </a:p>
          <a:p>
            <a:pPr marL="100393" lvl="1" algn="l">
              <a:lnSpc>
                <a:spcPts val="1302"/>
              </a:lnSpc>
            </a:pPr>
            <a:endParaRPr lang="en-US" sz="1200" dirty="0">
              <a:latin typeface="Arial" panose="020B0604020202020204" pitchFamily="34" charset="0"/>
              <a:ea typeface="Arial"/>
              <a:cs typeface="Arial" panose="020B0604020202020204" pitchFamily="34" charset="0"/>
              <a:sym typeface="Arial"/>
            </a:endParaRPr>
          </a:p>
          <a:p>
            <a:pPr marL="100393" lvl="1" algn="l">
              <a:lnSpc>
                <a:spcPts val="1302"/>
              </a:lnSpc>
            </a:pPr>
            <a:r>
              <a:rPr lang="en-US" sz="1200" dirty="0">
                <a:latin typeface="Arial" panose="020B0604020202020204" pitchFamily="34" charset="0"/>
                <a:ea typeface="Arial"/>
                <a:cs typeface="Arial" panose="020B0604020202020204" pitchFamily="34" charset="0"/>
                <a:sym typeface="Arial"/>
              </a:rPr>
              <a:t>It is a criminal offence to give misleading price indications about goods, whether written or verbal </a:t>
            </a:r>
          </a:p>
          <a:p>
            <a:pPr marL="100393" lvl="1" algn="l">
              <a:lnSpc>
                <a:spcPts val="1302"/>
              </a:lnSpc>
            </a:pPr>
            <a:endParaRPr lang="en-US" sz="1200" dirty="0">
              <a:latin typeface="Arial" panose="020B0604020202020204" pitchFamily="34" charset="0"/>
              <a:ea typeface="Arial"/>
              <a:cs typeface="Arial" panose="020B0604020202020204" pitchFamily="34" charset="0"/>
              <a:sym typeface="Arial"/>
            </a:endParaRPr>
          </a:p>
          <a:p>
            <a:pPr marL="100393" lvl="1" algn="l">
              <a:lnSpc>
                <a:spcPts val="1302"/>
              </a:lnSpc>
            </a:pPr>
            <a:r>
              <a:rPr lang="en-US" sz="1200" b="1" dirty="0">
                <a:latin typeface="Arial" panose="020B0604020202020204" pitchFamily="34" charset="0"/>
                <a:ea typeface="Arial"/>
                <a:cs typeface="Arial" panose="020B0604020202020204" pitchFamily="34" charset="0"/>
                <a:sym typeface="Arial"/>
              </a:rPr>
              <a:t>Price increases</a:t>
            </a:r>
          </a:p>
          <a:p>
            <a:pPr marL="100393" lvl="1" algn="l">
              <a:lnSpc>
                <a:spcPts val="1302"/>
              </a:lnSpc>
            </a:pPr>
            <a:endParaRPr lang="en-US" sz="1200" dirty="0">
              <a:latin typeface="Arial" panose="020B0604020202020204" pitchFamily="34" charset="0"/>
              <a:ea typeface="Arial"/>
              <a:cs typeface="Arial" panose="020B0604020202020204" pitchFamily="34" charset="0"/>
              <a:sym typeface="Arial"/>
            </a:endParaRPr>
          </a:p>
          <a:p>
            <a:pPr marL="100393" lvl="1" algn="l">
              <a:lnSpc>
                <a:spcPts val="1302"/>
              </a:lnSpc>
            </a:pPr>
            <a:r>
              <a:rPr lang="en-US" sz="1200" dirty="0">
                <a:latin typeface="Arial" panose="020B0604020202020204" pitchFamily="34" charset="0"/>
                <a:ea typeface="Arial"/>
                <a:cs typeface="Arial" panose="020B0604020202020204" pitchFamily="34" charset="0"/>
                <a:sym typeface="Arial"/>
              </a:rPr>
              <a:t>Sellers cannot increase the price of goods after an order has been placed unless agreed upon in advance </a:t>
            </a:r>
          </a:p>
        </p:txBody>
      </p:sp>
      <p:sp>
        <p:nvSpPr>
          <p:cNvPr id="25" name="Freeform 10">
            <a:extLst>
              <a:ext uri="{C183D7F6-B498-43B3-948B-1728B52AA6E4}">
                <adec:decorative xmlns:adec="http://schemas.microsoft.com/office/drawing/2017/decorative" val="1"/>
              </a:ext>
            </a:extLst>
          </p:cNvPr>
          <p:cNvSpPr/>
          <p:nvPr/>
        </p:nvSpPr>
        <p:spPr>
          <a:xfrm>
            <a:off x="2011047" y="1755689"/>
            <a:ext cx="1422325" cy="1369415"/>
          </a:xfrm>
          <a:custGeom>
            <a:avLst/>
            <a:gdLst/>
            <a:ahLst/>
            <a:cxnLst/>
            <a:rect l="l" t="t" r="r" b="b"/>
            <a:pathLst>
              <a:path w="1422325" h="1274920">
                <a:moveTo>
                  <a:pt x="0" y="0"/>
                </a:moveTo>
                <a:lnTo>
                  <a:pt x="1422325" y="0"/>
                </a:lnTo>
                <a:lnTo>
                  <a:pt x="1422325" y="1274920"/>
                </a:lnTo>
                <a:lnTo>
                  <a:pt x="0" y="12749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dirty="0"/>
          </a:p>
        </p:txBody>
      </p:sp>
      <p:sp>
        <p:nvSpPr>
          <p:cNvPr id="28" name="Title 27">
            <a:extLst>
              <a:ext uri="{FF2B5EF4-FFF2-40B4-BE49-F238E27FC236}">
                <a16:creationId xmlns:a16="http://schemas.microsoft.com/office/drawing/2014/main" id="{63F5211F-4B7A-A76B-803C-97166D6D5171}"/>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Pricing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0" y="7668000"/>
            <a:ext cx="3024000" cy="3024000"/>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3" name="Freeform 3">
            <a:extLst>
              <a:ext uri="{C183D7F6-B498-43B3-948B-1728B52AA6E4}">
                <adec:decorative xmlns:adec="http://schemas.microsoft.com/office/drawing/2017/decorative" val="1"/>
              </a:ext>
            </a:extLst>
          </p:cNvPr>
          <p:cNvSpPr/>
          <p:nvPr/>
        </p:nvSpPr>
        <p:spPr>
          <a:xfrm rot="-8100000">
            <a:off x="5292000" y="-244669"/>
            <a:ext cx="3024000" cy="2001338"/>
          </a:xfrm>
          <a:custGeom>
            <a:avLst/>
            <a:gdLst/>
            <a:ahLst/>
            <a:cxnLst/>
            <a:rect l="l" t="t" r="r" b="b"/>
            <a:pathLst>
              <a:path w="3024000" h="2001338">
                <a:moveTo>
                  <a:pt x="0" y="0"/>
                </a:moveTo>
                <a:lnTo>
                  <a:pt x="3024000" y="0"/>
                </a:lnTo>
                <a:lnTo>
                  <a:pt x="3024000" y="2001338"/>
                </a:lnTo>
                <a:lnTo>
                  <a:pt x="0" y="20013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4" name="Group 4">
            <a:extLst>
              <a:ext uri="{C183D7F6-B498-43B3-948B-1728B52AA6E4}">
                <adec:decorative xmlns:adec="http://schemas.microsoft.com/office/drawing/2017/decorative" val="1"/>
              </a:ext>
            </a:extLst>
          </p:cNvPr>
          <p:cNvGrpSpPr/>
          <p:nvPr/>
        </p:nvGrpSpPr>
        <p:grpSpPr>
          <a:xfrm>
            <a:off x="1185973" y="3756983"/>
            <a:ext cx="5056810" cy="2686760"/>
            <a:chOff x="0" y="0"/>
            <a:chExt cx="6880698" cy="3655819"/>
          </a:xfrm>
          <a:solidFill>
            <a:schemeClr val="bg1">
              <a:lumMod val="95000"/>
            </a:schemeClr>
          </a:solidFill>
        </p:grpSpPr>
        <p:sp>
          <p:nvSpPr>
            <p:cNvPr id="5" name="Freeform 5"/>
            <p:cNvSpPr/>
            <p:nvPr/>
          </p:nvSpPr>
          <p:spPr>
            <a:xfrm>
              <a:off x="0" y="0"/>
              <a:ext cx="6880698" cy="3655819"/>
            </a:xfrm>
            <a:custGeom>
              <a:avLst/>
              <a:gdLst/>
              <a:ahLst/>
              <a:cxnLst/>
              <a:rect l="l" t="t" r="r" b="b"/>
              <a:pathLst>
                <a:path w="6880698" h="3655819">
                  <a:moveTo>
                    <a:pt x="6433150" y="3655819"/>
                  </a:moveTo>
                  <a:lnTo>
                    <a:pt x="447547" y="3655819"/>
                  </a:lnTo>
                  <a:cubicBezTo>
                    <a:pt x="200435" y="3655819"/>
                    <a:pt x="0" y="3495534"/>
                    <a:pt x="0" y="3299020"/>
                  </a:cubicBezTo>
                  <a:lnTo>
                    <a:pt x="0" y="357897"/>
                  </a:lnTo>
                  <a:cubicBezTo>
                    <a:pt x="0" y="160285"/>
                    <a:pt x="200435" y="0"/>
                    <a:pt x="447547" y="0"/>
                  </a:cubicBezTo>
                  <a:lnTo>
                    <a:pt x="6433150" y="0"/>
                  </a:lnTo>
                  <a:cubicBezTo>
                    <a:pt x="6680262" y="0"/>
                    <a:pt x="6880698" y="160285"/>
                    <a:pt x="6880698" y="357897"/>
                  </a:cubicBezTo>
                  <a:lnTo>
                    <a:pt x="6880698" y="3299020"/>
                  </a:lnTo>
                  <a:cubicBezTo>
                    <a:pt x="6880698" y="3495534"/>
                    <a:pt x="6680262" y="3655819"/>
                    <a:pt x="6433150" y="3655819"/>
                  </a:cubicBezTo>
                  <a:close/>
                </a:path>
              </a:pathLst>
            </a:custGeom>
            <a:grpFill/>
            <a:ln w="12700">
              <a:solidFill>
                <a:srgbClr val="000000"/>
              </a:solidFill>
            </a:ln>
          </p:spPr>
          <p:txBody>
            <a:bodyPr/>
            <a:lstStyle/>
            <a:p>
              <a:endParaRPr lang="en-GB" dirty="0"/>
            </a:p>
          </p:txBody>
        </p:sp>
      </p:grpSp>
      <p:sp>
        <p:nvSpPr>
          <p:cNvPr id="6" name="Freeform 6">
            <a:extLst>
              <a:ext uri="{C183D7F6-B498-43B3-948B-1728B52AA6E4}">
                <adec:decorative xmlns:adec="http://schemas.microsoft.com/office/drawing/2017/decorative" val="1"/>
              </a:ext>
            </a:extLst>
          </p:cNvPr>
          <p:cNvSpPr/>
          <p:nvPr/>
        </p:nvSpPr>
        <p:spPr>
          <a:xfrm>
            <a:off x="5027275" y="2228009"/>
            <a:ext cx="1302411" cy="1173579"/>
          </a:xfrm>
          <a:custGeom>
            <a:avLst/>
            <a:gdLst/>
            <a:ahLst/>
            <a:cxnLst/>
            <a:rect l="l" t="t" r="r" b="b"/>
            <a:pathLst>
              <a:path w="1302411" h="1173579">
                <a:moveTo>
                  <a:pt x="0" y="0"/>
                </a:moveTo>
                <a:lnTo>
                  <a:pt x="1302411" y="0"/>
                </a:lnTo>
                <a:lnTo>
                  <a:pt x="1302411" y="1173579"/>
                </a:lnTo>
                <a:lnTo>
                  <a:pt x="0" y="11735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7" name="Freeform 7">
            <a:extLst>
              <a:ext uri="{C183D7F6-B498-43B3-948B-1728B52AA6E4}">
                <adec:decorative xmlns:adec="http://schemas.microsoft.com/office/drawing/2017/decorative" val="1"/>
              </a:ext>
            </a:extLst>
          </p:cNvPr>
          <p:cNvSpPr/>
          <p:nvPr/>
        </p:nvSpPr>
        <p:spPr>
          <a:xfrm>
            <a:off x="486118" y="6857676"/>
            <a:ext cx="2051764" cy="1335512"/>
          </a:xfrm>
          <a:custGeom>
            <a:avLst/>
            <a:gdLst/>
            <a:ahLst/>
            <a:cxnLst/>
            <a:rect l="l" t="t" r="r" b="b"/>
            <a:pathLst>
              <a:path w="2051764" h="1335512">
                <a:moveTo>
                  <a:pt x="0" y="0"/>
                </a:moveTo>
                <a:lnTo>
                  <a:pt x="2051764" y="0"/>
                </a:lnTo>
                <a:lnTo>
                  <a:pt x="2051764" y="1335511"/>
                </a:lnTo>
                <a:lnTo>
                  <a:pt x="0" y="13355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8" name="Freeform 8">
            <a:extLst>
              <a:ext uri="{C183D7F6-B498-43B3-948B-1728B52AA6E4}">
                <adec:decorative xmlns:adec="http://schemas.microsoft.com/office/drawing/2017/decorative" val="1"/>
              </a:ext>
            </a:extLst>
          </p:cNvPr>
          <p:cNvSpPr/>
          <p:nvPr/>
        </p:nvSpPr>
        <p:spPr>
          <a:xfrm>
            <a:off x="1185973" y="602809"/>
            <a:ext cx="3024000" cy="2573149"/>
          </a:xfrm>
          <a:custGeom>
            <a:avLst/>
            <a:gdLst/>
            <a:ahLst/>
            <a:cxnLst/>
            <a:rect l="l" t="t" r="r" b="b"/>
            <a:pathLst>
              <a:path w="3024000" h="2573149">
                <a:moveTo>
                  <a:pt x="0" y="0"/>
                </a:moveTo>
                <a:lnTo>
                  <a:pt x="3024000" y="0"/>
                </a:lnTo>
                <a:lnTo>
                  <a:pt x="3024000" y="2573149"/>
                </a:lnTo>
                <a:lnTo>
                  <a:pt x="0" y="25731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dirty="0"/>
          </a:p>
        </p:txBody>
      </p:sp>
      <p:sp>
        <p:nvSpPr>
          <p:cNvPr id="9" name="Freeform 9">
            <a:extLst>
              <a:ext uri="{C183D7F6-B498-43B3-948B-1728B52AA6E4}">
                <adec:decorative xmlns:adec="http://schemas.microsoft.com/office/drawing/2017/decorative" val="1"/>
              </a:ext>
            </a:extLst>
          </p:cNvPr>
          <p:cNvSpPr/>
          <p:nvPr/>
        </p:nvSpPr>
        <p:spPr>
          <a:xfrm>
            <a:off x="3024000" y="7023679"/>
            <a:ext cx="3553040" cy="3232465"/>
          </a:xfrm>
          <a:custGeom>
            <a:avLst/>
            <a:gdLst/>
            <a:ahLst/>
            <a:cxnLst/>
            <a:rect l="l" t="t" r="r" b="b"/>
            <a:pathLst>
              <a:path w="3553040" h="3232465">
                <a:moveTo>
                  <a:pt x="0" y="0"/>
                </a:moveTo>
                <a:lnTo>
                  <a:pt x="3553040" y="0"/>
                </a:lnTo>
                <a:lnTo>
                  <a:pt x="3553040" y="3232465"/>
                </a:lnTo>
                <a:lnTo>
                  <a:pt x="0" y="32324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dirty="0"/>
          </a:p>
        </p:txBody>
      </p:sp>
      <p:sp>
        <p:nvSpPr>
          <p:cNvPr id="10" name="TextBox 10"/>
          <p:cNvSpPr txBox="1"/>
          <p:nvPr/>
        </p:nvSpPr>
        <p:spPr>
          <a:xfrm>
            <a:off x="1424788" y="3912438"/>
            <a:ext cx="4579179" cy="2167260"/>
          </a:xfrm>
          <a:prstGeom prst="rect">
            <a:avLst/>
          </a:prstGeom>
        </p:spPr>
        <p:txBody>
          <a:bodyPr lIns="0" tIns="0" rIns="0" bIns="0" rtlCol="0" anchor="t">
            <a:spAutoFit/>
          </a:bodyPr>
          <a:lstStyle/>
          <a:p>
            <a:pPr algn="l">
              <a:lnSpc>
                <a:spcPts val="1302"/>
              </a:lnSpc>
              <a:spcBef>
                <a:spcPct val="0"/>
              </a:spcBef>
            </a:pPr>
            <a:r>
              <a:rPr lang="en-US" sz="1200" b="1" dirty="0">
                <a:latin typeface="Arial" panose="020B0604020202020204" pitchFamily="34" charset="0"/>
                <a:ea typeface="Arial Bold"/>
                <a:cs typeface="Arial" panose="020B0604020202020204" pitchFamily="34" charset="0"/>
                <a:sym typeface="Arial Bold"/>
              </a:rPr>
              <a:t>Enforcement and Penalties </a:t>
            </a:r>
          </a:p>
          <a:p>
            <a:pPr algn="l">
              <a:lnSpc>
                <a:spcPts val="1302"/>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The Competition and Markets Authority (CMA) has powers to enforce consumer protection laws. These include the ability to impose turnover-based fines for breaches of consumer law.</a:t>
            </a: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 </a:t>
            </a: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Businesses that break these regulations could be reported to a local Trading Standards office, potentially leading to fines, prosecution or imprisonment in worst case scenarios. </a:t>
            </a: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 </a:t>
            </a: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Unfair terms in consumer contracts may not be legally binding on consumers, with businesses facing possible enforcement action if they fail either the fairness or transparency tests.</a:t>
            </a:r>
          </a:p>
        </p:txBody>
      </p:sp>
      <p:sp>
        <p:nvSpPr>
          <p:cNvPr id="14" name="Title 13">
            <a:extLst>
              <a:ext uri="{FF2B5EF4-FFF2-40B4-BE49-F238E27FC236}">
                <a16:creationId xmlns:a16="http://schemas.microsoft.com/office/drawing/2014/main" id="{037DCD5D-9444-4CDA-8E0B-9B695DD369FF}"/>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Enforcement and penalties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244475" y="8759825"/>
            <a:ext cx="1689100" cy="2178050"/>
          </a:xfrm>
          <a:custGeom>
            <a:avLst/>
            <a:gdLst/>
            <a:ahLst/>
            <a:cxnLst/>
            <a:rect l="l" t="t" r="r" b="b"/>
            <a:pathLst>
              <a:path w="3126408" h="3126408">
                <a:moveTo>
                  <a:pt x="0" y="0"/>
                </a:moveTo>
                <a:lnTo>
                  <a:pt x="3126408" y="0"/>
                </a:lnTo>
                <a:lnTo>
                  <a:pt x="3126408" y="3126408"/>
                </a:lnTo>
                <a:lnTo>
                  <a:pt x="0" y="31264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3" name="Freeform 3">
            <a:extLst>
              <a:ext uri="{C183D7F6-B498-43B3-948B-1728B52AA6E4}">
                <adec:decorative xmlns:adec="http://schemas.microsoft.com/office/drawing/2017/decorative" val="1"/>
              </a:ext>
            </a:extLst>
          </p:cNvPr>
          <p:cNvSpPr/>
          <p:nvPr/>
        </p:nvSpPr>
        <p:spPr>
          <a:xfrm rot="-8100000">
            <a:off x="5292000" y="-244669"/>
            <a:ext cx="3024000" cy="2001338"/>
          </a:xfrm>
          <a:custGeom>
            <a:avLst/>
            <a:gdLst/>
            <a:ahLst/>
            <a:cxnLst/>
            <a:rect l="l" t="t" r="r" b="b"/>
            <a:pathLst>
              <a:path w="3024000" h="2001338">
                <a:moveTo>
                  <a:pt x="0" y="0"/>
                </a:moveTo>
                <a:lnTo>
                  <a:pt x="3024000" y="0"/>
                </a:lnTo>
                <a:lnTo>
                  <a:pt x="3024000" y="2001338"/>
                </a:lnTo>
                <a:lnTo>
                  <a:pt x="0" y="20013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4" name="Group 4">
            <a:extLst>
              <a:ext uri="{C183D7F6-B498-43B3-948B-1728B52AA6E4}">
                <adec:decorative xmlns:adec="http://schemas.microsoft.com/office/drawing/2017/decorative" val="1"/>
              </a:ext>
            </a:extLst>
          </p:cNvPr>
          <p:cNvGrpSpPr/>
          <p:nvPr/>
        </p:nvGrpSpPr>
        <p:grpSpPr>
          <a:xfrm>
            <a:off x="422968" y="1251765"/>
            <a:ext cx="5056810" cy="824777"/>
            <a:chOff x="0" y="0"/>
            <a:chExt cx="6880698" cy="1122256"/>
          </a:xfrm>
          <a:solidFill>
            <a:schemeClr val="bg1">
              <a:lumMod val="95000"/>
            </a:schemeClr>
          </a:solidFill>
        </p:grpSpPr>
        <p:sp>
          <p:nvSpPr>
            <p:cNvPr id="5" name="Freeform 5"/>
            <p:cNvSpPr/>
            <p:nvPr/>
          </p:nvSpPr>
          <p:spPr>
            <a:xfrm>
              <a:off x="0" y="0"/>
              <a:ext cx="6880698" cy="1122256"/>
            </a:xfrm>
            <a:custGeom>
              <a:avLst/>
              <a:gdLst/>
              <a:ahLst/>
              <a:cxnLst/>
              <a:rect l="l" t="t" r="r" b="b"/>
              <a:pathLst>
                <a:path w="6880698" h="1122256">
                  <a:moveTo>
                    <a:pt x="6433150" y="1122256"/>
                  </a:moveTo>
                  <a:lnTo>
                    <a:pt x="447547" y="1122256"/>
                  </a:lnTo>
                  <a:cubicBezTo>
                    <a:pt x="200435" y="1122256"/>
                    <a:pt x="0" y="1073052"/>
                    <a:pt x="0" y="1012727"/>
                  </a:cubicBezTo>
                  <a:lnTo>
                    <a:pt x="0" y="109867"/>
                  </a:lnTo>
                  <a:cubicBezTo>
                    <a:pt x="0" y="49204"/>
                    <a:pt x="200435" y="0"/>
                    <a:pt x="447547" y="0"/>
                  </a:cubicBezTo>
                  <a:lnTo>
                    <a:pt x="6433150" y="0"/>
                  </a:lnTo>
                  <a:cubicBezTo>
                    <a:pt x="6680262" y="0"/>
                    <a:pt x="6880698" y="49204"/>
                    <a:pt x="6880698" y="109867"/>
                  </a:cubicBezTo>
                  <a:lnTo>
                    <a:pt x="6880698" y="1012727"/>
                  </a:lnTo>
                  <a:cubicBezTo>
                    <a:pt x="6880698" y="1073052"/>
                    <a:pt x="6680262" y="1122256"/>
                    <a:pt x="6433150" y="1122256"/>
                  </a:cubicBezTo>
                  <a:close/>
                </a:path>
              </a:pathLst>
            </a:custGeom>
            <a:grpFill/>
            <a:ln w="12700">
              <a:solidFill>
                <a:srgbClr val="000000"/>
              </a:solidFill>
            </a:ln>
          </p:spPr>
          <p:txBody>
            <a:bodyPr/>
            <a:lstStyle/>
            <a:p>
              <a:endParaRPr lang="en-GB" dirty="0"/>
            </a:p>
          </p:txBody>
        </p:sp>
      </p:grpSp>
      <p:grpSp>
        <p:nvGrpSpPr>
          <p:cNvPr id="6" name="Group 6">
            <a:extLst>
              <a:ext uri="{C183D7F6-B498-43B3-948B-1728B52AA6E4}">
                <adec:decorative xmlns:adec="http://schemas.microsoft.com/office/drawing/2017/decorative" val="1"/>
              </a:ext>
            </a:extLst>
          </p:cNvPr>
          <p:cNvGrpSpPr/>
          <p:nvPr/>
        </p:nvGrpSpPr>
        <p:grpSpPr>
          <a:xfrm>
            <a:off x="1710124" y="2307340"/>
            <a:ext cx="5056810" cy="1746035"/>
            <a:chOff x="0" y="0"/>
            <a:chExt cx="6880698" cy="2375793"/>
          </a:xfrm>
          <a:solidFill>
            <a:schemeClr val="bg1">
              <a:lumMod val="95000"/>
            </a:schemeClr>
          </a:solidFill>
        </p:grpSpPr>
        <p:sp>
          <p:nvSpPr>
            <p:cNvPr id="7" name="Freeform 7"/>
            <p:cNvSpPr/>
            <p:nvPr/>
          </p:nvSpPr>
          <p:spPr>
            <a:xfrm>
              <a:off x="0" y="0"/>
              <a:ext cx="6880698" cy="2375794"/>
            </a:xfrm>
            <a:custGeom>
              <a:avLst/>
              <a:gdLst/>
              <a:ahLst/>
              <a:cxnLst/>
              <a:rect l="l" t="t" r="r" b="b"/>
              <a:pathLst>
                <a:path w="6880698" h="2375794">
                  <a:moveTo>
                    <a:pt x="6433150" y="2375794"/>
                  </a:moveTo>
                  <a:lnTo>
                    <a:pt x="447547" y="2375794"/>
                  </a:lnTo>
                  <a:cubicBezTo>
                    <a:pt x="200435" y="2375794"/>
                    <a:pt x="0" y="2271630"/>
                    <a:pt x="0" y="2143922"/>
                  </a:cubicBezTo>
                  <a:lnTo>
                    <a:pt x="0" y="232585"/>
                  </a:lnTo>
                  <a:cubicBezTo>
                    <a:pt x="0" y="104164"/>
                    <a:pt x="200435" y="0"/>
                    <a:pt x="447547" y="0"/>
                  </a:cubicBezTo>
                  <a:lnTo>
                    <a:pt x="6433150" y="0"/>
                  </a:lnTo>
                  <a:cubicBezTo>
                    <a:pt x="6680262" y="0"/>
                    <a:pt x="6880698" y="104164"/>
                    <a:pt x="6880698" y="232585"/>
                  </a:cubicBezTo>
                  <a:lnTo>
                    <a:pt x="6880698" y="2143922"/>
                  </a:lnTo>
                  <a:cubicBezTo>
                    <a:pt x="6880698" y="2271630"/>
                    <a:pt x="6680262" y="2375794"/>
                    <a:pt x="6433150" y="2375794"/>
                  </a:cubicBezTo>
                  <a:close/>
                </a:path>
              </a:pathLst>
            </a:custGeom>
            <a:grpFill/>
            <a:ln w="12700">
              <a:solidFill>
                <a:srgbClr val="000000"/>
              </a:solidFill>
            </a:ln>
          </p:spPr>
          <p:txBody>
            <a:bodyPr/>
            <a:lstStyle/>
            <a:p>
              <a:endParaRPr lang="en-GB" dirty="0"/>
            </a:p>
          </p:txBody>
        </p:sp>
      </p:grpSp>
      <p:sp>
        <p:nvSpPr>
          <p:cNvPr id="12" name="TextBox 12"/>
          <p:cNvSpPr txBox="1"/>
          <p:nvPr/>
        </p:nvSpPr>
        <p:spPr>
          <a:xfrm>
            <a:off x="0" y="317500"/>
            <a:ext cx="4815465" cy="562575"/>
          </a:xfrm>
          <a:prstGeom prst="rect">
            <a:avLst/>
          </a:prstGeom>
        </p:spPr>
        <p:txBody>
          <a:bodyPr lIns="0" tIns="0" rIns="0" bIns="0" rtlCol="0" anchor="t">
            <a:spAutoFit/>
          </a:bodyPr>
          <a:lstStyle/>
          <a:p>
            <a:pPr marL="0" lvl="0" indent="0" algn="ctr">
              <a:lnSpc>
                <a:spcPts val="4166"/>
              </a:lnSpc>
              <a:spcBef>
                <a:spcPct val="0"/>
              </a:spcBef>
            </a:pPr>
            <a:r>
              <a:rPr lang="en-US" sz="2976" b="1" dirty="0">
                <a:solidFill>
                  <a:srgbClr val="545454"/>
                </a:solidFill>
                <a:latin typeface="Arial Bold"/>
                <a:ea typeface="Arial Bold"/>
                <a:cs typeface="Arial Bold"/>
                <a:sym typeface="Arial Bold"/>
              </a:rPr>
              <a:t>Accessibility Obligations </a:t>
            </a:r>
          </a:p>
        </p:txBody>
      </p:sp>
      <p:sp>
        <p:nvSpPr>
          <p:cNvPr id="13" name="TextBox 13"/>
          <p:cNvSpPr txBox="1"/>
          <p:nvPr/>
        </p:nvSpPr>
        <p:spPr>
          <a:xfrm>
            <a:off x="661783" y="1352147"/>
            <a:ext cx="4579179" cy="666849"/>
          </a:xfrm>
          <a:prstGeom prst="rect">
            <a:avLst/>
          </a:prstGeom>
        </p:spPr>
        <p:txBody>
          <a:bodyPr lIns="0" tIns="0" rIns="0" bIns="0" rtlCol="0" anchor="t">
            <a:spAutoFit/>
          </a:bodyPr>
          <a:lstStyle/>
          <a:p>
            <a:pPr algn="l">
              <a:lnSpc>
                <a:spcPts val="1302"/>
              </a:lnSpc>
              <a:spcBef>
                <a:spcPct val="0"/>
              </a:spcBef>
            </a:pPr>
            <a:r>
              <a:rPr lang="en-US" sz="1200" dirty="0">
                <a:latin typeface="Arial"/>
                <a:ea typeface="Arial"/>
                <a:cs typeface="Arial"/>
                <a:sym typeface="Arial"/>
              </a:rPr>
              <a:t>Under UK consumer rights law, particularly the Equality Act 2010, businesses selling goods must ensure accessibility for consumers with disabilities. Failure to do so may be considered unlawful discrimination. </a:t>
            </a:r>
            <a:r>
              <a:rPr lang="en-US" sz="1200" b="1" dirty="0">
                <a:latin typeface="Arial"/>
                <a:ea typeface="Arial"/>
                <a:cs typeface="Arial"/>
                <a:sym typeface="Arial"/>
              </a:rPr>
              <a:t>Here is an overview of your key obligations:</a:t>
            </a:r>
          </a:p>
        </p:txBody>
      </p:sp>
      <p:sp>
        <p:nvSpPr>
          <p:cNvPr id="14" name="TextBox 14"/>
          <p:cNvSpPr txBox="1"/>
          <p:nvPr/>
        </p:nvSpPr>
        <p:spPr>
          <a:xfrm>
            <a:off x="1986005" y="2443416"/>
            <a:ext cx="4579179" cy="1500411"/>
          </a:xfrm>
          <a:prstGeom prst="rect">
            <a:avLst/>
          </a:prstGeom>
        </p:spPr>
        <p:txBody>
          <a:bodyPr lIns="0" tIns="0" rIns="0" bIns="0" rtlCol="0" anchor="t">
            <a:spAutoFit/>
          </a:bodyPr>
          <a:lstStyle/>
          <a:p>
            <a:pPr algn="l">
              <a:lnSpc>
                <a:spcPts val="1302"/>
              </a:lnSpc>
            </a:pPr>
            <a:r>
              <a:rPr lang="en-US" sz="1200" b="1" dirty="0">
                <a:latin typeface="Arial" panose="020B0604020202020204" pitchFamily="34" charset="0"/>
                <a:ea typeface="Arial Bold"/>
                <a:cs typeface="Arial" panose="020B0604020202020204" pitchFamily="34" charset="0"/>
                <a:sym typeface="Arial Bold"/>
              </a:rPr>
              <a:t>Reasonable adjustments</a:t>
            </a:r>
          </a:p>
          <a:p>
            <a:pPr algn="l">
              <a:lnSpc>
                <a:spcPts val="1302"/>
              </a:lnSpc>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pPr>
            <a:r>
              <a:rPr lang="en-US" sz="1200" dirty="0">
                <a:latin typeface="Arial" panose="020B0604020202020204" pitchFamily="34" charset="0"/>
                <a:ea typeface="Arial"/>
                <a:cs typeface="Arial" panose="020B0604020202020204" pitchFamily="34" charset="0"/>
                <a:sym typeface="Arial"/>
              </a:rPr>
              <a:t>The Equality Act 2010 requires businesses to make “reasonable adjustments” to ensure that individuals with disabilities can access their goods and services. This obligation applies to:</a:t>
            </a:r>
          </a:p>
          <a:p>
            <a:pPr algn="l">
              <a:lnSpc>
                <a:spcPts val="1302"/>
              </a:lnSpc>
            </a:pPr>
            <a:endParaRPr lang="en-US" sz="1200" dirty="0">
              <a:latin typeface="Arial" panose="020B0604020202020204" pitchFamily="34" charset="0"/>
              <a:ea typeface="Arial"/>
              <a:cs typeface="Arial" panose="020B0604020202020204" pitchFamily="34" charset="0"/>
              <a:sym typeface="Arial"/>
            </a:endParaRP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Physical premises (e.g., shops, showrooms, markets)</a:t>
            </a: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Digital services (e.g., websites, mobile apps, online stores)</a:t>
            </a: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Customer service and staff interactions</a:t>
            </a:r>
          </a:p>
        </p:txBody>
      </p:sp>
      <p:grpSp>
        <p:nvGrpSpPr>
          <p:cNvPr id="15" name="Group 15">
            <a:extLst>
              <a:ext uri="{C183D7F6-B498-43B3-948B-1728B52AA6E4}">
                <adec:decorative xmlns:adec="http://schemas.microsoft.com/office/drawing/2017/decorative" val="1"/>
              </a:ext>
            </a:extLst>
          </p:cNvPr>
          <p:cNvGrpSpPr/>
          <p:nvPr/>
        </p:nvGrpSpPr>
        <p:grpSpPr>
          <a:xfrm>
            <a:off x="550240" y="4284174"/>
            <a:ext cx="6577820" cy="2417297"/>
            <a:chOff x="0" y="0"/>
            <a:chExt cx="6880698" cy="3289166"/>
          </a:xfrm>
          <a:solidFill>
            <a:schemeClr val="bg1">
              <a:lumMod val="95000"/>
            </a:schemeClr>
          </a:solidFill>
        </p:grpSpPr>
        <p:sp>
          <p:nvSpPr>
            <p:cNvPr id="16" name="Freeform 16"/>
            <p:cNvSpPr/>
            <p:nvPr/>
          </p:nvSpPr>
          <p:spPr>
            <a:xfrm>
              <a:off x="0" y="0"/>
              <a:ext cx="6880698" cy="3289166"/>
            </a:xfrm>
            <a:custGeom>
              <a:avLst/>
              <a:gdLst/>
              <a:ahLst/>
              <a:cxnLst/>
              <a:rect l="l" t="t" r="r" b="b"/>
              <a:pathLst>
                <a:path w="6880698" h="3289166">
                  <a:moveTo>
                    <a:pt x="6433150" y="3289166"/>
                  </a:moveTo>
                  <a:lnTo>
                    <a:pt x="447547" y="3289166"/>
                  </a:lnTo>
                  <a:cubicBezTo>
                    <a:pt x="200435" y="3289166"/>
                    <a:pt x="0" y="3144956"/>
                    <a:pt x="0" y="2968151"/>
                  </a:cubicBezTo>
                  <a:lnTo>
                    <a:pt x="0" y="322002"/>
                  </a:lnTo>
                  <a:cubicBezTo>
                    <a:pt x="0" y="144210"/>
                    <a:pt x="200435" y="0"/>
                    <a:pt x="447547" y="0"/>
                  </a:cubicBezTo>
                  <a:lnTo>
                    <a:pt x="6433150" y="0"/>
                  </a:lnTo>
                  <a:cubicBezTo>
                    <a:pt x="6680262" y="0"/>
                    <a:pt x="6880698" y="144210"/>
                    <a:pt x="6880698" y="322002"/>
                  </a:cubicBezTo>
                  <a:lnTo>
                    <a:pt x="6880698" y="2968151"/>
                  </a:lnTo>
                  <a:cubicBezTo>
                    <a:pt x="6880698" y="3144956"/>
                    <a:pt x="6680262" y="3289166"/>
                    <a:pt x="6433150" y="3289166"/>
                  </a:cubicBezTo>
                  <a:close/>
                </a:path>
              </a:pathLst>
            </a:custGeom>
            <a:grpFill/>
            <a:ln w="12700">
              <a:solidFill>
                <a:srgbClr val="000000"/>
              </a:solidFill>
            </a:ln>
          </p:spPr>
          <p:txBody>
            <a:bodyPr/>
            <a:lstStyle/>
            <a:p>
              <a:endParaRPr lang="en-GB" dirty="0"/>
            </a:p>
          </p:txBody>
        </p:sp>
      </p:grpSp>
      <p:sp>
        <p:nvSpPr>
          <p:cNvPr id="17" name="TextBox 17"/>
          <p:cNvSpPr txBox="1"/>
          <p:nvPr/>
        </p:nvSpPr>
        <p:spPr>
          <a:xfrm>
            <a:off x="791327" y="4409192"/>
            <a:ext cx="5961578" cy="2167260"/>
          </a:xfrm>
          <a:prstGeom prst="rect">
            <a:avLst/>
          </a:prstGeom>
        </p:spPr>
        <p:txBody>
          <a:bodyPr wrap="square" lIns="0" tIns="0" rIns="0" bIns="0" rtlCol="0" anchor="t">
            <a:spAutoFit/>
          </a:bodyPr>
          <a:lstStyle/>
          <a:p>
            <a:pPr algn="l">
              <a:lnSpc>
                <a:spcPts val="1302"/>
              </a:lnSpc>
            </a:pPr>
            <a:r>
              <a:rPr lang="en-US" sz="1200" b="1" dirty="0">
                <a:latin typeface="Arial" panose="020B0604020202020204" pitchFamily="34" charset="0"/>
                <a:ea typeface="Arial Bold"/>
                <a:cs typeface="Arial" panose="020B0604020202020204" pitchFamily="34" charset="0"/>
                <a:sym typeface="Arial Bold"/>
              </a:rPr>
              <a:t>Physical Accessibility Adjustments</a:t>
            </a:r>
          </a:p>
          <a:p>
            <a:pPr algn="l">
              <a:lnSpc>
                <a:spcPts val="1302"/>
              </a:lnSpc>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pPr>
            <a:r>
              <a:rPr lang="en-US" sz="1200" dirty="0">
                <a:latin typeface="Arial" panose="020B0604020202020204" pitchFamily="34" charset="0"/>
                <a:ea typeface="Arial"/>
                <a:cs typeface="Arial" panose="020B0604020202020204" pitchFamily="34" charset="0"/>
                <a:sym typeface="Arial"/>
              </a:rPr>
              <a:t>You must take reasonable steps to remove physical barriers that could prevent</a:t>
            </a:r>
          </a:p>
          <a:p>
            <a:pPr algn="l">
              <a:lnSpc>
                <a:spcPts val="1302"/>
              </a:lnSpc>
            </a:pPr>
            <a:r>
              <a:rPr lang="en-US" sz="1200" dirty="0">
                <a:latin typeface="Arial" panose="020B0604020202020204" pitchFamily="34" charset="0"/>
                <a:ea typeface="Arial"/>
                <a:cs typeface="Arial" panose="020B0604020202020204" pitchFamily="34" charset="0"/>
                <a:sym typeface="Arial"/>
              </a:rPr>
              <a:t>disabled consumers from accessing their premises. Adjustments may include:</a:t>
            </a:r>
          </a:p>
          <a:p>
            <a:pPr algn="l">
              <a:lnSpc>
                <a:spcPts val="1302"/>
              </a:lnSpc>
            </a:pPr>
            <a:endParaRPr lang="en-US" sz="1200" dirty="0">
              <a:latin typeface="Arial" panose="020B0604020202020204" pitchFamily="34" charset="0"/>
              <a:ea typeface="Arial"/>
              <a:cs typeface="Arial" panose="020B0604020202020204" pitchFamily="34" charset="0"/>
              <a:sym typeface="Arial"/>
            </a:endParaRP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Providing step-free access, such as ramps or lifts, where possible</a:t>
            </a: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Widening doorways to accommodate wheelchair users</a:t>
            </a: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Installing clear signage for visually impaired customers</a:t>
            </a: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Ensuring accessible toilets where facilities are provided</a:t>
            </a: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Providing alternative ways to access goods, such as home </a:t>
            </a:r>
          </a:p>
          <a:p>
            <a:pPr marL="200787" lvl="1" indent="-100394" algn="l">
              <a:lnSpc>
                <a:spcPts val="1302"/>
              </a:lnSpc>
              <a:buFont typeface="Arial"/>
              <a:buChar char="•"/>
            </a:pPr>
            <a:endParaRPr lang="en-US" sz="1200" dirty="0">
              <a:latin typeface="Arial" panose="020B0604020202020204" pitchFamily="34" charset="0"/>
              <a:ea typeface="Arial"/>
              <a:cs typeface="Arial" panose="020B0604020202020204" pitchFamily="34" charset="0"/>
              <a:sym typeface="Arial"/>
            </a:endParaRPr>
          </a:p>
          <a:p>
            <a:pPr marL="100393" lvl="1" algn="l">
              <a:lnSpc>
                <a:spcPts val="1302"/>
              </a:lnSpc>
            </a:pPr>
            <a:r>
              <a:rPr lang="en-US" sz="1200" dirty="0">
                <a:latin typeface="Arial" panose="020B0604020202020204" pitchFamily="34" charset="0"/>
                <a:ea typeface="Arial"/>
                <a:cs typeface="Arial" panose="020B0604020202020204" pitchFamily="34" charset="0"/>
                <a:sym typeface="Arial"/>
              </a:rPr>
              <a:t>Businesses should assess their premises regularly to identify and remove accessibility</a:t>
            </a: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barriers. </a:t>
            </a:r>
            <a:r>
              <a:rPr lang="en-US" sz="1200" b="1" dirty="0">
                <a:highlight>
                  <a:srgbClr val="FFFF00"/>
                </a:highlight>
                <a:latin typeface="Arial" panose="020B0604020202020204" pitchFamily="34" charset="0"/>
                <a:ea typeface="Arial"/>
                <a:cs typeface="Arial" panose="020B0604020202020204" pitchFamily="34" charset="0"/>
                <a:sym typeface="Arial"/>
              </a:rPr>
              <a:t>(</a:t>
            </a:r>
            <a:r>
              <a:rPr lang="en-US" sz="1200" b="1" dirty="0">
                <a:highlight>
                  <a:srgbClr val="FFFF00"/>
                </a:highlight>
                <a:latin typeface="Arial" panose="020B0604020202020204" pitchFamily="34" charset="0"/>
                <a:ea typeface="Arial"/>
                <a:cs typeface="Arial" panose="020B0604020202020204" pitchFamily="34" charset="0"/>
                <a:sym typeface="Arial"/>
                <a:hlinkClick r:id="rId6" tooltip="https://www.gov.uk/access-to-and-use-of-buildings-approved-document-m">
                  <a:extLst>
                    <a:ext uri="{A12FA001-AC4F-418D-AE19-62706E023703}">
                      <ahyp:hlinkClr xmlns:ahyp="http://schemas.microsoft.com/office/drawing/2018/hyperlinkcolor" val="tx"/>
                    </a:ext>
                  </a:extLst>
                </a:hlinkClick>
              </a:rPr>
              <a:t>Gov.uk - Access for disabled people</a:t>
            </a:r>
            <a:r>
              <a:rPr lang="en-US" sz="1200" b="1" dirty="0">
                <a:highlight>
                  <a:srgbClr val="FFFF00"/>
                </a:highlight>
                <a:latin typeface="Arial" panose="020B0604020202020204" pitchFamily="34" charset="0"/>
                <a:ea typeface="Arial"/>
                <a:cs typeface="Arial" panose="020B0604020202020204" pitchFamily="34" charset="0"/>
                <a:sym typeface="Arial"/>
              </a:rPr>
              <a:t>)</a:t>
            </a:r>
          </a:p>
        </p:txBody>
      </p:sp>
      <p:grpSp>
        <p:nvGrpSpPr>
          <p:cNvPr id="18" name="Group 18">
            <a:extLst>
              <a:ext uri="{C183D7F6-B498-43B3-948B-1728B52AA6E4}">
                <adec:decorative xmlns:adec="http://schemas.microsoft.com/office/drawing/2017/decorative" val="1"/>
              </a:ext>
            </a:extLst>
          </p:cNvPr>
          <p:cNvGrpSpPr/>
          <p:nvPr/>
        </p:nvGrpSpPr>
        <p:grpSpPr>
          <a:xfrm>
            <a:off x="1568450" y="6964139"/>
            <a:ext cx="5818810" cy="3411761"/>
            <a:chOff x="0" y="0"/>
            <a:chExt cx="6880698" cy="4396186"/>
          </a:xfrm>
          <a:solidFill>
            <a:schemeClr val="bg1">
              <a:lumMod val="95000"/>
            </a:schemeClr>
          </a:solidFill>
        </p:grpSpPr>
        <p:sp>
          <p:nvSpPr>
            <p:cNvPr id="19" name="Freeform 19"/>
            <p:cNvSpPr/>
            <p:nvPr/>
          </p:nvSpPr>
          <p:spPr>
            <a:xfrm>
              <a:off x="0" y="0"/>
              <a:ext cx="6880698" cy="4396186"/>
            </a:xfrm>
            <a:custGeom>
              <a:avLst/>
              <a:gdLst/>
              <a:ahLst/>
              <a:cxnLst/>
              <a:rect l="l" t="t" r="r" b="b"/>
              <a:pathLst>
                <a:path w="6880698" h="4396186">
                  <a:moveTo>
                    <a:pt x="6433150" y="4396186"/>
                  </a:moveTo>
                  <a:lnTo>
                    <a:pt x="447547" y="4396186"/>
                  </a:lnTo>
                  <a:cubicBezTo>
                    <a:pt x="200435" y="4396186"/>
                    <a:pt x="0" y="4203440"/>
                    <a:pt x="0" y="3967128"/>
                  </a:cubicBezTo>
                  <a:lnTo>
                    <a:pt x="0" y="430377"/>
                  </a:lnTo>
                  <a:cubicBezTo>
                    <a:pt x="0" y="192746"/>
                    <a:pt x="200435" y="0"/>
                    <a:pt x="447547" y="0"/>
                  </a:cubicBezTo>
                  <a:lnTo>
                    <a:pt x="6433150" y="0"/>
                  </a:lnTo>
                  <a:cubicBezTo>
                    <a:pt x="6680262" y="0"/>
                    <a:pt x="6880698" y="192746"/>
                    <a:pt x="6880698" y="430377"/>
                  </a:cubicBezTo>
                  <a:lnTo>
                    <a:pt x="6880698" y="3967128"/>
                  </a:lnTo>
                  <a:cubicBezTo>
                    <a:pt x="6880698" y="4203440"/>
                    <a:pt x="6680262" y="4396186"/>
                    <a:pt x="6433150" y="4396186"/>
                  </a:cubicBezTo>
                  <a:close/>
                </a:path>
              </a:pathLst>
            </a:custGeom>
            <a:grpFill/>
            <a:ln w="12700">
              <a:solidFill>
                <a:srgbClr val="000000"/>
              </a:solidFill>
            </a:ln>
          </p:spPr>
          <p:txBody>
            <a:bodyPr/>
            <a:lstStyle/>
            <a:p>
              <a:endParaRPr lang="en-GB" dirty="0"/>
            </a:p>
          </p:txBody>
        </p:sp>
      </p:grpSp>
      <p:sp>
        <p:nvSpPr>
          <p:cNvPr id="20" name="TextBox 20"/>
          <p:cNvSpPr txBox="1"/>
          <p:nvPr/>
        </p:nvSpPr>
        <p:spPr>
          <a:xfrm>
            <a:off x="1710124" y="7078490"/>
            <a:ext cx="5677135" cy="3167534"/>
          </a:xfrm>
          <a:prstGeom prst="rect">
            <a:avLst/>
          </a:prstGeom>
        </p:spPr>
        <p:txBody>
          <a:bodyPr wrap="square" lIns="0" tIns="0" rIns="0" bIns="0" rtlCol="0" anchor="t">
            <a:spAutoFit/>
          </a:bodyPr>
          <a:lstStyle/>
          <a:p>
            <a:pPr algn="l">
              <a:lnSpc>
                <a:spcPts val="1302"/>
              </a:lnSpc>
            </a:pPr>
            <a:r>
              <a:rPr lang="en-US" sz="1200" b="1" dirty="0">
                <a:latin typeface="Arial" panose="020B0604020202020204" pitchFamily="34" charset="0"/>
                <a:ea typeface="Arial Bold"/>
                <a:cs typeface="Arial" panose="020B0604020202020204" pitchFamily="34" charset="0"/>
                <a:sym typeface="Arial Bold"/>
              </a:rPr>
              <a:t>Digital Accessibility Obligations</a:t>
            </a:r>
          </a:p>
          <a:p>
            <a:pPr algn="l">
              <a:lnSpc>
                <a:spcPts val="1302"/>
              </a:lnSpc>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pPr>
            <a:r>
              <a:rPr lang="en-US" sz="1200" dirty="0">
                <a:latin typeface="Arial" panose="020B0604020202020204" pitchFamily="34" charset="0"/>
                <a:ea typeface="Arial"/>
                <a:cs typeface="Arial" panose="020B0604020202020204" pitchFamily="34" charset="0"/>
                <a:sym typeface="Arial"/>
              </a:rPr>
              <a:t>If your business operates online, your website and mobile applications must be accessible to people with disabilities. While the Public Sector Bodies (Websites and Mobile Applications) Accessibility Regulations 2018 primarily apply to public sector websites, the Equality Act 2010 still requires private businesses to avoid discriminating against disabled customers.</a:t>
            </a:r>
          </a:p>
          <a:p>
            <a:pPr algn="l">
              <a:lnSpc>
                <a:spcPts val="1302"/>
              </a:lnSpc>
            </a:pPr>
            <a:endParaRPr lang="en-US" sz="1200" dirty="0">
              <a:latin typeface="Arial" panose="020B0604020202020204" pitchFamily="34" charset="0"/>
              <a:ea typeface="Arial"/>
              <a:cs typeface="Arial" panose="020B0604020202020204" pitchFamily="34" charset="0"/>
              <a:sym typeface="Arial"/>
            </a:endParaRPr>
          </a:p>
          <a:p>
            <a:pPr algn="l">
              <a:lnSpc>
                <a:spcPts val="1302"/>
              </a:lnSpc>
            </a:pPr>
            <a:r>
              <a:rPr lang="en-US" sz="1200" dirty="0">
                <a:latin typeface="Arial" panose="020B0604020202020204" pitchFamily="34" charset="0"/>
                <a:ea typeface="Arial"/>
                <a:cs typeface="Arial" panose="020B0604020202020204" pitchFamily="34" charset="0"/>
                <a:sym typeface="Arial"/>
              </a:rPr>
              <a:t>Key Digital Accessibility Adjustments:</a:t>
            </a:r>
          </a:p>
          <a:p>
            <a:pPr algn="l">
              <a:lnSpc>
                <a:spcPts val="1302"/>
              </a:lnSpc>
            </a:pPr>
            <a:endParaRPr lang="en-US" sz="1200" dirty="0">
              <a:latin typeface="Arial" panose="020B0604020202020204" pitchFamily="34" charset="0"/>
              <a:ea typeface="Arial"/>
              <a:cs typeface="Arial" panose="020B0604020202020204" pitchFamily="34" charset="0"/>
              <a:sym typeface="Arial"/>
            </a:endParaRP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Making your website compatible with screen readers for visually impaired users</a:t>
            </a: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Ensuring text is clearly readable with high contrast options</a:t>
            </a: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Providing keyboard navigation options for those who cannot use a mouse</a:t>
            </a: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Including captions or transcripts for video and audio content</a:t>
            </a: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Avoiding reliance on colour alone to convey meaning (e.g., error messages should not rely solely on red text)</a:t>
            </a:r>
          </a:p>
          <a:p>
            <a:pPr marL="200787" lvl="1" indent="-100394" algn="l">
              <a:lnSpc>
                <a:spcPts val="1302"/>
              </a:lnSpc>
              <a:buFont typeface="Arial"/>
              <a:buChar char="•"/>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A good benchmark for compliance is the Web Content Accessibility Guidelines. </a:t>
            </a:r>
            <a:r>
              <a:rPr lang="en-US" sz="1200" b="1" dirty="0">
                <a:highlight>
                  <a:srgbClr val="FFFF00"/>
                </a:highlight>
                <a:latin typeface="Arial" panose="020B0604020202020204" pitchFamily="34" charset="0"/>
                <a:ea typeface="Arial"/>
                <a:cs typeface="Arial" panose="020B0604020202020204" pitchFamily="34" charset="0"/>
                <a:sym typeface="Arial"/>
              </a:rPr>
              <a:t>(</a:t>
            </a:r>
            <a:r>
              <a:rPr lang="en-US" sz="1200" b="1" dirty="0">
                <a:highlight>
                  <a:srgbClr val="FFFF00"/>
                </a:highlight>
                <a:latin typeface="Arial" panose="020B0604020202020204" pitchFamily="34" charset="0"/>
                <a:ea typeface="Arial"/>
                <a:cs typeface="Arial" panose="020B0604020202020204" pitchFamily="34" charset="0"/>
                <a:sym typeface="Arial"/>
                <a:hlinkClick r:id="rId7" tooltip="https://www.w3.org/WAI/standards-guidelines/wcag/">
                  <a:extLst>
                    <a:ext uri="{A12FA001-AC4F-418D-AE19-62706E023703}">
                      <ahyp:hlinkClr xmlns:ahyp="http://schemas.microsoft.com/office/drawing/2018/hyperlinkcolor" val="tx"/>
                    </a:ext>
                  </a:extLst>
                </a:hlinkClick>
              </a:rPr>
              <a:t>W3C Web Accessibility Initiative</a:t>
            </a:r>
            <a:r>
              <a:rPr lang="en-US" sz="1200" dirty="0">
                <a:latin typeface="Arial" panose="020B0604020202020204" pitchFamily="34" charset="0"/>
                <a:ea typeface="Arial"/>
                <a:cs typeface="Arial" panose="020B0604020202020204" pitchFamily="34" charset="0"/>
                <a:sym typeface="Arial"/>
              </a:rPr>
              <a:t>).</a:t>
            </a:r>
          </a:p>
        </p:txBody>
      </p:sp>
      <p:sp>
        <p:nvSpPr>
          <p:cNvPr id="23" name="Title 22">
            <a:extLst>
              <a:ext uri="{FF2B5EF4-FFF2-40B4-BE49-F238E27FC236}">
                <a16:creationId xmlns:a16="http://schemas.microsoft.com/office/drawing/2014/main" id="{DCA5D030-20D2-B876-0176-96ED27B86154}"/>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Accessibility obligations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172636" y="8342715"/>
            <a:ext cx="2500686" cy="2200685"/>
          </a:xfrm>
          <a:custGeom>
            <a:avLst/>
            <a:gdLst/>
            <a:ahLst/>
            <a:cxnLst/>
            <a:rect l="l" t="t" r="r" b="b"/>
            <a:pathLst>
              <a:path w="3126408" h="3126408">
                <a:moveTo>
                  <a:pt x="0" y="0"/>
                </a:moveTo>
                <a:lnTo>
                  <a:pt x="3126408" y="0"/>
                </a:lnTo>
                <a:lnTo>
                  <a:pt x="3126408" y="3126408"/>
                </a:lnTo>
                <a:lnTo>
                  <a:pt x="0" y="31264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3" name="Freeform 3">
            <a:extLst>
              <a:ext uri="{C183D7F6-B498-43B3-948B-1728B52AA6E4}">
                <adec:decorative xmlns:adec="http://schemas.microsoft.com/office/drawing/2017/decorative" val="1"/>
              </a:ext>
            </a:extLst>
          </p:cNvPr>
          <p:cNvSpPr/>
          <p:nvPr/>
        </p:nvSpPr>
        <p:spPr>
          <a:xfrm rot="-8100000">
            <a:off x="5292000" y="-244669"/>
            <a:ext cx="3024000" cy="2001338"/>
          </a:xfrm>
          <a:custGeom>
            <a:avLst/>
            <a:gdLst/>
            <a:ahLst/>
            <a:cxnLst/>
            <a:rect l="l" t="t" r="r" b="b"/>
            <a:pathLst>
              <a:path w="3024000" h="2001338">
                <a:moveTo>
                  <a:pt x="0" y="0"/>
                </a:moveTo>
                <a:lnTo>
                  <a:pt x="3024000" y="0"/>
                </a:lnTo>
                <a:lnTo>
                  <a:pt x="3024000" y="2001338"/>
                </a:lnTo>
                <a:lnTo>
                  <a:pt x="0" y="20013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5" name="Group 5">
            <a:extLst>
              <a:ext uri="{C183D7F6-B498-43B3-948B-1728B52AA6E4}">
                <adec:decorative xmlns:adec="http://schemas.microsoft.com/office/drawing/2017/decorative" val="1"/>
              </a:ext>
            </a:extLst>
          </p:cNvPr>
          <p:cNvGrpSpPr/>
          <p:nvPr/>
        </p:nvGrpSpPr>
        <p:grpSpPr>
          <a:xfrm>
            <a:off x="566540" y="1628221"/>
            <a:ext cx="5878710" cy="2754244"/>
            <a:chOff x="0" y="0"/>
            <a:chExt cx="6880698" cy="3517082"/>
          </a:xfrm>
          <a:solidFill>
            <a:schemeClr val="bg1">
              <a:lumMod val="95000"/>
            </a:schemeClr>
          </a:solidFill>
        </p:grpSpPr>
        <p:sp>
          <p:nvSpPr>
            <p:cNvPr id="6" name="Freeform 6"/>
            <p:cNvSpPr/>
            <p:nvPr/>
          </p:nvSpPr>
          <p:spPr>
            <a:xfrm>
              <a:off x="0" y="0"/>
              <a:ext cx="6880698" cy="3517082"/>
            </a:xfrm>
            <a:custGeom>
              <a:avLst/>
              <a:gdLst/>
              <a:ahLst/>
              <a:cxnLst/>
              <a:rect l="l" t="t" r="r" b="b"/>
              <a:pathLst>
                <a:path w="6880698" h="3517082">
                  <a:moveTo>
                    <a:pt x="6433150" y="3517082"/>
                  </a:moveTo>
                  <a:lnTo>
                    <a:pt x="447547" y="3517082"/>
                  </a:lnTo>
                  <a:cubicBezTo>
                    <a:pt x="200435" y="3517082"/>
                    <a:pt x="0" y="3362879"/>
                    <a:pt x="0" y="3173823"/>
                  </a:cubicBezTo>
                  <a:lnTo>
                    <a:pt x="0" y="344315"/>
                  </a:lnTo>
                  <a:cubicBezTo>
                    <a:pt x="0" y="154202"/>
                    <a:pt x="200435" y="0"/>
                    <a:pt x="447547" y="0"/>
                  </a:cubicBezTo>
                  <a:lnTo>
                    <a:pt x="6433150" y="0"/>
                  </a:lnTo>
                  <a:cubicBezTo>
                    <a:pt x="6680262" y="0"/>
                    <a:pt x="6880698" y="154202"/>
                    <a:pt x="6880698" y="344315"/>
                  </a:cubicBezTo>
                  <a:lnTo>
                    <a:pt x="6880698" y="3173823"/>
                  </a:lnTo>
                  <a:cubicBezTo>
                    <a:pt x="6880698" y="3362879"/>
                    <a:pt x="6680262" y="3517082"/>
                    <a:pt x="6433150" y="3517082"/>
                  </a:cubicBezTo>
                  <a:close/>
                </a:path>
              </a:pathLst>
            </a:custGeom>
            <a:grpFill/>
            <a:ln w="12700">
              <a:solidFill>
                <a:srgbClr val="000000"/>
              </a:solidFill>
            </a:ln>
          </p:spPr>
          <p:txBody>
            <a:bodyPr/>
            <a:lstStyle/>
            <a:p>
              <a:endParaRPr lang="en-GB" dirty="0"/>
            </a:p>
          </p:txBody>
        </p:sp>
      </p:grpSp>
      <p:grpSp>
        <p:nvGrpSpPr>
          <p:cNvPr id="7" name="Group 7">
            <a:extLst>
              <a:ext uri="{C183D7F6-B498-43B3-948B-1728B52AA6E4}">
                <adec:decorative xmlns:adec="http://schemas.microsoft.com/office/drawing/2017/decorative" val="1"/>
              </a:ext>
            </a:extLst>
          </p:cNvPr>
          <p:cNvGrpSpPr/>
          <p:nvPr/>
        </p:nvGrpSpPr>
        <p:grpSpPr>
          <a:xfrm>
            <a:off x="756000" y="4565565"/>
            <a:ext cx="6603650" cy="3156827"/>
            <a:chOff x="0" y="0"/>
            <a:chExt cx="6880698" cy="4005473"/>
          </a:xfrm>
          <a:solidFill>
            <a:schemeClr val="bg1">
              <a:lumMod val="95000"/>
            </a:schemeClr>
          </a:solidFill>
        </p:grpSpPr>
        <p:sp>
          <p:nvSpPr>
            <p:cNvPr id="8" name="Freeform 8"/>
            <p:cNvSpPr/>
            <p:nvPr/>
          </p:nvSpPr>
          <p:spPr>
            <a:xfrm>
              <a:off x="0" y="0"/>
              <a:ext cx="6880698" cy="4005473"/>
            </a:xfrm>
            <a:custGeom>
              <a:avLst/>
              <a:gdLst/>
              <a:ahLst/>
              <a:cxnLst/>
              <a:rect l="l" t="t" r="r" b="b"/>
              <a:pathLst>
                <a:path w="6880698" h="4005473">
                  <a:moveTo>
                    <a:pt x="6433150" y="4005473"/>
                  </a:moveTo>
                  <a:lnTo>
                    <a:pt x="447547" y="4005473"/>
                  </a:lnTo>
                  <a:cubicBezTo>
                    <a:pt x="200435" y="4005473"/>
                    <a:pt x="0" y="3829857"/>
                    <a:pt x="0" y="3614548"/>
                  </a:cubicBezTo>
                  <a:lnTo>
                    <a:pt x="0" y="392127"/>
                  </a:lnTo>
                  <a:cubicBezTo>
                    <a:pt x="0" y="175615"/>
                    <a:pt x="200435" y="0"/>
                    <a:pt x="447547" y="0"/>
                  </a:cubicBezTo>
                  <a:lnTo>
                    <a:pt x="6433150" y="0"/>
                  </a:lnTo>
                  <a:cubicBezTo>
                    <a:pt x="6680262" y="0"/>
                    <a:pt x="6880698" y="175615"/>
                    <a:pt x="6880698" y="392127"/>
                  </a:cubicBezTo>
                  <a:lnTo>
                    <a:pt x="6880698" y="3614548"/>
                  </a:lnTo>
                  <a:cubicBezTo>
                    <a:pt x="6880698" y="3829857"/>
                    <a:pt x="6680262" y="4005473"/>
                    <a:pt x="6433150" y="4005473"/>
                  </a:cubicBezTo>
                  <a:close/>
                </a:path>
              </a:pathLst>
            </a:custGeom>
            <a:grpFill/>
            <a:ln w="12700">
              <a:solidFill>
                <a:srgbClr val="000000"/>
              </a:solidFill>
            </a:ln>
          </p:spPr>
          <p:txBody>
            <a:bodyPr/>
            <a:lstStyle/>
            <a:p>
              <a:endParaRPr lang="en-GB" dirty="0"/>
            </a:p>
          </p:txBody>
        </p:sp>
      </p:grpSp>
      <p:grpSp>
        <p:nvGrpSpPr>
          <p:cNvPr id="11" name="Group 11">
            <a:extLst>
              <a:ext uri="{C183D7F6-B498-43B3-948B-1728B52AA6E4}">
                <adec:decorative xmlns:adec="http://schemas.microsoft.com/office/drawing/2017/decorative" val="1"/>
              </a:ext>
            </a:extLst>
          </p:cNvPr>
          <p:cNvGrpSpPr/>
          <p:nvPr/>
        </p:nvGrpSpPr>
        <p:grpSpPr>
          <a:xfrm>
            <a:off x="2178050" y="7905492"/>
            <a:ext cx="5248620" cy="2364819"/>
            <a:chOff x="0" y="0"/>
            <a:chExt cx="6880698" cy="2540699"/>
          </a:xfrm>
          <a:solidFill>
            <a:schemeClr val="bg1">
              <a:lumMod val="95000"/>
            </a:schemeClr>
          </a:solidFill>
        </p:grpSpPr>
        <p:sp>
          <p:nvSpPr>
            <p:cNvPr id="12" name="Freeform 12"/>
            <p:cNvSpPr/>
            <p:nvPr/>
          </p:nvSpPr>
          <p:spPr>
            <a:xfrm>
              <a:off x="0" y="0"/>
              <a:ext cx="6880698" cy="2540699"/>
            </a:xfrm>
            <a:custGeom>
              <a:avLst/>
              <a:gdLst/>
              <a:ahLst/>
              <a:cxnLst/>
              <a:rect l="l" t="t" r="r" b="b"/>
              <a:pathLst>
                <a:path w="6880698" h="2540699">
                  <a:moveTo>
                    <a:pt x="6433150" y="2540699"/>
                  </a:moveTo>
                  <a:lnTo>
                    <a:pt x="447547" y="2540699"/>
                  </a:lnTo>
                  <a:cubicBezTo>
                    <a:pt x="200435" y="2540699"/>
                    <a:pt x="0" y="2429305"/>
                    <a:pt x="0" y="2292733"/>
                  </a:cubicBezTo>
                  <a:lnTo>
                    <a:pt x="0" y="248729"/>
                  </a:lnTo>
                  <a:cubicBezTo>
                    <a:pt x="0" y="111394"/>
                    <a:pt x="200435" y="0"/>
                    <a:pt x="447547" y="0"/>
                  </a:cubicBezTo>
                  <a:lnTo>
                    <a:pt x="6433150" y="0"/>
                  </a:lnTo>
                  <a:cubicBezTo>
                    <a:pt x="6680262" y="0"/>
                    <a:pt x="6880698" y="111394"/>
                    <a:pt x="6880698" y="248729"/>
                  </a:cubicBezTo>
                  <a:lnTo>
                    <a:pt x="6880698" y="2292733"/>
                  </a:lnTo>
                  <a:cubicBezTo>
                    <a:pt x="6880698" y="2429305"/>
                    <a:pt x="6680262" y="2540699"/>
                    <a:pt x="6433150" y="2540699"/>
                  </a:cubicBezTo>
                  <a:close/>
                </a:path>
              </a:pathLst>
            </a:custGeom>
            <a:grpFill/>
            <a:ln w="12700">
              <a:solidFill>
                <a:srgbClr val="000000"/>
              </a:solidFill>
            </a:ln>
          </p:spPr>
          <p:txBody>
            <a:bodyPr/>
            <a:lstStyle/>
            <a:p>
              <a:endParaRPr lang="en-GB" dirty="0"/>
            </a:p>
          </p:txBody>
        </p:sp>
      </p:grpSp>
      <p:sp>
        <p:nvSpPr>
          <p:cNvPr id="13" name="Freeform 13">
            <a:extLst>
              <a:ext uri="{C183D7F6-B498-43B3-948B-1728B52AA6E4}">
                <adec:decorative xmlns:adec="http://schemas.microsoft.com/office/drawing/2017/decorative" val="1"/>
              </a:ext>
            </a:extLst>
          </p:cNvPr>
          <p:cNvSpPr/>
          <p:nvPr/>
        </p:nvSpPr>
        <p:spPr>
          <a:xfrm>
            <a:off x="756000" y="103059"/>
            <a:ext cx="4142265" cy="1439437"/>
          </a:xfrm>
          <a:custGeom>
            <a:avLst/>
            <a:gdLst/>
            <a:ahLst/>
            <a:cxnLst/>
            <a:rect l="l" t="t" r="r" b="b"/>
            <a:pathLst>
              <a:path w="4142265" h="1439437">
                <a:moveTo>
                  <a:pt x="0" y="0"/>
                </a:moveTo>
                <a:lnTo>
                  <a:pt x="4142265" y="0"/>
                </a:lnTo>
                <a:lnTo>
                  <a:pt x="4142265" y="1439437"/>
                </a:lnTo>
                <a:lnTo>
                  <a:pt x="0" y="1439437"/>
                </a:lnTo>
                <a:lnTo>
                  <a:pt x="0" y="0"/>
                </a:lnTo>
                <a:close/>
              </a:path>
            </a:pathLst>
          </a:custGeom>
          <a:blipFill>
            <a:blip r:embed="rId6"/>
            <a:stretch>
              <a:fillRect/>
            </a:stretch>
          </a:blipFill>
        </p:spPr>
        <p:txBody>
          <a:bodyPr/>
          <a:lstStyle/>
          <a:p>
            <a:endParaRPr lang="en-GB" dirty="0"/>
          </a:p>
        </p:txBody>
      </p:sp>
      <p:sp>
        <p:nvSpPr>
          <p:cNvPr id="14" name="TextBox 14"/>
          <p:cNvSpPr txBox="1"/>
          <p:nvPr/>
        </p:nvSpPr>
        <p:spPr>
          <a:xfrm>
            <a:off x="1032154" y="4620376"/>
            <a:ext cx="6155700" cy="3000821"/>
          </a:xfrm>
          <a:prstGeom prst="rect">
            <a:avLst/>
          </a:prstGeom>
          <a:solidFill>
            <a:schemeClr val="bg1">
              <a:lumMod val="95000"/>
            </a:schemeClr>
          </a:solidFill>
        </p:spPr>
        <p:txBody>
          <a:bodyPr wrap="square" lIns="0" tIns="0" rIns="0" bIns="0" rtlCol="0" anchor="t">
            <a:spAutoFit/>
          </a:bodyPr>
          <a:lstStyle/>
          <a:p>
            <a:pPr algn="l">
              <a:lnSpc>
                <a:spcPts val="1302"/>
              </a:lnSpc>
            </a:pPr>
            <a:r>
              <a:rPr lang="en-US" sz="1200" b="1" dirty="0">
                <a:latin typeface="Arial" panose="020B0604020202020204" pitchFamily="34" charset="0"/>
                <a:ea typeface="Arial Bold"/>
                <a:cs typeface="Arial" panose="020B0604020202020204" pitchFamily="34" charset="0"/>
                <a:sym typeface="Arial Bold"/>
              </a:rPr>
              <a:t>Staff Training on Accessibility Obligations</a:t>
            </a:r>
          </a:p>
          <a:p>
            <a:pPr algn="l">
              <a:lnSpc>
                <a:spcPts val="1302"/>
              </a:lnSpc>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pPr>
            <a:r>
              <a:rPr lang="en-US" sz="1200" dirty="0">
                <a:latin typeface="Arial" panose="020B0604020202020204" pitchFamily="34" charset="0"/>
                <a:ea typeface="Arial"/>
                <a:cs typeface="Arial" panose="020B0604020202020204" pitchFamily="34" charset="0"/>
                <a:sym typeface="Arial"/>
              </a:rPr>
              <a:t>To ensure compliance, businesses should train their staff on how to assist disabled</a:t>
            </a:r>
          </a:p>
          <a:p>
            <a:pPr algn="l">
              <a:lnSpc>
                <a:spcPts val="1302"/>
              </a:lnSpc>
            </a:pPr>
            <a:r>
              <a:rPr lang="en-US" sz="1200" dirty="0">
                <a:latin typeface="Arial" panose="020B0604020202020204" pitchFamily="34" charset="0"/>
                <a:ea typeface="Arial"/>
                <a:cs typeface="Arial" panose="020B0604020202020204" pitchFamily="34" charset="0"/>
                <a:sym typeface="Arial"/>
              </a:rPr>
              <a:t>customers effectively. This includes:</a:t>
            </a:r>
          </a:p>
          <a:p>
            <a:pPr algn="l">
              <a:lnSpc>
                <a:spcPts val="1302"/>
              </a:lnSpc>
            </a:pPr>
            <a:endParaRPr lang="en-US" sz="1200" dirty="0">
              <a:latin typeface="Arial" panose="020B0604020202020204" pitchFamily="34" charset="0"/>
              <a:ea typeface="Arial"/>
              <a:cs typeface="Arial" panose="020B0604020202020204" pitchFamily="34" charset="0"/>
              <a:sym typeface="Arial"/>
            </a:endParaRP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Understanding disability rights under the Equality Act 2010</a:t>
            </a: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Providing respectful and inclusive customer service (e.g., knowing how to</a:t>
            </a:r>
          </a:p>
          <a:p>
            <a:pPr algn="l">
              <a:lnSpc>
                <a:spcPts val="1302"/>
              </a:lnSpc>
            </a:pPr>
            <a:r>
              <a:rPr lang="en-US" sz="1200" dirty="0">
                <a:latin typeface="Arial" panose="020B0604020202020204" pitchFamily="34" charset="0"/>
                <a:ea typeface="Arial"/>
                <a:cs typeface="Arial" panose="020B0604020202020204" pitchFamily="34" charset="0"/>
                <a:sym typeface="Arial"/>
              </a:rPr>
              <a:t>       communicate with deaf customers or those with speech impairments)</a:t>
            </a: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Assisting with physical access needs, such as opening doors or guiding visually</a:t>
            </a:r>
          </a:p>
          <a:p>
            <a:pPr algn="l">
              <a:lnSpc>
                <a:spcPts val="1302"/>
              </a:lnSpc>
            </a:pPr>
            <a:r>
              <a:rPr lang="en-US" sz="1200" dirty="0">
                <a:latin typeface="Arial" panose="020B0604020202020204" pitchFamily="34" charset="0"/>
                <a:ea typeface="Arial"/>
                <a:cs typeface="Arial" panose="020B0604020202020204" pitchFamily="34" charset="0"/>
                <a:sym typeface="Arial"/>
              </a:rPr>
              <a:t>       impaired customers</a:t>
            </a: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Operating any accessibility features (e.g., hearing loops, accessible payment</a:t>
            </a:r>
          </a:p>
          <a:p>
            <a:pPr algn="l">
              <a:lnSpc>
                <a:spcPts val="1302"/>
              </a:lnSpc>
            </a:pPr>
            <a:r>
              <a:rPr lang="en-US" sz="1200" dirty="0">
                <a:latin typeface="Arial" panose="020B0604020202020204" pitchFamily="34" charset="0"/>
                <a:ea typeface="Arial"/>
                <a:cs typeface="Arial" panose="020B0604020202020204" pitchFamily="34" charset="0"/>
                <a:sym typeface="Arial"/>
              </a:rPr>
              <a:t>       terminals)</a:t>
            </a: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Knowing how to respond to reasonable adjustment requests</a:t>
            </a:r>
          </a:p>
          <a:p>
            <a:pPr algn="l">
              <a:lnSpc>
                <a:spcPts val="1302"/>
              </a:lnSpc>
              <a:spcBef>
                <a:spcPct val="0"/>
              </a:spcBef>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Regular training sessions can help ensure staff are aware of their legal responsibilities and can provide the best service to disabled customers. </a:t>
            </a:r>
          </a:p>
          <a:p>
            <a:pPr algn="l">
              <a:lnSpc>
                <a:spcPts val="1302"/>
              </a:lnSpc>
              <a:spcBef>
                <a:spcPct val="0"/>
              </a:spcBef>
            </a:pPr>
            <a:endParaRPr lang="en-US" sz="1200" u="sng" dirty="0">
              <a:latin typeface="Arial" panose="020B0604020202020204" pitchFamily="34" charset="0"/>
              <a:ea typeface="Arial"/>
              <a:cs typeface="Arial" panose="020B0604020202020204" pitchFamily="34" charset="0"/>
              <a:sym typeface="Arial"/>
              <a:hlinkClick r:id="rId7" tooltip="https://www.equalityhumanrights.com/en/advice-and-guidance/training-and-guidance-employers">
                <a:extLst>
                  <a:ext uri="{A12FA001-AC4F-418D-AE19-62706E023703}">
                    <ahyp:hlinkClr xmlns:ahyp="http://schemas.microsoft.com/office/drawing/2018/hyperlinkcolor" val="tx"/>
                  </a:ext>
                </a:extLst>
              </a:hlinkClick>
            </a:endParaRPr>
          </a:p>
          <a:p>
            <a:pPr algn="l">
              <a:lnSpc>
                <a:spcPts val="1302"/>
              </a:lnSpc>
              <a:spcBef>
                <a:spcPct val="0"/>
              </a:spcBef>
            </a:pPr>
            <a:r>
              <a:rPr lang="en-US" sz="1200" b="1" u="sng" dirty="0">
                <a:highlight>
                  <a:srgbClr val="FFFF00"/>
                </a:highlight>
                <a:latin typeface="Arial"/>
                <a:ea typeface="Arial"/>
                <a:cs typeface="Arial"/>
                <a:sym typeface="Arial"/>
                <a:hlinkClick r:id="rId7" tooltip="https://www.equalityhumanrights.com/en/advice-and-guidance/training-and-guidance-employers">
                  <a:extLst>
                    <a:ext uri="{A12FA001-AC4F-418D-AE19-62706E023703}">
                      <ahyp:hlinkClr xmlns:ahyp="http://schemas.microsoft.com/office/drawing/2018/hyperlinkcolor" val="tx"/>
                    </a:ext>
                  </a:extLst>
                </a:hlinkClick>
              </a:rPr>
              <a:t>(</a:t>
            </a:r>
            <a:r>
              <a:rPr lang="en-US" sz="1200" b="1" dirty="0">
                <a:highlight>
                  <a:srgbClr val="FFFF00"/>
                </a:highlight>
                <a:latin typeface="Arial"/>
                <a:ea typeface="Arial"/>
                <a:cs typeface="Arial"/>
                <a:sym typeface="Arial"/>
                <a:hlinkClick r:id="rId7" tooltip="https://www.equalityhumanrights.com/en/advice-and-guidance/training-and-guidance-employers">
                  <a:extLst>
                    <a:ext uri="{A12FA001-AC4F-418D-AE19-62706E023703}">
                      <ahyp:hlinkClr xmlns:ahyp="http://schemas.microsoft.com/office/drawing/2018/hyperlinkcolor" val="tx"/>
                    </a:ext>
                  </a:extLst>
                </a:hlinkClick>
              </a:rPr>
              <a:t>EHRC - Staff Training Guide</a:t>
            </a:r>
            <a:r>
              <a:rPr lang="en-US" sz="1200" b="1" u="sng" dirty="0">
                <a:highlight>
                  <a:srgbClr val="FFFF00"/>
                </a:highlight>
                <a:latin typeface="Arial"/>
                <a:ea typeface="Arial"/>
                <a:cs typeface="Arial"/>
                <a:sym typeface="Arial"/>
                <a:hlinkClick r:id="rId7" tooltip="https://www.equalityhumanrights.com/en/advice-and-guidance/training-and-guidance-employers">
                  <a:extLst>
                    <a:ext uri="{A12FA001-AC4F-418D-AE19-62706E023703}">
                      <ahyp:hlinkClr xmlns:ahyp="http://schemas.microsoft.com/office/drawing/2018/hyperlinkcolor" val="tx"/>
                    </a:ext>
                  </a:extLst>
                </a:hlinkClick>
              </a:rPr>
              <a:t>)</a:t>
            </a:r>
          </a:p>
        </p:txBody>
      </p:sp>
      <p:sp>
        <p:nvSpPr>
          <p:cNvPr id="16" name="TextBox 16"/>
          <p:cNvSpPr txBox="1"/>
          <p:nvPr/>
        </p:nvSpPr>
        <p:spPr>
          <a:xfrm>
            <a:off x="756000" y="1715068"/>
            <a:ext cx="5972103" cy="2667397"/>
          </a:xfrm>
          <a:prstGeom prst="rect">
            <a:avLst/>
          </a:prstGeom>
        </p:spPr>
        <p:txBody>
          <a:bodyPr wrap="square" lIns="0" tIns="0" rIns="0" bIns="0" rtlCol="0" anchor="t">
            <a:spAutoFit/>
          </a:bodyPr>
          <a:lstStyle/>
          <a:p>
            <a:pPr algn="l">
              <a:lnSpc>
                <a:spcPts val="1302"/>
              </a:lnSpc>
            </a:pPr>
            <a:r>
              <a:rPr lang="en-US" sz="1200" b="1" dirty="0">
                <a:latin typeface="Arial" panose="020B0604020202020204" pitchFamily="34" charset="0"/>
                <a:ea typeface="Arial Bold"/>
                <a:cs typeface="Arial" panose="020B0604020202020204" pitchFamily="34" charset="0"/>
                <a:sym typeface="Arial Bold"/>
              </a:rPr>
              <a:t>Reasonable Adjustments &amp; Customer Service</a:t>
            </a:r>
          </a:p>
          <a:p>
            <a:pPr algn="l">
              <a:lnSpc>
                <a:spcPts val="1302"/>
              </a:lnSpc>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pPr>
            <a:r>
              <a:rPr lang="en-US" sz="1200" dirty="0">
                <a:latin typeface="Arial" panose="020B0604020202020204" pitchFamily="34" charset="0"/>
                <a:ea typeface="Arial"/>
                <a:cs typeface="Arial" panose="020B0604020202020204" pitchFamily="34" charset="0"/>
                <a:sym typeface="Arial"/>
              </a:rPr>
              <a:t>The reasonable adjustments duty under the Equality Act 2010 is an ongoing responsibility. It means businesses must take proactive steps to remove barriers for disabled customers before a complaint is made.</a:t>
            </a:r>
          </a:p>
          <a:p>
            <a:pPr algn="l">
              <a:lnSpc>
                <a:spcPts val="1302"/>
              </a:lnSpc>
            </a:pPr>
            <a:endParaRPr lang="en-US" sz="1200" dirty="0">
              <a:latin typeface="Arial" panose="020B0604020202020204" pitchFamily="34" charset="0"/>
              <a:ea typeface="Arial"/>
              <a:cs typeface="Arial" panose="020B0604020202020204" pitchFamily="34" charset="0"/>
              <a:sym typeface="Arial"/>
            </a:endParaRPr>
          </a:p>
          <a:p>
            <a:pPr algn="l">
              <a:lnSpc>
                <a:spcPts val="1302"/>
              </a:lnSpc>
            </a:pPr>
            <a:r>
              <a:rPr lang="en-US" sz="1200" dirty="0">
                <a:latin typeface="Arial" panose="020B0604020202020204" pitchFamily="34" charset="0"/>
                <a:ea typeface="Arial"/>
                <a:cs typeface="Arial" panose="020B0604020202020204" pitchFamily="34" charset="0"/>
                <a:sym typeface="Arial"/>
              </a:rPr>
              <a:t>This could include:</a:t>
            </a:r>
          </a:p>
          <a:p>
            <a:pPr algn="l">
              <a:lnSpc>
                <a:spcPts val="1302"/>
              </a:lnSpc>
            </a:pPr>
            <a:endParaRPr lang="en-US" sz="1200" dirty="0">
              <a:latin typeface="Arial" panose="020B0604020202020204" pitchFamily="34" charset="0"/>
              <a:ea typeface="Arial"/>
              <a:cs typeface="Arial" panose="020B0604020202020204" pitchFamily="34" charset="0"/>
              <a:sym typeface="Arial"/>
            </a:endParaRP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Offering alternative shopping methods (e.g., telephone orders, assisted shopping,</a:t>
            </a:r>
          </a:p>
          <a:p>
            <a:pPr algn="l">
              <a:lnSpc>
                <a:spcPts val="1302"/>
              </a:lnSpc>
            </a:pPr>
            <a:r>
              <a:rPr lang="en-US" sz="1200" dirty="0">
                <a:latin typeface="Arial" panose="020B0604020202020204" pitchFamily="34" charset="0"/>
                <a:ea typeface="Arial"/>
                <a:cs typeface="Arial" panose="020B0604020202020204" pitchFamily="34" charset="0"/>
                <a:sym typeface="Arial"/>
              </a:rPr>
              <a:t>      click-and-collect)</a:t>
            </a: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Allowing guide dogs and assistance dogs on premises</a:t>
            </a: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Providing customer assistance to help disabled customers navigate the store or</a:t>
            </a:r>
          </a:p>
          <a:p>
            <a:pPr algn="l">
              <a:lnSpc>
                <a:spcPts val="1302"/>
              </a:lnSpc>
            </a:pPr>
            <a:r>
              <a:rPr lang="en-US" sz="1200" dirty="0">
                <a:latin typeface="Arial" panose="020B0604020202020204" pitchFamily="34" charset="0"/>
                <a:ea typeface="Arial"/>
                <a:cs typeface="Arial" panose="020B0604020202020204" pitchFamily="34" charset="0"/>
                <a:sym typeface="Arial"/>
              </a:rPr>
              <a:t>      access products</a:t>
            </a:r>
          </a:p>
          <a:p>
            <a:pPr algn="l">
              <a:lnSpc>
                <a:spcPts val="1302"/>
              </a:lnSpc>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b="1" dirty="0">
                <a:highlight>
                  <a:srgbClr val="FFFF00"/>
                </a:highlight>
                <a:latin typeface="Arial" panose="020B0604020202020204" pitchFamily="34" charset="0"/>
                <a:ea typeface="Arial"/>
                <a:cs typeface="Arial" panose="020B0604020202020204" pitchFamily="34" charset="0"/>
                <a:sym typeface="Arial"/>
                <a:hlinkClick r:id="rId8" tooltip="https://www.equalityhumanrights.com/en/multipage-guide/what-do-we-mean-reasonable-adjustments-disabled-people">
                  <a:extLst>
                    <a:ext uri="{A12FA001-AC4F-418D-AE19-62706E023703}">
                      <ahyp:hlinkClr xmlns:ahyp="http://schemas.microsoft.com/office/drawing/2018/hyperlinkcolor" val="tx"/>
                    </a:ext>
                  </a:extLst>
                </a:hlinkClick>
              </a:rPr>
              <a:t>EHRC - Reasonable Adjustments</a:t>
            </a:r>
          </a:p>
          <a:p>
            <a:pPr algn="l">
              <a:lnSpc>
                <a:spcPts val="1302"/>
              </a:lnSpc>
              <a:spcBef>
                <a:spcPct val="0"/>
              </a:spcBef>
            </a:pPr>
            <a:endParaRPr lang="en-US" sz="1200" b="1" u="sng" dirty="0">
              <a:highlight>
                <a:srgbClr val="FFFF00"/>
              </a:highlight>
              <a:latin typeface="Arial" panose="020B0604020202020204" pitchFamily="34" charset="0"/>
              <a:ea typeface="Arial"/>
              <a:cs typeface="Arial" panose="020B0604020202020204" pitchFamily="34" charset="0"/>
              <a:sym typeface="Arial"/>
              <a:hlinkClick r:id="rId8" tooltip="https://www.equalityhumanrights.com/en/multipage-guide/what-do-we-mean-reasonable-adjustments-disabled-people">
                <a:extLst>
                  <a:ext uri="{A12FA001-AC4F-418D-AE19-62706E023703}">
                    <ahyp:hlinkClr xmlns:ahyp="http://schemas.microsoft.com/office/drawing/2018/hyperlinkcolor" val="tx"/>
                  </a:ext>
                </a:extLst>
              </a:hlinkClick>
            </a:endParaRPr>
          </a:p>
        </p:txBody>
      </p:sp>
      <p:sp>
        <p:nvSpPr>
          <p:cNvPr id="17" name="TextBox 17"/>
          <p:cNvSpPr txBox="1"/>
          <p:nvPr/>
        </p:nvSpPr>
        <p:spPr>
          <a:xfrm>
            <a:off x="2406651" y="8056667"/>
            <a:ext cx="4952999" cy="2167260"/>
          </a:xfrm>
          <a:prstGeom prst="rect">
            <a:avLst/>
          </a:prstGeom>
        </p:spPr>
        <p:txBody>
          <a:bodyPr wrap="square" lIns="0" tIns="0" rIns="0" bIns="0" rtlCol="0" anchor="t">
            <a:spAutoFit/>
          </a:bodyPr>
          <a:lstStyle/>
          <a:p>
            <a:pPr algn="l">
              <a:lnSpc>
                <a:spcPts val="1302"/>
              </a:lnSpc>
            </a:pPr>
            <a:r>
              <a:rPr lang="en-US" sz="1200" b="1" dirty="0">
                <a:latin typeface="Arial" panose="020B0604020202020204" pitchFamily="34" charset="0"/>
                <a:ea typeface="Arial Bold"/>
                <a:cs typeface="Arial" panose="020B0604020202020204" pitchFamily="34" charset="0"/>
                <a:sym typeface="Arial Bold"/>
              </a:rPr>
              <a:t>Monitoring and Improving Accessibility</a:t>
            </a:r>
          </a:p>
          <a:p>
            <a:pPr algn="l">
              <a:lnSpc>
                <a:spcPts val="1302"/>
              </a:lnSpc>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pPr>
            <a:r>
              <a:rPr lang="en-US" sz="1200" dirty="0">
                <a:latin typeface="Arial" panose="020B0604020202020204" pitchFamily="34" charset="0"/>
                <a:ea typeface="Arial"/>
                <a:cs typeface="Arial" panose="020B0604020202020204" pitchFamily="34" charset="0"/>
                <a:sym typeface="Arial"/>
              </a:rPr>
              <a:t>Accessibility is an ongoing commitment, not a one-time fix. Businesses should:</a:t>
            </a:r>
          </a:p>
          <a:p>
            <a:pPr algn="l">
              <a:lnSpc>
                <a:spcPts val="1302"/>
              </a:lnSpc>
            </a:pPr>
            <a:endParaRPr lang="en-US" sz="1200" dirty="0">
              <a:latin typeface="Arial" panose="020B0604020202020204" pitchFamily="34" charset="0"/>
              <a:ea typeface="Arial"/>
              <a:cs typeface="Arial" panose="020B0604020202020204" pitchFamily="34" charset="0"/>
              <a:sym typeface="Arial"/>
            </a:endParaRP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Conduct accessibility audits of their physical and digital environments</a:t>
            </a: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Seek customer feedback on accessibility issues</a:t>
            </a:r>
          </a:p>
          <a:p>
            <a:pPr marL="200787" lvl="1" indent="-100394" algn="l">
              <a:lnSpc>
                <a:spcPts val="1302"/>
              </a:lnSpc>
              <a:buFont typeface="Arial"/>
              <a:buChar char="•"/>
            </a:pPr>
            <a:r>
              <a:rPr lang="en-US" sz="1200" dirty="0">
                <a:latin typeface="Arial" panose="020B0604020202020204" pitchFamily="34" charset="0"/>
                <a:ea typeface="Arial"/>
                <a:cs typeface="Arial" panose="020B0604020202020204" pitchFamily="34" charset="0"/>
                <a:sym typeface="Arial"/>
              </a:rPr>
              <a:t>Regularly update their policies to reflect best practices and legal changes</a:t>
            </a:r>
          </a:p>
          <a:p>
            <a:pPr marL="200787" lvl="1" indent="-100394" algn="l">
              <a:lnSpc>
                <a:spcPts val="1302"/>
              </a:lnSpc>
              <a:buFont typeface="Arial"/>
              <a:buChar char="•"/>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By prioritising accessibility, businesses not only comply with UK law but also create a more inclusive and welcoming environment for all customers</a:t>
            </a:r>
            <a:r>
              <a:rPr lang="en-US" sz="930" dirty="0">
                <a:latin typeface="Arial"/>
                <a:ea typeface="Arial"/>
                <a:cs typeface="Arial"/>
                <a:sym typeface="Arial"/>
              </a:rPr>
              <a:t>.</a:t>
            </a:r>
          </a:p>
        </p:txBody>
      </p:sp>
      <p:sp>
        <p:nvSpPr>
          <p:cNvPr id="20" name="Title 19">
            <a:extLst>
              <a:ext uri="{FF2B5EF4-FFF2-40B4-BE49-F238E27FC236}">
                <a16:creationId xmlns:a16="http://schemas.microsoft.com/office/drawing/2014/main" id="{313E0306-A148-10B1-F604-D317BB28BD36}"/>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Accessibility obligations continued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0" y="7668000"/>
            <a:ext cx="3024000" cy="3024000"/>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3" name="Freeform 3">
            <a:extLst>
              <a:ext uri="{C183D7F6-B498-43B3-948B-1728B52AA6E4}">
                <adec:decorative xmlns:adec="http://schemas.microsoft.com/office/drawing/2017/decorative" val="1"/>
              </a:ext>
            </a:extLst>
          </p:cNvPr>
          <p:cNvSpPr/>
          <p:nvPr/>
        </p:nvSpPr>
        <p:spPr>
          <a:xfrm rot="-8100000">
            <a:off x="5292000" y="-244669"/>
            <a:ext cx="3024000" cy="2001338"/>
          </a:xfrm>
          <a:custGeom>
            <a:avLst/>
            <a:gdLst/>
            <a:ahLst/>
            <a:cxnLst/>
            <a:rect l="l" t="t" r="r" b="b"/>
            <a:pathLst>
              <a:path w="3024000" h="2001338">
                <a:moveTo>
                  <a:pt x="0" y="0"/>
                </a:moveTo>
                <a:lnTo>
                  <a:pt x="3024000" y="0"/>
                </a:lnTo>
                <a:lnTo>
                  <a:pt x="3024000" y="2001338"/>
                </a:lnTo>
                <a:lnTo>
                  <a:pt x="0" y="20013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4" name="Group 4">
            <a:extLst>
              <a:ext uri="{C183D7F6-B498-43B3-948B-1728B52AA6E4}">
                <adec:decorative xmlns:adec="http://schemas.microsoft.com/office/drawing/2017/decorative" val="1"/>
              </a:ext>
            </a:extLst>
          </p:cNvPr>
          <p:cNvGrpSpPr/>
          <p:nvPr/>
        </p:nvGrpSpPr>
        <p:grpSpPr>
          <a:xfrm>
            <a:off x="508921" y="668179"/>
            <a:ext cx="4818458" cy="1500436"/>
            <a:chOff x="0" y="0"/>
            <a:chExt cx="5157544" cy="2257332"/>
          </a:xfrm>
          <a:solidFill>
            <a:schemeClr val="bg1">
              <a:lumMod val="95000"/>
            </a:schemeClr>
          </a:solidFill>
        </p:grpSpPr>
        <p:sp>
          <p:nvSpPr>
            <p:cNvPr id="5" name="Freeform 5"/>
            <p:cNvSpPr/>
            <p:nvPr/>
          </p:nvSpPr>
          <p:spPr>
            <a:xfrm>
              <a:off x="0" y="0"/>
              <a:ext cx="5157544" cy="2257332"/>
            </a:xfrm>
            <a:custGeom>
              <a:avLst/>
              <a:gdLst/>
              <a:ahLst/>
              <a:cxnLst/>
              <a:rect l="l" t="t" r="r" b="b"/>
              <a:pathLst>
                <a:path w="5157544" h="2257332">
                  <a:moveTo>
                    <a:pt x="4822077" y="2257332"/>
                  </a:moveTo>
                  <a:lnTo>
                    <a:pt x="335467" y="2257332"/>
                  </a:lnTo>
                  <a:cubicBezTo>
                    <a:pt x="150240" y="2257332"/>
                    <a:pt x="0" y="2158362"/>
                    <a:pt x="0" y="2037022"/>
                  </a:cubicBezTo>
                  <a:lnTo>
                    <a:pt x="0" y="220988"/>
                  </a:lnTo>
                  <a:cubicBezTo>
                    <a:pt x="0" y="98970"/>
                    <a:pt x="150240" y="0"/>
                    <a:pt x="335467" y="0"/>
                  </a:cubicBezTo>
                  <a:lnTo>
                    <a:pt x="4822077" y="0"/>
                  </a:lnTo>
                  <a:cubicBezTo>
                    <a:pt x="5007304" y="0"/>
                    <a:pt x="5157544" y="98970"/>
                    <a:pt x="5157544" y="220988"/>
                  </a:cubicBezTo>
                  <a:lnTo>
                    <a:pt x="5157544" y="2037022"/>
                  </a:lnTo>
                  <a:cubicBezTo>
                    <a:pt x="5157544" y="2158362"/>
                    <a:pt x="5007304" y="2257332"/>
                    <a:pt x="4822077" y="2257332"/>
                  </a:cubicBezTo>
                  <a:close/>
                </a:path>
              </a:pathLst>
            </a:custGeom>
            <a:grpFill/>
            <a:ln w="12700">
              <a:solidFill>
                <a:srgbClr val="000000"/>
              </a:solidFill>
            </a:ln>
          </p:spPr>
          <p:txBody>
            <a:bodyPr/>
            <a:lstStyle/>
            <a:p>
              <a:endParaRPr lang="en-GB" dirty="0"/>
            </a:p>
          </p:txBody>
        </p:sp>
      </p:grpSp>
      <p:grpSp>
        <p:nvGrpSpPr>
          <p:cNvPr id="6" name="Group 6">
            <a:extLst>
              <a:ext uri="{C183D7F6-B498-43B3-948B-1728B52AA6E4}">
                <adec:decorative xmlns:adec="http://schemas.microsoft.com/office/drawing/2017/decorative" val="1"/>
              </a:ext>
            </a:extLst>
          </p:cNvPr>
          <p:cNvGrpSpPr/>
          <p:nvPr/>
        </p:nvGrpSpPr>
        <p:grpSpPr>
          <a:xfrm>
            <a:off x="394661" y="2750522"/>
            <a:ext cx="3204633" cy="5415578"/>
            <a:chOff x="0" y="0"/>
            <a:chExt cx="5378916" cy="7132144"/>
          </a:xfrm>
          <a:solidFill>
            <a:schemeClr val="bg1">
              <a:lumMod val="95000"/>
            </a:schemeClr>
          </a:solidFill>
        </p:grpSpPr>
        <p:sp>
          <p:nvSpPr>
            <p:cNvPr id="7" name="Freeform 7"/>
            <p:cNvSpPr/>
            <p:nvPr/>
          </p:nvSpPr>
          <p:spPr>
            <a:xfrm>
              <a:off x="0" y="0"/>
              <a:ext cx="5378916" cy="7132144"/>
            </a:xfrm>
            <a:custGeom>
              <a:avLst/>
              <a:gdLst/>
              <a:ahLst/>
              <a:cxnLst/>
              <a:rect l="l" t="t" r="r" b="b"/>
              <a:pathLst>
                <a:path w="5378916" h="7132144">
                  <a:moveTo>
                    <a:pt x="5029050" y="7132144"/>
                  </a:moveTo>
                  <a:lnTo>
                    <a:pt x="349866" y="7132144"/>
                  </a:lnTo>
                  <a:cubicBezTo>
                    <a:pt x="156688" y="7132144"/>
                    <a:pt x="0" y="6819443"/>
                    <a:pt x="0" y="6436063"/>
                  </a:cubicBezTo>
                  <a:lnTo>
                    <a:pt x="0" y="698222"/>
                  </a:lnTo>
                  <a:cubicBezTo>
                    <a:pt x="0" y="312701"/>
                    <a:pt x="156688" y="0"/>
                    <a:pt x="349866" y="0"/>
                  </a:cubicBezTo>
                  <a:lnTo>
                    <a:pt x="5029050" y="0"/>
                  </a:lnTo>
                  <a:cubicBezTo>
                    <a:pt x="5222228" y="0"/>
                    <a:pt x="5378916" y="312701"/>
                    <a:pt x="5378916" y="698222"/>
                  </a:cubicBezTo>
                  <a:lnTo>
                    <a:pt x="5378916" y="6436063"/>
                  </a:lnTo>
                  <a:cubicBezTo>
                    <a:pt x="5378916" y="6819443"/>
                    <a:pt x="5222228" y="7132144"/>
                    <a:pt x="5029050" y="7132144"/>
                  </a:cubicBezTo>
                  <a:close/>
                </a:path>
              </a:pathLst>
            </a:custGeom>
            <a:grpFill/>
            <a:ln w="12700">
              <a:solidFill>
                <a:srgbClr val="000000"/>
              </a:solidFill>
            </a:ln>
          </p:spPr>
          <p:txBody>
            <a:bodyPr/>
            <a:lstStyle/>
            <a:p>
              <a:endParaRPr lang="en-GB" dirty="0"/>
            </a:p>
          </p:txBody>
        </p:sp>
      </p:grpSp>
      <p:grpSp>
        <p:nvGrpSpPr>
          <p:cNvPr id="8" name="Group 8">
            <a:extLst>
              <a:ext uri="{C183D7F6-B498-43B3-948B-1728B52AA6E4}">
                <adec:decorative xmlns:adec="http://schemas.microsoft.com/office/drawing/2017/decorative" val="1"/>
              </a:ext>
            </a:extLst>
          </p:cNvPr>
          <p:cNvGrpSpPr/>
          <p:nvPr/>
        </p:nvGrpSpPr>
        <p:grpSpPr>
          <a:xfrm>
            <a:off x="4001027" y="5798983"/>
            <a:ext cx="3261623" cy="4118594"/>
            <a:chOff x="0" y="0"/>
            <a:chExt cx="5378916" cy="4702474"/>
          </a:xfrm>
          <a:solidFill>
            <a:schemeClr val="bg1">
              <a:lumMod val="95000"/>
            </a:schemeClr>
          </a:solidFill>
        </p:grpSpPr>
        <p:sp>
          <p:nvSpPr>
            <p:cNvPr id="9" name="Freeform 9"/>
            <p:cNvSpPr/>
            <p:nvPr/>
          </p:nvSpPr>
          <p:spPr>
            <a:xfrm>
              <a:off x="0" y="0"/>
              <a:ext cx="5378916" cy="4702474"/>
            </a:xfrm>
            <a:custGeom>
              <a:avLst/>
              <a:gdLst/>
              <a:ahLst/>
              <a:cxnLst/>
              <a:rect l="l" t="t" r="r" b="b"/>
              <a:pathLst>
                <a:path w="5378916" h="4702474">
                  <a:moveTo>
                    <a:pt x="5029050" y="4702474"/>
                  </a:moveTo>
                  <a:lnTo>
                    <a:pt x="349866" y="4702474"/>
                  </a:lnTo>
                  <a:cubicBezTo>
                    <a:pt x="156688" y="4702474"/>
                    <a:pt x="0" y="4496299"/>
                    <a:pt x="0" y="4243524"/>
                  </a:cubicBezTo>
                  <a:lnTo>
                    <a:pt x="0" y="460362"/>
                  </a:lnTo>
                  <a:cubicBezTo>
                    <a:pt x="0" y="206175"/>
                    <a:pt x="156688" y="0"/>
                    <a:pt x="349866" y="0"/>
                  </a:cubicBezTo>
                  <a:lnTo>
                    <a:pt x="5029050" y="0"/>
                  </a:lnTo>
                  <a:cubicBezTo>
                    <a:pt x="5222228" y="0"/>
                    <a:pt x="5378916" y="206175"/>
                    <a:pt x="5378916" y="460362"/>
                  </a:cubicBezTo>
                  <a:lnTo>
                    <a:pt x="5378916" y="4243524"/>
                  </a:lnTo>
                  <a:cubicBezTo>
                    <a:pt x="5378916" y="4496299"/>
                    <a:pt x="5222228" y="4702474"/>
                    <a:pt x="5029050" y="4702474"/>
                  </a:cubicBezTo>
                  <a:close/>
                </a:path>
              </a:pathLst>
            </a:custGeom>
            <a:grpFill/>
            <a:ln w="12700">
              <a:solidFill>
                <a:srgbClr val="000000"/>
              </a:solidFill>
            </a:ln>
          </p:spPr>
          <p:txBody>
            <a:bodyPr/>
            <a:lstStyle/>
            <a:p>
              <a:endParaRPr lang="en-GB" dirty="0"/>
            </a:p>
          </p:txBody>
        </p:sp>
      </p:grpSp>
      <p:sp>
        <p:nvSpPr>
          <p:cNvPr id="10" name="Freeform 10">
            <a:extLst>
              <a:ext uri="{C183D7F6-B498-43B3-948B-1728B52AA6E4}">
                <adec:decorative xmlns:adec="http://schemas.microsoft.com/office/drawing/2017/decorative" val="1"/>
              </a:ext>
            </a:extLst>
          </p:cNvPr>
          <p:cNvSpPr/>
          <p:nvPr/>
        </p:nvSpPr>
        <p:spPr>
          <a:xfrm>
            <a:off x="3846132" y="2964809"/>
            <a:ext cx="3024000" cy="2133295"/>
          </a:xfrm>
          <a:custGeom>
            <a:avLst/>
            <a:gdLst/>
            <a:ahLst/>
            <a:cxnLst/>
            <a:rect l="l" t="t" r="r" b="b"/>
            <a:pathLst>
              <a:path w="3024000" h="2133295">
                <a:moveTo>
                  <a:pt x="0" y="0"/>
                </a:moveTo>
                <a:lnTo>
                  <a:pt x="3024000" y="0"/>
                </a:lnTo>
                <a:lnTo>
                  <a:pt x="3024000" y="2133295"/>
                </a:lnTo>
                <a:lnTo>
                  <a:pt x="0" y="21332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11" name="Freeform 11">
            <a:extLst>
              <a:ext uri="{C183D7F6-B498-43B3-948B-1728B52AA6E4}">
                <adec:decorative xmlns:adec="http://schemas.microsoft.com/office/drawing/2017/decorative" val="1"/>
              </a:ext>
            </a:extLst>
          </p:cNvPr>
          <p:cNvSpPr/>
          <p:nvPr/>
        </p:nvSpPr>
        <p:spPr>
          <a:xfrm>
            <a:off x="2032357" y="8442423"/>
            <a:ext cx="1426876" cy="1475154"/>
          </a:xfrm>
          <a:custGeom>
            <a:avLst/>
            <a:gdLst/>
            <a:ahLst/>
            <a:cxnLst/>
            <a:rect l="l" t="t" r="r" b="b"/>
            <a:pathLst>
              <a:path w="1426876" h="1475154">
                <a:moveTo>
                  <a:pt x="0" y="0"/>
                </a:moveTo>
                <a:lnTo>
                  <a:pt x="1426876" y="0"/>
                </a:lnTo>
                <a:lnTo>
                  <a:pt x="1426876" y="1475154"/>
                </a:lnTo>
                <a:lnTo>
                  <a:pt x="0" y="14751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2" name="TextBox 12"/>
          <p:cNvSpPr txBox="1"/>
          <p:nvPr/>
        </p:nvSpPr>
        <p:spPr>
          <a:xfrm>
            <a:off x="575311" y="883127"/>
            <a:ext cx="4644129" cy="1346522"/>
          </a:xfrm>
          <a:prstGeom prst="rect">
            <a:avLst/>
          </a:prstGeom>
        </p:spPr>
        <p:txBody>
          <a:bodyPr wrap="square" lIns="0" tIns="0" rIns="0" bIns="0" rtlCol="0" anchor="t">
            <a:spAutoFit/>
          </a:bodyPr>
          <a:lstStyle/>
          <a:p>
            <a:pPr>
              <a:lnSpc>
                <a:spcPts val="1463"/>
              </a:lnSpc>
            </a:pPr>
            <a:r>
              <a:rPr lang="en-US" sz="1200" dirty="0">
                <a:latin typeface="Arial" panose="020B0604020202020204" pitchFamily="34" charset="0"/>
                <a:ea typeface="Open Sauce"/>
                <a:cs typeface="Arial" panose="020B0604020202020204" pitchFamily="34" charset="0"/>
                <a:sym typeface="Open Sauce"/>
              </a:rPr>
              <a:t>This section of the toolkit aims to introduce your obligations under the Data Protection Act 2018 and the General Data Protection Regulation (GDPR). Further guidance can be found </a:t>
            </a:r>
            <a:r>
              <a:rPr lang="en-US" sz="1200" b="1" dirty="0">
                <a:highlight>
                  <a:srgbClr val="FFFF00"/>
                </a:highlight>
                <a:latin typeface="Arial" panose="020B0604020202020204" pitchFamily="34" charset="0"/>
                <a:ea typeface="Open Sauce"/>
                <a:cs typeface="Arial" panose="020B0604020202020204" pitchFamily="34" charset="0"/>
                <a:sym typeface="Open Sauce"/>
                <a:hlinkClick r:id="rId10">
                  <a:extLst>
                    <a:ext uri="{A12FA001-AC4F-418D-AE19-62706E023703}">
                      <ahyp:hlinkClr xmlns:ahyp="http://schemas.microsoft.com/office/drawing/2018/hyperlinkcolor" val="tx"/>
                    </a:ext>
                  </a:extLst>
                </a:hlinkClick>
              </a:rPr>
              <a:t>here</a:t>
            </a:r>
            <a:r>
              <a:rPr lang="en-US" sz="1200" dirty="0">
                <a:latin typeface="Arial" panose="020B0604020202020204" pitchFamily="34" charset="0"/>
                <a:ea typeface="Open Sauce"/>
                <a:cs typeface="Arial" panose="020B0604020202020204" pitchFamily="34" charset="0"/>
                <a:sym typeface="Open Sauce"/>
                <a:hlinkClick r:id="rId10">
                  <a:extLst>
                    <a:ext uri="{A12FA001-AC4F-418D-AE19-62706E023703}">
                      <ahyp:hlinkClr xmlns:ahyp="http://schemas.microsoft.com/office/drawing/2018/hyperlinkcolor" val="tx"/>
                    </a:ext>
                  </a:extLst>
                </a:hlinkClick>
              </a:rPr>
              <a:t>.</a:t>
            </a:r>
            <a:endParaRPr lang="en-US" sz="1200" dirty="0">
              <a:latin typeface="Arial" panose="020B0604020202020204" pitchFamily="34" charset="0"/>
              <a:ea typeface="Open Sauce"/>
              <a:cs typeface="Arial" panose="020B0604020202020204" pitchFamily="34" charset="0"/>
              <a:sym typeface="Open Sauce"/>
            </a:endParaRPr>
          </a:p>
          <a:p>
            <a:pPr>
              <a:lnSpc>
                <a:spcPts val="1463"/>
              </a:lnSpc>
            </a:pPr>
            <a:endParaRPr lang="en-US" sz="1200" dirty="0">
              <a:latin typeface="Arial" panose="020B0604020202020204" pitchFamily="34" charset="0"/>
              <a:ea typeface="Open Sauce"/>
              <a:cs typeface="Arial" panose="020B0604020202020204" pitchFamily="34" charset="0"/>
              <a:sym typeface="Open Sauce"/>
            </a:endParaRPr>
          </a:p>
          <a:p>
            <a:pPr>
              <a:lnSpc>
                <a:spcPts val="1463"/>
              </a:lnSpc>
            </a:pPr>
            <a:r>
              <a:rPr lang="en-US" sz="1200" dirty="0">
                <a:latin typeface="Arial" panose="020B0604020202020204" pitchFamily="34" charset="0"/>
                <a:ea typeface="Open Sauce"/>
                <a:cs typeface="Arial" panose="020B0604020202020204" pitchFamily="34" charset="0"/>
                <a:sym typeface="Open Sauce"/>
              </a:rPr>
              <a:t>It provides basic guidance on key areas of data protection, including data collection, storage, security, and data breaches.</a:t>
            </a:r>
          </a:p>
          <a:p>
            <a:pPr algn="ctr">
              <a:lnSpc>
                <a:spcPts val="1463"/>
              </a:lnSpc>
            </a:pPr>
            <a:endParaRPr lang="en-US" sz="1272" dirty="0">
              <a:solidFill>
                <a:srgbClr val="545454"/>
              </a:solidFill>
              <a:latin typeface="Open Sauce"/>
              <a:ea typeface="Open Sauce"/>
              <a:cs typeface="Open Sauce"/>
              <a:sym typeface="Open Sauce"/>
            </a:endParaRPr>
          </a:p>
        </p:txBody>
      </p:sp>
      <p:sp>
        <p:nvSpPr>
          <p:cNvPr id="13" name="TextBox 13"/>
          <p:cNvSpPr txBox="1"/>
          <p:nvPr/>
        </p:nvSpPr>
        <p:spPr>
          <a:xfrm>
            <a:off x="486138" y="2974230"/>
            <a:ext cx="2730119" cy="365912"/>
          </a:xfrm>
          <a:prstGeom prst="rect">
            <a:avLst/>
          </a:prstGeom>
        </p:spPr>
        <p:txBody>
          <a:bodyPr lIns="0" tIns="0" rIns="0" bIns="0" rtlCol="0" anchor="t">
            <a:spAutoFit/>
          </a:bodyPr>
          <a:lstStyle/>
          <a:p>
            <a:pPr marL="0" lvl="0" indent="0" algn="ctr">
              <a:lnSpc>
                <a:spcPts val="2689"/>
              </a:lnSpc>
              <a:spcBef>
                <a:spcPct val="0"/>
              </a:spcBef>
            </a:pPr>
            <a:r>
              <a:rPr lang="en-US" sz="1921" b="1" dirty="0">
                <a:solidFill>
                  <a:srgbClr val="545454"/>
                </a:solidFill>
                <a:latin typeface="Arial Bold"/>
                <a:ea typeface="Arial Bold"/>
                <a:cs typeface="Arial Bold"/>
                <a:sym typeface="Arial Bold"/>
              </a:rPr>
              <a:t>Data Collection</a:t>
            </a:r>
          </a:p>
        </p:txBody>
      </p:sp>
      <p:sp>
        <p:nvSpPr>
          <p:cNvPr id="14" name="TextBox 14"/>
          <p:cNvSpPr txBox="1"/>
          <p:nvPr/>
        </p:nvSpPr>
        <p:spPr>
          <a:xfrm>
            <a:off x="437642" y="3424758"/>
            <a:ext cx="3198129" cy="416589"/>
          </a:xfrm>
          <a:prstGeom prst="rect">
            <a:avLst/>
          </a:prstGeom>
        </p:spPr>
        <p:txBody>
          <a:bodyPr wrap="square" lIns="0" tIns="0" rIns="0" bIns="0" rtlCol="0" anchor="t">
            <a:spAutoFit/>
          </a:bodyPr>
          <a:lstStyle/>
          <a:p>
            <a:pPr marL="0" lvl="0" indent="0">
              <a:lnSpc>
                <a:spcPts val="1680"/>
              </a:lnSpc>
              <a:spcBef>
                <a:spcPct val="0"/>
              </a:spcBef>
            </a:pPr>
            <a:r>
              <a:rPr lang="en-US" sz="1200" dirty="0">
                <a:latin typeface="Arial" panose="020B0604020202020204" pitchFamily="34" charset="0"/>
                <a:ea typeface="Arial Bold"/>
                <a:cs typeface="Arial" panose="020B0604020202020204" pitchFamily="34" charset="0"/>
                <a:sym typeface="Arial Bold"/>
              </a:rPr>
              <a:t>You may collect data from your customers in a number of ways, for example:</a:t>
            </a:r>
          </a:p>
        </p:txBody>
      </p:sp>
      <p:sp>
        <p:nvSpPr>
          <p:cNvPr id="15" name="TextBox 15"/>
          <p:cNvSpPr txBox="1"/>
          <p:nvPr/>
        </p:nvSpPr>
        <p:spPr>
          <a:xfrm>
            <a:off x="584319" y="3987073"/>
            <a:ext cx="2946270" cy="833562"/>
          </a:xfrm>
          <a:prstGeom prst="rect">
            <a:avLst/>
          </a:prstGeom>
        </p:spPr>
        <p:txBody>
          <a:bodyPr lIns="0" tIns="0" rIns="0" bIns="0" rtlCol="0" anchor="t">
            <a:spAutoFit/>
          </a:bodyPr>
          <a:lstStyle/>
          <a:p>
            <a:pPr marL="207267" lvl="1" indent="-103633" algn="l">
              <a:lnSpc>
                <a:spcPts val="1344"/>
              </a:lnSpc>
              <a:buFont typeface="Arial"/>
              <a:buChar char="•"/>
            </a:pPr>
            <a:r>
              <a:rPr lang="en-US" sz="1200" dirty="0">
                <a:latin typeface="Arial"/>
                <a:ea typeface="Arial"/>
                <a:cs typeface="Arial"/>
                <a:sym typeface="Arial"/>
              </a:rPr>
              <a:t>Website forms</a:t>
            </a:r>
          </a:p>
          <a:p>
            <a:pPr marL="207267" lvl="1" indent="-103633" algn="l">
              <a:lnSpc>
                <a:spcPts val="1344"/>
              </a:lnSpc>
              <a:buFont typeface="Arial"/>
              <a:buChar char="•"/>
            </a:pPr>
            <a:r>
              <a:rPr lang="en-US" sz="1200" dirty="0">
                <a:latin typeface="Arial"/>
                <a:ea typeface="Arial"/>
                <a:cs typeface="Arial"/>
                <a:sym typeface="Arial"/>
              </a:rPr>
              <a:t>Online purchases</a:t>
            </a:r>
          </a:p>
          <a:p>
            <a:pPr marL="207267" lvl="1" indent="-103633" algn="l">
              <a:lnSpc>
                <a:spcPts val="1344"/>
              </a:lnSpc>
              <a:buFont typeface="Arial"/>
              <a:buChar char="•"/>
            </a:pPr>
            <a:r>
              <a:rPr lang="en-US" sz="1200" dirty="0">
                <a:latin typeface="Arial"/>
                <a:ea typeface="Arial"/>
                <a:cs typeface="Arial"/>
                <a:sym typeface="Arial"/>
              </a:rPr>
              <a:t>Phone calls</a:t>
            </a:r>
          </a:p>
          <a:p>
            <a:pPr marL="207267" lvl="1" indent="-103633" algn="l">
              <a:lnSpc>
                <a:spcPts val="1344"/>
              </a:lnSpc>
              <a:buFont typeface="Arial"/>
              <a:buChar char="•"/>
            </a:pPr>
            <a:r>
              <a:rPr lang="en-US" sz="1200" dirty="0">
                <a:latin typeface="Arial"/>
                <a:ea typeface="Arial"/>
                <a:cs typeface="Arial"/>
                <a:sym typeface="Arial"/>
              </a:rPr>
              <a:t>Social media</a:t>
            </a:r>
          </a:p>
          <a:p>
            <a:pPr marL="207267" lvl="1" indent="-103633" algn="l">
              <a:lnSpc>
                <a:spcPts val="1344"/>
              </a:lnSpc>
              <a:buFont typeface="Arial"/>
              <a:buChar char="•"/>
            </a:pPr>
            <a:r>
              <a:rPr lang="en-US" sz="1200" dirty="0">
                <a:latin typeface="Arial"/>
                <a:ea typeface="Arial"/>
                <a:cs typeface="Arial"/>
                <a:sym typeface="Arial"/>
              </a:rPr>
              <a:t>In-person forms and interactions</a:t>
            </a:r>
          </a:p>
        </p:txBody>
      </p:sp>
      <p:sp>
        <p:nvSpPr>
          <p:cNvPr id="16" name="TextBox 16"/>
          <p:cNvSpPr txBox="1"/>
          <p:nvPr/>
        </p:nvSpPr>
        <p:spPr>
          <a:xfrm>
            <a:off x="403068" y="4980293"/>
            <a:ext cx="2723049" cy="227553"/>
          </a:xfrm>
          <a:prstGeom prst="rect">
            <a:avLst/>
          </a:prstGeom>
        </p:spPr>
        <p:txBody>
          <a:bodyPr lIns="0" tIns="0" rIns="0" bIns="0" rtlCol="0" anchor="t">
            <a:spAutoFit/>
          </a:bodyPr>
          <a:lstStyle/>
          <a:p>
            <a:pPr marL="0" lvl="0" indent="0" algn="ctr">
              <a:lnSpc>
                <a:spcPts val="1680"/>
              </a:lnSpc>
              <a:spcBef>
                <a:spcPct val="0"/>
              </a:spcBef>
            </a:pPr>
            <a:r>
              <a:rPr lang="en-US" sz="1200" b="1" dirty="0">
                <a:solidFill>
                  <a:srgbClr val="545454"/>
                </a:solidFill>
                <a:latin typeface="Arial Bold"/>
                <a:ea typeface="Arial Bold"/>
                <a:cs typeface="Arial Bold"/>
                <a:sym typeface="Arial Bold"/>
              </a:rPr>
              <a:t>Transparency and Consent</a:t>
            </a:r>
          </a:p>
        </p:txBody>
      </p:sp>
      <p:sp>
        <p:nvSpPr>
          <p:cNvPr id="17" name="TextBox 17"/>
          <p:cNvSpPr txBox="1"/>
          <p:nvPr/>
        </p:nvSpPr>
        <p:spPr>
          <a:xfrm>
            <a:off x="544227" y="5269314"/>
            <a:ext cx="2946270" cy="500137"/>
          </a:xfrm>
          <a:prstGeom prst="rect">
            <a:avLst/>
          </a:prstGeom>
        </p:spPr>
        <p:txBody>
          <a:bodyPr lIns="0" tIns="0" rIns="0" bIns="0" rtlCol="0" anchor="t">
            <a:spAutoFit/>
          </a:bodyPr>
          <a:lstStyle/>
          <a:p>
            <a:pPr>
              <a:lnSpc>
                <a:spcPts val="1344"/>
              </a:lnSpc>
            </a:pPr>
            <a:r>
              <a:rPr lang="en-US" sz="1200" dirty="0">
                <a:latin typeface="Arial"/>
                <a:ea typeface="Arial"/>
                <a:cs typeface="Arial"/>
                <a:sym typeface="Arial"/>
              </a:rPr>
              <a:t>You must be transparent with your customers about how their data is collected and used.</a:t>
            </a:r>
          </a:p>
        </p:txBody>
      </p:sp>
      <p:sp>
        <p:nvSpPr>
          <p:cNvPr id="18" name="TextBox 18"/>
          <p:cNvSpPr txBox="1"/>
          <p:nvPr/>
        </p:nvSpPr>
        <p:spPr>
          <a:xfrm>
            <a:off x="493120" y="5845337"/>
            <a:ext cx="2723049" cy="227553"/>
          </a:xfrm>
          <a:prstGeom prst="rect">
            <a:avLst/>
          </a:prstGeom>
        </p:spPr>
        <p:txBody>
          <a:bodyPr lIns="0" tIns="0" rIns="0" bIns="0" rtlCol="0" anchor="t">
            <a:spAutoFit/>
          </a:bodyPr>
          <a:lstStyle/>
          <a:p>
            <a:pPr marL="0" lvl="0" indent="0" algn="ctr">
              <a:lnSpc>
                <a:spcPts val="1680"/>
              </a:lnSpc>
              <a:spcBef>
                <a:spcPct val="0"/>
              </a:spcBef>
            </a:pPr>
            <a:r>
              <a:rPr lang="en-US" sz="1200" b="1" dirty="0">
                <a:solidFill>
                  <a:srgbClr val="545454"/>
                </a:solidFill>
                <a:latin typeface="Arial Bold"/>
                <a:ea typeface="Arial Bold"/>
                <a:cs typeface="Arial Bold"/>
                <a:sym typeface="Arial Bold"/>
              </a:rPr>
              <a:t>Lawful Basis for Processing </a:t>
            </a:r>
          </a:p>
        </p:txBody>
      </p:sp>
      <p:sp>
        <p:nvSpPr>
          <p:cNvPr id="19" name="TextBox 19"/>
          <p:cNvSpPr txBox="1"/>
          <p:nvPr/>
        </p:nvSpPr>
        <p:spPr>
          <a:xfrm>
            <a:off x="527626" y="6202549"/>
            <a:ext cx="2898107" cy="2503058"/>
          </a:xfrm>
          <a:prstGeom prst="rect">
            <a:avLst/>
          </a:prstGeom>
        </p:spPr>
        <p:txBody>
          <a:bodyPr lIns="0" tIns="0" rIns="0" bIns="0" rtlCol="0" anchor="t">
            <a:spAutoFit/>
          </a:bodyPr>
          <a:lstStyle/>
          <a:p>
            <a:pPr>
              <a:lnSpc>
                <a:spcPts val="1344"/>
              </a:lnSpc>
            </a:pPr>
            <a:r>
              <a:rPr lang="en-US" sz="1200" dirty="0">
                <a:latin typeface="Arial"/>
                <a:ea typeface="Arial"/>
                <a:cs typeface="Arial"/>
                <a:sym typeface="Arial"/>
              </a:rPr>
              <a:t>Businesses must have a lawful basis for processing personal data. These bases include:</a:t>
            </a:r>
          </a:p>
          <a:p>
            <a:pPr>
              <a:lnSpc>
                <a:spcPts val="1344"/>
              </a:lnSpc>
            </a:pPr>
            <a:endParaRPr lang="en-US" sz="1200" dirty="0">
              <a:latin typeface="Arial"/>
              <a:ea typeface="Arial"/>
              <a:cs typeface="Arial"/>
              <a:sym typeface="Arial"/>
            </a:endParaRPr>
          </a:p>
          <a:p>
            <a:pPr marL="207375" lvl="1" indent="-103687" algn="l">
              <a:lnSpc>
                <a:spcPts val="1344"/>
              </a:lnSpc>
              <a:buFont typeface="Arial"/>
              <a:buChar char="•"/>
            </a:pPr>
            <a:r>
              <a:rPr lang="en-US" sz="1200" dirty="0">
                <a:latin typeface="Arial"/>
                <a:ea typeface="Arial"/>
                <a:cs typeface="Arial"/>
                <a:sym typeface="Arial"/>
              </a:rPr>
              <a:t>Consent</a:t>
            </a:r>
          </a:p>
          <a:p>
            <a:pPr marL="207375" lvl="1" indent="-103687" algn="l">
              <a:lnSpc>
                <a:spcPts val="1344"/>
              </a:lnSpc>
              <a:buFont typeface="Arial"/>
              <a:buChar char="•"/>
            </a:pPr>
            <a:r>
              <a:rPr lang="en-US" sz="1200" dirty="0">
                <a:latin typeface="Arial"/>
                <a:ea typeface="Arial"/>
                <a:cs typeface="Arial"/>
                <a:sym typeface="Arial"/>
              </a:rPr>
              <a:t>Contractual necessity</a:t>
            </a:r>
          </a:p>
          <a:p>
            <a:pPr marL="207375" lvl="1" indent="-103687" algn="l">
              <a:lnSpc>
                <a:spcPts val="1344"/>
              </a:lnSpc>
              <a:buFont typeface="Arial"/>
              <a:buChar char="•"/>
            </a:pPr>
            <a:r>
              <a:rPr lang="en-US" sz="1200" dirty="0">
                <a:latin typeface="Arial"/>
                <a:ea typeface="Arial"/>
                <a:cs typeface="Arial"/>
                <a:sym typeface="Arial"/>
              </a:rPr>
              <a:t>Legal obligation</a:t>
            </a:r>
          </a:p>
          <a:p>
            <a:pPr marL="207375" lvl="1" indent="-103687" algn="l">
              <a:lnSpc>
                <a:spcPts val="1344"/>
              </a:lnSpc>
              <a:buFont typeface="Arial"/>
              <a:buChar char="•"/>
            </a:pPr>
            <a:r>
              <a:rPr lang="en-US" sz="1200" dirty="0">
                <a:latin typeface="Arial"/>
                <a:ea typeface="Arial"/>
                <a:cs typeface="Arial"/>
                <a:sym typeface="Arial"/>
              </a:rPr>
              <a:t>Vital interests</a:t>
            </a:r>
          </a:p>
          <a:p>
            <a:pPr marL="207375" lvl="1" indent="-103687" algn="l">
              <a:lnSpc>
                <a:spcPts val="1344"/>
              </a:lnSpc>
              <a:buFont typeface="Arial"/>
              <a:buChar char="•"/>
            </a:pPr>
            <a:r>
              <a:rPr lang="en-US" sz="1200" dirty="0">
                <a:latin typeface="Arial"/>
                <a:ea typeface="Arial"/>
                <a:cs typeface="Arial"/>
                <a:sym typeface="Arial"/>
              </a:rPr>
              <a:t>Public task</a:t>
            </a:r>
          </a:p>
          <a:p>
            <a:pPr marL="207375" lvl="1" indent="-103687" algn="l">
              <a:lnSpc>
                <a:spcPts val="1344"/>
              </a:lnSpc>
              <a:buFont typeface="Arial"/>
              <a:buChar char="•"/>
            </a:pPr>
            <a:r>
              <a:rPr lang="en-US" sz="1200" dirty="0">
                <a:latin typeface="Arial"/>
                <a:ea typeface="Arial"/>
                <a:cs typeface="Arial"/>
                <a:sym typeface="Arial"/>
              </a:rPr>
              <a:t>Legitimate interests</a:t>
            </a:r>
          </a:p>
          <a:p>
            <a:pPr algn="l">
              <a:lnSpc>
                <a:spcPts val="3574"/>
              </a:lnSpc>
            </a:pPr>
            <a:endParaRPr lang="en-US" sz="960" dirty="0">
              <a:solidFill>
                <a:srgbClr val="545454"/>
              </a:solidFill>
              <a:latin typeface="Arial"/>
              <a:ea typeface="Arial"/>
              <a:cs typeface="Arial"/>
              <a:sym typeface="Arial"/>
            </a:endParaRPr>
          </a:p>
          <a:p>
            <a:pPr marL="0" lvl="0" indent="0" algn="ctr">
              <a:lnSpc>
                <a:spcPts val="3574"/>
              </a:lnSpc>
              <a:spcBef>
                <a:spcPct val="0"/>
              </a:spcBef>
            </a:pPr>
            <a:endParaRPr lang="en-US" sz="960" dirty="0">
              <a:solidFill>
                <a:srgbClr val="545454"/>
              </a:solidFill>
              <a:latin typeface="Arial"/>
              <a:ea typeface="Arial"/>
              <a:cs typeface="Arial"/>
              <a:sym typeface="Arial"/>
            </a:endParaRPr>
          </a:p>
        </p:txBody>
      </p:sp>
      <p:sp>
        <p:nvSpPr>
          <p:cNvPr id="20" name="TextBox 20"/>
          <p:cNvSpPr txBox="1"/>
          <p:nvPr/>
        </p:nvSpPr>
        <p:spPr>
          <a:xfrm>
            <a:off x="4091462" y="5889135"/>
            <a:ext cx="2778670" cy="371064"/>
          </a:xfrm>
          <a:prstGeom prst="rect">
            <a:avLst/>
          </a:prstGeom>
        </p:spPr>
        <p:txBody>
          <a:bodyPr lIns="0" tIns="0" rIns="0" bIns="0" rtlCol="0" anchor="t">
            <a:spAutoFit/>
          </a:bodyPr>
          <a:lstStyle/>
          <a:p>
            <a:pPr marL="0" lvl="0" indent="0" algn="ctr">
              <a:lnSpc>
                <a:spcPts val="2737"/>
              </a:lnSpc>
              <a:spcBef>
                <a:spcPct val="0"/>
              </a:spcBef>
            </a:pPr>
            <a:r>
              <a:rPr lang="en-US" sz="1955" b="1" dirty="0">
                <a:solidFill>
                  <a:srgbClr val="545454"/>
                </a:solidFill>
                <a:latin typeface="Arial Bold"/>
                <a:ea typeface="Arial Bold"/>
                <a:cs typeface="Arial Bold"/>
                <a:sym typeface="Arial Bold"/>
              </a:rPr>
              <a:t>Data Storage</a:t>
            </a:r>
          </a:p>
        </p:txBody>
      </p:sp>
      <p:sp>
        <p:nvSpPr>
          <p:cNvPr id="22" name="TextBox 22"/>
          <p:cNvSpPr txBox="1"/>
          <p:nvPr/>
        </p:nvSpPr>
        <p:spPr>
          <a:xfrm>
            <a:off x="4163173" y="6474338"/>
            <a:ext cx="2998666" cy="3052118"/>
          </a:xfrm>
          <a:prstGeom prst="rect">
            <a:avLst/>
          </a:prstGeom>
        </p:spPr>
        <p:txBody>
          <a:bodyPr lIns="0" tIns="0" rIns="0" bIns="0" rtlCol="0" anchor="t">
            <a:spAutoFit/>
          </a:bodyPr>
          <a:lstStyle/>
          <a:p>
            <a:pPr>
              <a:lnSpc>
                <a:spcPts val="1368"/>
              </a:lnSpc>
            </a:pPr>
            <a:r>
              <a:rPr lang="en-US" sz="1200" dirty="0">
                <a:latin typeface="Arial"/>
                <a:ea typeface="Arial"/>
                <a:cs typeface="Arial"/>
                <a:sym typeface="Arial"/>
              </a:rPr>
              <a:t>You must store data securely to prevent unauthorised access, use, or disclosure.</a:t>
            </a:r>
          </a:p>
          <a:p>
            <a:pPr>
              <a:lnSpc>
                <a:spcPts val="1368"/>
              </a:lnSpc>
            </a:pPr>
            <a:endParaRPr lang="en-US" sz="1200" dirty="0">
              <a:latin typeface="Arial"/>
              <a:ea typeface="Arial"/>
              <a:cs typeface="Arial"/>
              <a:sym typeface="Arial"/>
            </a:endParaRPr>
          </a:p>
          <a:p>
            <a:pPr>
              <a:lnSpc>
                <a:spcPts val="1368"/>
              </a:lnSpc>
            </a:pPr>
            <a:r>
              <a:rPr lang="en-US" sz="1200" dirty="0">
                <a:latin typeface="Arial"/>
                <a:ea typeface="Arial"/>
                <a:cs typeface="Arial"/>
                <a:sym typeface="Arial"/>
              </a:rPr>
              <a:t>E.g., by:.</a:t>
            </a:r>
          </a:p>
          <a:p>
            <a:pPr>
              <a:lnSpc>
                <a:spcPts val="1368"/>
              </a:lnSpc>
            </a:pPr>
            <a:endParaRPr lang="en-US" sz="1200" dirty="0">
              <a:latin typeface="Arial"/>
              <a:ea typeface="Arial"/>
              <a:cs typeface="Arial"/>
              <a:sym typeface="Arial"/>
            </a:endParaRPr>
          </a:p>
          <a:p>
            <a:pPr marL="211063" lvl="1" indent="-105531">
              <a:lnSpc>
                <a:spcPts val="1368"/>
              </a:lnSpc>
              <a:buFont typeface="Arial"/>
              <a:buChar char="•"/>
            </a:pPr>
            <a:r>
              <a:rPr lang="en-US" sz="1200" dirty="0">
                <a:latin typeface="Arial"/>
                <a:ea typeface="Arial"/>
                <a:cs typeface="Arial"/>
                <a:sym typeface="Arial"/>
              </a:rPr>
              <a:t>Choosing reputable cloud providers with strong security measures</a:t>
            </a:r>
          </a:p>
          <a:p>
            <a:pPr marL="211063" lvl="1" indent="-105531">
              <a:lnSpc>
                <a:spcPts val="1368"/>
              </a:lnSpc>
              <a:buFont typeface="Arial"/>
              <a:buChar char="•"/>
            </a:pPr>
            <a:endParaRPr lang="en-US" sz="1200" dirty="0">
              <a:latin typeface="Arial"/>
              <a:ea typeface="Arial"/>
              <a:cs typeface="Arial"/>
              <a:sym typeface="Arial"/>
            </a:endParaRPr>
          </a:p>
          <a:p>
            <a:pPr marL="211063" lvl="1" indent="-105531">
              <a:lnSpc>
                <a:spcPts val="1368"/>
              </a:lnSpc>
              <a:buFont typeface="Arial"/>
              <a:buChar char="•"/>
            </a:pPr>
            <a:r>
              <a:rPr lang="en-US" sz="1200" dirty="0">
                <a:latin typeface="Arial"/>
                <a:ea typeface="Arial"/>
                <a:cs typeface="Arial"/>
                <a:sym typeface="Arial"/>
              </a:rPr>
              <a:t>Encrypting data both in transit and at rest</a:t>
            </a:r>
          </a:p>
          <a:p>
            <a:pPr marL="211063" lvl="1" indent="-105531">
              <a:lnSpc>
                <a:spcPts val="1368"/>
              </a:lnSpc>
              <a:buFont typeface="Arial"/>
              <a:buChar char="•"/>
            </a:pPr>
            <a:endParaRPr lang="en-US" sz="1200" dirty="0">
              <a:latin typeface="Arial"/>
              <a:ea typeface="Arial"/>
              <a:cs typeface="Arial"/>
              <a:sym typeface="Arial"/>
            </a:endParaRPr>
          </a:p>
          <a:p>
            <a:pPr marL="211063" lvl="1" indent="-105531">
              <a:lnSpc>
                <a:spcPts val="1368"/>
              </a:lnSpc>
              <a:buFont typeface="Arial"/>
              <a:buChar char="•"/>
            </a:pPr>
            <a:r>
              <a:rPr lang="en-US" sz="1200" dirty="0">
                <a:latin typeface="Arial"/>
                <a:ea typeface="Arial"/>
                <a:cs typeface="Arial"/>
                <a:sym typeface="Arial"/>
              </a:rPr>
              <a:t>Implementing access controls to limit who can access data</a:t>
            </a:r>
          </a:p>
          <a:p>
            <a:pPr marL="211063" lvl="1" indent="-105531">
              <a:lnSpc>
                <a:spcPts val="1368"/>
              </a:lnSpc>
              <a:buFont typeface="Arial"/>
              <a:buChar char="•"/>
            </a:pPr>
            <a:endParaRPr lang="en-US" sz="1200" dirty="0">
              <a:latin typeface="Arial"/>
              <a:ea typeface="Arial"/>
              <a:cs typeface="Arial"/>
              <a:sym typeface="Arial"/>
            </a:endParaRPr>
          </a:p>
          <a:p>
            <a:pPr marL="211063" lvl="1" indent="-105531">
              <a:lnSpc>
                <a:spcPts val="1368"/>
              </a:lnSpc>
              <a:buFont typeface="Arial"/>
              <a:buChar char="•"/>
            </a:pPr>
            <a:r>
              <a:rPr lang="en-US" sz="1200" dirty="0">
                <a:latin typeface="Arial"/>
                <a:ea typeface="Arial"/>
                <a:cs typeface="Arial"/>
                <a:sym typeface="Arial"/>
              </a:rPr>
              <a:t>Regularly backing up data</a:t>
            </a:r>
          </a:p>
          <a:p>
            <a:pPr marL="211063" lvl="1" indent="-105531">
              <a:lnSpc>
                <a:spcPts val="1368"/>
              </a:lnSpc>
              <a:buFont typeface="Arial"/>
              <a:buChar char="•"/>
            </a:pPr>
            <a:endParaRPr lang="en-US" sz="1200" dirty="0">
              <a:latin typeface="Arial"/>
              <a:ea typeface="Arial"/>
              <a:cs typeface="Arial"/>
              <a:sym typeface="Arial"/>
            </a:endParaRPr>
          </a:p>
          <a:p>
            <a:pPr marL="211063" lvl="1" indent="-105531">
              <a:lnSpc>
                <a:spcPts val="1368"/>
              </a:lnSpc>
              <a:buFont typeface="Arial"/>
              <a:buChar char="•"/>
            </a:pPr>
            <a:r>
              <a:rPr lang="en-US" sz="1200" dirty="0">
                <a:latin typeface="Arial"/>
                <a:ea typeface="Arial"/>
                <a:cs typeface="Arial"/>
                <a:sym typeface="Arial"/>
              </a:rPr>
              <a:t>Securely disposing of data when it is no longer needed</a:t>
            </a:r>
          </a:p>
        </p:txBody>
      </p:sp>
      <p:sp>
        <p:nvSpPr>
          <p:cNvPr id="23" name="TextBox 23"/>
          <p:cNvSpPr txBox="1"/>
          <p:nvPr/>
        </p:nvSpPr>
        <p:spPr>
          <a:xfrm>
            <a:off x="366922" y="65550"/>
            <a:ext cx="4030814" cy="490775"/>
          </a:xfrm>
          <a:prstGeom prst="rect">
            <a:avLst/>
          </a:prstGeom>
        </p:spPr>
        <p:txBody>
          <a:bodyPr lIns="0" tIns="0" rIns="0" bIns="0" rtlCol="0" anchor="t">
            <a:spAutoFit/>
          </a:bodyPr>
          <a:lstStyle/>
          <a:p>
            <a:pPr marL="0" lvl="0" indent="0">
              <a:lnSpc>
                <a:spcPts val="4166"/>
              </a:lnSpc>
              <a:spcBef>
                <a:spcPct val="0"/>
              </a:spcBef>
            </a:pPr>
            <a:r>
              <a:rPr lang="en-US" sz="2976" b="1" dirty="0">
                <a:solidFill>
                  <a:srgbClr val="545454"/>
                </a:solidFill>
                <a:latin typeface="Arial Bold"/>
                <a:ea typeface="Arial Bold"/>
                <a:cs typeface="Arial Bold"/>
                <a:sym typeface="Arial Bold"/>
              </a:rPr>
              <a:t>Data Protection</a:t>
            </a:r>
          </a:p>
        </p:txBody>
      </p:sp>
      <p:sp>
        <p:nvSpPr>
          <p:cNvPr id="27" name="Title 26">
            <a:extLst>
              <a:ext uri="{FF2B5EF4-FFF2-40B4-BE49-F238E27FC236}">
                <a16:creationId xmlns:a16="http://schemas.microsoft.com/office/drawing/2014/main" id="{1AE2DB18-72FB-AE50-7B3E-695ED1B63D75}"/>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Data protection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22214" y="7761402"/>
            <a:ext cx="2968549" cy="2928032"/>
          </a:xfrm>
          <a:custGeom>
            <a:avLst/>
            <a:gdLst/>
            <a:ahLst/>
            <a:cxnLst/>
            <a:rect l="l" t="t" r="r" b="b"/>
            <a:pathLst>
              <a:path w="3126408" h="3126408">
                <a:moveTo>
                  <a:pt x="0" y="0"/>
                </a:moveTo>
                <a:lnTo>
                  <a:pt x="3126408" y="0"/>
                </a:lnTo>
                <a:lnTo>
                  <a:pt x="3126408" y="3126408"/>
                </a:lnTo>
                <a:lnTo>
                  <a:pt x="0" y="31264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3" name="Freeform 3">
            <a:extLst>
              <a:ext uri="{C183D7F6-B498-43B3-948B-1728B52AA6E4}">
                <adec:decorative xmlns:adec="http://schemas.microsoft.com/office/drawing/2017/decorative" val="1"/>
              </a:ext>
            </a:extLst>
          </p:cNvPr>
          <p:cNvSpPr/>
          <p:nvPr/>
        </p:nvSpPr>
        <p:spPr>
          <a:xfrm rot="-8100000">
            <a:off x="5292000" y="-244669"/>
            <a:ext cx="3024000" cy="2001338"/>
          </a:xfrm>
          <a:custGeom>
            <a:avLst/>
            <a:gdLst/>
            <a:ahLst/>
            <a:cxnLst/>
            <a:rect l="l" t="t" r="r" b="b"/>
            <a:pathLst>
              <a:path w="3024000" h="2001338">
                <a:moveTo>
                  <a:pt x="0" y="0"/>
                </a:moveTo>
                <a:lnTo>
                  <a:pt x="3024000" y="0"/>
                </a:lnTo>
                <a:lnTo>
                  <a:pt x="3024000" y="2001338"/>
                </a:lnTo>
                <a:lnTo>
                  <a:pt x="0" y="20013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6" name="Group 6">
            <a:extLst>
              <a:ext uri="{C183D7F6-B498-43B3-948B-1728B52AA6E4}">
                <adec:decorative xmlns:adec="http://schemas.microsoft.com/office/drawing/2017/decorative" val="1"/>
              </a:ext>
            </a:extLst>
          </p:cNvPr>
          <p:cNvGrpSpPr/>
          <p:nvPr/>
        </p:nvGrpSpPr>
        <p:grpSpPr>
          <a:xfrm>
            <a:off x="308879" y="3026511"/>
            <a:ext cx="6742723" cy="1432773"/>
            <a:chOff x="0" y="0"/>
            <a:chExt cx="7009037" cy="3640236"/>
          </a:xfrm>
          <a:solidFill>
            <a:schemeClr val="bg1">
              <a:lumMod val="95000"/>
            </a:schemeClr>
          </a:solidFill>
        </p:grpSpPr>
        <p:sp>
          <p:nvSpPr>
            <p:cNvPr id="7" name="Freeform 7"/>
            <p:cNvSpPr/>
            <p:nvPr/>
          </p:nvSpPr>
          <p:spPr>
            <a:xfrm>
              <a:off x="0" y="0"/>
              <a:ext cx="7009037" cy="3640236"/>
            </a:xfrm>
            <a:custGeom>
              <a:avLst/>
              <a:gdLst/>
              <a:ahLst/>
              <a:cxnLst/>
              <a:rect l="l" t="t" r="r" b="b"/>
              <a:pathLst>
                <a:path w="7009037" h="3640236">
                  <a:moveTo>
                    <a:pt x="6553142" y="3640236"/>
                  </a:moveTo>
                  <a:lnTo>
                    <a:pt x="455895" y="3640236"/>
                  </a:lnTo>
                  <a:cubicBezTo>
                    <a:pt x="204174" y="3640236"/>
                    <a:pt x="0" y="3480634"/>
                    <a:pt x="0" y="3284958"/>
                  </a:cubicBezTo>
                  <a:lnTo>
                    <a:pt x="0" y="356371"/>
                  </a:lnTo>
                  <a:cubicBezTo>
                    <a:pt x="0" y="159602"/>
                    <a:pt x="204174" y="0"/>
                    <a:pt x="455895" y="0"/>
                  </a:cubicBezTo>
                  <a:lnTo>
                    <a:pt x="6553142" y="0"/>
                  </a:lnTo>
                  <a:cubicBezTo>
                    <a:pt x="6804863" y="0"/>
                    <a:pt x="7009037" y="159602"/>
                    <a:pt x="7009037" y="356371"/>
                  </a:cubicBezTo>
                  <a:lnTo>
                    <a:pt x="7009037" y="3284958"/>
                  </a:lnTo>
                  <a:cubicBezTo>
                    <a:pt x="7009037" y="3480634"/>
                    <a:pt x="6804863" y="3640236"/>
                    <a:pt x="6553142" y="3640236"/>
                  </a:cubicBezTo>
                  <a:close/>
                </a:path>
              </a:pathLst>
            </a:custGeom>
            <a:grpFill/>
            <a:ln w="12700">
              <a:solidFill>
                <a:srgbClr val="000000"/>
              </a:solidFill>
            </a:ln>
          </p:spPr>
          <p:txBody>
            <a:bodyPr/>
            <a:lstStyle/>
            <a:p>
              <a:endParaRPr lang="en-GB" dirty="0"/>
            </a:p>
          </p:txBody>
        </p:sp>
      </p:grpSp>
      <p:grpSp>
        <p:nvGrpSpPr>
          <p:cNvPr id="8" name="Group 8">
            <a:extLst>
              <a:ext uri="{C183D7F6-B498-43B3-948B-1728B52AA6E4}">
                <adec:decorative xmlns:adec="http://schemas.microsoft.com/office/drawing/2017/decorative" val="1"/>
              </a:ext>
            </a:extLst>
          </p:cNvPr>
          <p:cNvGrpSpPr/>
          <p:nvPr/>
        </p:nvGrpSpPr>
        <p:grpSpPr>
          <a:xfrm>
            <a:off x="3713127" y="7484870"/>
            <a:ext cx="3710064" cy="3126408"/>
            <a:chOff x="0" y="0"/>
            <a:chExt cx="5378916" cy="6366875"/>
          </a:xfrm>
          <a:solidFill>
            <a:schemeClr val="bg1">
              <a:lumMod val="95000"/>
            </a:schemeClr>
          </a:solidFill>
        </p:grpSpPr>
        <p:sp>
          <p:nvSpPr>
            <p:cNvPr id="9" name="Freeform 9"/>
            <p:cNvSpPr/>
            <p:nvPr/>
          </p:nvSpPr>
          <p:spPr>
            <a:xfrm>
              <a:off x="0" y="0"/>
              <a:ext cx="5378916" cy="6366875"/>
            </a:xfrm>
            <a:custGeom>
              <a:avLst/>
              <a:gdLst/>
              <a:ahLst/>
              <a:cxnLst/>
              <a:rect l="l" t="t" r="r" b="b"/>
              <a:pathLst>
                <a:path w="5378916" h="6366875">
                  <a:moveTo>
                    <a:pt x="5029050" y="6366875"/>
                  </a:moveTo>
                  <a:lnTo>
                    <a:pt x="349866" y="6366875"/>
                  </a:lnTo>
                  <a:cubicBezTo>
                    <a:pt x="156688" y="6366875"/>
                    <a:pt x="0" y="6087727"/>
                    <a:pt x="0" y="5745484"/>
                  </a:cubicBezTo>
                  <a:lnTo>
                    <a:pt x="0" y="623304"/>
                  </a:lnTo>
                  <a:cubicBezTo>
                    <a:pt x="0" y="279148"/>
                    <a:pt x="156688" y="0"/>
                    <a:pt x="349866" y="0"/>
                  </a:cubicBezTo>
                  <a:lnTo>
                    <a:pt x="5029050" y="0"/>
                  </a:lnTo>
                  <a:cubicBezTo>
                    <a:pt x="5222228" y="0"/>
                    <a:pt x="5378916" y="279148"/>
                    <a:pt x="5378916" y="623304"/>
                  </a:cubicBezTo>
                  <a:lnTo>
                    <a:pt x="5378916" y="5745484"/>
                  </a:lnTo>
                  <a:cubicBezTo>
                    <a:pt x="5378916" y="6087727"/>
                    <a:pt x="5222228" y="6366875"/>
                    <a:pt x="5029050" y="6366875"/>
                  </a:cubicBezTo>
                  <a:close/>
                </a:path>
              </a:pathLst>
            </a:custGeom>
            <a:grpFill/>
            <a:ln w="12700">
              <a:solidFill>
                <a:srgbClr val="000000"/>
              </a:solidFill>
            </a:ln>
          </p:spPr>
          <p:txBody>
            <a:bodyPr/>
            <a:lstStyle/>
            <a:p>
              <a:endParaRPr lang="en-GB" dirty="0"/>
            </a:p>
          </p:txBody>
        </p:sp>
      </p:grpSp>
      <p:sp>
        <p:nvSpPr>
          <p:cNvPr id="10" name="Freeform 10">
            <a:extLst>
              <a:ext uri="{C183D7F6-B498-43B3-948B-1728B52AA6E4}">
                <adec:decorative xmlns:adec="http://schemas.microsoft.com/office/drawing/2017/decorative" val="1"/>
              </a:ext>
            </a:extLst>
          </p:cNvPr>
          <p:cNvSpPr/>
          <p:nvPr/>
        </p:nvSpPr>
        <p:spPr>
          <a:xfrm>
            <a:off x="3925929" y="413524"/>
            <a:ext cx="997731" cy="1432773"/>
          </a:xfrm>
          <a:custGeom>
            <a:avLst/>
            <a:gdLst/>
            <a:ahLst/>
            <a:cxnLst/>
            <a:rect l="l" t="t" r="r" b="b"/>
            <a:pathLst>
              <a:path w="997731" h="1432773">
                <a:moveTo>
                  <a:pt x="0" y="0"/>
                </a:moveTo>
                <a:lnTo>
                  <a:pt x="997731" y="0"/>
                </a:lnTo>
                <a:lnTo>
                  <a:pt x="997731" y="1432773"/>
                </a:lnTo>
                <a:lnTo>
                  <a:pt x="0" y="14327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grpSp>
        <p:nvGrpSpPr>
          <p:cNvPr id="11" name="Group 11">
            <a:extLst>
              <a:ext uri="{C183D7F6-B498-43B3-948B-1728B52AA6E4}">
                <adec:decorative xmlns:adec="http://schemas.microsoft.com/office/drawing/2017/decorative" val="1"/>
              </a:ext>
            </a:extLst>
          </p:cNvPr>
          <p:cNvGrpSpPr/>
          <p:nvPr/>
        </p:nvGrpSpPr>
        <p:grpSpPr>
          <a:xfrm>
            <a:off x="135219" y="66953"/>
            <a:ext cx="3401431" cy="2668880"/>
            <a:chOff x="0" y="0"/>
            <a:chExt cx="5378916" cy="3704887"/>
          </a:xfrm>
          <a:solidFill>
            <a:schemeClr val="bg1">
              <a:lumMod val="95000"/>
            </a:schemeClr>
          </a:solidFill>
        </p:grpSpPr>
        <p:sp>
          <p:nvSpPr>
            <p:cNvPr id="12" name="Freeform 12"/>
            <p:cNvSpPr/>
            <p:nvPr/>
          </p:nvSpPr>
          <p:spPr>
            <a:xfrm>
              <a:off x="0" y="0"/>
              <a:ext cx="5378916" cy="3704887"/>
            </a:xfrm>
            <a:custGeom>
              <a:avLst/>
              <a:gdLst/>
              <a:ahLst/>
              <a:cxnLst/>
              <a:rect l="l" t="t" r="r" b="b"/>
              <a:pathLst>
                <a:path w="5378916" h="3704887">
                  <a:moveTo>
                    <a:pt x="5029050" y="3704887"/>
                  </a:moveTo>
                  <a:lnTo>
                    <a:pt x="349866" y="3704887"/>
                  </a:lnTo>
                  <a:cubicBezTo>
                    <a:pt x="156688" y="3704887"/>
                    <a:pt x="0" y="3542451"/>
                    <a:pt x="0" y="3343299"/>
                  </a:cubicBezTo>
                  <a:lnTo>
                    <a:pt x="0" y="362701"/>
                  </a:lnTo>
                  <a:cubicBezTo>
                    <a:pt x="0" y="162437"/>
                    <a:pt x="156688" y="0"/>
                    <a:pt x="349866" y="0"/>
                  </a:cubicBezTo>
                  <a:lnTo>
                    <a:pt x="5029050" y="0"/>
                  </a:lnTo>
                  <a:cubicBezTo>
                    <a:pt x="5222228" y="0"/>
                    <a:pt x="5378916" y="162437"/>
                    <a:pt x="5378916" y="362701"/>
                  </a:cubicBezTo>
                  <a:lnTo>
                    <a:pt x="5378916" y="3343299"/>
                  </a:lnTo>
                  <a:cubicBezTo>
                    <a:pt x="5378916" y="3542451"/>
                    <a:pt x="5222228" y="3704887"/>
                    <a:pt x="5029050" y="3704887"/>
                  </a:cubicBezTo>
                  <a:close/>
                </a:path>
              </a:pathLst>
            </a:custGeom>
            <a:grpFill/>
            <a:ln w="12700">
              <a:solidFill>
                <a:srgbClr val="000000"/>
              </a:solidFill>
            </a:ln>
          </p:spPr>
          <p:txBody>
            <a:bodyPr/>
            <a:lstStyle/>
            <a:p>
              <a:endParaRPr lang="en-GB" dirty="0"/>
            </a:p>
          </p:txBody>
        </p:sp>
      </p:grpSp>
      <p:sp>
        <p:nvSpPr>
          <p:cNvPr id="14" name="Freeform 14">
            <a:extLst>
              <a:ext uri="{C183D7F6-B498-43B3-948B-1728B52AA6E4}">
                <adec:decorative xmlns:adec="http://schemas.microsoft.com/office/drawing/2017/decorative" val="1"/>
              </a:ext>
            </a:extLst>
          </p:cNvPr>
          <p:cNvSpPr/>
          <p:nvPr/>
        </p:nvSpPr>
        <p:spPr>
          <a:xfrm>
            <a:off x="2025650" y="8013700"/>
            <a:ext cx="1511000" cy="1278307"/>
          </a:xfrm>
          <a:custGeom>
            <a:avLst/>
            <a:gdLst/>
            <a:ahLst/>
            <a:cxnLst/>
            <a:rect l="l" t="t" r="r" b="b"/>
            <a:pathLst>
              <a:path w="2287988" h="2150709">
                <a:moveTo>
                  <a:pt x="0" y="0"/>
                </a:moveTo>
                <a:lnTo>
                  <a:pt x="2287988" y="0"/>
                </a:lnTo>
                <a:lnTo>
                  <a:pt x="2287988" y="2150708"/>
                </a:lnTo>
                <a:lnTo>
                  <a:pt x="0" y="21507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5" name="TextBox 15"/>
          <p:cNvSpPr txBox="1"/>
          <p:nvPr/>
        </p:nvSpPr>
        <p:spPr>
          <a:xfrm>
            <a:off x="293800" y="812448"/>
            <a:ext cx="3280212" cy="1833835"/>
          </a:xfrm>
          <a:prstGeom prst="rect">
            <a:avLst/>
          </a:prstGeom>
        </p:spPr>
        <p:txBody>
          <a:bodyPr wrap="square" lIns="0" tIns="0" rIns="0" bIns="0" rtlCol="0" anchor="t">
            <a:spAutoFit/>
          </a:bodyPr>
          <a:lstStyle/>
          <a:p>
            <a:pPr>
              <a:lnSpc>
                <a:spcPts val="1261"/>
              </a:lnSpc>
            </a:pPr>
            <a:r>
              <a:rPr lang="en-US" sz="1200" dirty="0">
                <a:latin typeface="Arial"/>
                <a:ea typeface="Arial"/>
                <a:cs typeface="Arial"/>
                <a:sym typeface="Arial"/>
              </a:rPr>
              <a:t>Businesses should implement a range of security measures, including:</a:t>
            </a:r>
          </a:p>
          <a:p>
            <a:pPr>
              <a:lnSpc>
                <a:spcPts val="1261"/>
              </a:lnSpc>
            </a:pPr>
            <a:endParaRPr lang="en-US" sz="1200" dirty="0">
              <a:latin typeface="Arial"/>
              <a:ea typeface="Arial"/>
              <a:cs typeface="Arial"/>
              <a:sym typeface="Arial"/>
            </a:endParaRPr>
          </a:p>
          <a:p>
            <a:pPr marL="194491" lvl="1" indent="-97245">
              <a:lnSpc>
                <a:spcPts val="1261"/>
              </a:lnSpc>
              <a:buFont typeface="Arial"/>
              <a:buChar char="•"/>
            </a:pPr>
            <a:r>
              <a:rPr lang="en-US" sz="1200" dirty="0">
                <a:latin typeface="Arial"/>
                <a:ea typeface="Arial"/>
                <a:cs typeface="Arial"/>
                <a:sym typeface="Arial"/>
              </a:rPr>
              <a:t>Strong passwords and multi-factor authentication</a:t>
            </a:r>
          </a:p>
          <a:p>
            <a:pPr marL="194491" lvl="1" indent="-97245">
              <a:lnSpc>
                <a:spcPts val="1261"/>
              </a:lnSpc>
              <a:buFont typeface="Arial"/>
              <a:buChar char="•"/>
            </a:pPr>
            <a:r>
              <a:rPr lang="en-US" sz="1200" dirty="0">
                <a:latin typeface="Arial"/>
                <a:ea typeface="Arial"/>
                <a:cs typeface="Arial"/>
                <a:sym typeface="Arial"/>
              </a:rPr>
              <a:t>Up-to-date software and security patches</a:t>
            </a:r>
          </a:p>
          <a:p>
            <a:pPr marL="194491" lvl="1" indent="-97245">
              <a:lnSpc>
                <a:spcPts val="1261"/>
              </a:lnSpc>
              <a:buFont typeface="Arial"/>
              <a:buChar char="•"/>
            </a:pPr>
            <a:r>
              <a:rPr lang="en-US" sz="1200" dirty="0">
                <a:latin typeface="Arial"/>
                <a:ea typeface="Arial"/>
                <a:cs typeface="Arial"/>
                <a:sym typeface="Arial"/>
              </a:rPr>
              <a:t>Firewalls and antivirus software</a:t>
            </a:r>
          </a:p>
          <a:p>
            <a:pPr marL="194491" lvl="1" indent="-97245">
              <a:lnSpc>
                <a:spcPts val="1261"/>
              </a:lnSpc>
              <a:buFont typeface="Arial"/>
              <a:buChar char="•"/>
            </a:pPr>
            <a:r>
              <a:rPr lang="en-US" sz="1200" dirty="0">
                <a:latin typeface="Arial"/>
                <a:ea typeface="Arial"/>
                <a:cs typeface="Arial"/>
                <a:sym typeface="Arial"/>
              </a:rPr>
              <a:t>Regular security audits and vulnerability assessments</a:t>
            </a:r>
          </a:p>
          <a:p>
            <a:pPr marL="194491" lvl="1" indent="-97245">
              <a:lnSpc>
                <a:spcPts val="1261"/>
              </a:lnSpc>
              <a:buFont typeface="Arial"/>
              <a:buChar char="•"/>
            </a:pPr>
            <a:r>
              <a:rPr lang="en-US" sz="1200" dirty="0">
                <a:latin typeface="Arial"/>
                <a:ea typeface="Arial"/>
                <a:cs typeface="Arial"/>
                <a:sym typeface="Arial"/>
              </a:rPr>
              <a:t>Staff training on data protection and security best practices</a:t>
            </a:r>
          </a:p>
        </p:txBody>
      </p:sp>
      <p:sp>
        <p:nvSpPr>
          <p:cNvPr id="18" name="TextBox 18"/>
          <p:cNvSpPr txBox="1"/>
          <p:nvPr/>
        </p:nvSpPr>
        <p:spPr>
          <a:xfrm>
            <a:off x="308880" y="413334"/>
            <a:ext cx="2857344" cy="293094"/>
          </a:xfrm>
          <a:prstGeom prst="rect">
            <a:avLst/>
          </a:prstGeom>
        </p:spPr>
        <p:txBody>
          <a:bodyPr wrap="square" lIns="0" tIns="0" rIns="0" bIns="0" rtlCol="0" anchor="t">
            <a:spAutoFit/>
          </a:bodyPr>
          <a:lstStyle/>
          <a:p>
            <a:pPr marL="0" lvl="0" indent="0">
              <a:lnSpc>
                <a:spcPts val="2523"/>
              </a:lnSpc>
              <a:spcBef>
                <a:spcPct val="0"/>
              </a:spcBef>
            </a:pPr>
            <a:r>
              <a:rPr lang="en-US" sz="1802" b="1" dirty="0">
                <a:latin typeface="Arial Bold"/>
                <a:ea typeface="Arial Bold"/>
                <a:cs typeface="Arial Bold"/>
                <a:sym typeface="Arial Bold"/>
              </a:rPr>
              <a:t>Data Security</a:t>
            </a:r>
          </a:p>
        </p:txBody>
      </p:sp>
      <p:sp>
        <p:nvSpPr>
          <p:cNvPr id="22" name="TextBox 22"/>
          <p:cNvSpPr txBox="1"/>
          <p:nvPr/>
        </p:nvSpPr>
        <p:spPr>
          <a:xfrm>
            <a:off x="504750" y="3255512"/>
            <a:ext cx="5804327" cy="292196"/>
          </a:xfrm>
          <a:prstGeom prst="rect">
            <a:avLst/>
          </a:prstGeom>
        </p:spPr>
        <p:txBody>
          <a:bodyPr lIns="0" tIns="0" rIns="0" bIns="0" rtlCol="0" anchor="t">
            <a:spAutoFit/>
          </a:bodyPr>
          <a:lstStyle/>
          <a:p>
            <a:pPr marL="0" lvl="0" indent="0">
              <a:lnSpc>
                <a:spcPts val="2481"/>
              </a:lnSpc>
              <a:spcBef>
                <a:spcPct val="0"/>
              </a:spcBef>
            </a:pPr>
            <a:r>
              <a:rPr lang="en-US" sz="1772" b="1" dirty="0">
                <a:solidFill>
                  <a:srgbClr val="545454"/>
                </a:solidFill>
                <a:latin typeface="Arial Bold"/>
                <a:ea typeface="Arial Bold"/>
                <a:cs typeface="Arial Bold"/>
                <a:sym typeface="Arial Bold"/>
              </a:rPr>
              <a:t>Subject Access Requests (SARs)</a:t>
            </a:r>
          </a:p>
        </p:txBody>
      </p:sp>
      <p:sp>
        <p:nvSpPr>
          <p:cNvPr id="24" name="TextBox 24"/>
          <p:cNvSpPr txBox="1"/>
          <p:nvPr/>
        </p:nvSpPr>
        <p:spPr>
          <a:xfrm>
            <a:off x="504898" y="3704756"/>
            <a:ext cx="6546999" cy="449034"/>
          </a:xfrm>
          <a:prstGeom prst="rect">
            <a:avLst/>
          </a:prstGeom>
        </p:spPr>
        <p:txBody>
          <a:bodyPr wrap="square" lIns="0" tIns="0" rIns="0" bIns="0" rtlCol="0" anchor="t">
            <a:spAutoFit/>
          </a:bodyPr>
          <a:lstStyle/>
          <a:p>
            <a:pPr>
              <a:lnSpc>
                <a:spcPts val="1240"/>
              </a:lnSpc>
            </a:pPr>
            <a:r>
              <a:rPr lang="en-US" sz="1200" dirty="0">
                <a:solidFill>
                  <a:srgbClr val="545454"/>
                </a:solidFill>
                <a:latin typeface="Arial" panose="020B0604020202020204" pitchFamily="34" charset="0"/>
                <a:ea typeface="Arial"/>
                <a:cs typeface="Arial" panose="020B0604020202020204" pitchFamily="34" charset="0"/>
                <a:sym typeface="Arial"/>
              </a:rPr>
              <a:t>Individuals have the right to access the personal data that a business holds about them. Businesses must respond to these requests. More information can be found </a:t>
            </a:r>
            <a:r>
              <a:rPr lang="en-US" sz="1200" b="1" dirty="0">
                <a:highlight>
                  <a:srgbClr val="FFFF00"/>
                </a:highlight>
                <a:latin typeface="Arial" panose="020B0604020202020204" pitchFamily="34" charset="0"/>
                <a:ea typeface="Arial"/>
                <a:cs typeface="Arial" panose="020B0604020202020204" pitchFamily="34" charset="0"/>
                <a:sym typeface="Arial"/>
                <a:hlinkClick r:id="rId10">
                  <a:extLst>
                    <a:ext uri="{A12FA001-AC4F-418D-AE19-62706E023703}">
                      <ahyp:hlinkClr xmlns:ahyp="http://schemas.microsoft.com/office/drawing/2018/hyperlinkcolor" val="tx"/>
                    </a:ext>
                  </a:extLst>
                </a:hlinkClick>
              </a:rPr>
              <a:t>here</a:t>
            </a:r>
            <a:r>
              <a:rPr lang="en-US" sz="1200" b="1" dirty="0">
                <a:highlight>
                  <a:srgbClr val="FFFF00"/>
                </a:highlight>
                <a:latin typeface="Arial" panose="020B0604020202020204" pitchFamily="34" charset="0"/>
                <a:ea typeface="Arial"/>
                <a:cs typeface="Arial" panose="020B0604020202020204" pitchFamily="34" charset="0"/>
                <a:sym typeface="Arial"/>
              </a:rPr>
              <a:t> </a:t>
            </a:r>
          </a:p>
          <a:p>
            <a:pPr algn="ctr">
              <a:lnSpc>
                <a:spcPts val="1240"/>
              </a:lnSpc>
            </a:pPr>
            <a:endParaRPr lang="en-US" sz="885" dirty="0">
              <a:solidFill>
                <a:srgbClr val="545454"/>
              </a:solidFill>
              <a:latin typeface="Arial"/>
              <a:ea typeface="Arial"/>
              <a:cs typeface="Arial"/>
              <a:sym typeface="Arial"/>
            </a:endParaRPr>
          </a:p>
        </p:txBody>
      </p:sp>
      <p:sp>
        <p:nvSpPr>
          <p:cNvPr id="25" name="TextBox 25"/>
          <p:cNvSpPr txBox="1"/>
          <p:nvPr/>
        </p:nvSpPr>
        <p:spPr>
          <a:xfrm>
            <a:off x="3915444" y="7496292"/>
            <a:ext cx="2518859" cy="292196"/>
          </a:xfrm>
          <a:prstGeom prst="rect">
            <a:avLst/>
          </a:prstGeom>
        </p:spPr>
        <p:txBody>
          <a:bodyPr lIns="0" tIns="0" rIns="0" bIns="0" rtlCol="0" anchor="t">
            <a:spAutoFit/>
          </a:bodyPr>
          <a:lstStyle/>
          <a:p>
            <a:pPr marL="0" lvl="0" indent="0" algn="ctr">
              <a:lnSpc>
                <a:spcPts val="2481"/>
              </a:lnSpc>
              <a:spcBef>
                <a:spcPct val="0"/>
              </a:spcBef>
            </a:pPr>
            <a:r>
              <a:rPr lang="en-US" sz="1772" b="1" dirty="0">
                <a:solidFill>
                  <a:srgbClr val="545454"/>
                </a:solidFill>
                <a:latin typeface="Arial Bold"/>
                <a:ea typeface="Arial Bold"/>
                <a:cs typeface="Arial Bold"/>
                <a:sym typeface="Arial Bold"/>
              </a:rPr>
              <a:t>Data Protection Officer</a:t>
            </a:r>
          </a:p>
        </p:txBody>
      </p:sp>
      <p:sp>
        <p:nvSpPr>
          <p:cNvPr id="27" name="TextBox 27"/>
          <p:cNvSpPr txBox="1"/>
          <p:nvPr/>
        </p:nvSpPr>
        <p:spPr>
          <a:xfrm>
            <a:off x="3982017" y="7991958"/>
            <a:ext cx="3357111" cy="2757358"/>
          </a:xfrm>
          <a:prstGeom prst="rect">
            <a:avLst/>
          </a:prstGeom>
        </p:spPr>
        <p:txBody>
          <a:bodyPr wrap="square" lIns="0" tIns="0" rIns="0" bIns="0" rtlCol="0" anchor="t">
            <a:spAutoFit/>
          </a:bodyPr>
          <a:lstStyle/>
          <a:p>
            <a:pPr algn="just">
              <a:lnSpc>
                <a:spcPts val="1240"/>
              </a:lnSpc>
            </a:pPr>
            <a:r>
              <a:rPr lang="en-US" sz="1200" dirty="0">
                <a:latin typeface="Arial"/>
                <a:ea typeface="Arial"/>
                <a:cs typeface="Arial"/>
                <a:sym typeface="Arial"/>
              </a:rPr>
              <a:t>In some cases, you may be required to appoint a Data Protection Officer (DPO). This is typically required if you:</a:t>
            </a:r>
          </a:p>
          <a:p>
            <a:pPr marL="191228" lvl="1" indent="-95614" algn="just">
              <a:lnSpc>
                <a:spcPts val="1240"/>
              </a:lnSpc>
              <a:buFont typeface="Arial"/>
              <a:buChar char="•"/>
            </a:pPr>
            <a:r>
              <a:rPr lang="en-US" sz="1200" dirty="0">
                <a:latin typeface="Arial"/>
                <a:ea typeface="Arial"/>
                <a:cs typeface="Arial"/>
                <a:sym typeface="Arial"/>
              </a:rPr>
              <a:t>Process special category data (e.g., health data, racial or ethnic origin data)</a:t>
            </a:r>
          </a:p>
          <a:p>
            <a:pPr marL="191228" lvl="1" indent="-95614" algn="just">
              <a:lnSpc>
                <a:spcPts val="1240"/>
              </a:lnSpc>
              <a:buFont typeface="Arial"/>
              <a:buChar char="•"/>
            </a:pPr>
            <a:r>
              <a:rPr lang="en-US" sz="1200" dirty="0">
                <a:latin typeface="Arial"/>
                <a:ea typeface="Arial"/>
                <a:cs typeface="Arial"/>
                <a:sym typeface="Arial"/>
              </a:rPr>
              <a:t>Carry out large-scale monitoring of individuals (e.g., CCTV monitoring)</a:t>
            </a:r>
          </a:p>
          <a:p>
            <a:pPr marL="191228" lvl="1" indent="-95614" algn="just">
              <a:lnSpc>
                <a:spcPts val="1240"/>
              </a:lnSpc>
              <a:buFont typeface="Arial"/>
              <a:buChar char="•"/>
            </a:pPr>
            <a:r>
              <a:rPr lang="en-US" sz="1200" dirty="0">
                <a:latin typeface="Arial"/>
                <a:ea typeface="Arial"/>
                <a:cs typeface="Arial"/>
                <a:sym typeface="Arial"/>
              </a:rPr>
              <a:t>Are a public authority</a:t>
            </a:r>
          </a:p>
          <a:p>
            <a:pPr algn="just">
              <a:lnSpc>
                <a:spcPts val="1240"/>
              </a:lnSpc>
            </a:pPr>
            <a:endParaRPr lang="en-US" sz="1200" dirty="0">
              <a:latin typeface="Arial"/>
              <a:ea typeface="Arial"/>
              <a:cs typeface="Arial"/>
              <a:sym typeface="Arial"/>
            </a:endParaRPr>
          </a:p>
          <a:p>
            <a:pPr algn="just">
              <a:lnSpc>
                <a:spcPts val="1240"/>
              </a:lnSpc>
            </a:pPr>
            <a:r>
              <a:rPr lang="en-US" sz="1200" dirty="0">
                <a:latin typeface="Arial"/>
                <a:ea typeface="Arial"/>
                <a:cs typeface="Arial"/>
                <a:sym typeface="Arial"/>
              </a:rPr>
              <a:t>The DPO's role is to advise you on your data protection obligations, monitor your compliance, and act as a point of contact for individuals and the ICO.</a:t>
            </a:r>
          </a:p>
          <a:p>
            <a:pPr algn="just">
              <a:lnSpc>
                <a:spcPts val="1240"/>
              </a:lnSpc>
            </a:pPr>
            <a:endParaRPr lang="en-US" sz="1200" dirty="0">
              <a:latin typeface="Arial"/>
              <a:ea typeface="Arial"/>
              <a:cs typeface="Arial"/>
              <a:sym typeface="Arial"/>
            </a:endParaRPr>
          </a:p>
          <a:p>
            <a:pPr algn="just">
              <a:lnSpc>
                <a:spcPts val="1240"/>
              </a:lnSpc>
            </a:pPr>
            <a:r>
              <a:rPr lang="en-US" sz="1200" dirty="0">
                <a:latin typeface="Arial"/>
                <a:ea typeface="Arial"/>
                <a:cs typeface="Arial"/>
                <a:sym typeface="Arial"/>
              </a:rPr>
              <a:t>If you're unsure whether you need a DPO, you can consult with the </a:t>
            </a:r>
            <a:r>
              <a:rPr lang="en-US" sz="1200" b="1" dirty="0">
                <a:highlight>
                  <a:srgbClr val="FFFF00"/>
                </a:highlight>
                <a:latin typeface="Arial"/>
                <a:ea typeface="Arial"/>
                <a:cs typeface="Arial"/>
                <a:sym typeface="Arial"/>
                <a:hlinkClick r:id="rId11">
                  <a:extLst>
                    <a:ext uri="{A12FA001-AC4F-418D-AE19-62706E023703}">
                      <ahyp:hlinkClr xmlns:ahyp="http://schemas.microsoft.com/office/drawing/2018/hyperlinkcolor" val="tx"/>
                    </a:ext>
                  </a:extLst>
                </a:hlinkClick>
              </a:rPr>
              <a:t>ICO</a:t>
            </a:r>
            <a:r>
              <a:rPr lang="en-US" sz="1200" b="1" dirty="0">
                <a:highlight>
                  <a:srgbClr val="FFFF00"/>
                </a:highlight>
                <a:latin typeface="Arial"/>
                <a:ea typeface="Arial"/>
                <a:cs typeface="Arial"/>
                <a:sym typeface="Arial"/>
              </a:rPr>
              <a:t> </a:t>
            </a:r>
            <a:r>
              <a:rPr lang="en-US" sz="1200" dirty="0">
                <a:latin typeface="Arial"/>
                <a:ea typeface="Arial"/>
                <a:cs typeface="Arial"/>
                <a:sym typeface="Arial"/>
              </a:rPr>
              <a:t>or a legal professional</a:t>
            </a:r>
            <a:r>
              <a:rPr lang="en-US" sz="1200" dirty="0">
                <a:solidFill>
                  <a:srgbClr val="545454"/>
                </a:solidFill>
                <a:latin typeface="Arial"/>
                <a:ea typeface="Arial"/>
                <a:cs typeface="Arial"/>
                <a:sym typeface="Arial"/>
              </a:rPr>
              <a:t>.</a:t>
            </a:r>
          </a:p>
          <a:p>
            <a:pPr algn="just">
              <a:lnSpc>
                <a:spcPts val="1240"/>
              </a:lnSpc>
            </a:pPr>
            <a:endParaRPr lang="en-US" sz="885" dirty="0">
              <a:solidFill>
                <a:srgbClr val="545454"/>
              </a:solidFill>
              <a:latin typeface="Arial"/>
              <a:ea typeface="Arial"/>
              <a:cs typeface="Arial"/>
              <a:sym typeface="Arial"/>
            </a:endParaRPr>
          </a:p>
          <a:p>
            <a:pPr algn="just">
              <a:lnSpc>
                <a:spcPts val="1240"/>
              </a:lnSpc>
            </a:pPr>
            <a:endParaRPr lang="en-US" sz="885" dirty="0">
              <a:solidFill>
                <a:srgbClr val="545454"/>
              </a:solidFill>
              <a:latin typeface="Arial"/>
              <a:ea typeface="Arial"/>
              <a:cs typeface="Arial"/>
              <a:sym typeface="Arial"/>
            </a:endParaRPr>
          </a:p>
        </p:txBody>
      </p:sp>
      <p:grpSp>
        <p:nvGrpSpPr>
          <p:cNvPr id="30" name="Group 15">
            <a:extLst>
              <a:ext uri="{C183D7F6-B498-43B3-948B-1728B52AA6E4}">
                <adec:decorative xmlns:adec="http://schemas.microsoft.com/office/drawing/2017/decorative" val="1"/>
              </a:ext>
            </a:extLst>
          </p:cNvPr>
          <p:cNvGrpSpPr/>
          <p:nvPr/>
        </p:nvGrpSpPr>
        <p:grpSpPr>
          <a:xfrm>
            <a:off x="884546" y="4688286"/>
            <a:ext cx="6546998" cy="2651204"/>
            <a:chOff x="0" y="0"/>
            <a:chExt cx="5378916" cy="6957177"/>
          </a:xfrm>
        </p:grpSpPr>
        <p:sp>
          <p:nvSpPr>
            <p:cNvPr id="31" name="Freeform 16"/>
            <p:cNvSpPr/>
            <p:nvPr/>
          </p:nvSpPr>
          <p:spPr>
            <a:xfrm>
              <a:off x="0" y="0"/>
              <a:ext cx="5378916" cy="6957177"/>
            </a:xfrm>
            <a:custGeom>
              <a:avLst/>
              <a:gdLst/>
              <a:ahLst/>
              <a:cxnLst/>
              <a:rect l="l" t="t" r="r" b="b"/>
              <a:pathLst>
                <a:path w="5378916" h="6957177">
                  <a:moveTo>
                    <a:pt x="5029050" y="6957177"/>
                  </a:moveTo>
                  <a:lnTo>
                    <a:pt x="349866" y="6957177"/>
                  </a:lnTo>
                  <a:cubicBezTo>
                    <a:pt x="156688" y="6957177"/>
                    <a:pt x="0" y="6652147"/>
                    <a:pt x="0" y="6278173"/>
                  </a:cubicBezTo>
                  <a:lnTo>
                    <a:pt x="0" y="681093"/>
                  </a:lnTo>
                  <a:cubicBezTo>
                    <a:pt x="0" y="305029"/>
                    <a:pt x="156688" y="0"/>
                    <a:pt x="349866" y="0"/>
                  </a:cubicBezTo>
                  <a:lnTo>
                    <a:pt x="5029050" y="0"/>
                  </a:lnTo>
                  <a:cubicBezTo>
                    <a:pt x="5222228" y="0"/>
                    <a:pt x="5378916" y="305029"/>
                    <a:pt x="5378916" y="681093"/>
                  </a:cubicBezTo>
                  <a:lnTo>
                    <a:pt x="5378916" y="6278173"/>
                  </a:lnTo>
                  <a:cubicBezTo>
                    <a:pt x="5378916" y="6652147"/>
                    <a:pt x="5222228" y="6957177"/>
                    <a:pt x="5029050" y="6957177"/>
                  </a:cubicBezTo>
                  <a:close/>
                </a:path>
              </a:pathLst>
            </a:custGeom>
            <a:solidFill>
              <a:schemeClr val="bg1">
                <a:lumMod val="95000"/>
              </a:schemeClr>
            </a:solidFill>
            <a:ln w="12700">
              <a:solidFill>
                <a:srgbClr val="000000"/>
              </a:solidFill>
            </a:ln>
          </p:spPr>
          <p:txBody>
            <a:bodyPr/>
            <a:lstStyle/>
            <a:p>
              <a:endParaRPr lang="en-GB" dirty="0"/>
            </a:p>
          </p:txBody>
        </p:sp>
      </p:grpSp>
      <p:sp>
        <p:nvSpPr>
          <p:cNvPr id="33" name="TextBox 32">
            <a:extLst>
              <a:ext uri="{FF2B5EF4-FFF2-40B4-BE49-F238E27FC236}">
                <a16:creationId xmlns:a16="http://schemas.microsoft.com/office/drawing/2014/main" id="{FAD6B813-D016-5979-A833-87A61B8FC02C}"/>
              </a:ext>
            </a:extLst>
          </p:cNvPr>
          <p:cNvSpPr txBox="1"/>
          <p:nvPr/>
        </p:nvSpPr>
        <p:spPr>
          <a:xfrm>
            <a:off x="970734" y="5443554"/>
            <a:ext cx="5855515" cy="1759456"/>
          </a:xfrm>
          <a:prstGeom prst="rect">
            <a:avLst/>
          </a:prstGeom>
          <a:noFill/>
        </p:spPr>
        <p:txBody>
          <a:bodyPr wrap="square">
            <a:spAutoFit/>
          </a:bodyPr>
          <a:lstStyle/>
          <a:p>
            <a:pPr>
              <a:lnSpc>
                <a:spcPts val="1296"/>
              </a:lnSpc>
            </a:pPr>
            <a:r>
              <a:rPr lang="en-US" sz="1200" dirty="0">
                <a:latin typeface="Arial"/>
                <a:ea typeface="Arial"/>
                <a:cs typeface="Arial"/>
                <a:sym typeface="Arial"/>
              </a:rPr>
              <a:t>You should take steps </a:t>
            </a:r>
            <a:r>
              <a:rPr lang="en-US" sz="1200" b="1" dirty="0">
                <a:latin typeface="Arial"/>
                <a:ea typeface="Arial"/>
                <a:cs typeface="Arial"/>
                <a:sym typeface="Arial"/>
              </a:rPr>
              <a:t>to prevent data breaches </a:t>
            </a:r>
            <a:r>
              <a:rPr lang="en-US" sz="1200" dirty="0">
                <a:latin typeface="Arial"/>
                <a:ea typeface="Arial"/>
                <a:cs typeface="Arial"/>
                <a:sym typeface="Arial"/>
              </a:rPr>
              <a:t>by:</a:t>
            </a:r>
          </a:p>
          <a:p>
            <a:pPr>
              <a:lnSpc>
                <a:spcPts val="1296"/>
              </a:lnSpc>
            </a:pPr>
            <a:endParaRPr lang="en-US" sz="1200" dirty="0">
              <a:latin typeface="Arial"/>
              <a:ea typeface="Arial"/>
              <a:cs typeface="Arial"/>
              <a:sym typeface="Arial"/>
            </a:endParaRPr>
          </a:p>
          <a:p>
            <a:pPr marL="200014" lvl="1" indent="-100007">
              <a:lnSpc>
                <a:spcPts val="1296"/>
              </a:lnSpc>
              <a:buFont typeface="Arial"/>
              <a:buChar char="•"/>
            </a:pPr>
            <a:r>
              <a:rPr lang="en-US" sz="1200" dirty="0">
                <a:latin typeface="Arial"/>
                <a:ea typeface="Arial"/>
                <a:cs typeface="Arial"/>
                <a:sym typeface="Arial"/>
              </a:rPr>
              <a:t>Implementing strong security measures (as outlined in Data Security)</a:t>
            </a:r>
          </a:p>
          <a:p>
            <a:pPr marL="200014" lvl="1" indent="-100007">
              <a:lnSpc>
                <a:spcPts val="1296"/>
              </a:lnSpc>
              <a:buFont typeface="Arial"/>
              <a:buChar char="•"/>
            </a:pPr>
            <a:r>
              <a:rPr lang="en-US" sz="1200" dirty="0">
                <a:latin typeface="Arial"/>
                <a:ea typeface="Arial"/>
                <a:cs typeface="Arial"/>
                <a:sym typeface="Arial"/>
              </a:rPr>
              <a:t>Regularly backing up data</a:t>
            </a:r>
          </a:p>
          <a:p>
            <a:pPr marL="200014" lvl="1" indent="-100007">
              <a:lnSpc>
                <a:spcPts val="1296"/>
              </a:lnSpc>
              <a:buFont typeface="Arial"/>
              <a:buChar char="•"/>
            </a:pPr>
            <a:r>
              <a:rPr lang="en-US" sz="1200" dirty="0">
                <a:latin typeface="Arial"/>
                <a:ea typeface="Arial"/>
                <a:cs typeface="Arial"/>
                <a:sym typeface="Arial"/>
              </a:rPr>
              <a:t>Monitoring systems for suspicious activity</a:t>
            </a:r>
          </a:p>
          <a:p>
            <a:pPr marL="200014" lvl="1" indent="-100007">
              <a:lnSpc>
                <a:spcPts val="1296"/>
              </a:lnSpc>
              <a:buFont typeface="Arial"/>
              <a:buChar char="•"/>
            </a:pPr>
            <a:r>
              <a:rPr lang="en-US" sz="1200" dirty="0">
                <a:latin typeface="Arial"/>
                <a:ea typeface="Arial"/>
                <a:cs typeface="Arial"/>
                <a:sym typeface="Arial"/>
              </a:rPr>
              <a:t>Having a data breach response plan in place</a:t>
            </a:r>
          </a:p>
          <a:p>
            <a:pPr marL="200014" lvl="1" indent="-100007">
              <a:lnSpc>
                <a:spcPts val="1296"/>
              </a:lnSpc>
              <a:buFont typeface="Arial"/>
              <a:buChar char="•"/>
            </a:pPr>
            <a:endParaRPr lang="en-US" sz="1200" dirty="0">
              <a:latin typeface="Arial"/>
              <a:ea typeface="Arial"/>
              <a:cs typeface="Arial"/>
              <a:sym typeface="Arial"/>
            </a:endParaRPr>
          </a:p>
          <a:p>
            <a:pPr marL="200014" lvl="1" indent="-100007">
              <a:lnSpc>
                <a:spcPts val="1296"/>
              </a:lnSpc>
              <a:buFont typeface="Arial"/>
              <a:buChar char="•"/>
            </a:pPr>
            <a:endParaRPr lang="en-US" sz="1200" dirty="0">
              <a:latin typeface="Arial"/>
              <a:ea typeface="Arial"/>
              <a:cs typeface="Arial"/>
              <a:sym typeface="Arial"/>
            </a:endParaRPr>
          </a:p>
          <a:p>
            <a:pPr marL="100007" lvl="1">
              <a:lnSpc>
                <a:spcPts val="1296"/>
              </a:lnSpc>
            </a:pPr>
            <a:r>
              <a:rPr lang="en-US" sz="1200" dirty="0">
                <a:latin typeface="Arial"/>
                <a:ea typeface="Arial"/>
                <a:cs typeface="Arial"/>
                <a:sym typeface="Arial"/>
              </a:rPr>
              <a:t>If you </a:t>
            </a:r>
            <a:r>
              <a:rPr lang="en-US" sz="1200" b="1" dirty="0">
                <a:latin typeface="Arial"/>
                <a:ea typeface="Arial"/>
                <a:cs typeface="Arial"/>
                <a:sym typeface="Arial"/>
              </a:rPr>
              <a:t>experience a data breach</a:t>
            </a:r>
            <a:r>
              <a:rPr lang="en-US" sz="1200" dirty="0">
                <a:latin typeface="Arial"/>
                <a:ea typeface="Arial"/>
                <a:cs typeface="Arial"/>
                <a:sym typeface="Arial"/>
              </a:rPr>
              <a:t>, acting quickly is crucial. Further information on data breaches and reporting requirements can be found </a:t>
            </a:r>
            <a:r>
              <a:rPr lang="en-US" sz="1200" b="1" dirty="0">
                <a:highlight>
                  <a:srgbClr val="FFFF00"/>
                </a:highlight>
                <a:latin typeface="Arial"/>
                <a:ea typeface="Arial"/>
                <a:cs typeface="Arial"/>
                <a:sym typeface="Arial"/>
                <a:hlinkClick r:id="rId12">
                  <a:extLst>
                    <a:ext uri="{A12FA001-AC4F-418D-AE19-62706E023703}">
                      <ahyp:hlinkClr xmlns:ahyp="http://schemas.microsoft.com/office/drawing/2018/hyperlinkcolor" val="tx"/>
                    </a:ext>
                  </a:extLst>
                </a:hlinkClick>
              </a:rPr>
              <a:t>here</a:t>
            </a:r>
            <a:endParaRPr lang="en-US" sz="1200" b="1" dirty="0">
              <a:highlight>
                <a:srgbClr val="FFFF00"/>
              </a:highlight>
              <a:latin typeface="Arial"/>
              <a:ea typeface="Arial"/>
              <a:cs typeface="Arial"/>
              <a:sym typeface="Arial"/>
            </a:endParaRPr>
          </a:p>
        </p:txBody>
      </p:sp>
      <p:sp>
        <p:nvSpPr>
          <p:cNvPr id="36" name="TextBox 18">
            <a:extLst>
              <a:ext uri="{FF2B5EF4-FFF2-40B4-BE49-F238E27FC236}">
                <a16:creationId xmlns:a16="http://schemas.microsoft.com/office/drawing/2014/main" id="{E6C5FB2F-2DBC-9FCE-EF52-263382F63470}"/>
              </a:ext>
            </a:extLst>
          </p:cNvPr>
          <p:cNvSpPr txBox="1"/>
          <p:nvPr/>
        </p:nvSpPr>
        <p:spPr>
          <a:xfrm>
            <a:off x="1023099" y="4953069"/>
            <a:ext cx="2561835" cy="293094"/>
          </a:xfrm>
          <a:prstGeom prst="rect">
            <a:avLst/>
          </a:prstGeom>
        </p:spPr>
        <p:txBody>
          <a:bodyPr lIns="0" tIns="0" rIns="0" bIns="0" rtlCol="0" anchor="t">
            <a:spAutoFit/>
          </a:bodyPr>
          <a:lstStyle/>
          <a:p>
            <a:pPr marL="0" lvl="0" indent="0">
              <a:lnSpc>
                <a:spcPts val="2523"/>
              </a:lnSpc>
              <a:spcBef>
                <a:spcPct val="0"/>
              </a:spcBef>
            </a:pPr>
            <a:r>
              <a:rPr lang="en-US" sz="1802" b="1" dirty="0">
                <a:solidFill>
                  <a:srgbClr val="545454"/>
                </a:solidFill>
                <a:latin typeface="Arial Bold"/>
                <a:ea typeface="Arial Bold"/>
                <a:cs typeface="Arial Bold"/>
                <a:sym typeface="Arial Bold"/>
              </a:rPr>
              <a:t>Data Breaches</a:t>
            </a:r>
          </a:p>
        </p:txBody>
      </p:sp>
      <p:sp>
        <p:nvSpPr>
          <p:cNvPr id="39" name="Title 38">
            <a:extLst>
              <a:ext uri="{FF2B5EF4-FFF2-40B4-BE49-F238E27FC236}">
                <a16:creationId xmlns:a16="http://schemas.microsoft.com/office/drawing/2014/main" id="{64B49EB3-A87A-01EC-8667-C146D01D4429}"/>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Data protection continued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C183D7F6-B498-43B3-948B-1728B52AA6E4}">
                <adec:decorative xmlns:adec="http://schemas.microsoft.com/office/drawing/2017/decorative" val="1"/>
              </a:ext>
            </a:extLst>
          </p:cNvPr>
          <p:cNvSpPr/>
          <p:nvPr/>
        </p:nvSpPr>
        <p:spPr>
          <a:xfrm flipV="1">
            <a:off x="-18870" y="3627038"/>
            <a:ext cx="7556500" cy="7071041"/>
          </a:xfrm>
          <a:custGeom>
            <a:avLst/>
            <a:gdLst/>
            <a:ahLst/>
            <a:cxnLst/>
            <a:rect l="l" t="t" r="r" b="b"/>
            <a:pathLst>
              <a:path w="8981692" h="7071041">
                <a:moveTo>
                  <a:pt x="0" y="7071041"/>
                </a:moveTo>
                <a:lnTo>
                  <a:pt x="8981692" y="7071041"/>
                </a:lnTo>
                <a:lnTo>
                  <a:pt x="8981692" y="0"/>
                </a:lnTo>
                <a:lnTo>
                  <a:pt x="0" y="0"/>
                </a:lnTo>
                <a:lnTo>
                  <a:pt x="0" y="707104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5" name="Freeform 5">
            <a:extLst>
              <a:ext uri="{C183D7F6-B498-43B3-948B-1728B52AA6E4}">
                <adec:decorative xmlns:adec="http://schemas.microsoft.com/office/drawing/2017/decorative" val="1"/>
              </a:ext>
            </a:extLst>
          </p:cNvPr>
          <p:cNvSpPr/>
          <p:nvPr/>
        </p:nvSpPr>
        <p:spPr>
          <a:xfrm flipH="1">
            <a:off x="3397249" y="0"/>
            <a:ext cx="4159249" cy="5162120"/>
          </a:xfrm>
          <a:custGeom>
            <a:avLst/>
            <a:gdLst/>
            <a:ahLst/>
            <a:cxnLst/>
            <a:rect l="l" t="t" r="r" b="b"/>
            <a:pathLst>
              <a:path w="7112538" h="5599507">
                <a:moveTo>
                  <a:pt x="7112538" y="0"/>
                </a:moveTo>
                <a:lnTo>
                  <a:pt x="0" y="0"/>
                </a:lnTo>
                <a:lnTo>
                  <a:pt x="0" y="5599507"/>
                </a:lnTo>
                <a:lnTo>
                  <a:pt x="7112538" y="5599507"/>
                </a:lnTo>
                <a:lnTo>
                  <a:pt x="711253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7" name="Freeform 7">
            <a:extLst>
              <a:ext uri="{C183D7F6-B498-43B3-948B-1728B52AA6E4}">
                <adec:decorative xmlns:adec="http://schemas.microsoft.com/office/drawing/2017/decorative" val="1"/>
              </a:ext>
            </a:extLst>
          </p:cNvPr>
          <p:cNvSpPr/>
          <p:nvPr/>
        </p:nvSpPr>
        <p:spPr>
          <a:xfrm>
            <a:off x="532597" y="3596747"/>
            <a:ext cx="3024000" cy="2380713"/>
          </a:xfrm>
          <a:custGeom>
            <a:avLst/>
            <a:gdLst/>
            <a:ahLst/>
            <a:cxnLst/>
            <a:rect l="l" t="t" r="r" b="b"/>
            <a:pathLst>
              <a:path w="3024000" h="2380713">
                <a:moveTo>
                  <a:pt x="0" y="0"/>
                </a:moveTo>
                <a:lnTo>
                  <a:pt x="3024000" y="0"/>
                </a:lnTo>
                <a:lnTo>
                  <a:pt x="3024000" y="2380712"/>
                </a:lnTo>
                <a:lnTo>
                  <a:pt x="0" y="238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9" name="TextBox 9"/>
          <p:cNvSpPr txBox="1"/>
          <p:nvPr/>
        </p:nvSpPr>
        <p:spPr>
          <a:xfrm>
            <a:off x="196850" y="1490194"/>
            <a:ext cx="3922599" cy="1620124"/>
          </a:xfrm>
          <a:prstGeom prst="rect">
            <a:avLst/>
          </a:prstGeom>
        </p:spPr>
        <p:txBody>
          <a:bodyPr lIns="0" tIns="0" rIns="0" bIns="0" rtlCol="0" anchor="t">
            <a:spAutoFit/>
          </a:bodyPr>
          <a:lstStyle/>
          <a:p>
            <a:pPr algn="l">
              <a:lnSpc>
                <a:spcPts val="1813"/>
              </a:lnSpc>
            </a:pPr>
            <a:r>
              <a:rPr lang="en-US" sz="1727" b="1" dirty="0">
                <a:solidFill>
                  <a:srgbClr val="2F3B69"/>
                </a:solidFill>
                <a:latin typeface="Poppins Bold"/>
                <a:ea typeface="Poppins Bold"/>
                <a:cs typeface="Poppins Bold"/>
                <a:sym typeface="Poppins Bold"/>
              </a:rPr>
              <a:t>This toolkit has aimed to support you by introducing the core principles of consumer law, for businesses selling goods. </a:t>
            </a:r>
          </a:p>
          <a:p>
            <a:pPr algn="l">
              <a:lnSpc>
                <a:spcPts val="1813"/>
              </a:lnSpc>
            </a:pPr>
            <a:endParaRPr lang="en-US" sz="1727" b="1" dirty="0">
              <a:solidFill>
                <a:srgbClr val="2F3B69"/>
              </a:solidFill>
              <a:latin typeface="Poppins Bold"/>
              <a:ea typeface="Poppins Bold"/>
              <a:cs typeface="Poppins Bold"/>
              <a:sym typeface="Poppins Bold"/>
            </a:endParaRPr>
          </a:p>
          <a:p>
            <a:pPr algn="l">
              <a:lnSpc>
                <a:spcPts val="1813"/>
              </a:lnSpc>
            </a:pPr>
            <a:r>
              <a:rPr lang="en-US" sz="1727" b="1" dirty="0">
                <a:solidFill>
                  <a:srgbClr val="2F3B69"/>
                </a:solidFill>
                <a:latin typeface="Poppins Bold"/>
                <a:ea typeface="Poppins Bold"/>
                <a:cs typeface="Poppins Bold"/>
                <a:sym typeface="Poppins Bold"/>
              </a:rPr>
              <a:t>The following pages contain links to further resources.</a:t>
            </a:r>
          </a:p>
        </p:txBody>
      </p:sp>
      <p:sp>
        <p:nvSpPr>
          <p:cNvPr id="13" name="Title 12">
            <a:extLst>
              <a:ext uri="{FF2B5EF4-FFF2-40B4-BE49-F238E27FC236}">
                <a16:creationId xmlns:a16="http://schemas.microsoft.com/office/drawing/2014/main" id="{38CB33D4-E9B7-C7FE-1788-9CB0ED68E96E}"/>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End page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659AC7-0087-80AE-018A-3219236C5EEE}"/>
              </a:ext>
            </a:extLst>
          </p:cNvPr>
          <p:cNvSpPr txBox="1"/>
          <p:nvPr/>
        </p:nvSpPr>
        <p:spPr>
          <a:xfrm>
            <a:off x="730250" y="1536700"/>
            <a:ext cx="6248400" cy="5355312"/>
          </a:xfrm>
          <a:prstGeom prst="rect">
            <a:avLst/>
          </a:prstGeom>
          <a:noFill/>
        </p:spPr>
        <p:txBody>
          <a:bodyPr wrap="square" rtlCol="0">
            <a:spAutoFit/>
          </a:bodyPr>
          <a:lstStyle/>
          <a:p>
            <a:r>
              <a:rPr lang="en-GB" dirty="0">
                <a:hlinkClick r:id="rId2"/>
              </a:rPr>
              <a:t>https://www.gov.uk/consumer-protection-rights</a:t>
            </a:r>
            <a:endParaRPr lang="en-GB" dirty="0"/>
          </a:p>
          <a:p>
            <a:endParaRPr lang="en-GB" dirty="0"/>
          </a:p>
          <a:p>
            <a:r>
              <a:rPr lang="en-GB" dirty="0">
                <a:hlinkClick r:id="rId3"/>
              </a:rPr>
              <a:t>https://www.gov.uk/guidance/product-safety-advice-for-businesses</a:t>
            </a:r>
            <a:endParaRPr lang="en-GB" dirty="0"/>
          </a:p>
          <a:p>
            <a:endParaRPr lang="en-GB" dirty="0"/>
          </a:p>
          <a:p>
            <a:r>
              <a:rPr lang="en-GB" dirty="0">
                <a:hlinkClick r:id="rId4"/>
              </a:rPr>
              <a:t>https://www.fsb.org.uk/resources/business-guides</a:t>
            </a:r>
            <a:endParaRPr lang="en-GB" dirty="0"/>
          </a:p>
          <a:p>
            <a:endParaRPr lang="en-GB" dirty="0"/>
          </a:p>
          <a:p>
            <a:r>
              <a:rPr lang="en-GB" dirty="0">
                <a:hlinkClick r:id="rId5"/>
              </a:rPr>
              <a:t>https://www.businesscompanion.info/</a:t>
            </a:r>
            <a:endParaRPr lang="en-GB" dirty="0"/>
          </a:p>
          <a:p>
            <a:endParaRPr lang="en-GB" dirty="0"/>
          </a:p>
          <a:p>
            <a:r>
              <a:rPr lang="en-GB" dirty="0">
                <a:hlinkClick r:id="rId6"/>
              </a:rPr>
              <a:t>https://ico.org.uk/</a:t>
            </a:r>
            <a:endParaRPr lang="en-GB" dirty="0"/>
          </a:p>
          <a:p>
            <a:endParaRPr lang="en-GB" dirty="0"/>
          </a:p>
          <a:p>
            <a:r>
              <a:rPr lang="en-GB" dirty="0">
                <a:hlinkClick r:id="rId7"/>
              </a:rPr>
              <a:t>https://www.gov.uk/government/organisations/competition-and-markets-authority</a:t>
            </a:r>
            <a:endParaRPr lang="en-GB" dirty="0"/>
          </a:p>
          <a:p>
            <a:endParaRPr lang="en-GB" dirty="0"/>
          </a:p>
          <a:p>
            <a:r>
              <a:rPr lang="en-GB" dirty="0">
                <a:hlinkClick r:id="rId8"/>
              </a:rPr>
              <a:t>https://www.abi.org.uk/products-and-issues/choosing-the-right-insurance/business-insurance/</a:t>
            </a:r>
            <a:endParaRPr lang="en-GB" dirty="0"/>
          </a:p>
          <a:p>
            <a:endParaRPr lang="en-GB" dirty="0"/>
          </a:p>
          <a:p>
            <a:endParaRPr lang="en-GB" dirty="0"/>
          </a:p>
          <a:p>
            <a:endParaRPr lang="en-GB" dirty="0"/>
          </a:p>
        </p:txBody>
      </p:sp>
      <p:sp>
        <p:nvSpPr>
          <p:cNvPr id="4" name="TextBox 3">
            <a:extLst>
              <a:ext uri="{FF2B5EF4-FFF2-40B4-BE49-F238E27FC236}">
                <a16:creationId xmlns:a16="http://schemas.microsoft.com/office/drawing/2014/main" id="{30527B73-2662-ABA7-CCEE-BA3D1E6EC328}"/>
              </a:ext>
            </a:extLst>
          </p:cNvPr>
          <p:cNvSpPr txBox="1"/>
          <p:nvPr/>
        </p:nvSpPr>
        <p:spPr>
          <a:xfrm>
            <a:off x="762668" y="317500"/>
            <a:ext cx="5301582" cy="785793"/>
          </a:xfrm>
          <a:prstGeom prst="rect">
            <a:avLst/>
          </a:prstGeom>
          <a:noFill/>
        </p:spPr>
        <p:txBody>
          <a:bodyPr wrap="square">
            <a:spAutoFit/>
          </a:bodyPr>
          <a:lstStyle/>
          <a:p>
            <a:pPr algn="l">
              <a:lnSpc>
                <a:spcPts val="6269"/>
              </a:lnSpc>
            </a:pPr>
            <a:r>
              <a:rPr lang="en-US" sz="3000" b="1" dirty="0">
                <a:latin typeface="Arial Bold" panose="020B0704020202020204" pitchFamily="34" charset="0"/>
                <a:ea typeface="Poppins Ultra-Bold"/>
                <a:cs typeface="Arial Bold" panose="020B0704020202020204" pitchFamily="34" charset="0"/>
                <a:sym typeface="Poppins Ultra-Bold"/>
              </a:rPr>
              <a:t>Further Resources</a:t>
            </a:r>
          </a:p>
        </p:txBody>
      </p:sp>
      <p:sp>
        <p:nvSpPr>
          <p:cNvPr id="7" name="Title 6">
            <a:extLst>
              <a:ext uri="{FF2B5EF4-FFF2-40B4-BE49-F238E27FC236}">
                <a16:creationId xmlns:a16="http://schemas.microsoft.com/office/drawing/2014/main" id="{44DD1AAD-6EF9-54B3-85BC-3666AE11401F}"/>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Further resources</a:t>
            </a:r>
          </a:p>
        </p:txBody>
      </p:sp>
    </p:spTree>
    <p:extLst>
      <p:ext uri="{BB962C8B-B14F-4D97-AF65-F5344CB8AC3E}">
        <p14:creationId xmlns:p14="http://schemas.microsoft.com/office/powerpoint/2010/main" val="2102976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0" y="-194882"/>
            <a:ext cx="7560000" cy="7671587"/>
          </a:xfrm>
          <a:custGeom>
            <a:avLst/>
            <a:gdLst/>
            <a:ahLst/>
            <a:cxnLst/>
            <a:rect l="l" t="t" r="r" b="b"/>
            <a:pathLst>
              <a:path w="7560000" h="7671587">
                <a:moveTo>
                  <a:pt x="0" y="0"/>
                </a:moveTo>
                <a:lnTo>
                  <a:pt x="7560000" y="0"/>
                </a:lnTo>
                <a:lnTo>
                  <a:pt x="7560000" y="7671587"/>
                </a:lnTo>
                <a:lnTo>
                  <a:pt x="0" y="76715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3" name="Freeform 3">
            <a:extLst>
              <a:ext uri="{C183D7F6-B498-43B3-948B-1728B52AA6E4}">
                <adec:decorative xmlns:adec="http://schemas.microsoft.com/office/drawing/2017/decorative" val="1"/>
              </a:ext>
            </a:extLst>
          </p:cNvPr>
          <p:cNvSpPr/>
          <p:nvPr/>
        </p:nvSpPr>
        <p:spPr>
          <a:xfrm>
            <a:off x="0" y="3351025"/>
            <a:ext cx="7560000" cy="7671587"/>
          </a:xfrm>
          <a:custGeom>
            <a:avLst/>
            <a:gdLst/>
            <a:ahLst/>
            <a:cxnLst/>
            <a:rect l="l" t="t" r="r" b="b"/>
            <a:pathLst>
              <a:path w="7560000" h="7671587">
                <a:moveTo>
                  <a:pt x="0" y="0"/>
                </a:moveTo>
                <a:lnTo>
                  <a:pt x="7560000" y="0"/>
                </a:lnTo>
                <a:lnTo>
                  <a:pt x="7560000" y="7671587"/>
                </a:lnTo>
                <a:lnTo>
                  <a:pt x="0" y="76715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4" name="Freeform 4">
            <a:extLst>
              <a:ext uri="{C183D7F6-B498-43B3-948B-1728B52AA6E4}">
                <adec:decorative xmlns:adec="http://schemas.microsoft.com/office/drawing/2017/decorative" val="1"/>
              </a:ext>
            </a:extLst>
          </p:cNvPr>
          <p:cNvSpPr/>
          <p:nvPr/>
        </p:nvSpPr>
        <p:spPr>
          <a:xfrm>
            <a:off x="388373" y="1111134"/>
            <a:ext cx="4179613" cy="904316"/>
          </a:xfrm>
          <a:custGeom>
            <a:avLst/>
            <a:gdLst/>
            <a:ahLst/>
            <a:cxnLst/>
            <a:rect l="l" t="t" r="r" b="b"/>
            <a:pathLst>
              <a:path w="4179613" h="904316">
                <a:moveTo>
                  <a:pt x="0" y="0"/>
                </a:moveTo>
                <a:lnTo>
                  <a:pt x="4179613" y="0"/>
                </a:lnTo>
                <a:lnTo>
                  <a:pt x="4179613" y="904316"/>
                </a:lnTo>
                <a:lnTo>
                  <a:pt x="0" y="9043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5" name="Freeform 5">
            <a:extLst>
              <a:ext uri="{C183D7F6-B498-43B3-948B-1728B52AA6E4}">
                <adec:decorative xmlns:adec="http://schemas.microsoft.com/office/drawing/2017/decorative" val="1"/>
              </a:ext>
            </a:extLst>
          </p:cNvPr>
          <p:cNvSpPr/>
          <p:nvPr/>
        </p:nvSpPr>
        <p:spPr>
          <a:xfrm>
            <a:off x="203040" y="114759"/>
            <a:ext cx="7153920" cy="10692000"/>
          </a:xfrm>
          <a:custGeom>
            <a:avLst/>
            <a:gdLst/>
            <a:ahLst/>
            <a:cxnLst/>
            <a:rect l="l" t="t" r="r" b="b"/>
            <a:pathLst>
              <a:path w="7153920" h="10692000">
                <a:moveTo>
                  <a:pt x="0" y="0"/>
                </a:moveTo>
                <a:lnTo>
                  <a:pt x="7153920" y="0"/>
                </a:lnTo>
                <a:lnTo>
                  <a:pt x="7153920" y="10692000"/>
                </a:lnTo>
                <a:lnTo>
                  <a:pt x="0" y="10692000"/>
                </a:lnTo>
                <a:lnTo>
                  <a:pt x="0" y="0"/>
                </a:lnTo>
                <a:close/>
              </a:path>
            </a:pathLst>
          </a:custGeom>
          <a:blipFill>
            <a:blip r:embed="rId6">
              <a:extLst>
                <a:ext uri="{96DAC541-7B7A-43D3-8B79-37D633B846F1}">
                  <asvg:svgBlip xmlns:asvg="http://schemas.microsoft.com/office/drawing/2016/SVG/main" r:embed="rId7"/>
                </a:ext>
              </a:extLst>
            </a:blip>
            <a:stretch>
              <a:fillRect/>
            </a:stretch>
          </a:blipFill>
          <a:ln w="95250" cap="sq">
            <a:solidFill>
              <a:srgbClr val="C7C1C0"/>
            </a:solidFill>
            <a:prstDash val="solid"/>
            <a:miter/>
          </a:ln>
        </p:spPr>
        <p:txBody>
          <a:bodyPr/>
          <a:lstStyle/>
          <a:p>
            <a:endParaRPr lang="en-GB" dirty="0"/>
          </a:p>
        </p:txBody>
      </p:sp>
      <p:sp>
        <p:nvSpPr>
          <p:cNvPr id="6" name="Freeform 6">
            <a:extLst>
              <a:ext uri="{C183D7F6-B498-43B3-948B-1728B52AA6E4}">
                <adec:decorative xmlns:adec="http://schemas.microsoft.com/office/drawing/2017/decorative" val="1"/>
              </a:ext>
            </a:extLst>
          </p:cNvPr>
          <p:cNvSpPr/>
          <p:nvPr/>
        </p:nvSpPr>
        <p:spPr>
          <a:xfrm>
            <a:off x="321430" y="1081069"/>
            <a:ext cx="5088960" cy="50890"/>
          </a:xfrm>
          <a:custGeom>
            <a:avLst/>
            <a:gdLst/>
            <a:ahLst/>
            <a:cxnLst/>
            <a:rect l="l" t="t" r="r" b="b"/>
            <a:pathLst>
              <a:path w="5088960" h="50890">
                <a:moveTo>
                  <a:pt x="0" y="0"/>
                </a:moveTo>
                <a:lnTo>
                  <a:pt x="5088960" y="0"/>
                </a:lnTo>
                <a:lnTo>
                  <a:pt x="5088960" y="50889"/>
                </a:lnTo>
                <a:lnTo>
                  <a:pt x="0" y="50889"/>
                </a:lnTo>
                <a:lnTo>
                  <a:pt x="0" y="0"/>
                </a:lnTo>
                <a:close/>
              </a:path>
            </a:pathLst>
          </a:custGeom>
          <a:blipFill>
            <a:blip r:embed="rId8">
              <a:extLst>
                <a:ext uri="{96DAC541-7B7A-43D3-8B79-37D633B846F1}">
                  <asvg:svgBlip xmlns:asvg="http://schemas.microsoft.com/office/drawing/2016/SVG/main" r:embed="rId9"/>
                </a:ext>
              </a:extLst>
            </a:blip>
            <a:stretch>
              <a:fillRect/>
            </a:stretch>
          </a:blipFill>
          <a:ln w="9525" cap="sq">
            <a:solidFill>
              <a:srgbClr val="000000"/>
            </a:solidFill>
            <a:prstDash val="solid"/>
            <a:miter/>
          </a:ln>
        </p:spPr>
        <p:txBody>
          <a:bodyPr/>
          <a:lstStyle/>
          <a:p>
            <a:endParaRPr lang="en-GB" dirty="0"/>
          </a:p>
        </p:txBody>
      </p:sp>
      <p:graphicFrame>
        <p:nvGraphicFramePr>
          <p:cNvPr id="7" name="Table 7"/>
          <p:cNvGraphicFramePr>
            <a:graphicFrameLocks noGrp="1"/>
          </p:cNvGraphicFramePr>
          <p:nvPr>
            <p:extLst>
              <p:ext uri="{D42A27DB-BD31-4B8C-83A1-F6EECF244321}">
                <p14:modId xmlns:p14="http://schemas.microsoft.com/office/powerpoint/2010/main" val="1093013798"/>
              </p:ext>
            </p:extLst>
          </p:nvPr>
        </p:nvGraphicFramePr>
        <p:xfrm>
          <a:off x="461685" y="1805264"/>
          <a:ext cx="6706441" cy="7070444"/>
        </p:xfrm>
        <a:graphic>
          <a:graphicData uri="http://schemas.openxmlformats.org/drawingml/2006/table">
            <a:tbl>
              <a:tblPr/>
              <a:tblGrid>
                <a:gridCol w="1556480">
                  <a:extLst>
                    <a:ext uri="{9D8B030D-6E8A-4147-A177-3AD203B41FA5}">
                      <a16:colId xmlns:a16="http://schemas.microsoft.com/office/drawing/2014/main" val="20000"/>
                    </a:ext>
                  </a:extLst>
                </a:gridCol>
                <a:gridCol w="5149961">
                  <a:extLst>
                    <a:ext uri="{9D8B030D-6E8A-4147-A177-3AD203B41FA5}">
                      <a16:colId xmlns:a16="http://schemas.microsoft.com/office/drawing/2014/main" val="20001"/>
                    </a:ext>
                  </a:extLst>
                </a:gridCol>
              </a:tblGrid>
              <a:tr h="798236">
                <a:tc>
                  <a:txBody>
                    <a:bodyPr/>
                    <a:lstStyle/>
                    <a:p>
                      <a:pPr algn="l">
                        <a:lnSpc>
                          <a:spcPts val="2520"/>
                        </a:lnSpc>
                        <a:defRPr/>
                      </a:pPr>
                      <a:r>
                        <a:rPr lang="en-US" sz="1800" b="1" dirty="0">
                          <a:solidFill>
                            <a:srgbClr val="C00000"/>
                          </a:solidFill>
                          <a:latin typeface="Poppins Bold"/>
                          <a:cs typeface="Poppins Bold"/>
                          <a:sym typeface="Poppins Bold"/>
                          <a:hlinkClick r:id="rId10" action="ppaction://hlinksldjump"/>
                        </a:rPr>
                        <a:t>Click here</a:t>
                      </a:r>
                      <a:endParaRPr lang="en-US" sz="1100" dirty="0">
                        <a:solidFill>
                          <a:srgbClr val="C00000"/>
                        </a:solidFill>
                      </a:endParaRPr>
                    </a:p>
                  </a:txBody>
                  <a:tcPr marL="114300" marR="114300" marT="114300" marB="1143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520"/>
                        </a:lnSpc>
                        <a:defRPr/>
                      </a:pPr>
                      <a:r>
                        <a:rPr lang="en-US" sz="1800" b="1" dirty="0">
                          <a:solidFill>
                            <a:srgbClr val="2F3B69"/>
                          </a:solidFill>
                          <a:latin typeface="Poppins Bold"/>
                          <a:ea typeface="Poppins Bold"/>
                          <a:cs typeface="Poppins Bold"/>
                          <a:sym typeface="Poppins Bold"/>
                        </a:rPr>
                        <a:t>Consumer Rights Act 2015 and Remedies</a:t>
                      </a:r>
                      <a:endParaRPr lang="en-US" sz="1100" dirty="0"/>
                    </a:p>
                  </a:txBody>
                  <a:tcPr marL="114300" marR="114300" marT="114300" marB="1143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696912">
                <a:tc>
                  <a:txBody>
                    <a:bodyPr/>
                    <a:lstStyle/>
                    <a:p>
                      <a:pPr algn="l">
                        <a:lnSpc>
                          <a:spcPts val="2520"/>
                        </a:lnSpc>
                        <a:defRPr/>
                      </a:pPr>
                      <a:r>
                        <a:rPr lang="en-US" sz="1800" b="1" dirty="0">
                          <a:solidFill>
                            <a:srgbClr val="C00000"/>
                          </a:solidFill>
                          <a:latin typeface="Poppins Bold"/>
                          <a:cs typeface="Poppins Bold"/>
                          <a:sym typeface="Poppins Bold"/>
                          <a:hlinkClick r:id="rId11" action="ppaction://hlinksldjump"/>
                        </a:rPr>
                        <a:t>Click here</a:t>
                      </a:r>
                      <a:endParaRPr lang="en-US" sz="1100" dirty="0">
                        <a:solidFill>
                          <a:srgbClr val="C00000"/>
                        </a:solidFill>
                      </a:endParaRPr>
                    </a:p>
                  </a:txBody>
                  <a:tcPr marL="114300" marR="114300" marT="114300" marB="1143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520"/>
                        </a:lnSpc>
                        <a:defRPr/>
                      </a:pPr>
                      <a:r>
                        <a:rPr lang="en-US" sz="1800" b="1" dirty="0">
                          <a:solidFill>
                            <a:srgbClr val="2F3B69"/>
                          </a:solidFill>
                          <a:latin typeface="Poppins Bold"/>
                          <a:ea typeface="Poppins Bold"/>
                          <a:cs typeface="Poppins Bold"/>
                          <a:sym typeface="Poppins Bold"/>
                        </a:rPr>
                        <a:t>Product Safety and Quality</a:t>
                      </a:r>
                      <a:endParaRPr lang="en-US" sz="1100" dirty="0"/>
                    </a:p>
                  </a:txBody>
                  <a:tcPr marL="114300" marR="114300" marT="114300" marB="1143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696912">
                <a:tc>
                  <a:txBody>
                    <a:bodyPr/>
                    <a:lstStyle/>
                    <a:p>
                      <a:pPr algn="l">
                        <a:lnSpc>
                          <a:spcPts val="2520"/>
                        </a:lnSpc>
                        <a:defRPr/>
                      </a:pPr>
                      <a:r>
                        <a:rPr lang="en-US" sz="1800" b="1" dirty="0">
                          <a:solidFill>
                            <a:srgbClr val="C00000"/>
                          </a:solidFill>
                          <a:latin typeface="Poppins Bold"/>
                          <a:cs typeface="Poppins Bold"/>
                          <a:sym typeface="Poppins Bold"/>
                          <a:hlinkClick r:id="rId12" action="ppaction://hlinksldjump"/>
                        </a:rPr>
                        <a:t>Click here</a:t>
                      </a:r>
                      <a:endParaRPr lang="en-US" sz="1100" dirty="0">
                        <a:solidFill>
                          <a:srgbClr val="C00000"/>
                        </a:solidFill>
                      </a:endParaRPr>
                    </a:p>
                  </a:txBody>
                  <a:tcPr marL="114300" marR="114300" marT="114300" marB="1143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520"/>
                        </a:lnSpc>
                        <a:defRPr/>
                      </a:pPr>
                      <a:r>
                        <a:rPr lang="en-US" sz="1800" b="1" dirty="0">
                          <a:solidFill>
                            <a:srgbClr val="2F3B69"/>
                          </a:solidFill>
                          <a:latin typeface="Poppins Bold"/>
                          <a:ea typeface="Poppins Bold"/>
                          <a:cs typeface="Poppins Bold"/>
                          <a:sym typeface="Poppins Bold"/>
                        </a:rPr>
                        <a:t>Product Liability</a:t>
                      </a:r>
                      <a:endParaRPr lang="en-US" sz="1100" dirty="0"/>
                    </a:p>
                  </a:txBody>
                  <a:tcPr marL="114300" marR="114300" marT="114300" marB="1143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696912">
                <a:tc>
                  <a:txBody>
                    <a:bodyPr/>
                    <a:lstStyle/>
                    <a:p>
                      <a:pPr algn="l">
                        <a:lnSpc>
                          <a:spcPts val="2520"/>
                        </a:lnSpc>
                        <a:defRPr/>
                      </a:pPr>
                      <a:r>
                        <a:rPr lang="en-US" sz="1800" b="1" dirty="0">
                          <a:solidFill>
                            <a:srgbClr val="C00000"/>
                          </a:solidFill>
                          <a:latin typeface="Poppins Bold"/>
                          <a:cs typeface="Poppins Bold"/>
                          <a:sym typeface="Poppins Bold"/>
                          <a:hlinkClick r:id="rId13" action="ppaction://hlinksldjump"/>
                        </a:rPr>
                        <a:t>Click here</a:t>
                      </a:r>
                      <a:endParaRPr lang="en-US" sz="1100" dirty="0">
                        <a:solidFill>
                          <a:srgbClr val="C00000"/>
                        </a:solidFill>
                      </a:endParaRPr>
                    </a:p>
                  </a:txBody>
                  <a:tcPr marL="114300" marR="114300" marT="114300" marB="1143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520"/>
                        </a:lnSpc>
                        <a:defRPr/>
                      </a:pPr>
                      <a:r>
                        <a:rPr lang="en-US" sz="1800" b="1" dirty="0">
                          <a:solidFill>
                            <a:srgbClr val="2F3B69"/>
                          </a:solidFill>
                          <a:latin typeface="Poppins Bold"/>
                          <a:ea typeface="Poppins Bold"/>
                          <a:cs typeface="Poppins Bold"/>
                          <a:sym typeface="Poppins Bold"/>
                        </a:rPr>
                        <a:t>Insurances</a:t>
                      </a:r>
                      <a:endParaRPr lang="en-US" sz="1100" dirty="0"/>
                    </a:p>
                  </a:txBody>
                  <a:tcPr marL="114300" marR="114300" marT="114300" marB="1143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696912">
                <a:tc>
                  <a:txBody>
                    <a:bodyPr/>
                    <a:lstStyle/>
                    <a:p>
                      <a:pPr algn="l">
                        <a:lnSpc>
                          <a:spcPts val="2520"/>
                        </a:lnSpc>
                        <a:defRPr/>
                      </a:pPr>
                      <a:r>
                        <a:rPr lang="en-US" sz="1800" b="1" dirty="0">
                          <a:solidFill>
                            <a:srgbClr val="C00000"/>
                          </a:solidFill>
                          <a:latin typeface="Poppins Bold"/>
                          <a:cs typeface="Poppins Bold"/>
                          <a:sym typeface="Poppins Bold"/>
                          <a:hlinkClick r:id="rId14" action="ppaction://hlinksldjump"/>
                        </a:rPr>
                        <a:t>Click here</a:t>
                      </a:r>
                      <a:endParaRPr lang="en-US" sz="1100" dirty="0">
                        <a:solidFill>
                          <a:srgbClr val="C00000"/>
                        </a:solidFill>
                      </a:endParaRPr>
                    </a:p>
                  </a:txBody>
                  <a:tcPr marL="114300" marR="114300" marT="114300" marB="1143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520"/>
                        </a:lnSpc>
                        <a:defRPr/>
                      </a:pPr>
                      <a:r>
                        <a:rPr lang="en-US" sz="1800" b="1" dirty="0">
                          <a:solidFill>
                            <a:srgbClr val="2F3B69"/>
                          </a:solidFill>
                          <a:latin typeface="Poppins Bold"/>
                          <a:ea typeface="Poppins Bold"/>
                          <a:cs typeface="Poppins Bold"/>
                          <a:sym typeface="Poppins Bold"/>
                        </a:rPr>
                        <a:t>Regulatory Bodies</a:t>
                      </a:r>
                      <a:endParaRPr lang="en-US" sz="1100" dirty="0"/>
                    </a:p>
                  </a:txBody>
                  <a:tcPr marL="114300" marR="114300" marT="114300" marB="1143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696912">
                <a:tc>
                  <a:txBody>
                    <a:bodyPr/>
                    <a:lstStyle/>
                    <a:p>
                      <a:pPr algn="l">
                        <a:lnSpc>
                          <a:spcPts val="2520"/>
                        </a:lnSpc>
                        <a:defRPr/>
                      </a:pPr>
                      <a:r>
                        <a:rPr lang="en-US" sz="1800" b="1" dirty="0">
                          <a:solidFill>
                            <a:srgbClr val="C00000"/>
                          </a:solidFill>
                          <a:latin typeface="Poppins Bold"/>
                          <a:cs typeface="Poppins Bold"/>
                          <a:sym typeface="Poppins Bold"/>
                          <a:hlinkClick r:id="rId15" action="ppaction://hlinksldjump"/>
                        </a:rPr>
                        <a:t>Click here</a:t>
                      </a:r>
                      <a:endParaRPr lang="en-US" sz="1100" dirty="0">
                        <a:solidFill>
                          <a:srgbClr val="C00000"/>
                        </a:solidFill>
                      </a:endParaRPr>
                    </a:p>
                  </a:txBody>
                  <a:tcPr marL="114300" marR="114300" marT="114300" marB="1143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520"/>
                        </a:lnSpc>
                        <a:defRPr/>
                      </a:pPr>
                      <a:r>
                        <a:rPr lang="en-US" sz="1800" b="1" dirty="0">
                          <a:solidFill>
                            <a:srgbClr val="2F3B69"/>
                          </a:solidFill>
                          <a:latin typeface="Poppins Bold"/>
                          <a:ea typeface="Poppins Bold"/>
                          <a:cs typeface="Poppins Bold"/>
                          <a:sym typeface="Poppins Bold"/>
                        </a:rPr>
                        <a:t>Case study – second-hand goods</a:t>
                      </a:r>
                      <a:endParaRPr lang="en-US" sz="1100" dirty="0"/>
                    </a:p>
                  </a:txBody>
                  <a:tcPr marL="114300" marR="114300" marT="114300" marB="1143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r h="696912">
                <a:tc>
                  <a:txBody>
                    <a:bodyPr/>
                    <a:lstStyle/>
                    <a:p>
                      <a:pPr algn="l">
                        <a:lnSpc>
                          <a:spcPts val="2520"/>
                        </a:lnSpc>
                        <a:defRPr/>
                      </a:pPr>
                      <a:r>
                        <a:rPr lang="en-US" sz="1800" b="1" dirty="0">
                          <a:solidFill>
                            <a:srgbClr val="C00000"/>
                          </a:solidFill>
                          <a:latin typeface="Poppins Bold"/>
                          <a:cs typeface="Poppins Bold"/>
                          <a:sym typeface="Poppins Bold"/>
                          <a:hlinkClick r:id="rId16" action="ppaction://hlinksldjump"/>
                        </a:rPr>
                        <a:t>Click here</a:t>
                      </a:r>
                      <a:endParaRPr lang="en-US" sz="1100" dirty="0">
                        <a:solidFill>
                          <a:srgbClr val="C00000"/>
                        </a:solidFill>
                      </a:endParaRPr>
                    </a:p>
                  </a:txBody>
                  <a:tcPr marL="114300" marR="114300" marT="114300" marB="1143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520"/>
                        </a:lnSpc>
                        <a:defRPr/>
                      </a:pPr>
                      <a:r>
                        <a:rPr lang="en-US" sz="1800" b="1" dirty="0">
                          <a:solidFill>
                            <a:srgbClr val="2F3B69"/>
                          </a:solidFill>
                          <a:latin typeface="Poppins Bold"/>
                          <a:ea typeface="Poppins Bold"/>
                          <a:cs typeface="Poppins Bold"/>
                          <a:sym typeface="Poppins Bold"/>
                        </a:rPr>
                        <a:t>Advertising, Marketing and Pricing </a:t>
                      </a:r>
                      <a:endParaRPr lang="en-US" sz="1100" dirty="0"/>
                    </a:p>
                  </a:txBody>
                  <a:tcPr marL="114300" marR="114300" marT="114300" marB="1143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r h="696912">
                <a:tc>
                  <a:txBody>
                    <a:bodyPr/>
                    <a:lstStyle/>
                    <a:p>
                      <a:pPr algn="l">
                        <a:lnSpc>
                          <a:spcPts val="2520"/>
                        </a:lnSpc>
                        <a:defRPr/>
                      </a:pPr>
                      <a:r>
                        <a:rPr lang="en-US" sz="1800" b="1" dirty="0">
                          <a:solidFill>
                            <a:srgbClr val="C00000"/>
                          </a:solidFill>
                          <a:latin typeface="Poppins Bold"/>
                          <a:cs typeface="Poppins Bold"/>
                          <a:sym typeface="Poppins Bold"/>
                          <a:hlinkClick r:id="rId17" action="ppaction://hlinksldjump"/>
                        </a:rPr>
                        <a:t>Click here</a:t>
                      </a:r>
                      <a:endParaRPr lang="en-US" sz="1100" dirty="0">
                        <a:solidFill>
                          <a:srgbClr val="C00000"/>
                        </a:solidFill>
                      </a:endParaRPr>
                    </a:p>
                  </a:txBody>
                  <a:tcPr marL="114300" marR="114300" marT="114300" marB="1143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520"/>
                        </a:lnSpc>
                        <a:defRPr/>
                      </a:pPr>
                      <a:r>
                        <a:rPr lang="en-US" sz="1800" b="1" dirty="0">
                          <a:solidFill>
                            <a:srgbClr val="2F3B69"/>
                          </a:solidFill>
                          <a:latin typeface="Poppins Bold"/>
                          <a:ea typeface="Poppins Bold"/>
                          <a:cs typeface="Poppins Bold"/>
                          <a:sym typeface="Poppins Bold"/>
                        </a:rPr>
                        <a:t>Accessibility Obligations</a:t>
                      </a:r>
                      <a:endParaRPr lang="en-US" sz="1100" dirty="0"/>
                    </a:p>
                  </a:txBody>
                  <a:tcPr marL="114300" marR="114300" marT="114300" marB="1143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7"/>
                  </a:ext>
                </a:extLst>
              </a:tr>
              <a:tr h="696912">
                <a:tc>
                  <a:txBody>
                    <a:bodyPr/>
                    <a:lstStyle/>
                    <a:p>
                      <a:pPr algn="l">
                        <a:lnSpc>
                          <a:spcPts val="2520"/>
                        </a:lnSpc>
                        <a:defRPr/>
                      </a:pPr>
                      <a:r>
                        <a:rPr lang="en-US" sz="1800" b="1" dirty="0">
                          <a:solidFill>
                            <a:srgbClr val="C00000"/>
                          </a:solidFill>
                          <a:latin typeface="Poppins Bold"/>
                          <a:cs typeface="Poppins Bold"/>
                          <a:sym typeface="Poppins Bold"/>
                          <a:hlinkClick r:id="rId18" action="ppaction://hlinksldjump"/>
                        </a:rPr>
                        <a:t>Click here</a:t>
                      </a:r>
                      <a:endParaRPr lang="en-US" sz="1100" dirty="0">
                        <a:solidFill>
                          <a:srgbClr val="C00000"/>
                        </a:solidFill>
                      </a:endParaRPr>
                    </a:p>
                  </a:txBody>
                  <a:tcPr marL="114300" marR="114300" marT="114300" marB="1143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520"/>
                        </a:lnSpc>
                        <a:defRPr/>
                      </a:pPr>
                      <a:r>
                        <a:rPr lang="en-US" sz="1800" b="1" dirty="0">
                          <a:solidFill>
                            <a:srgbClr val="2F3B69"/>
                          </a:solidFill>
                          <a:latin typeface="Poppins Bold"/>
                          <a:ea typeface="Poppins Bold"/>
                          <a:cs typeface="Poppins Bold"/>
                          <a:sym typeface="Poppins Bold"/>
                        </a:rPr>
                        <a:t>Data Protection</a:t>
                      </a:r>
                      <a:endParaRPr lang="en-US" sz="1100" dirty="0"/>
                    </a:p>
                  </a:txBody>
                  <a:tcPr marL="114300" marR="114300" marT="114300" marB="1143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347684786"/>
                  </a:ext>
                </a:extLst>
              </a:tr>
              <a:tr h="696912">
                <a:tc>
                  <a:txBody>
                    <a:bodyPr/>
                    <a:lstStyle/>
                    <a:p>
                      <a:pPr algn="l">
                        <a:lnSpc>
                          <a:spcPts val="2520"/>
                        </a:lnSpc>
                        <a:defRPr/>
                      </a:pPr>
                      <a:r>
                        <a:rPr lang="en-US" sz="1800" b="1" dirty="0">
                          <a:solidFill>
                            <a:srgbClr val="C00000"/>
                          </a:solidFill>
                          <a:latin typeface="Poppins Bold"/>
                          <a:cs typeface="Poppins Bold"/>
                          <a:sym typeface="Poppins Bold"/>
                          <a:hlinkClick r:id="rId19" action="ppaction://hlinksldjump"/>
                        </a:rPr>
                        <a:t>Click here</a:t>
                      </a:r>
                      <a:endParaRPr lang="en-US" sz="1100" dirty="0">
                        <a:solidFill>
                          <a:srgbClr val="C00000"/>
                        </a:solidFill>
                      </a:endParaRPr>
                    </a:p>
                  </a:txBody>
                  <a:tcPr marL="114300" marR="114300" marT="114300" marB="1143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just">
                        <a:lnSpc>
                          <a:spcPts val="2520"/>
                        </a:lnSpc>
                        <a:defRPr/>
                      </a:pPr>
                      <a:r>
                        <a:rPr lang="en-US" sz="1800" b="1" dirty="0">
                          <a:solidFill>
                            <a:srgbClr val="2F3B69"/>
                          </a:solidFill>
                          <a:latin typeface="Poppins Bold"/>
                          <a:ea typeface="Poppins Bold"/>
                          <a:cs typeface="Poppins Bold"/>
                          <a:sym typeface="Poppins Bold"/>
                        </a:rPr>
                        <a:t>Further Resources</a:t>
                      </a:r>
                      <a:endParaRPr lang="en-US" sz="1100" dirty="0"/>
                    </a:p>
                  </a:txBody>
                  <a:tcPr marL="114300" marR="114300" marT="114300" marB="11430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9" name="TextBox 9"/>
          <p:cNvSpPr txBox="1"/>
          <p:nvPr/>
        </p:nvSpPr>
        <p:spPr>
          <a:xfrm>
            <a:off x="756000" y="408617"/>
            <a:ext cx="5312747" cy="723342"/>
          </a:xfrm>
          <a:prstGeom prst="rect">
            <a:avLst/>
          </a:prstGeom>
        </p:spPr>
        <p:txBody>
          <a:bodyPr lIns="0" tIns="0" rIns="0" bIns="0" rtlCol="0" anchor="t">
            <a:spAutoFit/>
          </a:bodyPr>
          <a:lstStyle/>
          <a:p>
            <a:pPr algn="l">
              <a:lnSpc>
                <a:spcPts val="5219"/>
              </a:lnSpc>
            </a:pPr>
            <a:r>
              <a:rPr lang="en-US" sz="4970" dirty="0">
                <a:solidFill>
                  <a:srgbClr val="2F3B69"/>
                </a:solidFill>
                <a:latin typeface="Poppins"/>
                <a:ea typeface="Poppins"/>
                <a:cs typeface="Poppins"/>
                <a:sym typeface="Poppins"/>
              </a:rPr>
              <a:t>Contents</a:t>
            </a:r>
          </a:p>
        </p:txBody>
      </p:sp>
      <p:sp>
        <p:nvSpPr>
          <p:cNvPr id="12" name="TextBox 11">
            <a:extLst>
              <a:ext uri="{FF2B5EF4-FFF2-40B4-BE49-F238E27FC236}">
                <a16:creationId xmlns:a16="http://schemas.microsoft.com/office/drawing/2014/main" id="{5767DB11-6A7A-71D1-2239-845A4445DB29}"/>
              </a:ext>
            </a:extLst>
          </p:cNvPr>
          <p:cNvSpPr txBox="1"/>
          <p:nvPr/>
        </p:nvSpPr>
        <p:spPr>
          <a:xfrm>
            <a:off x="605848" y="9088692"/>
            <a:ext cx="5613050" cy="646331"/>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Note</a:t>
            </a:r>
            <a:r>
              <a:rPr lang="en-GB" dirty="0">
                <a:latin typeface="Arial" panose="020B0604020202020204" pitchFamily="34" charset="0"/>
                <a:cs typeface="Arial" panose="020B0604020202020204" pitchFamily="34" charset="0"/>
              </a:rPr>
              <a:t> – when you see text like </a:t>
            </a:r>
            <a:r>
              <a:rPr lang="en-GB" b="1" u="sng" dirty="0">
                <a:highlight>
                  <a:srgbClr val="FFFF00"/>
                </a:highlight>
                <a:latin typeface="Arial" panose="020B0604020202020204" pitchFamily="34" charset="0"/>
                <a:cs typeface="Arial" panose="020B0604020202020204" pitchFamily="34" charset="0"/>
              </a:rPr>
              <a:t>this</a:t>
            </a:r>
            <a:r>
              <a:rPr lang="en-GB" dirty="0">
                <a:latin typeface="Arial" panose="020B0604020202020204" pitchFamily="34" charset="0"/>
                <a:cs typeface="Arial" panose="020B0604020202020204" pitchFamily="34" charset="0"/>
              </a:rPr>
              <a:t> in the toolkit, you can click on the link for further information</a:t>
            </a:r>
          </a:p>
        </p:txBody>
      </p:sp>
      <p:sp>
        <p:nvSpPr>
          <p:cNvPr id="13" name="Title 12">
            <a:extLst>
              <a:ext uri="{FF2B5EF4-FFF2-40B4-BE49-F238E27FC236}">
                <a16:creationId xmlns:a16="http://schemas.microsoft.com/office/drawing/2014/main" id="{2C1C1090-EF71-CCCE-3031-B3BF16FDF0F4}"/>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Contents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4756966" y="1797647"/>
            <a:ext cx="1852283" cy="1448148"/>
          </a:xfrm>
          <a:custGeom>
            <a:avLst/>
            <a:gdLst/>
            <a:ahLst/>
            <a:cxnLst/>
            <a:rect l="l" t="t" r="r" b="b"/>
            <a:pathLst>
              <a:path w="1852283" h="1448148">
                <a:moveTo>
                  <a:pt x="0" y="0"/>
                </a:moveTo>
                <a:lnTo>
                  <a:pt x="1852282" y="0"/>
                </a:lnTo>
                <a:lnTo>
                  <a:pt x="1852282" y="1448148"/>
                </a:lnTo>
                <a:lnTo>
                  <a:pt x="0" y="14481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4" name="Freeform 4">
            <a:extLst>
              <a:ext uri="{C183D7F6-B498-43B3-948B-1728B52AA6E4}">
                <adec:decorative xmlns:adec="http://schemas.microsoft.com/office/drawing/2017/decorative" val="1"/>
              </a:ext>
            </a:extLst>
          </p:cNvPr>
          <p:cNvSpPr/>
          <p:nvPr/>
        </p:nvSpPr>
        <p:spPr>
          <a:xfrm rot="-8100000">
            <a:off x="5292000" y="-244669"/>
            <a:ext cx="3024000" cy="2001338"/>
          </a:xfrm>
          <a:custGeom>
            <a:avLst/>
            <a:gdLst/>
            <a:ahLst/>
            <a:cxnLst/>
            <a:rect l="l" t="t" r="r" b="b"/>
            <a:pathLst>
              <a:path w="3024000" h="2001338">
                <a:moveTo>
                  <a:pt x="0" y="0"/>
                </a:moveTo>
                <a:lnTo>
                  <a:pt x="3024000" y="0"/>
                </a:lnTo>
                <a:lnTo>
                  <a:pt x="3024000" y="2001338"/>
                </a:lnTo>
                <a:lnTo>
                  <a:pt x="0" y="20013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dirty="0"/>
          </a:p>
        </p:txBody>
      </p:sp>
      <p:sp>
        <p:nvSpPr>
          <p:cNvPr id="8" name="Freeform 8">
            <a:extLst>
              <a:ext uri="{C183D7F6-B498-43B3-948B-1728B52AA6E4}">
                <adec:decorative xmlns:adec="http://schemas.microsoft.com/office/drawing/2017/decorative" val="1"/>
              </a:ext>
            </a:extLst>
          </p:cNvPr>
          <p:cNvSpPr/>
          <p:nvPr/>
        </p:nvSpPr>
        <p:spPr>
          <a:xfrm rot="2700000">
            <a:off x="-553801" y="9451074"/>
            <a:ext cx="2333888" cy="1174572"/>
          </a:xfrm>
          <a:custGeom>
            <a:avLst/>
            <a:gdLst/>
            <a:ahLst/>
            <a:cxnLst/>
            <a:rect l="l" t="t" r="r" b="b"/>
            <a:pathLst>
              <a:path w="3024000" h="2001338">
                <a:moveTo>
                  <a:pt x="0" y="0"/>
                </a:moveTo>
                <a:lnTo>
                  <a:pt x="3024000" y="0"/>
                </a:lnTo>
                <a:lnTo>
                  <a:pt x="3024000" y="2001338"/>
                </a:lnTo>
                <a:lnTo>
                  <a:pt x="0" y="20013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dirty="0"/>
          </a:p>
        </p:txBody>
      </p:sp>
      <p:grpSp>
        <p:nvGrpSpPr>
          <p:cNvPr id="9" name="Group 9">
            <a:extLst>
              <a:ext uri="{C183D7F6-B498-43B3-948B-1728B52AA6E4}">
                <adec:decorative xmlns:adec="http://schemas.microsoft.com/office/drawing/2017/decorative" val="1"/>
              </a:ext>
            </a:extLst>
          </p:cNvPr>
          <p:cNvGrpSpPr/>
          <p:nvPr/>
        </p:nvGrpSpPr>
        <p:grpSpPr>
          <a:xfrm>
            <a:off x="374900" y="1422438"/>
            <a:ext cx="4271074" cy="1823357"/>
            <a:chOff x="0" y="0"/>
            <a:chExt cx="3889981" cy="1362283"/>
          </a:xfrm>
          <a:solidFill>
            <a:schemeClr val="bg1">
              <a:lumMod val="95000"/>
            </a:schemeClr>
          </a:solidFill>
        </p:grpSpPr>
        <p:sp>
          <p:nvSpPr>
            <p:cNvPr id="10" name="Freeform 10"/>
            <p:cNvSpPr/>
            <p:nvPr/>
          </p:nvSpPr>
          <p:spPr>
            <a:xfrm>
              <a:off x="0" y="0"/>
              <a:ext cx="3889981" cy="1362283"/>
            </a:xfrm>
            <a:custGeom>
              <a:avLst/>
              <a:gdLst/>
              <a:ahLst/>
              <a:cxnLst/>
              <a:rect l="l" t="t" r="r" b="b"/>
              <a:pathLst>
                <a:path w="3889981" h="1362283">
                  <a:moveTo>
                    <a:pt x="3636961" y="1362283"/>
                  </a:moveTo>
                  <a:lnTo>
                    <a:pt x="253020" y="1362283"/>
                  </a:lnTo>
                  <a:cubicBezTo>
                    <a:pt x="113315" y="1362283"/>
                    <a:pt x="0" y="1302556"/>
                    <a:pt x="0" y="1229328"/>
                  </a:cubicBezTo>
                  <a:lnTo>
                    <a:pt x="0" y="133365"/>
                  </a:lnTo>
                  <a:cubicBezTo>
                    <a:pt x="0" y="59728"/>
                    <a:pt x="113315" y="0"/>
                    <a:pt x="253019" y="0"/>
                  </a:cubicBezTo>
                  <a:lnTo>
                    <a:pt x="3636961" y="0"/>
                  </a:lnTo>
                  <a:cubicBezTo>
                    <a:pt x="3776666" y="0"/>
                    <a:pt x="3889981" y="59728"/>
                    <a:pt x="3889981" y="133365"/>
                  </a:cubicBezTo>
                  <a:lnTo>
                    <a:pt x="3889981" y="1229328"/>
                  </a:lnTo>
                  <a:cubicBezTo>
                    <a:pt x="3889981" y="1302556"/>
                    <a:pt x="3776666" y="1362283"/>
                    <a:pt x="3636961" y="1362283"/>
                  </a:cubicBezTo>
                  <a:close/>
                </a:path>
              </a:pathLst>
            </a:custGeom>
            <a:grpFill/>
            <a:ln w="12700">
              <a:solidFill>
                <a:srgbClr val="000000"/>
              </a:solidFill>
            </a:ln>
          </p:spPr>
          <p:txBody>
            <a:bodyPr/>
            <a:lstStyle/>
            <a:p>
              <a:endParaRPr lang="en-GB" dirty="0"/>
            </a:p>
          </p:txBody>
        </p:sp>
      </p:grpSp>
      <p:sp>
        <p:nvSpPr>
          <p:cNvPr id="11" name="Freeform 11">
            <a:extLst>
              <a:ext uri="{C183D7F6-B498-43B3-948B-1728B52AA6E4}">
                <adec:decorative xmlns:adec="http://schemas.microsoft.com/office/drawing/2017/decorative" val="1"/>
              </a:ext>
            </a:extLst>
          </p:cNvPr>
          <p:cNvSpPr/>
          <p:nvPr/>
        </p:nvSpPr>
        <p:spPr>
          <a:xfrm>
            <a:off x="4427784" y="1750052"/>
            <a:ext cx="329182" cy="315273"/>
          </a:xfrm>
          <a:custGeom>
            <a:avLst/>
            <a:gdLst/>
            <a:ahLst/>
            <a:cxnLst/>
            <a:rect l="l" t="t" r="r" b="b"/>
            <a:pathLst>
              <a:path w="329182" h="315273">
                <a:moveTo>
                  <a:pt x="0" y="0"/>
                </a:moveTo>
                <a:lnTo>
                  <a:pt x="329182" y="0"/>
                </a:lnTo>
                <a:lnTo>
                  <a:pt x="329182" y="315273"/>
                </a:lnTo>
                <a:lnTo>
                  <a:pt x="0" y="3152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dirty="0"/>
          </a:p>
        </p:txBody>
      </p:sp>
      <p:sp>
        <p:nvSpPr>
          <p:cNvPr id="12" name="Freeform 12">
            <a:extLst>
              <a:ext uri="{C183D7F6-B498-43B3-948B-1728B52AA6E4}">
                <adec:decorative xmlns:adec="http://schemas.microsoft.com/office/drawing/2017/decorative" val="1"/>
              </a:ext>
            </a:extLst>
          </p:cNvPr>
          <p:cNvSpPr/>
          <p:nvPr/>
        </p:nvSpPr>
        <p:spPr>
          <a:xfrm>
            <a:off x="178943" y="3639179"/>
            <a:ext cx="1368823" cy="1129902"/>
          </a:xfrm>
          <a:custGeom>
            <a:avLst/>
            <a:gdLst/>
            <a:ahLst/>
            <a:cxnLst/>
            <a:rect l="l" t="t" r="r" b="b"/>
            <a:pathLst>
              <a:path w="1368823" h="1129902">
                <a:moveTo>
                  <a:pt x="0" y="0"/>
                </a:moveTo>
                <a:lnTo>
                  <a:pt x="1368823" y="0"/>
                </a:lnTo>
                <a:lnTo>
                  <a:pt x="1368823" y="1129902"/>
                </a:lnTo>
                <a:lnTo>
                  <a:pt x="0" y="11299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dirty="0"/>
          </a:p>
        </p:txBody>
      </p:sp>
      <p:grpSp>
        <p:nvGrpSpPr>
          <p:cNvPr id="13" name="Group 13">
            <a:extLst>
              <a:ext uri="{C183D7F6-B498-43B3-948B-1728B52AA6E4}">
                <adec:decorative xmlns:adec="http://schemas.microsoft.com/office/drawing/2017/decorative" val="1"/>
              </a:ext>
            </a:extLst>
          </p:cNvPr>
          <p:cNvGrpSpPr/>
          <p:nvPr/>
        </p:nvGrpSpPr>
        <p:grpSpPr>
          <a:xfrm>
            <a:off x="1679642" y="3548943"/>
            <a:ext cx="5036961" cy="1426830"/>
            <a:chOff x="0" y="0"/>
            <a:chExt cx="4587531" cy="1020488"/>
          </a:xfrm>
          <a:solidFill>
            <a:schemeClr val="bg1">
              <a:lumMod val="95000"/>
            </a:schemeClr>
          </a:solidFill>
        </p:grpSpPr>
        <p:sp>
          <p:nvSpPr>
            <p:cNvPr id="14" name="Freeform 14"/>
            <p:cNvSpPr/>
            <p:nvPr/>
          </p:nvSpPr>
          <p:spPr>
            <a:xfrm>
              <a:off x="0" y="0"/>
              <a:ext cx="4587531" cy="1020488"/>
            </a:xfrm>
            <a:custGeom>
              <a:avLst/>
              <a:gdLst/>
              <a:ahLst/>
              <a:cxnLst/>
              <a:rect l="l" t="t" r="r" b="b"/>
              <a:pathLst>
                <a:path w="4587531" h="1020488">
                  <a:moveTo>
                    <a:pt x="4289140" y="1020488"/>
                  </a:moveTo>
                  <a:lnTo>
                    <a:pt x="298391" y="1020488"/>
                  </a:lnTo>
                  <a:cubicBezTo>
                    <a:pt x="133635" y="1020488"/>
                    <a:pt x="0" y="975746"/>
                    <a:pt x="0" y="920891"/>
                  </a:cubicBezTo>
                  <a:lnTo>
                    <a:pt x="0" y="99904"/>
                  </a:lnTo>
                  <a:cubicBezTo>
                    <a:pt x="0" y="44742"/>
                    <a:pt x="133635" y="0"/>
                    <a:pt x="298391" y="0"/>
                  </a:cubicBezTo>
                  <a:lnTo>
                    <a:pt x="4289140" y="0"/>
                  </a:lnTo>
                  <a:cubicBezTo>
                    <a:pt x="4453896" y="0"/>
                    <a:pt x="4587531" y="44742"/>
                    <a:pt x="4587531" y="99904"/>
                  </a:cubicBezTo>
                  <a:lnTo>
                    <a:pt x="4587531" y="920891"/>
                  </a:lnTo>
                  <a:cubicBezTo>
                    <a:pt x="4587531" y="975746"/>
                    <a:pt x="4453896" y="1020488"/>
                    <a:pt x="4289140" y="1020488"/>
                  </a:cubicBezTo>
                  <a:close/>
                </a:path>
              </a:pathLst>
            </a:custGeom>
            <a:grpFill/>
            <a:ln w="12700">
              <a:solidFill>
                <a:srgbClr val="000000"/>
              </a:solidFill>
            </a:ln>
          </p:spPr>
          <p:txBody>
            <a:bodyPr/>
            <a:lstStyle/>
            <a:p>
              <a:endParaRPr lang="en-GB" dirty="0"/>
            </a:p>
          </p:txBody>
        </p:sp>
      </p:grpSp>
      <p:sp>
        <p:nvSpPr>
          <p:cNvPr id="15" name="TextBox 15"/>
          <p:cNvSpPr txBox="1"/>
          <p:nvPr/>
        </p:nvSpPr>
        <p:spPr>
          <a:xfrm>
            <a:off x="1822966" y="3687135"/>
            <a:ext cx="4817664" cy="1073820"/>
          </a:xfrm>
          <a:prstGeom prst="rect">
            <a:avLst/>
          </a:prstGeom>
          <a:solidFill>
            <a:schemeClr val="bg1">
              <a:lumMod val="95000"/>
            </a:schemeClr>
          </a:solidFill>
        </p:spPr>
        <p:txBody>
          <a:bodyPr wrap="square" lIns="0" tIns="0" rIns="0" bIns="0" rtlCol="0" anchor="t">
            <a:spAutoFit/>
          </a:bodyPr>
          <a:lstStyle/>
          <a:p>
            <a:pPr>
              <a:lnSpc>
                <a:spcPts val="2029"/>
              </a:lnSpc>
            </a:pPr>
            <a:r>
              <a:rPr lang="en-US" sz="1200" b="1" dirty="0">
                <a:latin typeface="Arial" panose="020B0604020202020204" pitchFamily="34" charset="0"/>
                <a:ea typeface="Arial Bold"/>
                <a:cs typeface="Arial" panose="020B0604020202020204" pitchFamily="34" charset="0"/>
                <a:sym typeface="Arial Bold"/>
              </a:rPr>
              <a:t>What is the purpose of the Consumer Rights Act 2015?</a:t>
            </a:r>
          </a:p>
          <a:p>
            <a:pPr>
              <a:lnSpc>
                <a:spcPts val="1749"/>
              </a:lnSpc>
            </a:pPr>
            <a:endParaRPr lang="en-US" sz="1200" b="1" dirty="0">
              <a:latin typeface="Arial" panose="020B0604020202020204" pitchFamily="34" charset="0"/>
              <a:ea typeface="Arial Bold"/>
              <a:cs typeface="Arial" panose="020B0604020202020204" pitchFamily="34" charset="0"/>
              <a:sym typeface="Arial Bold"/>
            </a:endParaRPr>
          </a:p>
          <a:p>
            <a:pPr>
              <a:lnSpc>
                <a:spcPts val="1609"/>
              </a:lnSpc>
            </a:pPr>
            <a:r>
              <a:rPr lang="en-US" sz="1200" dirty="0">
                <a:latin typeface="Arial" panose="020B0604020202020204" pitchFamily="34" charset="0"/>
                <a:ea typeface="Arial"/>
                <a:cs typeface="Arial" panose="020B0604020202020204" pitchFamily="34" charset="0"/>
                <a:sym typeface="Arial"/>
              </a:rPr>
              <a:t>The law strengthens consumer protections and ensures businesses provide fair treatment when selling goods or supplying services. This toolkit focuses on businesses making and supplying goods.</a:t>
            </a:r>
          </a:p>
        </p:txBody>
      </p:sp>
      <p:sp>
        <p:nvSpPr>
          <p:cNvPr id="16" name="Freeform 16">
            <a:extLst>
              <a:ext uri="{C183D7F6-B498-43B3-948B-1728B52AA6E4}">
                <adec:decorative xmlns:adec="http://schemas.microsoft.com/office/drawing/2017/decorative" val="1"/>
              </a:ext>
            </a:extLst>
          </p:cNvPr>
          <p:cNvSpPr/>
          <p:nvPr/>
        </p:nvSpPr>
        <p:spPr>
          <a:xfrm>
            <a:off x="6609248" y="3677711"/>
            <a:ext cx="329182" cy="315273"/>
          </a:xfrm>
          <a:custGeom>
            <a:avLst/>
            <a:gdLst/>
            <a:ahLst/>
            <a:cxnLst/>
            <a:rect l="l" t="t" r="r" b="b"/>
            <a:pathLst>
              <a:path w="329182" h="315273">
                <a:moveTo>
                  <a:pt x="0" y="0"/>
                </a:moveTo>
                <a:lnTo>
                  <a:pt x="329182" y="0"/>
                </a:lnTo>
                <a:lnTo>
                  <a:pt x="329182" y="315273"/>
                </a:lnTo>
                <a:lnTo>
                  <a:pt x="0" y="3152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dirty="0"/>
          </a:p>
        </p:txBody>
      </p:sp>
      <p:grpSp>
        <p:nvGrpSpPr>
          <p:cNvPr id="17" name="Group 17">
            <a:extLst>
              <a:ext uri="{C183D7F6-B498-43B3-948B-1728B52AA6E4}">
                <adec:decorative xmlns:adec="http://schemas.microsoft.com/office/drawing/2017/decorative" val="1"/>
              </a:ext>
            </a:extLst>
          </p:cNvPr>
          <p:cNvGrpSpPr/>
          <p:nvPr/>
        </p:nvGrpSpPr>
        <p:grpSpPr>
          <a:xfrm>
            <a:off x="249629" y="5273992"/>
            <a:ext cx="5162232" cy="1495743"/>
            <a:chOff x="0" y="0"/>
            <a:chExt cx="4701624" cy="1362283"/>
          </a:xfrm>
          <a:solidFill>
            <a:schemeClr val="bg1">
              <a:lumMod val="95000"/>
            </a:schemeClr>
          </a:solidFill>
        </p:grpSpPr>
        <p:sp>
          <p:nvSpPr>
            <p:cNvPr id="18" name="Freeform 18"/>
            <p:cNvSpPr/>
            <p:nvPr/>
          </p:nvSpPr>
          <p:spPr>
            <a:xfrm>
              <a:off x="0" y="0"/>
              <a:ext cx="4701624" cy="1362283"/>
            </a:xfrm>
            <a:custGeom>
              <a:avLst/>
              <a:gdLst/>
              <a:ahLst/>
              <a:cxnLst/>
              <a:rect l="l" t="t" r="r" b="b"/>
              <a:pathLst>
                <a:path w="4701624" h="1362283">
                  <a:moveTo>
                    <a:pt x="4395812" y="1362283"/>
                  </a:moveTo>
                  <a:lnTo>
                    <a:pt x="305812" y="1362283"/>
                  </a:lnTo>
                  <a:cubicBezTo>
                    <a:pt x="136959" y="1362283"/>
                    <a:pt x="0" y="1302556"/>
                    <a:pt x="0" y="1229328"/>
                  </a:cubicBezTo>
                  <a:lnTo>
                    <a:pt x="0" y="133365"/>
                  </a:lnTo>
                  <a:cubicBezTo>
                    <a:pt x="0" y="59728"/>
                    <a:pt x="136959" y="0"/>
                    <a:pt x="305812" y="0"/>
                  </a:cubicBezTo>
                  <a:lnTo>
                    <a:pt x="4395812" y="0"/>
                  </a:lnTo>
                  <a:cubicBezTo>
                    <a:pt x="4564666" y="0"/>
                    <a:pt x="4701624" y="59728"/>
                    <a:pt x="4701624" y="133365"/>
                  </a:cubicBezTo>
                  <a:lnTo>
                    <a:pt x="4701624" y="1229328"/>
                  </a:lnTo>
                  <a:cubicBezTo>
                    <a:pt x="4701624" y="1302556"/>
                    <a:pt x="4564666" y="1362283"/>
                    <a:pt x="4395812" y="1362283"/>
                  </a:cubicBezTo>
                  <a:close/>
                </a:path>
              </a:pathLst>
            </a:custGeom>
            <a:grpFill/>
            <a:ln w="12700">
              <a:solidFill>
                <a:srgbClr val="000000"/>
              </a:solidFill>
            </a:ln>
          </p:spPr>
          <p:txBody>
            <a:bodyPr/>
            <a:lstStyle/>
            <a:p>
              <a:endParaRPr lang="en-GB" dirty="0"/>
            </a:p>
          </p:txBody>
        </p:sp>
      </p:grpSp>
      <p:sp>
        <p:nvSpPr>
          <p:cNvPr id="19" name="Freeform 19">
            <a:extLst>
              <a:ext uri="{C183D7F6-B498-43B3-948B-1728B52AA6E4}">
                <adec:decorative xmlns:adec="http://schemas.microsoft.com/office/drawing/2017/decorative" val="1"/>
              </a:ext>
            </a:extLst>
          </p:cNvPr>
          <p:cNvSpPr/>
          <p:nvPr/>
        </p:nvSpPr>
        <p:spPr>
          <a:xfrm>
            <a:off x="5411860" y="5378767"/>
            <a:ext cx="1773240" cy="1720043"/>
          </a:xfrm>
          <a:custGeom>
            <a:avLst/>
            <a:gdLst/>
            <a:ahLst/>
            <a:cxnLst/>
            <a:rect l="l" t="t" r="r" b="b"/>
            <a:pathLst>
              <a:path w="1773240" h="1720043">
                <a:moveTo>
                  <a:pt x="0" y="0"/>
                </a:moveTo>
                <a:lnTo>
                  <a:pt x="1773240" y="0"/>
                </a:lnTo>
                <a:lnTo>
                  <a:pt x="1773240" y="1720043"/>
                </a:lnTo>
                <a:lnTo>
                  <a:pt x="0" y="1720043"/>
                </a:lnTo>
                <a:lnTo>
                  <a:pt x="0" y="0"/>
                </a:lnTo>
                <a:close/>
              </a:path>
            </a:pathLst>
          </a:custGeom>
          <a:blipFill>
            <a:blip r:embed="rId11"/>
            <a:stretch>
              <a:fillRect/>
            </a:stretch>
          </a:blipFill>
        </p:spPr>
        <p:txBody>
          <a:bodyPr/>
          <a:lstStyle/>
          <a:p>
            <a:endParaRPr lang="en-GB" dirty="0"/>
          </a:p>
        </p:txBody>
      </p:sp>
      <p:sp>
        <p:nvSpPr>
          <p:cNvPr id="20" name="Freeform 20">
            <a:extLst>
              <a:ext uri="{C183D7F6-B498-43B3-948B-1728B52AA6E4}">
                <adec:decorative xmlns:adec="http://schemas.microsoft.com/office/drawing/2017/decorative" val="1"/>
              </a:ext>
            </a:extLst>
          </p:cNvPr>
          <p:cNvSpPr/>
          <p:nvPr/>
        </p:nvSpPr>
        <p:spPr>
          <a:xfrm>
            <a:off x="5247270" y="5264899"/>
            <a:ext cx="329182" cy="315273"/>
          </a:xfrm>
          <a:custGeom>
            <a:avLst/>
            <a:gdLst/>
            <a:ahLst/>
            <a:cxnLst/>
            <a:rect l="l" t="t" r="r" b="b"/>
            <a:pathLst>
              <a:path w="329182" h="315273">
                <a:moveTo>
                  <a:pt x="0" y="0"/>
                </a:moveTo>
                <a:lnTo>
                  <a:pt x="329181" y="0"/>
                </a:lnTo>
                <a:lnTo>
                  <a:pt x="329181" y="315272"/>
                </a:lnTo>
                <a:lnTo>
                  <a:pt x="0" y="3152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dirty="0"/>
          </a:p>
        </p:txBody>
      </p:sp>
      <p:grpSp>
        <p:nvGrpSpPr>
          <p:cNvPr id="21" name="Group 21">
            <a:extLst>
              <a:ext uri="{C183D7F6-B498-43B3-948B-1728B52AA6E4}">
                <adec:decorative xmlns:adec="http://schemas.microsoft.com/office/drawing/2017/decorative" val="1"/>
              </a:ext>
            </a:extLst>
          </p:cNvPr>
          <p:cNvGrpSpPr/>
          <p:nvPr/>
        </p:nvGrpSpPr>
        <p:grpSpPr>
          <a:xfrm>
            <a:off x="1822966" y="7261521"/>
            <a:ext cx="5036961" cy="2899170"/>
            <a:chOff x="0" y="0"/>
            <a:chExt cx="4587531" cy="2259497"/>
          </a:xfrm>
          <a:solidFill>
            <a:schemeClr val="bg1">
              <a:lumMod val="95000"/>
            </a:schemeClr>
          </a:solidFill>
        </p:grpSpPr>
        <p:sp>
          <p:nvSpPr>
            <p:cNvPr id="22" name="Freeform 22"/>
            <p:cNvSpPr/>
            <p:nvPr/>
          </p:nvSpPr>
          <p:spPr>
            <a:xfrm>
              <a:off x="0" y="0"/>
              <a:ext cx="4587531" cy="2259497"/>
            </a:xfrm>
            <a:custGeom>
              <a:avLst/>
              <a:gdLst/>
              <a:ahLst/>
              <a:cxnLst/>
              <a:rect l="l" t="t" r="r" b="b"/>
              <a:pathLst>
                <a:path w="4587531" h="2259497">
                  <a:moveTo>
                    <a:pt x="4289140" y="2259497"/>
                  </a:moveTo>
                  <a:lnTo>
                    <a:pt x="298391" y="2259497"/>
                  </a:lnTo>
                  <a:cubicBezTo>
                    <a:pt x="133635" y="2259497"/>
                    <a:pt x="0" y="2160432"/>
                    <a:pt x="0" y="2038976"/>
                  </a:cubicBezTo>
                  <a:lnTo>
                    <a:pt x="0" y="221200"/>
                  </a:lnTo>
                  <a:cubicBezTo>
                    <a:pt x="0" y="99065"/>
                    <a:pt x="133635" y="0"/>
                    <a:pt x="298391" y="0"/>
                  </a:cubicBezTo>
                  <a:lnTo>
                    <a:pt x="4289140" y="0"/>
                  </a:lnTo>
                  <a:cubicBezTo>
                    <a:pt x="4453896" y="0"/>
                    <a:pt x="4587531" y="99065"/>
                    <a:pt x="4587531" y="221200"/>
                  </a:cubicBezTo>
                  <a:lnTo>
                    <a:pt x="4587531" y="2038976"/>
                  </a:lnTo>
                  <a:cubicBezTo>
                    <a:pt x="4587531" y="2160432"/>
                    <a:pt x="4453896" y="2259497"/>
                    <a:pt x="4289140" y="2259497"/>
                  </a:cubicBezTo>
                  <a:close/>
                </a:path>
              </a:pathLst>
            </a:custGeom>
            <a:grpFill/>
            <a:ln w="12700">
              <a:solidFill>
                <a:srgbClr val="000000"/>
              </a:solidFill>
            </a:ln>
          </p:spPr>
          <p:txBody>
            <a:bodyPr/>
            <a:lstStyle/>
            <a:p>
              <a:endParaRPr lang="en-GB" dirty="0"/>
            </a:p>
          </p:txBody>
        </p:sp>
      </p:grpSp>
      <p:sp>
        <p:nvSpPr>
          <p:cNvPr id="23" name="Freeform 23">
            <a:extLst>
              <a:ext uri="{C183D7F6-B498-43B3-948B-1728B52AA6E4}">
                <adec:decorative xmlns:adec="http://schemas.microsoft.com/office/drawing/2017/decorative" val="1"/>
              </a:ext>
            </a:extLst>
          </p:cNvPr>
          <p:cNvSpPr/>
          <p:nvPr/>
        </p:nvSpPr>
        <p:spPr>
          <a:xfrm>
            <a:off x="249629" y="7047783"/>
            <a:ext cx="1398631" cy="1473654"/>
          </a:xfrm>
          <a:custGeom>
            <a:avLst/>
            <a:gdLst/>
            <a:ahLst/>
            <a:cxnLst/>
            <a:rect l="l" t="t" r="r" b="b"/>
            <a:pathLst>
              <a:path w="1398631" h="1473654">
                <a:moveTo>
                  <a:pt x="0" y="0"/>
                </a:moveTo>
                <a:lnTo>
                  <a:pt x="1398631" y="0"/>
                </a:lnTo>
                <a:lnTo>
                  <a:pt x="1398631" y="1473653"/>
                </a:lnTo>
                <a:lnTo>
                  <a:pt x="0" y="14736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dirty="0"/>
          </a:p>
        </p:txBody>
      </p:sp>
      <p:sp>
        <p:nvSpPr>
          <p:cNvPr id="24" name="TextBox 24"/>
          <p:cNvSpPr txBox="1"/>
          <p:nvPr/>
        </p:nvSpPr>
        <p:spPr>
          <a:xfrm>
            <a:off x="2298524" y="561644"/>
            <a:ext cx="4873639" cy="562575"/>
          </a:xfrm>
          <a:prstGeom prst="rect">
            <a:avLst/>
          </a:prstGeom>
        </p:spPr>
        <p:txBody>
          <a:bodyPr lIns="0" tIns="0" rIns="0" bIns="0" rtlCol="0" anchor="t">
            <a:spAutoFit/>
          </a:bodyPr>
          <a:lstStyle/>
          <a:p>
            <a:pPr marL="0" lvl="0" indent="0" algn="ctr">
              <a:lnSpc>
                <a:spcPts val="4166"/>
              </a:lnSpc>
              <a:spcBef>
                <a:spcPct val="0"/>
              </a:spcBef>
            </a:pPr>
            <a:r>
              <a:rPr lang="en-US" sz="2976" b="1" dirty="0">
                <a:solidFill>
                  <a:srgbClr val="FFFFFF"/>
                </a:solidFill>
                <a:latin typeface="Arial Bold"/>
                <a:ea typeface="Arial Bold"/>
                <a:cs typeface="Arial Bold"/>
                <a:sym typeface="Arial Bold"/>
              </a:rPr>
              <a:t>Consumer Rights Act 2015</a:t>
            </a:r>
          </a:p>
        </p:txBody>
      </p:sp>
      <p:sp>
        <p:nvSpPr>
          <p:cNvPr id="25" name="TextBox 25"/>
          <p:cNvSpPr txBox="1"/>
          <p:nvPr/>
        </p:nvSpPr>
        <p:spPr>
          <a:xfrm>
            <a:off x="472107" y="1604589"/>
            <a:ext cx="4226496" cy="1484189"/>
          </a:xfrm>
          <a:prstGeom prst="rect">
            <a:avLst/>
          </a:prstGeom>
        </p:spPr>
        <p:txBody>
          <a:bodyPr lIns="0" tIns="0" rIns="0" bIns="0" rtlCol="0" anchor="t">
            <a:spAutoFit/>
          </a:bodyPr>
          <a:lstStyle/>
          <a:p>
            <a:pPr>
              <a:lnSpc>
                <a:spcPts val="2029"/>
              </a:lnSpc>
            </a:pPr>
            <a:r>
              <a:rPr lang="en-US" sz="1200" b="1" dirty="0">
                <a:latin typeface="Arial" panose="020B0604020202020204" pitchFamily="34" charset="0"/>
                <a:ea typeface="Arial Bold"/>
                <a:cs typeface="Arial" panose="020B0604020202020204" pitchFamily="34" charset="0"/>
                <a:sym typeface="Arial Bold"/>
              </a:rPr>
              <a:t>What is the Consumer Rights Act 2015 (CRA 2015)?</a:t>
            </a:r>
          </a:p>
          <a:p>
            <a:pPr algn="l">
              <a:lnSpc>
                <a:spcPts val="1749"/>
              </a:lnSpc>
            </a:pPr>
            <a:endParaRPr lang="en-US" sz="1200" b="1" dirty="0">
              <a:latin typeface="Arial" panose="020B0604020202020204" pitchFamily="34" charset="0"/>
              <a:ea typeface="Arial Bold"/>
              <a:cs typeface="Arial" panose="020B0604020202020204" pitchFamily="34" charset="0"/>
              <a:sym typeface="Arial Bold"/>
            </a:endParaRPr>
          </a:p>
          <a:p>
            <a:pPr algn="l">
              <a:lnSpc>
                <a:spcPts val="1609"/>
              </a:lnSpc>
            </a:pPr>
            <a:r>
              <a:rPr lang="en-US" sz="1200" dirty="0">
                <a:latin typeface="Arial" panose="020B0604020202020204" pitchFamily="34" charset="0"/>
                <a:ea typeface="Arial"/>
                <a:cs typeface="Arial" panose="020B0604020202020204" pitchFamily="34" charset="0"/>
                <a:sym typeface="Arial"/>
              </a:rPr>
              <a:t>The </a:t>
            </a:r>
            <a:r>
              <a:rPr lang="en-US" sz="1200" b="1" dirty="0">
                <a:highlight>
                  <a:srgbClr val="FFFF00"/>
                </a:highlight>
                <a:latin typeface="Arial" panose="020B0604020202020204" pitchFamily="34" charset="0"/>
                <a:ea typeface="Arial Bold"/>
                <a:cs typeface="Arial" panose="020B0604020202020204" pitchFamily="34" charset="0"/>
                <a:sym typeface="Arial Bold"/>
                <a:hlinkClick r:id="rId14">
                  <a:extLst>
                    <a:ext uri="{A12FA001-AC4F-418D-AE19-62706E023703}">
                      <ahyp:hlinkClr xmlns:ahyp="http://schemas.microsoft.com/office/drawing/2018/hyperlinkcolor" val="tx"/>
                    </a:ext>
                  </a:extLst>
                </a:hlinkClick>
              </a:rPr>
              <a:t>CRA 2015 </a:t>
            </a:r>
            <a:r>
              <a:rPr lang="en-US" sz="1200" dirty="0">
                <a:latin typeface="Arial" panose="020B0604020202020204" pitchFamily="34" charset="0"/>
                <a:ea typeface="Arial"/>
                <a:cs typeface="Arial" panose="020B0604020202020204" pitchFamily="34" charset="0"/>
                <a:sym typeface="Arial"/>
              </a:rPr>
              <a:t>is a UK statute that sets out the rights of consumers when buying goods, services, and digital content. </a:t>
            </a:r>
          </a:p>
          <a:p>
            <a:pPr algn="l">
              <a:lnSpc>
                <a:spcPts val="1609"/>
              </a:lnSpc>
            </a:pPr>
            <a:endParaRPr lang="en-US" sz="1200" dirty="0">
              <a:latin typeface="Arial" panose="020B0604020202020204" pitchFamily="34" charset="0"/>
              <a:ea typeface="Arial"/>
              <a:cs typeface="Arial" panose="020B0604020202020204" pitchFamily="34" charset="0"/>
              <a:sym typeface="Arial"/>
            </a:endParaRPr>
          </a:p>
          <a:p>
            <a:pPr algn="l">
              <a:lnSpc>
                <a:spcPts val="1609"/>
              </a:lnSpc>
            </a:pPr>
            <a:r>
              <a:rPr lang="en-US" sz="1200" dirty="0">
                <a:latin typeface="Arial" panose="020B0604020202020204" pitchFamily="34" charset="0"/>
                <a:ea typeface="Arial"/>
                <a:cs typeface="Arial" panose="020B0604020202020204" pitchFamily="34" charset="0"/>
                <a:sym typeface="Arial"/>
              </a:rPr>
              <a:t>It came into force on 1st October 2015 and replaced several older consumer protection laws.</a:t>
            </a:r>
          </a:p>
        </p:txBody>
      </p:sp>
      <p:sp>
        <p:nvSpPr>
          <p:cNvPr id="26" name="TextBox 26"/>
          <p:cNvSpPr txBox="1"/>
          <p:nvPr/>
        </p:nvSpPr>
        <p:spPr>
          <a:xfrm>
            <a:off x="394030" y="5334879"/>
            <a:ext cx="4925107" cy="1310013"/>
          </a:xfrm>
          <a:prstGeom prst="rect">
            <a:avLst/>
          </a:prstGeom>
          <a:solidFill>
            <a:schemeClr val="bg1">
              <a:lumMod val="95000"/>
            </a:schemeClr>
          </a:solidFill>
        </p:spPr>
        <p:txBody>
          <a:bodyPr lIns="0" tIns="0" rIns="0" bIns="0" rtlCol="0" anchor="t">
            <a:spAutoFit/>
          </a:bodyPr>
          <a:lstStyle/>
          <a:p>
            <a:pPr algn="l">
              <a:lnSpc>
                <a:spcPts val="2029"/>
              </a:lnSpc>
            </a:pPr>
            <a:r>
              <a:rPr lang="en-US" sz="1200" b="1" dirty="0">
                <a:latin typeface="Arial" panose="020B0604020202020204" pitchFamily="34" charset="0"/>
                <a:ea typeface="Arial Bold"/>
                <a:cs typeface="Arial" panose="020B0604020202020204" pitchFamily="34" charset="0"/>
                <a:sym typeface="Arial Bold"/>
              </a:rPr>
              <a:t>What your consumers can expect?</a:t>
            </a:r>
          </a:p>
          <a:p>
            <a:pPr algn="l">
              <a:lnSpc>
                <a:spcPts val="1749"/>
              </a:lnSpc>
            </a:pPr>
            <a:endParaRPr lang="en-US" sz="1200" b="1" dirty="0">
              <a:latin typeface="Arial" panose="020B0604020202020204" pitchFamily="34" charset="0"/>
              <a:ea typeface="Arial Bold"/>
              <a:cs typeface="Arial" panose="020B0604020202020204" pitchFamily="34" charset="0"/>
              <a:sym typeface="Arial Bold"/>
            </a:endParaRPr>
          </a:p>
          <a:p>
            <a:pPr algn="l">
              <a:lnSpc>
                <a:spcPts val="1609"/>
              </a:lnSpc>
              <a:spcBef>
                <a:spcPct val="0"/>
              </a:spcBef>
            </a:pPr>
            <a:r>
              <a:rPr lang="en-US" sz="1200" dirty="0">
                <a:latin typeface="Arial" panose="020B0604020202020204" pitchFamily="34" charset="0"/>
                <a:ea typeface="Arial"/>
                <a:cs typeface="Arial" panose="020B0604020202020204" pitchFamily="34" charset="0"/>
                <a:sym typeface="Arial"/>
              </a:rPr>
              <a:t>The CRA 2015 contains statutory rights of a consumer which form part of your contract with the consumer. If the rights are not met, you will have breached the contract, and the consumer is entitled to certain forms of redress.</a:t>
            </a:r>
          </a:p>
        </p:txBody>
      </p:sp>
      <p:sp>
        <p:nvSpPr>
          <p:cNvPr id="27" name="TextBox 27"/>
          <p:cNvSpPr txBox="1"/>
          <p:nvPr/>
        </p:nvSpPr>
        <p:spPr>
          <a:xfrm>
            <a:off x="1938931" y="7500282"/>
            <a:ext cx="4670316" cy="2510111"/>
          </a:xfrm>
          <a:prstGeom prst="rect">
            <a:avLst/>
          </a:prstGeom>
          <a:solidFill>
            <a:schemeClr val="bg1">
              <a:lumMod val="95000"/>
            </a:schemeClr>
          </a:solidFill>
        </p:spPr>
        <p:txBody>
          <a:bodyPr wrap="square" lIns="0" tIns="0" rIns="0" bIns="0" rtlCol="0" anchor="t">
            <a:spAutoFit/>
          </a:bodyPr>
          <a:lstStyle/>
          <a:p>
            <a:pPr algn="l">
              <a:lnSpc>
                <a:spcPts val="2029"/>
              </a:lnSpc>
            </a:pPr>
            <a:r>
              <a:rPr lang="en-US" sz="1200" b="1" dirty="0">
                <a:latin typeface="Arial" panose="020B0604020202020204" pitchFamily="34" charset="0"/>
                <a:ea typeface="Arial Bold"/>
                <a:cs typeface="Arial" panose="020B0604020202020204" pitchFamily="34" charset="0"/>
                <a:sym typeface="Arial Bold"/>
              </a:rPr>
              <a:t>How does it apply to you?</a:t>
            </a:r>
          </a:p>
          <a:p>
            <a:pPr algn="l">
              <a:lnSpc>
                <a:spcPts val="1749"/>
              </a:lnSpc>
            </a:pPr>
            <a:endParaRPr lang="en-US" sz="1200" b="1" dirty="0">
              <a:latin typeface="Arial" panose="020B0604020202020204" pitchFamily="34" charset="0"/>
              <a:ea typeface="Arial Bold"/>
              <a:cs typeface="Arial" panose="020B0604020202020204" pitchFamily="34" charset="0"/>
              <a:sym typeface="Arial Bold"/>
            </a:endParaRPr>
          </a:p>
          <a:p>
            <a:pPr algn="l">
              <a:lnSpc>
                <a:spcPts val="1609"/>
              </a:lnSpc>
            </a:pPr>
            <a:r>
              <a:rPr lang="en-US" sz="1200" dirty="0">
                <a:latin typeface="Arial" panose="020B0604020202020204" pitchFamily="34" charset="0"/>
                <a:ea typeface="Arial"/>
                <a:cs typeface="Arial" panose="020B0604020202020204" pitchFamily="34" charset="0"/>
                <a:sym typeface="Arial"/>
              </a:rPr>
              <a:t>When you supply goods to a consumer under a contract, the goods must meet certain standards, and you must have the right to supply the goods. </a:t>
            </a:r>
          </a:p>
          <a:p>
            <a:pPr algn="l">
              <a:lnSpc>
                <a:spcPts val="1609"/>
              </a:lnSpc>
            </a:pPr>
            <a:endParaRPr lang="en-US" sz="1200" dirty="0">
              <a:latin typeface="Arial" panose="020B0604020202020204" pitchFamily="34" charset="0"/>
              <a:ea typeface="Arial"/>
              <a:cs typeface="Arial" panose="020B0604020202020204" pitchFamily="34" charset="0"/>
              <a:sym typeface="Arial"/>
            </a:endParaRPr>
          </a:p>
          <a:p>
            <a:pPr algn="l">
              <a:lnSpc>
                <a:spcPts val="1609"/>
              </a:lnSpc>
            </a:pPr>
            <a:r>
              <a:rPr lang="en-US" sz="1200" dirty="0">
                <a:latin typeface="Arial" panose="020B0604020202020204" pitchFamily="34" charset="0"/>
                <a:ea typeface="Arial"/>
                <a:cs typeface="Arial" panose="020B0604020202020204" pitchFamily="34" charset="0"/>
                <a:sym typeface="Arial"/>
              </a:rPr>
              <a:t>Many of the consumer rights under the Act do not apply to the sale of second-hand goods, however certain important rights do apply. </a:t>
            </a:r>
          </a:p>
          <a:p>
            <a:pPr algn="l">
              <a:lnSpc>
                <a:spcPts val="1609"/>
              </a:lnSpc>
            </a:pPr>
            <a:endParaRPr lang="en-US" sz="1200" dirty="0">
              <a:latin typeface="Arial" panose="020B0604020202020204" pitchFamily="34" charset="0"/>
              <a:ea typeface="Arial"/>
              <a:cs typeface="Arial" panose="020B0604020202020204" pitchFamily="34" charset="0"/>
              <a:sym typeface="Arial"/>
            </a:endParaRPr>
          </a:p>
          <a:p>
            <a:pPr algn="l">
              <a:lnSpc>
                <a:spcPts val="1609"/>
              </a:lnSpc>
              <a:spcBef>
                <a:spcPct val="0"/>
              </a:spcBef>
            </a:pPr>
            <a:r>
              <a:rPr lang="en-US" sz="1200" dirty="0">
                <a:latin typeface="Arial" panose="020B0604020202020204" pitchFamily="34" charset="0"/>
                <a:ea typeface="Arial"/>
                <a:cs typeface="Arial" panose="020B0604020202020204" pitchFamily="34" charset="0"/>
                <a:sym typeface="Arial"/>
              </a:rPr>
              <a:t>This guidance includes information </a:t>
            </a:r>
            <a:r>
              <a:rPr lang="en-US" sz="1200" b="1" dirty="0">
                <a:latin typeface="Arial" panose="020B0604020202020204" pitchFamily="34" charset="0"/>
                <a:ea typeface="Arial"/>
                <a:cs typeface="Arial" panose="020B0604020202020204" pitchFamily="34" charset="0"/>
                <a:sym typeface="Arial"/>
              </a:rPr>
              <a:t>specifically relevant to goods. </a:t>
            </a:r>
            <a:r>
              <a:rPr lang="en-US" sz="1200" dirty="0">
                <a:latin typeface="Arial" panose="020B0604020202020204" pitchFamily="34" charset="0"/>
                <a:ea typeface="Arial"/>
                <a:cs typeface="Arial" panose="020B0604020202020204" pitchFamily="34" charset="0"/>
                <a:sym typeface="Arial"/>
              </a:rPr>
              <a:t>Your obligations as a business are explained in more detail in the following sections of this guidance.</a:t>
            </a:r>
          </a:p>
        </p:txBody>
      </p:sp>
      <p:sp>
        <p:nvSpPr>
          <p:cNvPr id="28" name="Freeform 28">
            <a:extLst>
              <a:ext uri="{C183D7F6-B498-43B3-948B-1728B52AA6E4}">
                <adec:decorative xmlns:adec="http://schemas.microsoft.com/office/drawing/2017/decorative" val="1"/>
              </a:ext>
            </a:extLst>
          </p:cNvPr>
          <p:cNvSpPr/>
          <p:nvPr/>
        </p:nvSpPr>
        <p:spPr>
          <a:xfrm>
            <a:off x="6724624" y="7778899"/>
            <a:ext cx="329182" cy="315273"/>
          </a:xfrm>
          <a:custGeom>
            <a:avLst/>
            <a:gdLst/>
            <a:ahLst/>
            <a:cxnLst/>
            <a:rect l="l" t="t" r="r" b="b"/>
            <a:pathLst>
              <a:path w="329182" h="315273">
                <a:moveTo>
                  <a:pt x="0" y="0"/>
                </a:moveTo>
                <a:lnTo>
                  <a:pt x="329182" y="0"/>
                </a:lnTo>
                <a:lnTo>
                  <a:pt x="329182" y="315273"/>
                </a:lnTo>
                <a:lnTo>
                  <a:pt x="0" y="3152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dirty="0"/>
          </a:p>
        </p:txBody>
      </p:sp>
      <p:sp>
        <p:nvSpPr>
          <p:cNvPr id="29" name="Freeform 29">
            <a:extLst>
              <a:ext uri="{C183D7F6-B498-43B3-948B-1728B52AA6E4}">
                <adec:decorative xmlns:adec="http://schemas.microsoft.com/office/drawing/2017/decorative" val="1"/>
              </a:ext>
            </a:extLst>
          </p:cNvPr>
          <p:cNvSpPr/>
          <p:nvPr/>
        </p:nvSpPr>
        <p:spPr>
          <a:xfrm rot="9611277" flipV="1">
            <a:off x="6863377" y="9105938"/>
            <a:ext cx="532803" cy="1592618"/>
          </a:xfrm>
          <a:custGeom>
            <a:avLst/>
            <a:gdLst/>
            <a:ahLst/>
            <a:cxnLst/>
            <a:rect l="l" t="t" r="r" b="b"/>
            <a:pathLst>
              <a:path w="532803" h="1592618">
                <a:moveTo>
                  <a:pt x="0" y="1592618"/>
                </a:moveTo>
                <a:lnTo>
                  <a:pt x="532804" y="1592618"/>
                </a:lnTo>
                <a:lnTo>
                  <a:pt x="532804" y="0"/>
                </a:lnTo>
                <a:lnTo>
                  <a:pt x="0" y="0"/>
                </a:lnTo>
                <a:lnTo>
                  <a:pt x="0" y="1592618"/>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dirty="0"/>
          </a:p>
        </p:txBody>
      </p:sp>
      <p:sp>
        <p:nvSpPr>
          <p:cNvPr id="31" name="TextBox 19">
            <a:extLst>
              <a:ext uri="{FF2B5EF4-FFF2-40B4-BE49-F238E27FC236}">
                <a16:creationId xmlns:a16="http://schemas.microsoft.com/office/drawing/2014/main" id="{AA95F632-8060-92C3-EB9C-8648B1719841}"/>
              </a:ext>
            </a:extLst>
          </p:cNvPr>
          <p:cNvSpPr txBox="1"/>
          <p:nvPr/>
        </p:nvSpPr>
        <p:spPr>
          <a:xfrm>
            <a:off x="9164" y="240693"/>
            <a:ext cx="5402696" cy="490775"/>
          </a:xfrm>
          <a:prstGeom prst="rect">
            <a:avLst/>
          </a:prstGeom>
        </p:spPr>
        <p:txBody>
          <a:bodyPr wrap="square" lIns="0" tIns="0" rIns="0" bIns="0" rtlCol="0" anchor="t">
            <a:spAutoFit/>
          </a:bodyPr>
          <a:lstStyle/>
          <a:p>
            <a:pPr marL="0" lvl="0" indent="0" algn="ctr">
              <a:lnSpc>
                <a:spcPts val="4166"/>
              </a:lnSpc>
              <a:spcBef>
                <a:spcPct val="0"/>
              </a:spcBef>
            </a:pPr>
            <a:r>
              <a:rPr lang="en-US" sz="3000" b="1" dirty="0">
                <a:solidFill>
                  <a:srgbClr val="545454"/>
                </a:solidFill>
                <a:latin typeface="Arial Bold"/>
                <a:ea typeface="Arial Bold"/>
                <a:cs typeface="Arial Bold"/>
                <a:sym typeface="Arial Bold"/>
              </a:rPr>
              <a:t>Consumer Rights Act 2015</a:t>
            </a:r>
          </a:p>
        </p:txBody>
      </p:sp>
      <p:sp>
        <p:nvSpPr>
          <p:cNvPr id="34" name="Title 33">
            <a:extLst>
              <a:ext uri="{FF2B5EF4-FFF2-40B4-BE49-F238E27FC236}">
                <a16:creationId xmlns:a16="http://schemas.microsoft.com/office/drawing/2014/main" id="{36D1A1CD-73F1-93F0-5742-FA9519033B37}"/>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Consumer Rights Act 2015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0" y="7668000"/>
            <a:ext cx="3024000" cy="3024000"/>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grpSp>
        <p:nvGrpSpPr>
          <p:cNvPr id="4" name="Group 4">
            <a:extLst>
              <a:ext uri="{C183D7F6-B498-43B3-948B-1728B52AA6E4}">
                <adec:decorative xmlns:adec="http://schemas.microsoft.com/office/drawing/2017/decorative" val="1"/>
              </a:ext>
            </a:extLst>
          </p:cNvPr>
          <p:cNvGrpSpPr/>
          <p:nvPr/>
        </p:nvGrpSpPr>
        <p:grpSpPr>
          <a:xfrm>
            <a:off x="756000" y="1260488"/>
            <a:ext cx="2609513" cy="1597013"/>
            <a:chOff x="0" y="0"/>
            <a:chExt cx="2842304" cy="2143690"/>
          </a:xfrm>
          <a:solidFill>
            <a:schemeClr val="bg1">
              <a:lumMod val="95000"/>
            </a:schemeClr>
          </a:solidFill>
        </p:grpSpPr>
        <p:sp>
          <p:nvSpPr>
            <p:cNvPr id="5" name="Freeform 5"/>
            <p:cNvSpPr/>
            <p:nvPr/>
          </p:nvSpPr>
          <p:spPr>
            <a:xfrm>
              <a:off x="0" y="0"/>
              <a:ext cx="2842304" cy="2143690"/>
            </a:xfrm>
            <a:custGeom>
              <a:avLst/>
              <a:gdLst/>
              <a:ahLst/>
              <a:cxnLst/>
              <a:rect l="l" t="t" r="r" b="b"/>
              <a:pathLst>
                <a:path w="2842304" h="2143690">
                  <a:moveTo>
                    <a:pt x="2657429" y="2143690"/>
                  </a:moveTo>
                  <a:lnTo>
                    <a:pt x="184875" y="2143690"/>
                  </a:lnTo>
                  <a:cubicBezTo>
                    <a:pt x="82797" y="2143690"/>
                    <a:pt x="0" y="2049702"/>
                    <a:pt x="0" y="1934470"/>
                  </a:cubicBezTo>
                  <a:lnTo>
                    <a:pt x="0" y="209863"/>
                  </a:lnTo>
                  <a:cubicBezTo>
                    <a:pt x="0" y="93988"/>
                    <a:pt x="82797" y="0"/>
                    <a:pt x="184874" y="0"/>
                  </a:cubicBezTo>
                  <a:lnTo>
                    <a:pt x="2657429" y="0"/>
                  </a:lnTo>
                  <a:cubicBezTo>
                    <a:pt x="2759507" y="0"/>
                    <a:pt x="2842304" y="93988"/>
                    <a:pt x="2842304" y="209863"/>
                  </a:cubicBezTo>
                  <a:lnTo>
                    <a:pt x="2842304" y="1934470"/>
                  </a:lnTo>
                  <a:cubicBezTo>
                    <a:pt x="2842304" y="2049702"/>
                    <a:pt x="2759507" y="2143690"/>
                    <a:pt x="2657429" y="2143690"/>
                  </a:cubicBezTo>
                  <a:close/>
                </a:path>
              </a:pathLst>
            </a:custGeom>
            <a:grpFill/>
            <a:ln w="12700">
              <a:solidFill>
                <a:srgbClr val="000000"/>
              </a:solidFill>
            </a:ln>
          </p:spPr>
          <p:txBody>
            <a:bodyPr/>
            <a:lstStyle/>
            <a:p>
              <a:endParaRPr lang="en-GB" dirty="0"/>
            </a:p>
          </p:txBody>
        </p:sp>
      </p:grpSp>
      <p:grpSp>
        <p:nvGrpSpPr>
          <p:cNvPr id="6" name="Group 6">
            <a:extLst>
              <a:ext uri="{C183D7F6-B498-43B3-948B-1728B52AA6E4}">
                <adec:decorative xmlns:adec="http://schemas.microsoft.com/office/drawing/2017/decorative" val="1"/>
              </a:ext>
            </a:extLst>
          </p:cNvPr>
          <p:cNvGrpSpPr/>
          <p:nvPr/>
        </p:nvGrpSpPr>
        <p:grpSpPr>
          <a:xfrm>
            <a:off x="3784243" y="2780911"/>
            <a:ext cx="2902806" cy="2565089"/>
            <a:chOff x="0" y="0"/>
            <a:chExt cx="2842304" cy="2597667"/>
          </a:xfrm>
          <a:solidFill>
            <a:schemeClr val="bg1">
              <a:lumMod val="95000"/>
            </a:schemeClr>
          </a:solidFill>
        </p:grpSpPr>
        <p:sp>
          <p:nvSpPr>
            <p:cNvPr id="7" name="Freeform 7"/>
            <p:cNvSpPr/>
            <p:nvPr/>
          </p:nvSpPr>
          <p:spPr>
            <a:xfrm>
              <a:off x="0" y="0"/>
              <a:ext cx="2842304" cy="2597667"/>
            </a:xfrm>
            <a:custGeom>
              <a:avLst/>
              <a:gdLst/>
              <a:ahLst/>
              <a:cxnLst/>
              <a:rect l="l" t="t" r="r" b="b"/>
              <a:pathLst>
                <a:path w="2842304" h="2597667">
                  <a:moveTo>
                    <a:pt x="2657429" y="2597667"/>
                  </a:moveTo>
                  <a:lnTo>
                    <a:pt x="184875" y="2597667"/>
                  </a:lnTo>
                  <a:cubicBezTo>
                    <a:pt x="82797" y="2597667"/>
                    <a:pt x="0" y="2483776"/>
                    <a:pt x="0" y="2344141"/>
                  </a:cubicBezTo>
                  <a:lnTo>
                    <a:pt x="0" y="254306"/>
                  </a:lnTo>
                  <a:cubicBezTo>
                    <a:pt x="0" y="113892"/>
                    <a:pt x="82797" y="0"/>
                    <a:pt x="184874" y="0"/>
                  </a:cubicBezTo>
                  <a:lnTo>
                    <a:pt x="2657429" y="0"/>
                  </a:lnTo>
                  <a:cubicBezTo>
                    <a:pt x="2759507" y="0"/>
                    <a:pt x="2842304" y="113892"/>
                    <a:pt x="2842304" y="254306"/>
                  </a:cubicBezTo>
                  <a:lnTo>
                    <a:pt x="2842304" y="2344141"/>
                  </a:lnTo>
                  <a:cubicBezTo>
                    <a:pt x="2842304" y="2483776"/>
                    <a:pt x="2759507" y="2597667"/>
                    <a:pt x="2657429" y="2597667"/>
                  </a:cubicBezTo>
                  <a:close/>
                </a:path>
              </a:pathLst>
            </a:custGeom>
            <a:grpFill/>
            <a:ln w="12700">
              <a:solidFill>
                <a:srgbClr val="000000"/>
              </a:solidFill>
            </a:ln>
          </p:spPr>
          <p:txBody>
            <a:bodyPr/>
            <a:lstStyle/>
            <a:p>
              <a:endParaRPr lang="en-GB" dirty="0"/>
            </a:p>
          </p:txBody>
        </p:sp>
      </p:grpSp>
      <p:grpSp>
        <p:nvGrpSpPr>
          <p:cNvPr id="8" name="Group 8">
            <a:extLst>
              <a:ext uri="{C183D7F6-B498-43B3-948B-1728B52AA6E4}">
                <adec:decorative xmlns:adec="http://schemas.microsoft.com/office/drawing/2017/decorative" val="1"/>
              </a:ext>
            </a:extLst>
          </p:cNvPr>
          <p:cNvGrpSpPr/>
          <p:nvPr/>
        </p:nvGrpSpPr>
        <p:grpSpPr>
          <a:xfrm>
            <a:off x="101691" y="5327059"/>
            <a:ext cx="3179242" cy="2559045"/>
            <a:chOff x="0" y="0"/>
            <a:chExt cx="2990360" cy="2597667"/>
          </a:xfrm>
          <a:solidFill>
            <a:schemeClr val="bg1">
              <a:lumMod val="95000"/>
            </a:schemeClr>
          </a:solidFill>
        </p:grpSpPr>
        <p:sp>
          <p:nvSpPr>
            <p:cNvPr id="9" name="Freeform 9"/>
            <p:cNvSpPr/>
            <p:nvPr/>
          </p:nvSpPr>
          <p:spPr>
            <a:xfrm>
              <a:off x="0" y="0"/>
              <a:ext cx="2990360" cy="2597667"/>
            </a:xfrm>
            <a:custGeom>
              <a:avLst/>
              <a:gdLst/>
              <a:ahLst/>
              <a:cxnLst/>
              <a:rect l="l" t="t" r="r" b="b"/>
              <a:pathLst>
                <a:path w="2990360" h="2597667">
                  <a:moveTo>
                    <a:pt x="2795856" y="2597667"/>
                  </a:moveTo>
                  <a:lnTo>
                    <a:pt x="194505" y="2597667"/>
                  </a:lnTo>
                  <a:cubicBezTo>
                    <a:pt x="87109" y="2597667"/>
                    <a:pt x="0" y="2483776"/>
                    <a:pt x="0" y="2344141"/>
                  </a:cubicBezTo>
                  <a:lnTo>
                    <a:pt x="0" y="254306"/>
                  </a:lnTo>
                  <a:cubicBezTo>
                    <a:pt x="0" y="113892"/>
                    <a:pt x="87109" y="0"/>
                    <a:pt x="194505" y="0"/>
                  </a:cubicBezTo>
                  <a:lnTo>
                    <a:pt x="2795856" y="0"/>
                  </a:lnTo>
                  <a:cubicBezTo>
                    <a:pt x="2903251" y="0"/>
                    <a:pt x="2990360" y="113892"/>
                    <a:pt x="2990360" y="254306"/>
                  </a:cubicBezTo>
                  <a:lnTo>
                    <a:pt x="2990360" y="2344141"/>
                  </a:lnTo>
                  <a:cubicBezTo>
                    <a:pt x="2990360" y="2483776"/>
                    <a:pt x="2903251" y="2597667"/>
                    <a:pt x="2795856" y="2597667"/>
                  </a:cubicBezTo>
                  <a:close/>
                </a:path>
              </a:pathLst>
            </a:custGeom>
            <a:grpFill/>
            <a:ln w="12700">
              <a:solidFill>
                <a:srgbClr val="000000"/>
              </a:solidFill>
            </a:ln>
          </p:spPr>
          <p:txBody>
            <a:bodyPr/>
            <a:lstStyle/>
            <a:p>
              <a:endParaRPr lang="en-GB" dirty="0"/>
            </a:p>
          </p:txBody>
        </p:sp>
      </p:grpSp>
      <p:grpSp>
        <p:nvGrpSpPr>
          <p:cNvPr id="10" name="Group 10">
            <a:extLst>
              <a:ext uri="{C183D7F6-B498-43B3-948B-1728B52AA6E4}">
                <adec:decorative xmlns:adec="http://schemas.microsoft.com/office/drawing/2017/decorative" val="1"/>
              </a:ext>
            </a:extLst>
          </p:cNvPr>
          <p:cNvGrpSpPr/>
          <p:nvPr/>
        </p:nvGrpSpPr>
        <p:grpSpPr>
          <a:xfrm>
            <a:off x="3745963" y="8194321"/>
            <a:ext cx="3308887" cy="2029607"/>
            <a:chOff x="-28626" y="100105"/>
            <a:chExt cx="2908743" cy="2079442"/>
          </a:xfrm>
          <a:solidFill>
            <a:schemeClr val="bg1">
              <a:lumMod val="95000"/>
            </a:schemeClr>
          </a:solidFill>
        </p:grpSpPr>
        <p:sp>
          <p:nvSpPr>
            <p:cNvPr id="11" name="Freeform 11"/>
            <p:cNvSpPr/>
            <p:nvPr/>
          </p:nvSpPr>
          <p:spPr>
            <a:xfrm>
              <a:off x="-28626" y="100105"/>
              <a:ext cx="2908743" cy="2079442"/>
            </a:xfrm>
            <a:custGeom>
              <a:avLst/>
              <a:gdLst/>
              <a:ahLst/>
              <a:cxnLst/>
              <a:rect l="l" t="t" r="r" b="b"/>
              <a:pathLst>
                <a:path w="2908743" h="2079442">
                  <a:moveTo>
                    <a:pt x="2719547" y="2079442"/>
                  </a:moveTo>
                  <a:lnTo>
                    <a:pt x="189196" y="2079442"/>
                  </a:lnTo>
                  <a:cubicBezTo>
                    <a:pt x="84732" y="2079442"/>
                    <a:pt x="0" y="1988271"/>
                    <a:pt x="0" y="1876494"/>
                  </a:cubicBezTo>
                  <a:lnTo>
                    <a:pt x="0" y="203573"/>
                  </a:lnTo>
                  <a:cubicBezTo>
                    <a:pt x="0" y="91171"/>
                    <a:pt x="84732" y="0"/>
                    <a:pt x="189196" y="0"/>
                  </a:cubicBezTo>
                  <a:lnTo>
                    <a:pt x="2719547" y="0"/>
                  </a:lnTo>
                  <a:cubicBezTo>
                    <a:pt x="2824011" y="0"/>
                    <a:pt x="2908743" y="91171"/>
                    <a:pt x="2908743" y="203573"/>
                  </a:cubicBezTo>
                  <a:lnTo>
                    <a:pt x="2908743" y="1876494"/>
                  </a:lnTo>
                  <a:cubicBezTo>
                    <a:pt x="2908743" y="1988271"/>
                    <a:pt x="2824011" y="2079442"/>
                    <a:pt x="2719547" y="2079442"/>
                  </a:cubicBezTo>
                  <a:close/>
                </a:path>
              </a:pathLst>
            </a:custGeom>
            <a:grpFill/>
            <a:ln w="12700">
              <a:solidFill>
                <a:srgbClr val="000000"/>
              </a:solidFill>
            </a:ln>
          </p:spPr>
          <p:txBody>
            <a:bodyPr/>
            <a:lstStyle/>
            <a:p>
              <a:endParaRPr lang="en-GB" dirty="0"/>
            </a:p>
          </p:txBody>
        </p:sp>
      </p:grpSp>
      <p:sp>
        <p:nvSpPr>
          <p:cNvPr id="12" name="Freeform 12">
            <a:extLst>
              <a:ext uri="{C183D7F6-B498-43B3-948B-1728B52AA6E4}">
                <adec:decorative xmlns:adec="http://schemas.microsoft.com/office/drawing/2017/decorative" val="1"/>
              </a:ext>
            </a:extLst>
          </p:cNvPr>
          <p:cNvSpPr/>
          <p:nvPr/>
        </p:nvSpPr>
        <p:spPr>
          <a:xfrm>
            <a:off x="1814735" y="2857501"/>
            <a:ext cx="1764319" cy="965771"/>
          </a:xfrm>
          <a:custGeom>
            <a:avLst/>
            <a:gdLst/>
            <a:ahLst/>
            <a:cxnLst/>
            <a:rect l="l" t="t" r="r" b="b"/>
            <a:pathLst>
              <a:path w="1764319" h="965771">
                <a:moveTo>
                  <a:pt x="0" y="0"/>
                </a:moveTo>
                <a:lnTo>
                  <a:pt x="1764319" y="0"/>
                </a:lnTo>
                <a:lnTo>
                  <a:pt x="1764319" y="965771"/>
                </a:lnTo>
                <a:lnTo>
                  <a:pt x="0" y="965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13" name="Freeform 13">
            <a:extLst>
              <a:ext uri="{C183D7F6-B498-43B3-948B-1728B52AA6E4}">
                <adec:decorative xmlns:adec="http://schemas.microsoft.com/office/drawing/2017/decorative" val="1"/>
              </a:ext>
            </a:extLst>
          </p:cNvPr>
          <p:cNvSpPr/>
          <p:nvPr/>
        </p:nvSpPr>
        <p:spPr>
          <a:xfrm rot="-833848">
            <a:off x="1818746" y="7895363"/>
            <a:ext cx="1635719" cy="1922341"/>
          </a:xfrm>
          <a:custGeom>
            <a:avLst/>
            <a:gdLst/>
            <a:ahLst/>
            <a:cxnLst/>
            <a:rect l="l" t="t" r="r" b="b"/>
            <a:pathLst>
              <a:path w="1635719" h="1922341">
                <a:moveTo>
                  <a:pt x="0" y="0"/>
                </a:moveTo>
                <a:lnTo>
                  <a:pt x="1635719" y="0"/>
                </a:lnTo>
                <a:lnTo>
                  <a:pt x="1635719" y="1922340"/>
                </a:lnTo>
                <a:lnTo>
                  <a:pt x="0" y="19223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14" name="Freeform 14">
            <a:extLst>
              <a:ext uri="{C183D7F6-B498-43B3-948B-1728B52AA6E4}">
                <adec:decorative xmlns:adec="http://schemas.microsoft.com/office/drawing/2017/decorative" val="1"/>
              </a:ext>
            </a:extLst>
          </p:cNvPr>
          <p:cNvSpPr/>
          <p:nvPr/>
        </p:nvSpPr>
        <p:spPr>
          <a:xfrm rot="-10800000">
            <a:off x="3365513" y="5367559"/>
            <a:ext cx="1333997" cy="1411784"/>
          </a:xfrm>
          <a:custGeom>
            <a:avLst/>
            <a:gdLst/>
            <a:ahLst/>
            <a:cxnLst/>
            <a:rect l="l" t="t" r="r" b="b"/>
            <a:pathLst>
              <a:path w="1333997" h="1411784">
                <a:moveTo>
                  <a:pt x="0" y="0"/>
                </a:moveTo>
                <a:lnTo>
                  <a:pt x="1333997" y="0"/>
                </a:lnTo>
                <a:lnTo>
                  <a:pt x="1333997" y="1411784"/>
                </a:lnTo>
                <a:lnTo>
                  <a:pt x="0" y="14117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5" name="Freeform 15">
            <a:extLst>
              <a:ext uri="{C183D7F6-B498-43B3-948B-1728B52AA6E4}">
                <adec:decorative xmlns:adec="http://schemas.microsoft.com/office/drawing/2017/decorative" val="1"/>
              </a:ext>
            </a:extLst>
          </p:cNvPr>
          <p:cNvSpPr/>
          <p:nvPr/>
        </p:nvSpPr>
        <p:spPr>
          <a:xfrm>
            <a:off x="1126328" y="3788484"/>
            <a:ext cx="1490265" cy="1464367"/>
          </a:xfrm>
          <a:custGeom>
            <a:avLst/>
            <a:gdLst/>
            <a:ahLst/>
            <a:cxnLst/>
            <a:rect l="l" t="t" r="r" b="b"/>
            <a:pathLst>
              <a:path w="1490265" h="1464367">
                <a:moveTo>
                  <a:pt x="0" y="0"/>
                </a:moveTo>
                <a:lnTo>
                  <a:pt x="1490264" y="0"/>
                </a:lnTo>
                <a:lnTo>
                  <a:pt x="1490264" y="1464367"/>
                </a:lnTo>
                <a:lnTo>
                  <a:pt x="0" y="14643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dirty="0"/>
          </a:p>
        </p:txBody>
      </p:sp>
      <p:sp>
        <p:nvSpPr>
          <p:cNvPr id="16" name="Freeform 16">
            <a:extLst>
              <a:ext uri="{C183D7F6-B498-43B3-948B-1728B52AA6E4}">
                <adec:decorative xmlns:adec="http://schemas.microsoft.com/office/drawing/2017/decorative" val="1"/>
              </a:ext>
            </a:extLst>
          </p:cNvPr>
          <p:cNvSpPr/>
          <p:nvPr/>
        </p:nvSpPr>
        <p:spPr>
          <a:xfrm>
            <a:off x="4254161" y="6437571"/>
            <a:ext cx="1451153" cy="1546772"/>
          </a:xfrm>
          <a:custGeom>
            <a:avLst/>
            <a:gdLst/>
            <a:ahLst/>
            <a:cxnLst/>
            <a:rect l="l" t="t" r="r" b="b"/>
            <a:pathLst>
              <a:path w="1451153" h="1546772">
                <a:moveTo>
                  <a:pt x="0" y="0"/>
                </a:moveTo>
                <a:lnTo>
                  <a:pt x="1451153" y="0"/>
                </a:lnTo>
                <a:lnTo>
                  <a:pt x="1451153" y="1546772"/>
                </a:lnTo>
                <a:lnTo>
                  <a:pt x="0" y="15467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dirty="0"/>
          </a:p>
        </p:txBody>
      </p:sp>
      <p:sp>
        <p:nvSpPr>
          <p:cNvPr id="17" name="Freeform 17">
            <a:extLst>
              <a:ext uri="{C183D7F6-B498-43B3-948B-1728B52AA6E4}">
                <adec:decorative xmlns:adec="http://schemas.microsoft.com/office/drawing/2017/decorative" val="1"/>
              </a:ext>
            </a:extLst>
          </p:cNvPr>
          <p:cNvSpPr/>
          <p:nvPr/>
        </p:nvSpPr>
        <p:spPr>
          <a:xfrm>
            <a:off x="4032511" y="1160273"/>
            <a:ext cx="1487187" cy="1582929"/>
          </a:xfrm>
          <a:custGeom>
            <a:avLst/>
            <a:gdLst/>
            <a:ahLst/>
            <a:cxnLst/>
            <a:rect l="l" t="t" r="r" b="b"/>
            <a:pathLst>
              <a:path w="1487187" h="1582929">
                <a:moveTo>
                  <a:pt x="0" y="0"/>
                </a:moveTo>
                <a:lnTo>
                  <a:pt x="1487188" y="0"/>
                </a:lnTo>
                <a:lnTo>
                  <a:pt x="1487188" y="1582928"/>
                </a:lnTo>
                <a:lnTo>
                  <a:pt x="0" y="158292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dirty="0"/>
          </a:p>
        </p:txBody>
      </p:sp>
      <p:sp>
        <p:nvSpPr>
          <p:cNvPr id="18" name="TextBox 18"/>
          <p:cNvSpPr txBox="1"/>
          <p:nvPr/>
        </p:nvSpPr>
        <p:spPr>
          <a:xfrm>
            <a:off x="-33850" y="216594"/>
            <a:ext cx="7012500" cy="490775"/>
          </a:xfrm>
          <a:prstGeom prst="rect">
            <a:avLst/>
          </a:prstGeom>
        </p:spPr>
        <p:txBody>
          <a:bodyPr wrap="square" lIns="0" tIns="0" rIns="0" bIns="0" rtlCol="0" anchor="t">
            <a:spAutoFit/>
          </a:bodyPr>
          <a:lstStyle/>
          <a:p>
            <a:pPr marL="0" lvl="0" indent="0" algn="ctr">
              <a:lnSpc>
                <a:spcPts val="4166"/>
              </a:lnSpc>
              <a:spcBef>
                <a:spcPct val="0"/>
              </a:spcBef>
            </a:pPr>
            <a:r>
              <a:rPr lang="en-US" sz="3000" b="1" dirty="0">
                <a:solidFill>
                  <a:srgbClr val="545454"/>
                </a:solidFill>
                <a:latin typeface="Arial Bold"/>
                <a:ea typeface="Arial Bold"/>
                <a:cs typeface="Arial Bold"/>
                <a:sym typeface="Arial Bold"/>
              </a:rPr>
              <a:t>General requirements under the CRA</a:t>
            </a:r>
          </a:p>
        </p:txBody>
      </p:sp>
      <p:sp>
        <p:nvSpPr>
          <p:cNvPr id="19" name="TextBox 19"/>
          <p:cNvSpPr txBox="1"/>
          <p:nvPr/>
        </p:nvSpPr>
        <p:spPr>
          <a:xfrm>
            <a:off x="869451" y="1344411"/>
            <a:ext cx="2256388" cy="1410643"/>
          </a:xfrm>
          <a:prstGeom prst="rect">
            <a:avLst/>
          </a:prstGeom>
        </p:spPr>
        <p:txBody>
          <a:bodyPr wrap="square" lIns="0" tIns="0" rIns="0" bIns="0" rtlCol="0" anchor="t">
            <a:spAutoFit/>
          </a:bodyPr>
          <a:lstStyle/>
          <a:p>
            <a:pPr algn="l">
              <a:lnSpc>
                <a:spcPts val="973"/>
              </a:lnSpc>
              <a:spcBef>
                <a:spcPct val="0"/>
              </a:spcBef>
            </a:pPr>
            <a:r>
              <a:rPr lang="en-US" sz="1200" b="1" dirty="0">
                <a:latin typeface="Arial" panose="020B0604020202020204" pitchFamily="34" charset="0"/>
                <a:ea typeface="Arial Bold"/>
                <a:cs typeface="Arial" panose="020B0604020202020204" pitchFamily="34" charset="0"/>
                <a:sym typeface="Arial Bold"/>
              </a:rPr>
              <a:t>What are you selling?</a:t>
            </a:r>
          </a:p>
          <a:p>
            <a:pPr algn="l">
              <a:lnSpc>
                <a:spcPts val="973"/>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algn="l">
              <a:lnSpc>
                <a:spcPts val="973"/>
              </a:lnSpc>
              <a:spcBef>
                <a:spcPct val="0"/>
              </a:spcBef>
            </a:pPr>
            <a:r>
              <a:rPr lang="en-US" sz="1200" dirty="0">
                <a:latin typeface="Arial" panose="020B0604020202020204" pitchFamily="34" charset="0"/>
                <a:ea typeface="Arial"/>
                <a:cs typeface="Arial" panose="020B0604020202020204" pitchFamily="34" charset="0"/>
                <a:sym typeface="Arial"/>
              </a:rPr>
              <a:t>Whatever you are selling, as a business you will need to ensure that your product complies with the CRA 2015, including it being:</a:t>
            </a:r>
          </a:p>
          <a:p>
            <a:pPr algn="l">
              <a:lnSpc>
                <a:spcPts val="973"/>
              </a:lnSpc>
              <a:spcBef>
                <a:spcPct val="0"/>
              </a:spcBef>
            </a:pPr>
            <a:endParaRPr lang="en-US" sz="1200" dirty="0">
              <a:latin typeface="Arial" panose="020B0604020202020204" pitchFamily="34" charset="0"/>
              <a:ea typeface="Arial"/>
              <a:cs typeface="Arial" panose="020B0604020202020204" pitchFamily="34" charset="0"/>
              <a:sym typeface="Arial"/>
            </a:endParaRPr>
          </a:p>
          <a:p>
            <a:pPr marL="200209" lvl="1" indent="-100104" algn="l">
              <a:lnSpc>
                <a:spcPts val="973"/>
              </a:lnSpc>
              <a:buFont typeface="Arial"/>
              <a:buChar char="•"/>
            </a:pPr>
            <a:r>
              <a:rPr lang="en-US" sz="1200" dirty="0">
                <a:latin typeface="Arial" panose="020B0604020202020204" pitchFamily="34" charset="0"/>
                <a:ea typeface="Arial"/>
                <a:cs typeface="Arial" panose="020B0604020202020204" pitchFamily="34" charset="0"/>
                <a:sym typeface="Arial"/>
              </a:rPr>
              <a:t> Fit for purpose</a:t>
            </a:r>
          </a:p>
          <a:p>
            <a:pPr marL="200209" lvl="1" indent="-100104" algn="l">
              <a:lnSpc>
                <a:spcPts val="973"/>
              </a:lnSpc>
              <a:buFont typeface="Arial"/>
              <a:buChar char="•"/>
            </a:pPr>
            <a:r>
              <a:rPr lang="en-US" sz="1200" dirty="0">
                <a:latin typeface="Arial" panose="020B0604020202020204" pitchFamily="34" charset="0"/>
                <a:ea typeface="Arial"/>
                <a:cs typeface="Arial" panose="020B0604020202020204" pitchFamily="34" charset="0"/>
                <a:sym typeface="Arial"/>
              </a:rPr>
              <a:t> As described</a:t>
            </a:r>
          </a:p>
          <a:p>
            <a:pPr marL="200209" lvl="1" indent="-100104" algn="l">
              <a:lnSpc>
                <a:spcPts val="973"/>
              </a:lnSpc>
              <a:buFont typeface="Arial"/>
              <a:buChar char="•"/>
            </a:pPr>
            <a:r>
              <a:rPr lang="en-US" sz="1200" dirty="0">
                <a:latin typeface="Arial" panose="020B0604020202020204" pitchFamily="34" charset="0"/>
                <a:ea typeface="Arial"/>
                <a:cs typeface="Arial" panose="020B0604020202020204" pitchFamily="34" charset="0"/>
                <a:sym typeface="Arial"/>
              </a:rPr>
              <a:t> Free from defects or faults</a:t>
            </a:r>
          </a:p>
          <a:p>
            <a:pPr marL="100105" lvl="1" algn="l">
              <a:lnSpc>
                <a:spcPts val="973"/>
              </a:lnSpc>
            </a:pPr>
            <a:endParaRPr lang="en-US" sz="927" dirty="0">
              <a:latin typeface="Arial"/>
              <a:ea typeface="Arial"/>
              <a:cs typeface="Arial"/>
              <a:sym typeface="Arial"/>
            </a:endParaRPr>
          </a:p>
        </p:txBody>
      </p:sp>
      <p:sp>
        <p:nvSpPr>
          <p:cNvPr id="20" name="TextBox 20"/>
          <p:cNvSpPr txBox="1"/>
          <p:nvPr/>
        </p:nvSpPr>
        <p:spPr>
          <a:xfrm>
            <a:off x="4001026" y="2921343"/>
            <a:ext cx="2596624" cy="2311338"/>
          </a:xfrm>
          <a:prstGeom prst="rect">
            <a:avLst/>
          </a:prstGeom>
        </p:spPr>
        <p:txBody>
          <a:bodyPr wrap="square" lIns="0" tIns="0" rIns="0" bIns="0" rtlCol="0" anchor="t">
            <a:spAutoFit/>
          </a:bodyPr>
          <a:lstStyle/>
          <a:p>
            <a:pPr algn="l">
              <a:lnSpc>
                <a:spcPts val="973"/>
              </a:lnSpc>
            </a:pPr>
            <a:r>
              <a:rPr lang="en-US" sz="1200" b="1" dirty="0">
                <a:solidFill>
                  <a:srgbClr val="545454"/>
                </a:solidFill>
                <a:latin typeface="Arial" panose="020B0604020202020204" pitchFamily="34" charset="0"/>
                <a:ea typeface="Arial Bold"/>
                <a:cs typeface="Arial" panose="020B0604020202020204" pitchFamily="34" charset="0"/>
                <a:sym typeface="Arial Bold"/>
              </a:rPr>
              <a:t>‘Fit for purpose’</a:t>
            </a:r>
          </a:p>
          <a:p>
            <a:pPr algn="l">
              <a:lnSpc>
                <a:spcPts val="973"/>
              </a:lnSpc>
            </a:pPr>
            <a:endParaRPr lang="en-US" sz="1200" b="1" dirty="0">
              <a:solidFill>
                <a:srgbClr val="545454"/>
              </a:solidFill>
              <a:latin typeface="Arial" panose="020B0604020202020204" pitchFamily="34" charset="0"/>
              <a:ea typeface="Arial Bold"/>
              <a:cs typeface="Arial" panose="020B0604020202020204" pitchFamily="34" charset="0"/>
              <a:sym typeface="Arial Bold"/>
            </a:endParaRPr>
          </a:p>
          <a:p>
            <a:pPr algn="l">
              <a:lnSpc>
                <a:spcPts val="973"/>
              </a:lnSpc>
            </a:pPr>
            <a:r>
              <a:rPr lang="en-US" sz="1200" dirty="0">
                <a:solidFill>
                  <a:srgbClr val="545454"/>
                </a:solidFill>
                <a:latin typeface="Arial" panose="020B0604020202020204" pitchFamily="34" charset="0"/>
                <a:ea typeface="Arial"/>
                <a:cs typeface="Arial" panose="020B0604020202020204" pitchFamily="34" charset="0"/>
                <a:sym typeface="Arial"/>
              </a:rPr>
              <a:t>If your product is ‘fit for purpose’ it should:</a:t>
            </a:r>
          </a:p>
          <a:p>
            <a:pPr algn="l">
              <a:lnSpc>
                <a:spcPts val="973"/>
              </a:lnSpc>
            </a:pPr>
            <a:endParaRPr lang="en-US" sz="1200" dirty="0">
              <a:solidFill>
                <a:srgbClr val="545454"/>
              </a:solidFill>
              <a:latin typeface="Arial" panose="020B0604020202020204" pitchFamily="34" charset="0"/>
              <a:ea typeface="Arial"/>
              <a:cs typeface="Arial" panose="020B0604020202020204" pitchFamily="34" charset="0"/>
              <a:sym typeface="Arial"/>
            </a:endParaRPr>
          </a:p>
          <a:p>
            <a:pPr marL="200209" lvl="1" indent="-100104" algn="l">
              <a:lnSpc>
                <a:spcPts val="973"/>
              </a:lnSpc>
              <a:buFont typeface="Arial"/>
              <a:buChar char="•"/>
            </a:pPr>
            <a:r>
              <a:rPr lang="en-US" sz="1200" b="1" dirty="0">
                <a:solidFill>
                  <a:srgbClr val="545454"/>
                </a:solidFill>
                <a:latin typeface="Arial" panose="020B0604020202020204" pitchFamily="34" charset="0"/>
                <a:ea typeface="Arial Bold"/>
                <a:cs typeface="Arial" panose="020B0604020202020204" pitchFamily="34" charset="0"/>
                <a:sym typeface="Arial Bold"/>
              </a:rPr>
              <a:t>Perform as intended:</a:t>
            </a:r>
            <a:r>
              <a:rPr lang="en-US" sz="1200" dirty="0">
                <a:solidFill>
                  <a:srgbClr val="545454"/>
                </a:solidFill>
                <a:latin typeface="Arial" panose="020B0604020202020204" pitchFamily="34" charset="0"/>
                <a:ea typeface="Arial"/>
                <a:cs typeface="Arial" panose="020B0604020202020204" pitchFamily="34" charset="0"/>
                <a:sym typeface="Arial"/>
              </a:rPr>
              <a:t> It should fulfil the specific function it was designed and sold for.</a:t>
            </a:r>
          </a:p>
          <a:p>
            <a:pPr algn="l">
              <a:lnSpc>
                <a:spcPts val="973"/>
              </a:lnSpc>
            </a:pPr>
            <a:endParaRPr lang="en-US" sz="1200" dirty="0">
              <a:solidFill>
                <a:srgbClr val="545454"/>
              </a:solidFill>
              <a:latin typeface="Arial" panose="020B0604020202020204" pitchFamily="34" charset="0"/>
              <a:ea typeface="Arial"/>
              <a:cs typeface="Arial" panose="020B0604020202020204" pitchFamily="34" charset="0"/>
              <a:sym typeface="Arial"/>
            </a:endParaRPr>
          </a:p>
          <a:p>
            <a:pPr marL="200209" lvl="1" indent="-100104" algn="l">
              <a:lnSpc>
                <a:spcPts val="973"/>
              </a:lnSpc>
              <a:buFont typeface="Arial"/>
              <a:buChar char="•"/>
            </a:pPr>
            <a:r>
              <a:rPr lang="en-US" sz="1200" b="1" dirty="0">
                <a:solidFill>
                  <a:srgbClr val="545454"/>
                </a:solidFill>
                <a:latin typeface="Arial" panose="020B0604020202020204" pitchFamily="34" charset="0"/>
                <a:ea typeface="Arial Bold"/>
                <a:cs typeface="Arial" panose="020B0604020202020204" pitchFamily="34" charset="0"/>
                <a:sym typeface="Arial Bold"/>
              </a:rPr>
              <a:t>Meet specific consumer needs: </a:t>
            </a:r>
            <a:r>
              <a:rPr lang="en-US" sz="1200" dirty="0">
                <a:solidFill>
                  <a:srgbClr val="545454"/>
                </a:solidFill>
                <a:latin typeface="Arial" panose="020B0604020202020204" pitchFamily="34" charset="0"/>
                <a:ea typeface="Arial"/>
                <a:cs typeface="Arial" panose="020B0604020202020204" pitchFamily="34" charset="0"/>
                <a:sym typeface="Arial"/>
              </a:rPr>
              <a:t>If a customer, prior to purchase, outlines specific requirements, the product must meet those needs.</a:t>
            </a:r>
          </a:p>
          <a:p>
            <a:pPr algn="l">
              <a:lnSpc>
                <a:spcPts val="973"/>
              </a:lnSpc>
            </a:pPr>
            <a:endParaRPr lang="en-US" sz="1200" dirty="0">
              <a:solidFill>
                <a:srgbClr val="545454"/>
              </a:solidFill>
              <a:latin typeface="Arial" panose="020B0604020202020204" pitchFamily="34" charset="0"/>
              <a:ea typeface="Arial"/>
              <a:cs typeface="Arial" panose="020B0604020202020204" pitchFamily="34" charset="0"/>
              <a:sym typeface="Arial"/>
            </a:endParaRPr>
          </a:p>
          <a:p>
            <a:pPr marL="200209" lvl="1" indent="-100104" algn="l">
              <a:lnSpc>
                <a:spcPts val="973"/>
              </a:lnSpc>
              <a:buFont typeface="Arial"/>
              <a:buChar char="•"/>
            </a:pPr>
            <a:r>
              <a:rPr lang="en-US" sz="1200" b="1" dirty="0">
                <a:solidFill>
                  <a:srgbClr val="545454"/>
                </a:solidFill>
                <a:latin typeface="Arial" panose="020B0604020202020204" pitchFamily="34" charset="0"/>
                <a:ea typeface="Arial Bold"/>
                <a:cs typeface="Arial" panose="020B0604020202020204" pitchFamily="34" charset="0"/>
                <a:sym typeface="Arial Bold"/>
              </a:rPr>
              <a:t>Reasonable expectations:</a:t>
            </a:r>
            <a:r>
              <a:rPr lang="en-US" sz="1200" dirty="0">
                <a:solidFill>
                  <a:srgbClr val="545454"/>
                </a:solidFill>
                <a:latin typeface="Arial" panose="020B0604020202020204" pitchFamily="34" charset="0"/>
                <a:ea typeface="Arial"/>
                <a:cs typeface="Arial" panose="020B0604020202020204" pitchFamily="34" charset="0"/>
                <a:sym typeface="Arial"/>
              </a:rPr>
              <a:t> The product should function as expected for its use, without faults, for a reasonable time.</a:t>
            </a:r>
          </a:p>
        </p:txBody>
      </p:sp>
      <p:sp>
        <p:nvSpPr>
          <p:cNvPr id="21" name="TextBox 21"/>
          <p:cNvSpPr txBox="1"/>
          <p:nvPr/>
        </p:nvSpPr>
        <p:spPr>
          <a:xfrm>
            <a:off x="269503" y="5434009"/>
            <a:ext cx="2856336" cy="2439579"/>
          </a:xfrm>
          <a:prstGeom prst="rect">
            <a:avLst/>
          </a:prstGeom>
        </p:spPr>
        <p:txBody>
          <a:bodyPr wrap="square" lIns="0" tIns="0" rIns="0" bIns="0" rtlCol="0" anchor="t">
            <a:spAutoFit/>
          </a:bodyPr>
          <a:lstStyle/>
          <a:p>
            <a:pPr algn="l">
              <a:lnSpc>
                <a:spcPts val="973"/>
              </a:lnSpc>
              <a:spcBef>
                <a:spcPct val="0"/>
              </a:spcBef>
            </a:pPr>
            <a:r>
              <a:rPr lang="en-US" sz="1200" dirty="0">
                <a:solidFill>
                  <a:srgbClr val="545454"/>
                </a:solidFill>
                <a:latin typeface="Arial" panose="020B0604020202020204" pitchFamily="34" charset="0"/>
                <a:ea typeface="Arial"/>
                <a:cs typeface="Arial" panose="020B0604020202020204" pitchFamily="34" charset="0"/>
                <a:sym typeface="Arial"/>
              </a:rPr>
              <a:t>‘</a:t>
            </a:r>
            <a:r>
              <a:rPr lang="en-US" sz="1200" b="1" dirty="0">
                <a:solidFill>
                  <a:srgbClr val="545454"/>
                </a:solidFill>
                <a:latin typeface="Arial" panose="020B0604020202020204" pitchFamily="34" charset="0"/>
                <a:ea typeface="Arial Bold"/>
                <a:cs typeface="Arial" panose="020B0604020202020204" pitchFamily="34" charset="0"/>
                <a:sym typeface="Arial Bold"/>
              </a:rPr>
              <a:t>As described’</a:t>
            </a:r>
          </a:p>
          <a:p>
            <a:pPr algn="l">
              <a:lnSpc>
                <a:spcPts val="973"/>
              </a:lnSpc>
              <a:spcBef>
                <a:spcPct val="0"/>
              </a:spcBef>
            </a:pPr>
            <a:endParaRPr lang="en-US" sz="1200" b="1" dirty="0">
              <a:solidFill>
                <a:srgbClr val="545454"/>
              </a:solidFill>
              <a:latin typeface="Arial" panose="020B0604020202020204" pitchFamily="34" charset="0"/>
              <a:ea typeface="Arial Bold"/>
              <a:cs typeface="Arial" panose="020B0604020202020204" pitchFamily="34" charset="0"/>
              <a:sym typeface="Arial Bold"/>
            </a:endParaRPr>
          </a:p>
          <a:p>
            <a:pPr algn="l">
              <a:lnSpc>
                <a:spcPts val="973"/>
              </a:lnSpc>
              <a:spcBef>
                <a:spcPct val="0"/>
              </a:spcBef>
            </a:pPr>
            <a:r>
              <a:rPr lang="en-US" sz="1200" dirty="0">
                <a:solidFill>
                  <a:srgbClr val="545454"/>
                </a:solidFill>
                <a:latin typeface="Arial" panose="020B0604020202020204" pitchFamily="34" charset="0"/>
                <a:ea typeface="Arial"/>
                <a:cs typeface="Arial" panose="020B0604020202020204" pitchFamily="34" charset="0"/>
                <a:sym typeface="Arial"/>
              </a:rPr>
              <a:t>If your product is as described it will:</a:t>
            </a:r>
          </a:p>
          <a:p>
            <a:pPr algn="l">
              <a:lnSpc>
                <a:spcPts val="973"/>
              </a:lnSpc>
              <a:spcBef>
                <a:spcPct val="0"/>
              </a:spcBef>
            </a:pPr>
            <a:endParaRPr lang="en-US" sz="1200" dirty="0">
              <a:solidFill>
                <a:srgbClr val="545454"/>
              </a:solidFill>
              <a:latin typeface="Arial" panose="020B0604020202020204" pitchFamily="34" charset="0"/>
              <a:ea typeface="Arial"/>
              <a:cs typeface="Arial" panose="020B0604020202020204" pitchFamily="34" charset="0"/>
              <a:sym typeface="Arial"/>
            </a:endParaRPr>
          </a:p>
          <a:p>
            <a:pPr marL="200209" lvl="1" indent="-100104" algn="l">
              <a:lnSpc>
                <a:spcPts val="973"/>
              </a:lnSpc>
              <a:buFont typeface="Arial"/>
              <a:buChar char="•"/>
            </a:pPr>
            <a:r>
              <a:rPr lang="en-US" sz="1200" b="1" dirty="0">
                <a:solidFill>
                  <a:srgbClr val="545454"/>
                </a:solidFill>
                <a:latin typeface="Arial" panose="020B0604020202020204" pitchFamily="34" charset="0"/>
                <a:ea typeface="Arial Bold"/>
                <a:cs typeface="Arial" panose="020B0604020202020204" pitchFamily="34" charset="0"/>
                <a:sym typeface="Arial Bold"/>
              </a:rPr>
              <a:t>Match the description given by you, the seller:</a:t>
            </a:r>
            <a:r>
              <a:rPr lang="en-US" sz="1200" dirty="0">
                <a:solidFill>
                  <a:srgbClr val="545454"/>
                </a:solidFill>
                <a:latin typeface="Arial" panose="020B0604020202020204" pitchFamily="34" charset="0"/>
                <a:ea typeface="Arial"/>
                <a:cs typeface="Arial" panose="020B0604020202020204" pitchFamily="34" charset="0"/>
                <a:sym typeface="Arial"/>
              </a:rPr>
              <a:t> The product must correspond to any detail, representation or image made by the seller before the purchase.</a:t>
            </a:r>
          </a:p>
          <a:p>
            <a:pPr algn="l">
              <a:lnSpc>
                <a:spcPts val="973"/>
              </a:lnSpc>
            </a:pPr>
            <a:endParaRPr lang="en-US" sz="1200" dirty="0">
              <a:solidFill>
                <a:srgbClr val="545454"/>
              </a:solidFill>
              <a:latin typeface="Arial" panose="020B0604020202020204" pitchFamily="34" charset="0"/>
              <a:ea typeface="Arial"/>
              <a:cs typeface="Arial" panose="020B0604020202020204" pitchFamily="34" charset="0"/>
              <a:sym typeface="Arial"/>
            </a:endParaRPr>
          </a:p>
          <a:p>
            <a:pPr marL="200209" lvl="1" indent="-100104" algn="l">
              <a:lnSpc>
                <a:spcPts val="973"/>
              </a:lnSpc>
              <a:buFont typeface="Arial"/>
              <a:buChar char="•"/>
            </a:pPr>
            <a:r>
              <a:rPr lang="en-US" sz="1200" b="1" dirty="0">
                <a:solidFill>
                  <a:srgbClr val="545454"/>
                </a:solidFill>
                <a:latin typeface="Arial" panose="020B0604020202020204" pitchFamily="34" charset="0"/>
                <a:ea typeface="Arial Bold"/>
                <a:cs typeface="Arial" panose="020B0604020202020204" pitchFamily="34" charset="0"/>
                <a:sym typeface="Arial Bold"/>
              </a:rPr>
              <a:t>Be accurately represented: </a:t>
            </a:r>
            <a:r>
              <a:rPr lang="en-US" sz="1200" dirty="0">
                <a:solidFill>
                  <a:srgbClr val="545454"/>
                </a:solidFill>
                <a:latin typeface="Arial" panose="020B0604020202020204" pitchFamily="34" charset="0"/>
                <a:ea typeface="Arial"/>
                <a:cs typeface="Arial" panose="020B0604020202020204" pitchFamily="34" charset="0"/>
                <a:sym typeface="Arial"/>
              </a:rPr>
              <a:t>The product must not be different from how it was described in characteristics, quantity or quality.</a:t>
            </a:r>
          </a:p>
          <a:p>
            <a:pPr algn="l">
              <a:lnSpc>
                <a:spcPts val="973"/>
              </a:lnSpc>
            </a:pPr>
            <a:endParaRPr lang="en-US" sz="1200" dirty="0">
              <a:solidFill>
                <a:srgbClr val="545454"/>
              </a:solidFill>
              <a:latin typeface="Arial" panose="020B0604020202020204" pitchFamily="34" charset="0"/>
              <a:ea typeface="Arial"/>
              <a:cs typeface="Arial" panose="020B0604020202020204" pitchFamily="34" charset="0"/>
              <a:sym typeface="Arial"/>
            </a:endParaRPr>
          </a:p>
          <a:p>
            <a:pPr marL="200209" lvl="1" indent="-100104" algn="l">
              <a:lnSpc>
                <a:spcPts val="973"/>
              </a:lnSpc>
              <a:buFont typeface="Arial"/>
              <a:buChar char="•"/>
            </a:pPr>
            <a:r>
              <a:rPr lang="en-US" sz="1200" b="1" dirty="0">
                <a:solidFill>
                  <a:srgbClr val="545454"/>
                </a:solidFill>
                <a:latin typeface="Arial" panose="020B0604020202020204" pitchFamily="34" charset="0"/>
                <a:ea typeface="Arial Bold"/>
                <a:cs typeface="Arial" panose="020B0604020202020204" pitchFamily="34" charset="0"/>
                <a:sym typeface="Arial Bold"/>
              </a:rPr>
              <a:t>Match the model of the sample product:</a:t>
            </a:r>
            <a:r>
              <a:rPr lang="en-US" sz="1200" dirty="0">
                <a:solidFill>
                  <a:srgbClr val="545454"/>
                </a:solidFill>
                <a:latin typeface="Arial" panose="020B0604020202020204" pitchFamily="34" charset="0"/>
                <a:ea typeface="Arial"/>
                <a:cs typeface="Arial" panose="020B0604020202020204" pitchFamily="34" charset="0"/>
                <a:sym typeface="Arial"/>
              </a:rPr>
              <a:t> If a sample product has been shown then the actual product should be the same.</a:t>
            </a:r>
          </a:p>
        </p:txBody>
      </p:sp>
      <p:sp>
        <p:nvSpPr>
          <p:cNvPr id="22" name="TextBox 22"/>
          <p:cNvSpPr txBox="1"/>
          <p:nvPr/>
        </p:nvSpPr>
        <p:spPr>
          <a:xfrm>
            <a:off x="3818813" y="8330168"/>
            <a:ext cx="3159837" cy="1798377"/>
          </a:xfrm>
          <a:prstGeom prst="rect">
            <a:avLst/>
          </a:prstGeom>
        </p:spPr>
        <p:txBody>
          <a:bodyPr wrap="square" lIns="0" tIns="0" rIns="0" bIns="0" rtlCol="0" anchor="t">
            <a:spAutoFit/>
          </a:bodyPr>
          <a:lstStyle/>
          <a:p>
            <a:pPr algn="l">
              <a:lnSpc>
                <a:spcPts val="973"/>
              </a:lnSpc>
              <a:spcBef>
                <a:spcPct val="0"/>
              </a:spcBef>
            </a:pPr>
            <a:r>
              <a:rPr lang="en-US" sz="1200" b="1" dirty="0">
                <a:solidFill>
                  <a:srgbClr val="545454"/>
                </a:solidFill>
                <a:latin typeface="Arial" panose="020B0604020202020204" pitchFamily="34" charset="0"/>
                <a:ea typeface="Arial Bold"/>
                <a:cs typeface="Arial" panose="020B0604020202020204" pitchFamily="34" charset="0"/>
                <a:sym typeface="Arial Bold"/>
              </a:rPr>
              <a:t>‘Free from defects or faults’</a:t>
            </a:r>
          </a:p>
          <a:p>
            <a:pPr algn="l">
              <a:lnSpc>
                <a:spcPts val="973"/>
              </a:lnSpc>
              <a:spcBef>
                <a:spcPct val="0"/>
              </a:spcBef>
            </a:pPr>
            <a:endParaRPr lang="en-US" sz="1200" b="1" dirty="0">
              <a:solidFill>
                <a:srgbClr val="545454"/>
              </a:solidFill>
              <a:latin typeface="Arial" panose="020B0604020202020204" pitchFamily="34" charset="0"/>
              <a:ea typeface="Arial Bold"/>
              <a:cs typeface="Arial" panose="020B0604020202020204" pitchFamily="34" charset="0"/>
              <a:sym typeface="Arial Bold"/>
            </a:endParaRPr>
          </a:p>
          <a:p>
            <a:pPr marL="200209" lvl="1" indent="-100104" algn="l">
              <a:lnSpc>
                <a:spcPts val="973"/>
              </a:lnSpc>
              <a:buFont typeface="Arial"/>
              <a:buChar char="•"/>
            </a:pPr>
            <a:r>
              <a:rPr lang="en-US" sz="1200" b="1" dirty="0">
                <a:solidFill>
                  <a:srgbClr val="545454"/>
                </a:solidFill>
                <a:latin typeface="Arial" panose="020B0604020202020204" pitchFamily="34" charset="0"/>
                <a:ea typeface="Arial Bold"/>
                <a:cs typeface="Arial" panose="020B0604020202020204" pitchFamily="34" charset="0"/>
                <a:sym typeface="Arial Bold"/>
              </a:rPr>
              <a:t>No manufacturing or material defects:</a:t>
            </a:r>
            <a:r>
              <a:rPr lang="en-US" sz="1200" dirty="0">
                <a:solidFill>
                  <a:srgbClr val="545454"/>
                </a:solidFill>
                <a:latin typeface="Arial" panose="020B0604020202020204" pitchFamily="34" charset="0"/>
                <a:ea typeface="Arial"/>
                <a:cs typeface="Arial" panose="020B0604020202020204" pitchFamily="34" charset="0"/>
                <a:sym typeface="Arial"/>
              </a:rPr>
              <a:t> The product must be made correctly without any physical flaws or imperfections caused during the production process.</a:t>
            </a:r>
          </a:p>
          <a:p>
            <a:pPr algn="l">
              <a:lnSpc>
                <a:spcPts val="973"/>
              </a:lnSpc>
            </a:pPr>
            <a:endParaRPr lang="en-US" sz="1200" dirty="0">
              <a:solidFill>
                <a:srgbClr val="545454"/>
              </a:solidFill>
              <a:latin typeface="Arial" panose="020B0604020202020204" pitchFamily="34" charset="0"/>
              <a:ea typeface="Arial"/>
              <a:cs typeface="Arial" panose="020B0604020202020204" pitchFamily="34" charset="0"/>
              <a:sym typeface="Arial"/>
            </a:endParaRPr>
          </a:p>
          <a:p>
            <a:pPr marL="200209" lvl="1" indent="-100104" algn="l">
              <a:lnSpc>
                <a:spcPts val="973"/>
              </a:lnSpc>
              <a:buFont typeface="Arial"/>
              <a:buChar char="•"/>
            </a:pPr>
            <a:r>
              <a:rPr lang="en-US" sz="1200" b="1" dirty="0">
                <a:solidFill>
                  <a:srgbClr val="545454"/>
                </a:solidFill>
                <a:latin typeface="Arial" panose="020B0604020202020204" pitchFamily="34" charset="0"/>
                <a:ea typeface="Arial Bold"/>
                <a:cs typeface="Arial" panose="020B0604020202020204" pitchFamily="34" charset="0"/>
                <a:sym typeface="Arial Bold"/>
              </a:rPr>
              <a:t>No functional faults:</a:t>
            </a:r>
            <a:r>
              <a:rPr lang="en-US" sz="1200" dirty="0">
                <a:solidFill>
                  <a:srgbClr val="545454"/>
                </a:solidFill>
                <a:latin typeface="Arial" panose="020B0604020202020204" pitchFamily="34" charset="0"/>
                <a:ea typeface="Arial"/>
                <a:cs typeface="Arial" panose="020B0604020202020204" pitchFamily="34" charset="0"/>
                <a:sym typeface="Arial"/>
              </a:rPr>
              <a:t> The product must work without malfunctioning.</a:t>
            </a:r>
          </a:p>
          <a:p>
            <a:pPr algn="l">
              <a:lnSpc>
                <a:spcPts val="973"/>
              </a:lnSpc>
            </a:pPr>
            <a:endParaRPr lang="en-US" sz="1200" dirty="0">
              <a:solidFill>
                <a:srgbClr val="545454"/>
              </a:solidFill>
              <a:latin typeface="Arial" panose="020B0604020202020204" pitchFamily="34" charset="0"/>
              <a:ea typeface="Arial"/>
              <a:cs typeface="Arial" panose="020B0604020202020204" pitchFamily="34" charset="0"/>
              <a:sym typeface="Arial"/>
            </a:endParaRPr>
          </a:p>
          <a:p>
            <a:pPr marL="200209" lvl="1" indent="-100104" algn="l">
              <a:lnSpc>
                <a:spcPts val="973"/>
              </a:lnSpc>
              <a:buFont typeface="Arial"/>
              <a:buChar char="•"/>
            </a:pPr>
            <a:r>
              <a:rPr lang="en-US" sz="1200" b="1" dirty="0">
                <a:solidFill>
                  <a:srgbClr val="545454"/>
                </a:solidFill>
                <a:latin typeface="Arial" panose="020B0604020202020204" pitchFamily="34" charset="0"/>
                <a:ea typeface="Arial Bold"/>
                <a:cs typeface="Arial" panose="020B0604020202020204" pitchFamily="34" charset="0"/>
                <a:sym typeface="Arial Bold"/>
              </a:rPr>
              <a:t>No hidden or latent defects:</a:t>
            </a:r>
            <a:r>
              <a:rPr lang="en-US" sz="1200" dirty="0">
                <a:solidFill>
                  <a:srgbClr val="545454"/>
                </a:solidFill>
                <a:latin typeface="Arial" panose="020B0604020202020204" pitchFamily="34" charset="0"/>
                <a:ea typeface="Arial"/>
                <a:cs typeface="Arial" panose="020B0604020202020204" pitchFamily="34" charset="0"/>
                <a:sym typeface="Arial"/>
              </a:rPr>
              <a:t> The product must not have any underlying defects, that were not have been obvious at the time of purchase but affect its use later.</a:t>
            </a:r>
          </a:p>
        </p:txBody>
      </p:sp>
      <p:sp>
        <p:nvSpPr>
          <p:cNvPr id="26" name="Title 25">
            <a:extLst>
              <a:ext uri="{FF2B5EF4-FFF2-40B4-BE49-F238E27FC236}">
                <a16:creationId xmlns:a16="http://schemas.microsoft.com/office/drawing/2014/main" id="{6E5CED94-516A-A52F-6973-E49C1C1831BD}"/>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GB" dirty="0"/>
              <a:t>General requirements under the CRA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8100000">
            <a:off x="5292000" y="-244669"/>
            <a:ext cx="3024000" cy="2001338"/>
          </a:xfrm>
          <a:custGeom>
            <a:avLst/>
            <a:gdLst/>
            <a:ahLst/>
            <a:cxnLst/>
            <a:rect l="l" t="t" r="r" b="b"/>
            <a:pathLst>
              <a:path w="3024000" h="2001338">
                <a:moveTo>
                  <a:pt x="0" y="0"/>
                </a:moveTo>
                <a:lnTo>
                  <a:pt x="3024000" y="0"/>
                </a:lnTo>
                <a:lnTo>
                  <a:pt x="3024000" y="2001338"/>
                </a:lnTo>
                <a:lnTo>
                  <a:pt x="0" y="2001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8" name="TextBox 8"/>
          <p:cNvSpPr txBox="1"/>
          <p:nvPr/>
        </p:nvSpPr>
        <p:spPr>
          <a:xfrm>
            <a:off x="249500" y="394054"/>
            <a:ext cx="4815465" cy="490775"/>
          </a:xfrm>
          <a:prstGeom prst="rect">
            <a:avLst/>
          </a:prstGeom>
        </p:spPr>
        <p:txBody>
          <a:bodyPr lIns="0" tIns="0" rIns="0" bIns="0" rtlCol="0" anchor="t">
            <a:spAutoFit/>
          </a:bodyPr>
          <a:lstStyle/>
          <a:p>
            <a:pPr marL="0" lvl="0" indent="0">
              <a:lnSpc>
                <a:spcPts val="4166"/>
              </a:lnSpc>
              <a:spcBef>
                <a:spcPct val="0"/>
              </a:spcBef>
            </a:pPr>
            <a:r>
              <a:rPr lang="en-US" sz="3000" b="1" dirty="0">
                <a:solidFill>
                  <a:srgbClr val="545454"/>
                </a:solidFill>
                <a:latin typeface="Arial Bold"/>
                <a:ea typeface="Arial Bold"/>
                <a:cs typeface="Arial Bold"/>
                <a:sym typeface="Arial Bold"/>
              </a:rPr>
              <a:t>Consumer remedies</a:t>
            </a:r>
          </a:p>
        </p:txBody>
      </p:sp>
      <p:sp>
        <p:nvSpPr>
          <p:cNvPr id="11" name="Freeform 11">
            <a:extLst>
              <a:ext uri="{C183D7F6-B498-43B3-948B-1728B52AA6E4}">
                <adec:decorative xmlns:adec="http://schemas.microsoft.com/office/drawing/2017/decorative" val="1"/>
              </a:ext>
            </a:extLst>
          </p:cNvPr>
          <p:cNvSpPr/>
          <p:nvPr/>
        </p:nvSpPr>
        <p:spPr>
          <a:xfrm rot="-5400000">
            <a:off x="-175035" y="7565592"/>
            <a:ext cx="3126408" cy="3126408"/>
          </a:xfrm>
          <a:custGeom>
            <a:avLst/>
            <a:gdLst/>
            <a:ahLst/>
            <a:cxnLst/>
            <a:rect l="l" t="t" r="r" b="b"/>
            <a:pathLst>
              <a:path w="3126408" h="3126408">
                <a:moveTo>
                  <a:pt x="0" y="0"/>
                </a:moveTo>
                <a:lnTo>
                  <a:pt x="3126408" y="0"/>
                </a:lnTo>
                <a:lnTo>
                  <a:pt x="3126408" y="3126408"/>
                </a:lnTo>
                <a:lnTo>
                  <a:pt x="0" y="31264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12" name="Group 12">
            <a:extLst>
              <a:ext uri="{C183D7F6-B498-43B3-948B-1728B52AA6E4}">
                <adec:decorative xmlns:adec="http://schemas.microsoft.com/office/drawing/2017/decorative" val="1"/>
              </a:ext>
            </a:extLst>
          </p:cNvPr>
          <p:cNvGrpSpPr/>
          <p:nvPr/>
        </p:nvGrpSpPr>
        <p:grpSpPr>
          <a:xfrm>
            <a:off x="287191" y="1825014"/>
            <a:ext cx="5799295" cy="2052950"/>
            <a:chOff x="0" y="0"/>
            <a:chExt cx="6880698" cy="2413740"/>
          </a:xfrm>
        </p:grpSpPr>
        <p:sp>
          <p:nvSpPr>
            <p:cNvPr id="13" name="Freeform 13"/>
            <p:cNvSpPr/>
            <p:nvPr/>
          </p:nvSpPr>
          <p:spPr>
            <a:xfrm>
              <a:off x="0" y="0"/>
              <a:ext cx="6880698" cy="2413740"/>
            </a:xfrm>
            <a:custGeom>
              <a:avLst/>
              <a:gdLst/>
              <a:ahLst/>
              <a:cxnLst/>
              <a:rect l="l" t="t" r="r" b="b"/>
              <a:pathLst>
                <a:path w="6880698" h="2413740">
                  <a:moveTo>
                    <a:pt x="6433150" y="2413740"/>
                  </a:moveTo>
                  <a:lnTo>
                    <a:pt x="447547" y="2413740"/>
                  </a:lnTo>
                  <a:cubicBezTo>
                    <a:pt x="200435" y="2413740"/>
                    <a:pt x="0" y="2307913"/>
                    <a:pt x="0" y="2178165"/>
                  </a:cubicBezTo>
                  <a:lnTo>
                    <a:pt x="0" y="236300"/>
                  </a:lnTo>
                  <a:cubicBezTo>
                    <a:pt x="0" y="105828"/>
                    <a:pt x="200435" y="0"/>
                    <a:pt x="447547" y="0"/>
                  </a:cubicBezTo>
                  <a:lnTo>
                    <a:pt x="6433150" y="0"/>
                  </a:lnTo>
                  <a:cubicBezTo>
                    <a:pt x="6680262" y="0"/>
                    <a:pt x="6880698" y="105828"/>
                    <a:pt x="6880698" y="236300"/>
                  </a:cubicBezTo>
                  <a:lnTo>
                    <a:pt x="6880698" y="2178165"/>
                  </a:lnTo>
                  <a:cubicBezTo>
                    <a:pt x="6880698" y="2307913"/>
                    <a:pt x="6680262" y="2413740"/>
                    <a:pt x="6433150" y="2413740"/>
                  </a:cubicBezTo>
                  <a:close/>
                </a:path>
              </a:pathLst>
            </a:custGeom>
            <a:solidFill>
              <a:schemeClr val="bg1">
                <a:lumMod val="95000"/>
              </a:schemeClr>
            </a:solidFill>
            <a:ln w="12700">
              <a:solidFill>
                <a:srgbClr val="000000"/>
              </a:solidFill>
            </a:ln>
          </p:spPr>
          <p:txBody>
            <a:bodyPr/>
            <a:lstStyle/>
            <a:p>
              <a:endParaRPr lang="en-GB" dirty="0"/>
            </a:p>
          </p:txBody>
        </p:sp>
      </p:grpSp>
      <p:grpSp>
        <p:nvGrpSpPr>
          <p:cNvPr id="15" name="Group 15">
            <a:extLst>
              <a:ext uri="{C183D7F6-B498-43B3-948B-1728B52AA6E4}">
                <adec:decorative xmlns:adec="http://schemas.microsoft.com/office/drawing/2017/decorative" val="1"/>
              </a:ext>
            </a:extLst>
          </p:cNvPr>
          <p:cNvGrpSpPr/>
          <p:nvPr/>
        </p:nvGrpSpPr>
        <p:grpSpPr>
          <a:xfrm>
            <a:off x="1959571" y="5382993"/>
            <a:ext cx="5056810" cy="2537951"/>
            <a:chOff x="0" y="0"/>
            <a:chExt cx="6880698" cy="2129886"/>
          </a:xfrm>
        </p:grpSpPr>
        <p:sp>
          <p:nvSpPr>
            <p:cNvPr id="16" name="Freeform 16"/>
            <p:cNvSpPr/>
            <p:nvPr/>
          </p:nvSpPr>
          <p:spPr>
            <a:xfrm>
              <a:off x="0" y="0"/>
              <a:ext cx="6880698" cy="2129886"/>
            </a:xfrm>
            <a:custGeom>
              <a:avLst/>
              <a:gdLst/>
              <a:ahLst/>
              <a:cxnLst/>
              <a:rect l="l" t="t" r="r" b="b"/>
              <a:pathLst>
                <a:path w="6880698" h="2129886">
                  <a:moveTo>
                    <a:pt x="6433150" y="2129886"/>
                  </a:moveTo>
                  <a:lnTo>
                    <a:pt x="447547" y="2129886"/>
                  </a:lnTo>
                  <a:cubicBezTo>
                    <a:pt x="200435" y="2129886"/>
                    <a:pt x="0" y="2036503"/>
                    <a:pt x="0" y="1922014"/>
                  </a:cubicBezTo>
                  <a:lnTo>
                    <a:pt x="0" y="208511"/>
                  </a:lnTo>
                  <a:cubicBezTo>
                    <a:pt x="0" y="93382"/>
                    <a:pt x="200435" y="0"/>
                    <a:pt x="447547" y="0"/>
                  </a:cubicBezTo>
                  <a:lnTo>
                    <a:pt x="6433150" y="0"/>
                  </a:lnTo>
                  <a:cubicBezTo>
                    <a:pt x="6680262" y="0"/>
                    <a:pt x="6880698" y="93382"/>
                    <a:pt x="6880698" y="208511"/>
                  </a:cubicBezTo>
                  <a:lnTo>
                    <a:pt x="6880698" y="1922014"/>
                  </a:lnTo>
                  <a:cubicBezTo>
                    <a:pt x="6880698" y="2036503"/>
                    <a:pt x="6680262" y="2129886"/>
                    <a:pt x="6433150" y="2129886"/>
                  </a:cubicBezTo>
                  <a:close/>
                </a:path>
              </a:pathLst>
            </a:custGeom>
            <a:solidFill>
              <a:schemeClr val="bg1">
                <a:lumMod val="95000"/>
              </a:schemeClr>
            </a:solidFill>
            <a:ln w="12700">
              <a:solidFill>
                <a:srgbClr val="000000"/>
              </a:solidFill>
            </a:ln>
          </p:spPr>
          <p:txBody>
            <a:bodyPr/>
            <a:lstStyle/>
            <a:p>
              <a:endParaRPr lang="en-GB" dirty="0"/>
            </a:p>
          </p:txBody>
        </p:sp>
      </p:grpSp>
      <p:sp>
        <p:nvSpPr>
          <p:cNvPr id="18" name="Freeform 18">
            <a:extLst>
              <a:ext uri="{C183D7F6-B498-43B3-948B-1728B52AA6E4}">
                <adec:decorative xmlns:adec="http://schemas.microsoft.com/office/drawing/2017/decorative" val="1"/>
              </a:ext>
            </a:extLst>
          </p:cNvPr>
          <p:cNvSpPr/>
          <p:nvPr/>
        </p:nvSpPr>
        <p:spPr>
          <a:xfrm>
            <a:off x="172214" y="5666590"/>
            <a:ext cx="1650228" cy="1650228"/>
          </a:xfrm>
          <a:custGeom>
            <a:avLst/>
            <a:gdLst/>
            <a:ahLst/>
            <a:cxnLst/>
            <a:rect l="l" t="t" r="r" b="b"/>
            <a:pathLst>
              <a:path w="1650228" h="1650228">
                <a:moveTo>
                  <a:pt x="0" y="0"/>
                </a:moveTo>
                <a:lnTo>
                  <a:pt x="1650228" y="0"/>
                </a:lnTo>
                <a:lnTo>
                  <a:pt x="1650228" y="1650228"/>
                </a:lnTo>
                <a:lnTo>
                  <a:pt x="0" y="16502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19" name="Freeform 19">
            <a:extLst>
              <a:ext uri="{C183D7F6-B498-43B3-948B-1728B52AA6E4}">
                <adec:decorative xmlns:adec="http://schemas.microsoft.com/office/drawing/2017/decorative" val="1"/>
              </a:ext>
            </a:extLst>
          </p:cNvPr>
          <p:cNvSpPr/>
          <p:nvPr/>
        </p:nvSpPr>
        <p:spPr>
          <a:xfrm>
            <a:off x="4837286" y="8280731"/>
            <a:ext cx="1913699" cy="1489206"/>
          </a:xfrm>
          <a:custGeom>
            <a:avLst/>
            <a:gdLst/>
            <a:ahLst/>
            <a:cxnLst/>
            <a:rect l="l" t="t" r="r" b="b"/>
            <a:pathLst>
              <a:path w="1913699" h="1489206">
                <a:moveTo>
                  <a:pt x="0" y="0"/>
                </a:moveTo>
                <a:lnTo>
                  <a:pt x="1913698" y="0"/>
                </a:lnTo>
                <a:lnTo>
                  <a:pt x="1913698" y="1489205"/>
                </a:lnTo>
                <a:lnTo>
                  <a:pt x="0" y="14892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21" name="TextBox 21"/>
          <p:cNvSpPr txBox="1"/>
          <p:nvPr/>
        </p:nvSpPr>
        <p:spPr>
          <a:xfrm>
            <a:off x="385628" y="1906126"/>
            <a:ext cx="5602422" cy="2152705"/>
          </a:xfrm>
          <a:prstGeom prst="rect">
            <a:avLst/>
          </a:prstGeom>
        </p:spPr>
        <p:txBody>
          <a:bodyPr wrap="square" lIns="0" tIns="0" rIns="0" bIns="0" rtlCol="0" anchor="t">
            <a:spAutoFit/>
          </a:bodyPr>
          <a:lstStyle/>
          <a:p>
            <a:pPr algn="l">
              <a:lnSpc>
                <a:spcPts val="1302"/>
              </a:lnSpc>
            </a:pPr>
            <a:r>
              <a:rPr lang="en-US" sz="1200" b="1" dirty="0">
                <a:latin typeface="Arial Bold"/>
                <a:ea typeface="Arial Bold"/>
                <a:cs typeface="Arial Bold"/>
                <a:sym typeface="Arial Bold"/>
              </a:rPr>
              <a:t>Consumer Remedies for Faulty Goods</a:t>
            </a:r>
          </a:p>
          <a:p>
            <a:pPr algn="l">
              <a:lnSpc>
                <a:spcPts val="1302"/>
              </a:lnSpc>
            </a:pPr>
            <a:endParaRPr lang="en-US" sz="1200" b="1" dirty="0">
              <a:latin typeface="Arial Bold"/>
              <a:ea typeface="Arial Bold"/>
              <a:cs typeface="Arial Bold"/>
              <a:sym typeface="Arial Bold"/>
            </a:endParaRPr>
          </a:p>
          <a:p>
            <a:pPr algn="l">
              <a:lnSpc>
                <a:spcPts val="1302"/>
              </a:lnSpc>
            </a:pPr>
            <a:r>
              <a:rPr lang="en-US" sz="1200" dirty="0">
                <a:latin typeface="Arial"/>
                <a:ea typeface="Arial"/>
                <a:cs typeface="Arial"/>
                <a:sym typeface="Arial"/>
              </a:rPr>
              <a:t>If goods fail to meet the above standards, consumers are entitled to the following remedies:</a:t>
            </a:r>
          </a:p>
          <a:p>
            <a:pPr algn="l">
              <a:lnSpc>
                <a:spcPts val="1302"/>
              </a:lnSpc>
            </a:pPr>
            <a:endParaRPr lang="en-US" sz="1200" dirty="0">
              <a:latin typeface="Arial"/>
              <a:ea typeface="Arial"/>
              <a:cs typeface="Arial"/>
              <a:sym typeface="Arial"/>
            </a:endParaRPr>
          </a:p>
          <a:p>
            <a:pPr marL="200787" lvl="1" indent="-100394" algn="l">
              <a:lnSpc>
                <a:spcPts val="1302"/>
              </a:lnSpc>
              <a:buFont typeface="Arial"/>
              <a:buChar char="•"/>
            </a:pPr>
            <a:r>
              <a:rPr lang="en-US" sz="1200" b="1" dirty="0">
                <a:latin typeface="Arial"/>
                <a:ea typeface="Arial"/>
                <a:cs typeface="Arial"/>
                <a:sym typeface="Arial"/>
              </a:rPr>
              <a:t>Short-term right to reject </a:t>
            </a:r>
            <a:r>
              <a:rPr lang="en-US" sz="1200" dirty="0">
                <a:latin typeface="Arial"/>
                <a:ea typeface="Arial"/>
                <a:cs typeface="Arial"/>
                <a:sym typeface="Arial"/>
              </a:rPr>
              <a:t>- Consumers can reject faulty goods within 30 days of purchase and claim a full refund.</a:t>
            </a:r>
          </a:p>
          <a:p>
            <a:pPr marL="200787" lvl="1" indent="-100394" algn="l">
              <a:lnSpc>
                <a:spcPts val="1302"/>
              </a:lnSpc>
              <a:buFont typeface="Arial"/>
              <a:buChar char="•"/>
            </a:pPr>
            <a:endParaRPr lang="en-US" sz="1200" dirty="0">
              <a:latin typeface="Arial"/>
              <a:ea typeface="Arial"/>
              <a:cs typeface="Arial"/>
              <a:sym typeface="Arial"/>
            </a:endParaRPr>
          </a:p>
          <a:p>
            <a:pPr marL="200787" lvl="1" indent="-100394" algn="l">
              <a:lnSpc>
                <a:spcPts val="1302"/>
              </a:lnSpc>
              <a:buFont typeface="Arial"/>
              <a:buChar char="•"/>
            </a:pPr>
            <a:r>
              <a:rPr lang="en-US" sz="1200" b="1" dirty="0">
                <a:latin typeface="Arial"/>
                <a:ea typeface="Arial"/>
                <a:cs typeface="Arial"/>
                <a:sym typeface="Arial"/>
              </a:rPr>
              <a:t>Repair or Replacement </a:t>
            </a:r>
            <a:r>
              <a:rPr lang="en-US" sz="1200" dirty="0">
                <a:latin typeface="Arial"/>
                <a:ea typeface="Arial"/>
                <a:cs typeface="Arial"/>
                <a:sym typeface="Arial"/>
              </a:rPr>
              <a:t>- Beyond the initial 30 days, consumers can request a repair or replacement. If these remedies are unsuccessful, they may be entitled to a price reduction or a final right to reject the goods for a refund.</a:t>
            </a:r>
          </a:p>
          <a:p>
            <a:pPr algn="l">
              <a:lnSpc>
                <a:spcPts val="1302"/>
              </a:lnSpc>
              <a:spcBef>
                <a:spcPct val="0"/>
              </a:spcBef>
            </a:pPr>
            <a:endParaRPr lang="en-US" sz="930" dirty="0">
              <a:solidFill>
                <a:srgbClr val="545454"/>
              </a:solidFill>
              <a:latin typeface="Arial"/>
              <a:ea typeface="Arial"/>
              <a:cs typeface="Arial"/>
              <a:sym typeface="Arial"/>
            </a:endParaRPr>
          </a:p>
          <a:p>
            <a:pPr algn="l">
              <a:lnSpc>
                <a:spcPts val="1302"/>
              </a:lnSpc>
              <a:spcBef>
                <a:spcPct val="0"/>
              </a:spcBef>
            </a:pPr>
            <a:endParaRPr lang="en-US" sz="930" dirty="0">
              <a:solidFill>
                <a:srgbClr val="545454"/>
              </a:solidFill>
              <a:latin typeface="Arial"/>
              <a:ea typeface="Arial"/>
              <a:cs typeface="Arial"/>
              <a:sym typeface="Arial"/>
            </a:endParaRPr>
          </a:p>
        </p:txBody>
      </p:sp>
      <p:sp>
        <p:nvSpPr>
          <p:cNvPr id="22" name="TextBox 22"/>
          <p:cNvSpPr txBox="1"/>
          <p:nvPr/>
        </p:nvSpPr>
        <p:spPr>
          <a:xfrm>
            <a:off x="2233829" y="5555084"/>
            <a:ext cx="4579179" cy="2000548"/>
          </a:xfrm>
          <a:prstGeom prst="rect">
            <a:avLst/>
          </a:prstGeom>
        </p:spPr>
        <p:txBody>
          <a:bodyPr lIns="0" tIns="0" rIns="0" bIns="0" rtlCol="0" anchor="t">
            <a:spAutoFit/>
          </a:bodyPr>
          <a:lstStyle/>
          <a:p>
            <a:pPr algn="l">
              <a:lnSpc>
                <a:spcPts val="1302"/>
              </a:lnSpc>
            </a:pPr>
            <a:r>
              <a:rPr lang="en-US" sz="1200" b="1" dirty="0">
                <a:latin typeface="Arial" panose="020B0604020202020204" pitchFamily="34" charset="0"/>
                <a:ea typeface="Arial Bold"/>
                <a:cs typeface="Arial" panose="020B0604020202020204" pitchFamily="34" charset="0"/>
                <a:sym typeface="Arial Bold"/>
              </a:rPr>
              <a:t>Warranties and Guarantees</a:t>
            </a:r>
          </a:p>
          <a:p>
            <a:pPr algn="l">
              <a:lnSpc>
                <a:spcPts val="1302"/>
              </a:lnSpc>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pPr>
            <a:r>
              <a:rPr lang="en-US" sz="1200" dirty="0">
                <a:latin typeface="Arial" panose="020B0604020202020204" pitchFamily="34" charset="0"/>
                <a:ea typeface="Arial"/>
                <a:cs typeface="Arial" panose="020B0604020202020204" pitchFamily="34" charset="0"/>
                <a:sym typeface="Arial"/>
              </a:rPr>
              <a:t>Any additional warranties or guarantees offered are supplementary to the consumer’s statutory rights and cannot replace or reduce them. </a:t>
            </a:r>
          </a:p>
          <a:p>
            <a:pPr algn="l">
              <a:lnSpc>
                <a:spcPts val="1302"/>
              </a:lnSpc>
            </a:pPr>
            <a:endParaRPr lang="en-US" sz="1200" dirty="0">
              <a:latin typeface="Arial" panose="020B0604020202020204" pitchFamily="34" charset="0"/>
              <a:ea typeface="Arial"/>
              <a:cs typeface="Arial" panose="020B0604020202020204" pitchFamily="34" charset="0"/>
              <a:sym typeface="Arial"/>
            </a:endParaRPr>
          </a:p>
          <a:p>
            <a:pPr algn="l">
              <a:lnSpc>
                <a:spcPts val="1302"/>
              </a:lnSpc>
            </a:pPr>
            <a:r>
              <a:rPr lang="en-US" sz="1200" dirty="0">
                <a:latin typeface="Arial" panose="020B0604020202020204" pitchFamily="34" charset="0"/>
                <a:ea typeface="Arial"/>
                <a:cs typeface="Arial" panose="020B0604020202020204" pitchFamily="34" charset="0"/>
                <a:sym typeface="Arial"/>
              </a:rPr>
              <a:t>Even if a warranty has expired, consumers may still have rights under the Consumer Rights Act if the product is not of satisfactory quality, fit for purpose, or as described.</a:t>
            </a:r>
          </a:p>
          <a:p>
            <a:pPr algn="l">
              <a:lnSpc>
                <a:spcPts val="1302"/>
              </a:lnSpc>
            </a:pPr>
            <a:endParaRPr lang="en-US" sz="1200" dirty="0">
              <a:latin typeface="Arial" panose="020B0604020202020204" pitchFamily="34" charset="0"/>
              <a:ea typeface="Arial"/>
              <a:cs typeface="Arial" panose="020B0604020202020204" pitchFamily="34" charset="0"/>
              <a:sym typeface="Arial"/>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Used goods often have limited warranties or no warranty at all, unless you explicitly offer one.</a:t>
            </a:r>
          </a:p>
        </p:txBody>
      </p:sp>
      <p:sp>
        <p:nvSpPr>
          <p:cNvPr id="25" name="Title 24">
            <a:extLst>
              <a:ext uri="{FF2B5EF4-FFF2-40B4-BE49-F238E27FC236}">
                <a16:creationId xmlns:a16="http://schemas.microsoft.com/office/drawing/2014/main" id="{26BC7B22-70CF-C97A-40EA-339CBAC8EF7E}"/>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Consumer remedies</a:t>
            </a:r>
          </a:p>
        </p:txBody>
      </p:sp>
    </p:spTree>
    <p:extLst>
      <p:ext uri="{BB962C8B-B14F-4D97-AF65-F5344CB8AC3E}">
        <p14:creationId xmlns:p14="http://schemas.microsoft.com/office/powerpoint/2010/main" val="3603971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8100000">
            <a:off x="5292000" y="-244669"/>
            <a:ext cx="3024000" cy="2001338"/>
          </a:xfrm>
          <a:custGeom>
            <a:avLst/>
            <a:gdLst/>
            <a:ahLst/>
            <a:cxnLst/>
            <a:rect l="l" t="t" r="r" b="b"/>
            <a:pathLst>
              <a:path w="3024000" h="2001338">
                <a:moveTo>
                  <a:pt x="0" y="0"/>
                </a:moveTo>
                <a:lnTo>
                  <a:pt x="3024000" y="0"/>
                </a:lnTo>
                <a:lnTo>
                  <a:pt x="3024000" y="2001338"/>
                </a:lnTo>
                <a:lnTo>
                  <a:pt x="0" y="20013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grpSp>
        <p:nvGrpSpPr>
          <p:cNvPr id="5" name="Group 5">
            <a:extLst>
              <a:ext uri="{C183D7F6-B498-43B3-948B-1728B52AA6E4}">
                <adec:decorative xmlns:adec="http://schemas.microsoft.com/office/drawing/2017/decorative" val="1"/>
              </a:ext>
            </a:extLst>
          </p:cNvPr>
          <p:cNvGrpSpPr/>
          <p:nvPr/>
        </p:nvGrpSpPr>
        <p:grpSpPr>
          <a:xfrm>
            <a:off x="756000" y="1897842"/>
            <a:ext cx="5917850" cy="1674248"/>
            <a:chOff x="0" y="0"/>
            <a:chExt cx="6880698" cy="2278115"/>
          </a:xfrm>
          <a:solidFill>
            <a:schemeClr val="bg1">
              <a:lumMod val="95000"/>
            </a:schemeClr>
          </a:solidFill>
        </p:grpSpPr>
        <p:sp>
          <p:nvSpPr>
            <p:cNvPr id="6" name="Freeform 6"/>
            <p:cNvSpPr/>
            <p:nvPr/>
          </p:nvSpPr>
          <p:spPr>
            <a:xfrm>
              <a:off x="0" y="0"/>
              <a:ext cx="6880698" cy="2278115"/>
            </a:xfrm>
            <a:custGeom>
              <a:avLst/>
              <a:gdLst/>
              <a:ahLst/>
              <a:cxnLst/>
              <a:rect l="l" t="t" r="r" b="b"/>
              <a:pathLst>
                <a:path w="6880698" h="2278115">
                  <a:moveTo>
                    <a:pt x="6433150" y="2278115"/>
                  </a:moveTo>
                  <a:lnTo>
                    <a:pt x="447547" y="2278115"/>
                  </a:lnTo>
                  <a:cubicBezTo>
                    <a:pt x="200435" y="2278115"/>
                    <a:pt x="0" y="2178234"/>
                    <a:pt x="0" y="2055777"/>
                  </a:cubicBezTo>
                  <a:lnTo>
                    <a:pt x="0" y="223023"/>
                  </a:lnTo>
                  <a:cubicBezTo>
                    <a:pt x="0" y="99881"/>
                    <a:pt x="200435" y="0"/>
                    <a:pt x="447547" y="0"/>
                  </a:cubicBezTo>
                  <a:lnTo>
                    <a:pt x="6433150" y="0"/>
                  </a:lnTo>
                  <a:cubicBezTo>
                    <a:pt x="6680262" y="0"/>
                    <a:pt x="6880698" y="99881"/>
                    <a:pt x="6880698" y="223023"/>
                  </a:cubicBezTo>
                  <a:lnTo>
                    <a:pt x="6880698" y="2055777"/>
                  </a:lnTo>
                  <a:cubicBezTo>
                    <a:pt x="6880698" y="2178234"/>
                    <a:pt x="6680262" y="2278115"/>
                    <a:pt x="6433150" y="2278115"/>
                  </a:cubicBezTo>
                  <a:close/>
                </a:path>
              </a:pathLst>
            </a:custGeom>
            <a:grpFill/>
            <a:ln w="12700">
              <a:solidFill>
                <a:srgbClr val="000000"/>
              </a:solidFill>
            </a:ln>
          </p:spPr>
          <p:txBody>
            <a:bodyPr/>
            <a:lstStyle/>
            <a:p>
              <a:endParaRPr lang="en-GB" dirty="0"/>
            </a:p>
          </p:txBody>
        </p:sp>
      </p:grpSp>
      <p:grpSp>
        <p:nvGrpSpPr>
          <p:cNvPr id="7" name="Group 7">
            <a:extLst>
              <a:ext uri="{C183D7F6-B498-43B3-948B-1728B52AA6E4}">
                <adec:decorative xmlns:adec="http://schemas.microsoft.com/office/drawing/2017/decorative" val="1"/>
              </a:ext>
            </a:extLst>
          </p:cNvPr>
          <p:cNvGrpSpPr/>
          <p:nvPr/>
        </p:nvGrpSpPr>
        <p:grpSpPr>
          <a:xfrm>
            <a:off x="2011002" y="3777950"/>
            <a:ext cx="5056810" cy="1248810"/>
            <a:chOff x="0" y="0"/>
            <a:chExt cx="6880698" cy="1699229"/>
          </a:xfrm>
          <a:solidFill>
            <a:schemeClr val="bg1">
              <a:lumMod val="95000"/>
            </a:schemeClr>
          </a:solidFill>
        </p:grpSpPr>
        <p:sp>
          <p:nvSpPr>
            <p:cNvPr id="8" name="Freeform 8"/>
            <p:cNvSpPr/>
            <p:nvPr/>
          </p:nvSpPr>
          <p:spPr>
            <a:xfrm>
              <a:off x="0" y="0"/>
              <a:ext cx="6880698" cy="1699229"/>
            </a:xfrm>
            <a:custGeom>
              <a:avLst/>
              <a:gdLst/>
              <a:ahLst/>
              <a:cxnLst/>
              <a:rect l="l" t="t" r="r" b="b"/>
              <a:pathLst>
                <a:path w="6880698" h="1699229">
                  <a:moveTo>
                    <a:pt x="6433150" y="1699229"/>
                  </a:moveTo>
                  <a:lnTo>
                    <a:pt x="447547" y="1699229"/>
                  </a:lnTo>
                  <a:cubicBezTo>
                    <a:pt x="200435" y="1699229"/>
                    <a:pt x="0" y="1624729"/>
                    <a:pt x="0" y="1533389"/>
                  </a:cubicBezTo>
                  <a:lnTo>
                    <a:pt x="0" y="166351"/>
                  </a:lnTo>
                  <a:cubicBezTo>
                    <a:pt x="0" y="74501"/>
                    <a:pt x="200435" y="0"/>
                    <a:pt x="447547" y="0"/>
                  </a:cubicBezTo>
                  <a:lnTo>
                    <a:pt x="6433150" y="0"/>
                  </a:lnTo>
                  <a:cubicBezTo>
                    <a:pt x="6680262" y="0"/>
                    <a:pt x="6880698" y="74501"/>
                    <a:pt x="6880698" y="166351"/>
                  </a:cubicBezTo>
                  <a:lnTo>
                    <a:pt x="6880698" y="1533389"/>
                  </a:lnTo>
                  <a:cubicBezTo>
                    <a:pt x="6880698" y="1624729"/>
                    <a:pt x="6680262" y="1699229"/>
                    <a:pt x="6433150" y="1699229"/>
                  </a:cubicBezTo>
                  <a:close/>
                </a:path>
              </a:pathLst>
            </a:custGeom>
            <a:grpFill/>
            <a:ln w="12700">
              <a:solidFill>
                <a:srgbClr val="000000"/>
              </a:solidFill>
            </a:ln>
          </p:spPr>
          <p:txBody>
            <a:bodyPr/>
            <a:lstStyle/>
            <a:p>
              <a:endParaRPr lang="en-GB" dirty="0"/>
            </a:p>
          </p:txBody>
        </p:sp>
      </p:grpSp>
      <p:sp>
        <p:nvSpPr>
          <p:cNvPr id="9" name="Freeform 9">
            <a:extLst>
              <a:ext uri="{C183D7F6-B498-43B3-948B-1728B52AA6E4}">
                <adec:decorative xmlns:adec="http://schemas.microsoft.com/office/drawing/2017/decorative" val="1"/>
              </a:ext>
            </a:extLst>
          </p:cNvPr>
          <p:cNvSpPr/>
          <p:nvPr/>
        </p:nvSpPr>
        <p:spPr>
          <a:xfrm>
            <a:off x="1468240" y="215572"/>
            <a:ext cx="1563154" cy="1577495"/>
          </a:xfrm>
          <a:custGeom>
            <a:avLst/>
            <a:gdLst/>
            <a:ahLst/>
            <a:cxnLst/>
            <a:rect l="l" t="t" r="r" b="b"/>
            <a:pathLst>
              <a:path w="1563154" h="1577495">
                <a:moveTo>
                  <a:pt x="0" y="0"/>
                </a:moveTo>
                <a:lnTo>
                  <a:pt x="1563155" y="0"/>
                </a:lnTo>
                <a:lnTo>
                  <a:pt x="1563155" y="1577495"/>
                </a:lnTo>
                <a:lnTo>
                  <a:pt x="0" y="15774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dirty="0"/>
          </a:p>
        </p:txBody>
      </p:sp>
      <p:sp>
        <p:nvSpPr>
          <p:cNvPr id="10" name="TextBox 10"/>
          <p:cNvSpPr txBox="1"/>
          <p:nvPr/>
        </p:nvSpPr>
        <p:spPr>
          <a:xfrm>
            <a:off x="994816" y="2070414"/>
            <a:ext cx="5450434" cy="1333698"/>
          </a:xfrm>
          <a:prstGeom prst="rect">
            <a:avLst/>
          </a:prstGeom>
        </p:spPr>
        <p:txBody>
          <a:bodyPr wrap="square" lIns="0" tIns="0" rIns="0" bIns="0" rtlCol="0" anchor="t">
            <a:spAutoFit/>
          </a:bodyPr>
          <a:lstStyle/>
          <a:p>
            <a:pPr algn="l">
              <a:lnSpc>
                <a:spcPts val="1302"/>
              </a:lnSpc>
            </a:pPr>
            <a:r>
              <a:rPr lang="en-US" sz="1200" b="1" dirty="0">
                <a:latin typeface="Arial" panose="020B0604020202020204" pitchFamily="34" charset="0"/>
                <a:ea typeface="Arial Bold"/>
                <a:cs typeface="Arial" panose="020B0604020202020204" pitchFamily="34" charset="0"/>
                <a:sym typeface="Arial Bold"/>
              </a:rPr>
              <a:t>Refunds and Returns Policies</a:t>
            </a:r>
          </a:p>
          <a:p>
            <a:pPr algn="l">
              <a:lnSpc>
                <a:spcPts val="1302"/>
              </a:lnSpc>
            </a:pPr>
            <a:endParaRPr lang="en-US" sz="1200" b="1" dirty="0">
              <a:latin typeface="Arial" panose="020B0604020202020204" pitchFamily="34" charset="0"/>
              <a:ea typeface="Arial Bold"/>
              <a:cs typeface="Arial" panose="020B0604020202020204" pitchFamily="34" charset="0"/>
              <a:sym typeface="Arial Bold"/>
            </a:endParaRPr>
          </a:p>
          <a:p>
            <a:pPr marL="200787" lvl="1" indent="-100394">
              <a:lnSpc>
                <a:spcPts val="1302"/>
              </a:lnSpc>
              <a:buFont typeface="Arial"/>
              <a:buChar char="•"/>
            </a:pPr>
            <a:r>
              <a:rPr lang="en-US" sz="1200" b="1" dirty="0">
                <a:latin typeface="Arial" panose="020B0604020202020204" pitchFamily="34" charset="0"/>
                <a:ea typeface="Arial"/>
                <a:cs typeface="Arial" panose="020B0604020202020204" pitchFamily="34" charset="0"/>
                <a:sym typeface="Arial"/>
              </a:rPr>
              <a:t>Faulty Goods </a:t>
            </a:r>
            <a:r>
              <a:rPr lang="en-US" sz="1200" dirty="0">
                <a:latin typeface="Arial" panose="020B0604020202020204" pitchFamily="34" charset="0"/>
                <a:ea typeface="Arial"/>
                <a:cs typeface="Arial" panose="020B0604020202020204" pitchFamily="34" charset="0"/>
                <a:sym typeface="Arial"/>
              </a:rPr>
              <a:t>- You must offer a full refund if an item is faulty, not as described, or doesn’t do what it’s supposed to.</a:t>
            </a:r>
          </a:p>
          <a:p>
            <a:pPr marL="200787" lvl="1" indent="-100394">
              <a:lnSpc>
                <a:spcPts val="1302"/>
              </a:lnSpc>
              <a:buFont typeface="Arial"/>
              <a:buChar char="•"/>
            </a:pPr>
            <a:endParaRPr lang="en-US" sz="1200" dirty="0">
              <a:latin typeface="Arial" panose="020B0604020202020204" pitchFamily="34" charset="0"/>
              <a:ea typeface="Arial"/>
              <a:cs typeface="Arial" panose="020B0604020202020204" pitchFamily="34" charset="0"/>
              <a:sym typeface="Arial"/>
            </a:endParaRPr>
          </a:p>
          <a:p>
            <a:pPr marL="200787" lvl="1" indent="-100394">
              <a:lnSpc>
                <a:spcPts val="1302"/>
              </a:lnSpc>
              <a:buFont typeface="Arial"/>
              <a:buChar char="•"/>
            </a:pPr>
            <a:r>
              <a:rPr lang="en-US" sz="1200" b="1" dirty="0">
                <a:latin typeface="Arial" panose="020B0604020202020204" pitchFamily="34" charset="0"/>
                <a:ea typeface="Arial"/>
                <a:cs typeface="Arial" panose="020B0604020202020204" pitchFamily="34" charset="0"/>
                <a:sym typeface="Arial"/>
              </a:rPr>
              <a:t>Change of Mind </a:t>
            </a:r>
            <a:r>
              <a:rPr lang="en-US" sz="1200" dirty="0">
                <a:latin typeface="Arial" panose="020B0604020202020204" pitchFamily="34" charset="0"/>
                <a:ea typeface="Arial"/>
                <a:cs typeface="Arial" panose="020B0604020202020204" pitchFamily="34" charset="0"/>
                <a:sym typeface="Arial"/>
              </a:rPr>
              <a:t>– Generally, (see note below on distance selling) there’s no legal obligation to accept returns or provide refunds if a customer simply changes their mind, unless your own returns policy offers this option. </a:t>
            </a:r>
          </a:p>
        </p:txBody>
      </p:sp>
      <p:sp>
        <p:nvSpPr>
          <p:cNvPr id="11" name="TextBox 11"/>
          <p:cNvSpPr txBox="1"/>
          <p:nvPr/>
        </p:nvSpPr>
        <p:spPr>
          <a:xfrm>
            <a:off x="2101850" y="3902176"/>
            <a:ext cx="4965961" cy="833562"/>
          </a:xfrm>
          <a:prstGeom prst="rect">
            <a:avLst/>
          </a:prstGeom>
        </p:spPr>
        <p:txBody>
          <a:bodyPr wrap="square" lIns="0" tIns="0" rIns="0" bIns="0" rtlCol="0" anchor="t">
            <a:spAutoFit/>
          </a:bodyPr>
          <a:lstStyle/>
          <a:p>
            <a:pPr algn="l">
              <a:lnSpc>
                <a:spcPts val="1302"/>
              </a:lnSpc>
            </a:pPr>
            <a:r>
              <a:rPr lang="en-US" sz="1200" b="1" dirty="0">
                <a:solidFill>
                  <a:srgbClr val="545454"/>
                </a:solidFill>
                <a:latin typeface="Arial" panose="020B0604020202020204" pitchFamily="34" charset="0"/>
                <a:ea typeface="Arial Bold"/>
                <a:cs typeface="Arial" panose="020B0604020202020204" pitchFamily="34" charset="0"/>
                <a:sym typeface="Arial Bold"/>
              </a:rPr>
              <a:t>Displaying Return Policies</a:t>
            </a:r>
          </a:p>
          <a:p>
            <a:pPr algn="l">
              <a:lnSpc>
                <a:spcPts val="1302"/>
              </a:lnSpc>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It’s illegal to display notices that mislead consumers about their rights, such as signs stating, "No refunds” or “Goods can only be exchanged.” Such notices can constitute a criminal offence.</a:t>
            </a:r>
          </a:p>
        </p:txBody>
      </p:sp>
      <p:sp>
        <p:nvSpPr>
          <p:cNvPr id="12" name="Freeform 12">
            <a:extLst>
              <a:ext uri="{C183D7F6-B498-43B3-948B-1728B52AA6E4}">
                <adec:decorative xmlns:adec="http://schemas.microsoft.com/office/drawing/2017/decorative" val="1"/>
              </a:ext>
            </a:extLst>
          </p:cNvPr>
          <p:cNvSpPr/>
          <p:nvPr/>
        </p:nvSpPr>
        <p:spPr>
          <a:xfrm rot="-5400000">
            <a:off x="-31065" y="7853700"/>
            <a:ext cx="2854928" cy="2824471"/>
          </a:xfrm>
          <a:custGeom>
            <a:avLst/>
            <a:gdLst/>
            <a:ahLst/>
            <a:cxnLst/>
            <a:rect l="l" t="t" r="r" b="b"/>
            <a:pathLst>
              <a:path w="3126408" h="3126408">
                <a:moveTo>
                  <a:pt x="0" y="0"/>
                </a:moveTo>
                <a:lnTo>
                  <a:pt x="3126408" y="0"/>
                </a:lnTo>
                <a:lnTo>
                  <a:pt x="3126408" y="3126408"/>
                </a:lnTo>
                <a:lnTo>
                  <a:pt x="0" y="31264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dirty="0"/>
          </a:p>
        </p:txBody>
      </p:sp>
      <p:grpSp>
        <p:nvGrpSpPr>
          <p:cNvPr id="14" name="Group 14">
            <a:extLst>
              <a:ext uri="{C183D7F6-B498-43B3-948B-1728B52AA6E4}">
                <adec:decorative xmlns:adec="http://schemas.microsoft.com/office/drawing/2017/decorative" val="1"/>
              </a:ext>
            </a:extLst>
          </p:cNvPr>
          <p:cNvGrpSpPr/>
          <p:nvPr/>
        </p:nvGrpSpPr>
        <p:grpSpPr>
          <a:xfrm>
            <a:off x="258235" y="5425043"/>
            <a:ext cx="6089285" cy="1042510"/>
            <a:chOff x="0" y="0"/>
            <a:chExt cx="6880698" cy="1418522"/>
          </a:xfrm>
          <a:solidFill>
            <a:schemeClr val="bg1">
              <a:lumMod val="95000"/>
            </a:schemeClr>
          </a:solidFill>
        </p:grpSpPr>
        <p:sp>
          <p:nvSpPr>
            <p:cNvPr id="15" name="Freeform 15"/>
            <p:cNvSpPr/>
            <p:nvPr/>
          </p:nvSpPr>
          <p:spPr>
            <a:xfrm>
              <a:off x="0" y="0"/>
              <a:ext cx="6880698" cy="1418522"/>
            </a:xfrm>
            <a:custGeom>
              <a:avLst/>
              <a:gdLst/>
              <a:ahLst/>
              <a:cxnLst/>
              <a:rect l="l" t="t" r="r" b="b"/>
              <a:pathLst>
                <a:path w="6880698" h="1418522">
                  <a:moveTo>
                    <a:pt x="6433150" y="1418522"/>
                  </a:moveTo>
                  <a:lnTo>
                    <a:pt x="447547" y="1418522"/>
                  </a:lnTo>
                  <a:cubicBezTo>
                    <a:pt x="200435" y="1418522"/>
                    <a:pt x="0" y="1356329"/>
                    <a:pt x="0" y="1280078"/>
                  </a:cubicBezTo>
                  <a:lnTo>
                    <a:pt x="0" y="138870"/>
                  </a:lnTo>
                  <a:cubicBezTo>
                    <a:pt x="0" y="62193"/>
                    <a:pt x="200435" y="0"/>
                    <a:pt x="447547" y="0"/>
                  </a:cubicBezTo>
                  <a:lnTo>
                    <a:pt x="6433150" y="0"/>
                  </a:lnTo>
                  <a:cubicBezTo>
                    <a:pt x="6680262" y="0"/>
                    <a:pt x="6880698" y="62193"/>
                    <a:pt x="6880698" y="138870"/>
                  </a:cubicBezTo>
                  <a:lnTo>
                    <a:pt x="6880698" y="1280078"/>
                  </a:lnTo>
                  <a:cubicBezTo>
                    <a:pt x="6880698" y="1356329"/>
                    <a:pt x="6680262" y="1418522"/>
                    <a:pt x="6433150" y="1418522"/>
                  </a:cubicBezTo>
                  <a:close/>
                </a:path>
              </a:pathLst>
            </a:custGeom>
            <a:grpFill/>
            <a:ln w="12700">
              <a:solidFill>
                <a:srgbClr val="000000"/>
              </a:solidFill>
            </a:ln>
          </p:spPr>
          <p:txBody>
            <a:bodyPr/>
            <a:lstStyle/>
            <a:p>
              <a:endParaRPr lang="en-GB" dirty="0"/>
            </a:p>
          </p:txBody>
        </p:sp>
      </p:grpSp>
      <p:grpSp>
        <p:nvGrpSpPr>
          <p:cNvPr id="16" name="Group 16">
            <a:extLst>
              <a:ext uri="{C183D7F6-B498-43B3-948B-1728B52AA6E4}">
                <adec:decorative xmlns:adec="http://schemas.microsoft.com/office/drawing/2017/decorative" val="1"/>
              </a:ext>
            </a:extLst>
          </p:cNvPr>
          <p:cNvGrpSpPr/>
          <p:nvPr/>
        </p:nvGrpSpPr>
        <p:grpSpPr>
          <a:xfrm>
            <a:off x="1128180" y="6804432"/>
            <a:ext cx="5891599" cy="1742667"/>
            <a:chOff x="0" y="0"/>
            <a:chExt cx="6880698" cy="1952521"/>
          </a:xfrm>
          <a:solidFill>
            <a:schemeClr val="bg1">
              <a:lumMod val="95000"/>
            </a:schemeClr>
          </a:solidFill>
        </p:grpSpPr>
        <p:sp>
          <p:nvSpPr>
            <p:cNvPr id="17" name="Freeform 17"/>
            <p:cNvSpPr/>
            <p:nvPr/>
          </p:nvSpPr>
          <p:spPr>
            <a:xfrm>
              <a:off x="0" y="0"/>
              <a:ext cx="6880698" cy="1952521"/>
            </a:xfrm>
            <a:custGeom>
              <a:avLst/>
              <a:gdLst/>
              <a:ahLst/>
              <a:cxnLst/>
              <a:rect l="l" t="t" r="r" b="b"/>
              <a:pathLst>
                <a:path w="6880698" h="1952521">
                  <a:moveTo>
                    <a:pt x="6433150" y="1952521"/>
                  </a:moveTo>
                  <a:lnTo>
                    <a:pt x="447547" y="1952521"/>
                  </a:lnTo>
                  <a:cubicBezTo>
                    <a:pt x="200435" y="1952521"/>
                    <a:pt x="0" y="1866915"/>
                    <a:pt x="0" y="1761960"/>
                  </a:cubicBezTo>
                  <a:lnTo>
                    <a:pt x="0" y="191148"/>
                  </a:lnTo>
                  <a:cubicBezTo>
                    <a:pt x="0" y="85606"/>
                    <a:pt x="200435" y="0"/>
                    <a:pt x="447547" y="0"/>
                  </a:cubicBezTo>
                  <a:lnTo>
                    <a:pt x="6433150" y="0"/>
                  </a:lnTo>
                  <a:cubicBezTo>
                    <a:pt x="6680262" y="0"/>
                    <a:pt x="6880698" y="85606"/>
                    <a:pt x="6880698" y="191148"/>
                  </a:cubicBezTo>
                  <a:lnTo>
                    <a:pt x="6880698" y="1761960"/>
                  </a:lnTo>
                  <a:cubicBezTo>
                    <a:pt x="6880698" y="1866915"/>
                    <a:pt x="6680262" y="1952521"/>
                    <a:pt x="6433150" y="1952521"/>
                  </a:cubicBezTo>
                  <a:close/>
                </a:path>
              </a:pathLst>
            </a:custGeom>
            <a:grpFill/>
            <a:ln w="12700">
              <a:solidFill>
                <a:srgbClr val="000000"/>
              </a:solidFill>
            </a:ln>
          </p:spPr>
          <p:txBody>
            <a:bodyPr/>
            <a:lstStyle/>
            <a:p>
              <a:endParaRPr lang="en-GB" dirty="0"/>
            </a:p>
          </p:txBody>
        </p:sp>
      </p:grpSp>
      <p:grpSp>
        <p:nvGrpSpPr>
          <p:cNvPr id="20" name="Group 20">
            <a:extLst>
              <a:ext uri="{C183D7F6-B498-43B3-948B-1728B52AA6E4}">
                <adec:decorative xmlns:adec="http://schemas.microsoft.com/office/drawing/2017/decorative" val="1"/>
              </a:ext>
            </a:extLst>
          </p:cNvPr>
          <p:cNvGrpSpPr/>
          <p:nvPr/>
        </p:nvGrpSpPr>
        <p:grpSpPr>
          <a:xfrm>
            <a:off x="1962969" y="8852471"/>
            <a:ext cx="5056810" cy="960032"/>
            <a:chOff x="0" y="0"/>
            <a:chExt cx="6880698" cy="2375793"/>
          </a:xfrm>
          <a:solidFill>
            <a:schemeClr val="bg1">
              <a:lumMod val="95000"/>
            </a:schemeClr>
          </a:solidFill>
        </p:grpSpPr>
        <p:sp>
          <p:nvSpPr>
            <p:cNvPr id="21" name="Freeform 21"/>
            <p:cNvSpPr/>
            <p:nvPr/>
          </p:nvSpPr>
          <p:spPr>
            <a:xfrm>
              <a:off x="0" y="0"/>
              <a:ext cx="6880698" cy="2375794"/>
            </a:xfrm>
            <a:custGeom>
              <a:avLst/>
              <a:gdLst/>
              <a:ahLst/>
              <a:cxnLst/>
              <a:rect l="l" t="t" r="r" b="b"/>
              <a:pathLst>
                <a:path w="6880698" h="2375794">
                  <a:moveTo>
                    <a:pt x="6433150" y="2375794"/>
                  </a:moveTo>
                  <a:lnTo>
                    <a:pt x="447547" y="2375794"/>
                  </a:lnTo>
                  <a:cubicBezTo>
                    <a:pt x="200435" y="2375794"/>
                    <a:pt x="0" y="2271630"/>
                    <a:pt x="0" y="2143922"/>
                  </a:cubicBezTo>
                  <a:lnTo>
                    <a:pt x="0" y="232585"/>
                  </a:lnTo>
                  <a:cubicBezTo>
                    <a:pt x="0" y="104164"/>
                    <a:pt x="200435" y="0"/>
                    <a:pt x="447547" y="0"/>
                  </a:cubicBezTo>
                  <a:lnTo>
                    <a:pt x="6433150" y="0"/>
                  </a:lnTo>
                  <a:cubicBezTo>
                    <a:pt x="6680262" y="0"/>
                    <a:pt x="6880698" y="104164"/>
                    <a:pt x="6880698" y="232585"/>
                  </a:cubicBezTo>
                  <a:lnTo>
                    <a:pt x="6880698" y="2143922"/>
                  </a:lnTo>
                  <a:cubicBezTo>
                    <a:pt x="6880698" y="2271630"/>
                    <a:pt x="6680262" y="2375794"/>
                    <a:pt x="6433150" y="2375794"/>
                  </a:cubicBezTo>
                  <a:close/>
                </a:path>
              </a:pathLst>
            </a:custGeom>
            <a:grpFill/>
            <a:ln w="12700">
              <a:solidFill>
                <a:srgbClr val="000000"/>
              </a:solidFill>
            </a:ln>
          </p:spPr>
          <p:txBody>
            <a:bodyPr/>
            <a:lstStyle/>
            <a:p>
              <a:endParaRPr lang="en-GB" dirty="0"/>
            </a:p>
          </p:txBody>
        </p:sp>
      </p:grpSp>
      <p:sp>
        <p:nvSpPr>
          <p:cNvPr id="23" name="TextBox 23"/>
          <p:cNvSpPr txBox="1"/>
          <p:nvPr/>
        </p:nvSpPr>
        <p:spPr>
          <a:xfrm>
            <a:off x="459719" y="5559183"/>
            <a:ext cx="5686316" cy="833562"/>
          </a:xfrm>
          <a:prstGeom prst="rect">
            <a:avLst/>
          </a:prstGeom>
        </p:spPr>
        <p:txBody>
          <a:bodyPr wrap="square" lIns="0" tIns="0" rIns="0" bIns="0" rtlCol="0" anchor="t">
            <a:spAutoFit/>
          </a:bodyPr>
          <a:lstStyle/>
          <a:p>
            <a:pPr algn="l">
              <a:lnSpc>
                <a:spcPts val="1302"/>
              </a:lnSpc>
            </a:pPr>
            <a:r>
              <a:rPr lang="en-US" sz="1200" b="1" dirty="0">
                <a:latin typeface="Arial" panose="020B0604020202020204" pitchFamily="34" charset="0"/>
                <a:ea typeface="Arial Bold"/>
                <a:cs typeface="Arial" panose="020B0604020202020204" pitchFamily="34" charset="0"/>
                <a:sym typeface="Arial Bold"/>
              </a:rPr>
              <a:t>Proof of Purchase</a:t>
            </a:r>
          </a:p>
          <a:p>
            <a:pPr algn="l">
              <a:lnSpc>
                <a:spcPts val="1302"/>
              </a:lnSpc>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pPr>
            <a:r>
              <a:rPr lang="en-US" sz="1200" dirty="0">
                <a:latin typeface="Arial" panose="020B0604020202020204" pitchFamily="34" charset="0"/>
                <a:ea typeface="Arial"/>
                <a:cs typeface="Arial" panose="020B0604020202020204" pitchFamily="34" charset="0"/>
                <a:sym typeface="Arial"/>
              </a:rPr>
              <a:t>While consumers should provide proof of purchase when returning goods, this doesn’t necessarily mean a receipt. Other evidence, like a bank statement or packaging, can suffice</a:t>
            </a:r>
            <a:r>
              <a:rPr lang="en-US" sz="930" dirty="0">
                <a:latin typeface="Arial"/>
                <a:ea typeface="Arial"/>
                <a:cs typeface="Arial"/>
                <a:sym typeface="Arial"/>
              </a:rPr>
              <a:t>.</a:t>
            </a:r>
          </a:p>
        </p:txBody>
      </p:sp>
      <p:sp>
        <p:nvSpPr>
          <p:cNvPr id="24" name="TextBox 24"/>
          <p:cNvSpPr txBox="1"/>
          <p:nvPr/>
        </p:nvSpPr>
        <p:spPr>
          <a:xfrm>
            <a:off x="1313094" y="7020377"/>
            <a:ext cx="5360756" cy="1319144"/>
          </a:xfrm>
          <a:prstGeom prst="rect">
            <a:avLst/>
          </a:prstGeom>
        </p:spPr>
        <p:txBody>
          <a:bodyPr wrap="square" lIns="0" tIns="0" rIns="0" bIns="0" rtlCol="0" anchor="t">
            <a:spAutoFit/>
          </a:bodyPr>
          <a:lstStyle/>
          <a:p>
            <a:pPr algn="l">
              <a:lnSpc>
                <a:spcPts val="1302"/>
              </a:lnSpc>
            </a:pPr>
            <a:r>
              <a:rPr lang="en-US" sz="1200" b="1" dirty="0">
                <a:latin typeface="Arial" panose="020B0604020202020204" pitchFamily="34" charset="0"/>
                <a:ea typeface="Arial Bold"/>
                <a:cs typeface="Arial" panose="020B0604020202020204" pitchFamily="34" charset="0"/>
                <a:sym typeface="Arial Bold"/>
              </a:rPr>
              <a:t>Distance Selling Regulations</a:t>
            </a:r>
          </a:p>
          <a:p>
            <a:pPr algn="l">
              <a:lnSpc>
                <a:spcPts val="1302"/>
              </a:lnSpc>
            </a:pPr>
            <a:endParaRPr lang="en-US" sz="1200" b="1" dirty="0">
              <a:latin typeface="Arial" panose="020B0604020202020204" pitchFamily="34" charset="0"/>
              <a:ea typeface="Arial Bold"/>
              <a:cs typeface="Arial" panose="020B0604020202020204" pitchFamily="34" charset="0"/>
              <a:sym typeface="Arial Bold"/>
            </a:endParaRPr>
          </a:p>
          <a:p>
            <a:pPr algn="l">
              <a:lnSpc>
                <a:spcPts val="1302"/>
              </a:lnSpc>
              <a:spcBef>
                <a:spcPct val="0"/>
              </a:spcBef>
            </a:pPr>
            <a:r>
              <a:rPr lang="en-US" sz="1200" dirty="0">
                <a:latin typeface="Arial" panose="020B0604020202020204" pitchFamily="34" charset="0"/>
                <a:ea typeface="Arial"/>
                <a:cs typeface="Arial" panose="020B0604020202020204" pitchFamily="34" charset="0"/>
                <a:sym typeface="Arial"/>
              </a:rPr>
              <a:t>For sales conducted online, by mail, or over the phone, consumers have the right to cancel their order within 14 days of receiving the goods (even if they are not faulty). They then have another 14 days to return the items. You must issue a refund within 14 days of receiving the returned goods.</a:t>
            </a:r>
          </a:p>
          <a:p>
            <a:pPr algn="l">
              <a:lnSpc>
                <a:spcPts val="1302"/>
              </a:lnSpc>
              <a:spcBef>
                <a:spcPct val="0"/>
              </a:spcBef>
            </a:pPr>
            <a:endParaRPr lang="en-US" sz="1200" dirty="0">
              <a:solidFill>
                <a:srgbClr val="545454"/>
              </a:solidFill>
              <a:latin typeface="Arial" panose="020B0604020202020204" pitchFamily="34" charset="0"/>
              <a:ea typeface="Arial"/>
              <a:cs typeface="Arial" panose="020B0604020202020204" pitchFamily="34" charset="0"/>
              <a:sym typeface="Arial"/>
            </a:endParaRPr>
          </a:p>
          <a:p>
            <a:pPr algn="l">
              <a:lnSpc>
                <a:spcPts val="1302"/>
              </a:lnSpc>
              <a:spcBef>
                <a:spcPct val="0"/>
              </a:spcBef>
            </a:pPr>
            <a:endParaRPr lang="en-US" sz="930" dirty="0">
              <a:solidFill>
                <a:srgbClr val="545454"/>
              </a:solidFill>
              <a:latin typeface="Arial"/>
              <a:ea typeface="Arial"/>
              <a:cs typeface="Arial"/>
              <a:sym typeface="Arial"/>
            </a:endParaRPr>
          </a:p>
        </p:txBody>
      </p:sp>
      <p:sp>
        <p:nvSpPr>
          <p:cNvPr id="25" name="TextBox 25"/>
          <p:cNvSpPr txBox="1"/>
          <p:nvPr/>
        </p:nvSpPr>
        <p:spPr>
          <a:xfrm>
            <a:off x="2070100" y="8908964"/>
            <a:ext cx="4817995" cy="833562"/>
          </a:xfrm>
          <a:prstGeom prst="rect">
            <a:avLst/>
          </a:prstGeom>
        </p:spPr>
        <p:txBody>
          <a:bodyPr wrap="square" lIns="0" tIns="0" rIns="0" bIns="0" rtlCol="0" anchor="t">
            <a:spAutoFit/>
          </a:bodyPr>
          <a:lstStyle/>
          <a:p>
            <a:pPr algn="l">
              <a:lnSpc>
                <a:spcPts val="1302"/>
              </a:lnSpc>
              <a:spcBef>
                <a:spcPct val="0"/>
              </a:spcBef>
            </a:pPr>
            <a:r>
              <a:rPr lang="en-US" sz="1200" dirty="0">
                <a:latin typeface="Arial"/>
                <a:ea typeface="Arial"/>
                <a:cs typeface="Arial"/>
                <a:sym typeface="Arial"/>
              </a:rPr>
              <a:t>Adhering to these legal obligations ensures fair treatment of consumers and helps maintain trust in your business. </a:t>
            </a:r>
          </a:p>
          <a:p>
            <a:pPr algn="l">
              <a:lnSpc>
                <a:spcPts val="1302"/>
              </a:lnSpc>
              <a:spcBef>
                <a:spcPct val="0"/>
              </a:spcBef>
            </a:pPr>
            <a:endParaRPr lang="en-US" sz="1200" dirty="0">
              <a:latin typeface="Arial"/>
              <a:ea typeface="Arial"/>
              <a:cs typeface="Arial"/>
              <a:sym typeface="Arial"/>
            </a:endParaRPr>
          </a:p>
          <a:p>
            <a:pPr algn="l">
              <a:lnSpc>
                <a:spcPts val="1302"/>
              </a:lnSpc>
              <a:spcBef>
                <a:spcPct val="0"/>
              </a:spcBef>
            </a:pPr>
            <a:r>
              <a:rPr lang="en-US" sz="1200" dirty="0">
                <a:latin typeface="Arial"/>
                <a:ea typeface="Arial"/>
                <a:cs typeface="Arial"/>
                <a:sym typeface="Arial"/>
              </a:rPr>
              <a:t>For comprehensive guidance, consult official resources like the UK government’s page on the </a:t>
            </a:r>
            <a:r>
              <a:rPr lang="en-US" sz="1200" b="1" dirty="0">
                <a:highlight>
                  <a:srgbClr val="FFFF00"/>
                </a:highlight>
                <a:latin typeface="Arial"/>
                <a:ea typeface="Arial"/>
                <a:cs typeface="Arial"/>
                <a:sym typeface="Arial"/>
                <a:hlinkClick r:id="rId9">
                  <a:extLst>
                    <a:ext uri="{A12FA001-AC4F-418D-AE19-62706E023703}">
                      <ahyp:hlinkClr xmlns:ahyp="http://schemas.microsoft.com/office/drawing/2018/hyperlinkcolor" val="tx"/>
                    </a:ext>
                  </a:extLst>
                </a:hlinkClick>
              </a:rPr>
              <a:t>Consumer Rights Act 2015</a:t>
            </a:r>
            <a:r>
              <a:rPr lang="en-US" sz="1200" b="1" dirty="0">
                <a:highlight>
                  <a:srgbClr val="FFFF00"/>
                </a:highlight>
                <a:latin typeface="Arial"/>
                <a:ea typeface="Arial"/>
                <a:cs typeface="Arial"/>
                <a:sym typeface="Arial"/>
              </a:rPr>
              <a:t>.</a:t>
            </a:r>
          </a:p>
        </p:txBody>
      </p:sp>
      <p:sp>
        <p:nvSpPr>
          <p:cNvPr id="28" name="Title 27">
            <a:extLst>
              <a:ext uri="{FF2B5EF4-FFF2-40B4-BE49-F238E27FC236}">
                <a16:creationId xmlns:a16="http://schemas.microsoft.com/office/drawing/2014/main" id="{69CA7EA2-E640-5383-7368-DDC4670F06D7}"/>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Consumer remedies continued</a:t>
            </a:r>
          </a:p>
        </p:txBody>
      </p:sp>
    </p:spTree>
    <p:extLst>
      <p:ext uri="{BB962C8B-B14F-4D97-AF65-F5344CB8AC3E}">
        <p14:creationId xmlns:p14="http://schemas.microsoft.com/office/powerpoint/2010/main" val="3693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0" y="7668000"/>
            <a:ext cx="3024000" cy="3024000"/>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grpSp>
        <p:nvGrpSpPr>
          <p:cNvPr id="4" name="Group 4">
            <a:extLst>
              <a:ext uri="{C183D7F6-B498-43B3-948B-1728B52AA6E4}">
                <adec:decorative xmlns:adec="http://schemas.microsoft.com/office/drawing/2017/decorative" val="1"/>
              </a:ext>
            </a:extLst>
          </p:cNvPr>
          <p:cNvGrpSpPr/>
          <p:nvPr/>
        </p:nvGrpSpPr>
        <p:grpSpPr>
          <a:xfrm>
            <a:off x="1682010" y="742834"/>
            <a:ext cx="3492114" cy="2652582"/>
            <a:chOff x="0" y="0"/>
            <a:chExt cx="4094723" cy="2469506"/>
          </a:xfrm>
          <a:solidFill>
            <a:schemeClr val="bg1">
              <a:lumMod val="95000"/>
            </a:schemeClr>
          </a:solidFill>
        </p:grpSpPr>
        <p:sp>
          <p:nvSpPr>
            <p:cNvPr id="5" name="Freeform 5"/>
            <p:cNvSpPr/>
            <p:nvPr/>
          </p:nvSpPr>
          <p:spPr>
            <a:xfrm>
              <a:off x="0" y="0"/>
              <a:ext cx="4094724" cy="2469506"/>
            </a:xfrm>
            <a:custGeom>
              <a:avLst/>
              <a:gdLst/>
              <a:ahLst/>
              <a:cxnLst/>
              <a:rect l="l" t="t" r="r" b="b"/>
              <a:pathLst>
                <a:path w="4094724" h="2469506">
                  <a:moveTo>
                    <a:pt x="3828387" y="2469506"/>
                  </a:moveTo>
                  <a:lnTo>
                    <a:pt x="266337" y="2469506"/>
                  </a:lnTo>
                  <a:cubicBezTo>
                    <a:pt x="119280" y="2469506"/>
                    <a:pt x="0" y="2361233"/>
                    <a:pt x="0" y="2228488"/>
                  </a:cubicBezTo>
                  <a:lnTo>
                    <a:pt x="0" y="241759"/>
                  </a:lnTo>
                  <a:cubicBezTo>
                    <a:pt x="0" y="108273"/>
                    <a:pt x="119280" y="0"/>
                    <a:pt x="266337" y="0"/>
                  </a:cubicBezTo>
                  <a:lnTo>
                    <a:pt x="3828387" y="0"/>
                  </a:lnTo>
                  <a:cubicBezTo>
                    <a:pt x="3975444" y="0"/>
                    <a:pt x="4094724" y="108273"/>
                    <a:pt x="4094724" y="241759"/>
                  </a:cubicBezTo>
                  <a:lnTo>
                    <a:pt x="4094724" y="2228488"/>
                  </a:lnTo>
                  <a:cubicBezTo>
                    <a:pt x="4094724" y="2361233"/>
                    <a:pt x="3975444" y="2469506"/>
                    <a:pt x="3828387" y="2469506"/>
                  </a:cubicBezTo>
                  <a:close/>
                </a:path>
              </a:pathLst>
            </a:custGeom>
            <a:grpFill/>
            <a:ln w="12700">
              <a:solidFill>
                <a:srgbClr val="000000"/>
              </a:solidFill>
            </a:ln>
          </p:spPr>
          <p:txBody>
            <a:bodyPr/>
            <a:lstStyle/>
            <a:p>
              <a:endParaRPr lang="en-GB" dirty="0"/>
            </a:p>
          </p:txBody>
        </p:sp>
      </p:grpSp>
      <p:sp>
        <p:nvSpPr>
          <p:cNvPr id="6" name="Freeform 6">
            <a:extLst>
              <a:ext uri="{C183D7F6-B498-43B3-948B-1728B52AA6E4}">
                <adec:decorative xmlns:adec="http://schemas.microsoft.com/office/drawing/2017/decorative" val="1"/>
              </a:ext>
            </a:extLst>
          </p:cNvPr>
          <p:cNvSpPr/>
          <p:nvPr/>
        </p:nvSpPr>
        <p:spPr>
          <a:xfrm>
            <a:off x="5308288" y="338484"/>
            <a:ext cx="1879456" cy="2333411"/>
          </a:xfrm>
          <a:custGeom>
            <a:avLst/>
            <a:gdLst/>
            <a:ahLst/>
            <a:cxnLst/>
            <a:rect l="l" t="t" r="r" b="b"/>
            <a:pathLst>
              <a:path w="1879456" h="2333411">
                <a:moveTo>
                  <a:pt x="0" y="0"/>
                </a:moveTo>
                <a:lnTo>
                  <a:pt x="1879456" y="0"/>
                </a:lnTo>
                <a:lnTo>
                  <a:pt x="1879456" y="2333411"/>
                </a:lnTo>
                <a:lnTo>
                  <a:pt x="0" y="23334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7" name="Group 7">
            <a:extLst>
              <a:ext uri="{C183D7F6-B498-43B3-948B-1728B52AA6E4}">
                <adec:decorative xmlns:adec="http://schemas.microsoft.com/office/drawing/2017/decorative" val="1"/>
              </a:ext>
            </a:extLst>
          </p:cNvPr>
          <p:cNvGrpSpPr/>
          <p:nvPr/>
        </p:nvGrpSpPr>
        <p:grpSpPr>
          <a:xfrm>
            <a:off x="304848" y="4014914"/>
            <a:ext cx="5607002" cy="3009783"/>
            <a:chOff x="0" y="0"/>
            <a:chExt cx="3457789" cy="1886866"/>
          </a:xfrm>
          <a:solidFill>
            <a:schemeClr val="bg1">
              <a:lumMod val="95000"/>
            </a:schemeClr>
          </a:solidFill>
        </p:grpSpPr>
        <p:sp>
          <p:nvSpPr>
            <p:cNvPr id="8" name="Freeform 8"/>
            <p:cNvSpPr/>
            <p:nvPr/>
          </p:nvSpPr>
          <p:spPr>
            <a:xfrm>
              <a:off x="0" y="0"/>
              <a:ext cx="3457789" cy="1886866"/>
            </a:xfrm>
            <a:custGeom>
              <a:avLst/>
              <a:gdLst/>
              <a:ahLst/>
              <a:cxnLst/>
              <a:rect l="l" t="t" r="r" b="b"/>
              <a:pathLst>
                <a:path w="3457789" h="1886866">
                  <a:moveTo>
                    <a:pt x="3232881" y="1886866"/>
                  </a:moveTo>
                  <a:lnTo>
                    <a:pt x="224908" y="1886866"/>
                  </a:lnTo>
                  <a:cubicBezTo>
                    <a:pt x="100726" y="1886866"/>
                    <a:pt x="0" y="1804138"/>
                    <a:pt x="0" y="1702712"/>
                  </a:cubicBezTo>
                  <a:lnTo>
                    <a:pt x="0" y="184720"/>
                  </a:lnTo>
                  <a:cubicBezTo>
                    <a:pt x="0" y="82727"/>
                    <a:pt x="100726" y="0"/>
                    <a:pt x="224908" y="0"/>
                  </a:cubicBezTo>
                  <a:lnTo>
                    <a:pt x="3232881" y="0"/>
                  </a:lnTo>
                  <a:cubicBezTo>
                    <a:pt x="3357064" y="0"/>
                    <a:pt x="3457789" y="82727"/>
                    <a:pt x="3457789" y="184720"/>
                  </a:cubicBezTo>
                  <a:lnTo>
                    <a:pt x="3457789" y="1702712"/>
                  </a:lnTo>
                  <a:cubicBezTo>
                    <a:pt x="3457789" y="1804138"/>
                    <a:pt x="3357064" y="1886866"/>
                    <a:pt x="3232881" y="1886866"/>
                  </a:cubicBezTo>
                  <a:close/>
                </a:path>
              </a:pathLst>
            </a:custGeom>
            <a:grpFill/>
            <a:ln w="12700">
              <a:solidFill>
                <a:srgbClr val="000000"/>
              </a:solidFill>
            </a:ln>
          </p:spPr>
          <p:txBody>
            <a:bodyPr/>
            <a:lstStyle/>
            <a:p>
              <a:endParaRPr lang="en-GB" dirty="0"/>
            </a:p>
          </p:txBody>
        </p:sp>
      </p:grpSp>
      <p:sp>
        <p:nvSpPr>
          <p:cNvPr id="9" name="Freeform 9">
            <a:extLst>
              <a:ext uri="{C183D7F6-B498-43B3-948B-1728B52AA6E4}">
                <adec:decorative xmlns:adec="http://schemas.microsoft.com/office/drawing/2017/decorative" val="1"/>
              </a:ext>
            </a:extLst>
          </p:cNvPr>
          <p:cNvSpPr/>
          <p:nvPr/>
        </p:nvSpPr>
        <p:spPr>
          <a:xfrm rot="2700000">
            <a:off x="725539" y="2881725"/>
            <a:ext cx="659338" cy="923357"/>
          </a:xfrm>
          <a:custGeom>
            <a:avLst/>
            <a:gdLst/>
            <a:ahLst/>
            <a:cxnLst/>
            <a:rect l="l" t="t" r="r" b="b"/>
            <a:pathLst>
              <a:path w="659338" h="1052835">
                <a:moveTo>
                  <a:pt x="0" y="0"/>
                </a:moveTo>
                <a:lnTo>
                  <a:pt x="659338" y="0"/>
                </a:lnTo>
                <a:lnTo>
                  <a:pt x="659338" y="1052835"/>
                </a:lnTo>
                <a:lnTo>
                  <a:pt x="0" y="1052835"/>
                </a:lnTo>
                <a:lnTo>
                  <a:pt x="0" y="0"/>
                </a:lnTo>
                <a:close/>
              </a:path>
            </a:pathLst>
          </a:custGeom>
          <a:blipFill>
            <a:blip r:embed="rId6"/>
            <a:stretch>
              <a:fillRect/>
            </a:stretch>
          </a:blipFill>
        </p:spPr>
        <p:txBody>
          <a:bodyPr/>
          <a:lstStyle/>
          <a:p>
            <a:endParaRPr lang="en-GB" dirty="0"/>
          </a:p>
        </p:txBody>
      </p:sp>
      <p:sp>
        <p:nvSpPr>
          <p:cNvPr id="10" name="Freeform 10">
            <a:extLst>
              <a:ext uri="{C183D7F6-B498-43B3-948B-1728B52AA6E4}">
                <adec:decorative xmlns:adec="http://schemas.microsoft.com/office/drawing/2017/decorative" val="1"/>
              </a:ext>
            </a:extLst>
          </p:cNvPr>
          <p:cNvSpPr/>
          <p:nvPr/>
        </p:nvSpPr>
        <p:spPr>
          <a:xfrm rot="-2700000">
            <a:off x="1387165" y="6953116"/>
            <a:ext cx="659338" cy="1052835"/>
          </a:xfrm>
          <a:custGeom>
            <a:avLst/>
            <a:gdLst/>
            <a:ahLst/>
            <a:cxnLst/>
            <a:rect l="l" t="t" r="r" b="b"/>
            <a:pathLst>
              <a:path w="659338" h="1052835">
                <a:moveTo>
                  <a:pt x="0" y="0"/>
                </a:moveTo>
                <a:lnTo>
                  <a:pt x="659338" y="0"/>
                </a:lnTo>
                <a:lnTo>
                  <a:pt x="659338" y="1052834"/>
                </a:lnTo>
                <a:lnTo>
                  <a:pt x="0" y="1052834"/>
                </a:lnTo>
                <a:lnTo>
                  <a:pt x="0" y="0"/>
                </a:lnTo>
                <a:close/>
              </a:path>
            </a:pathLst>
          </a:custGeom>
          <a:blipFill>
            <a:blip r:embed="rId6"/>
            <a:stretch>
              <a:fillRect/>
            </a:stretch>
          </a:blipFill>
        </p:spPr>
        <p:txBody>
          <a:bodyPr/>
          <a:lstStyle/>
          <a:p>
            <a:endParaRPr lang="en-GB" dirty="0"/>
          </a:p>
        </p:txBody>
      </p:sp>
      <p:sp>
        <p:nvSpPr>
          <p:cNvPr id="11" name="Freeform 11">
            <a:extLst>
              <a:ext uri="{C183D7F6-B498-43B3-948B-1728B52AA6E4}">
                <adec:decorative xmlns:adec="http://schemas.microsoft.com/office/drawing/2017/decorative" val="1"/>
              </a:ext>
            </a:extLst>
          </p:cNvPr>
          <p:cNvSpPr/>
          <p:nvPr/>
        </p:nvSpPr>
        <p:spPr>
          <a:xfrm>
            <a:off x="6024726" y="4379894"/>
            <a:ext cx="1297182" cy="1998361"/>
          </a:xfrm>
          <a:custGeom>
            <a:avLst/>
            <a:gdLst/>
            <a:ahLst/>
            <a:cxnLst/>
            <a:rect l="l" t="t" r="r" b="b"/>
            <a:pathLst>
              <a:path w="1297182" h="1998361">
                <a:moveTo>
                  <a:pt x="0" y="0"/>
                </a:moveTo>
                <a:lnTo>
                  <a:pt x="1297181" y="0"/>
                </a:lnTo>
                <a:lnTo>
                  <a:pt x="1297181" y="1998361"/>
                </a:lnTo>
                <a:lnTo>
                  <a:pt x="0" y="19983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dirty="0"/>
          </a:p>
        </p:txBody>
      </p:sp>
      <p:sp>
        <p:nvSpPr>
          <p:cNvPr id="12" name="Freeform 12">
            <a:extLst>
              <a:ext uri="{C183D7F6-B498-43B3-948B-1728B52AA6E4}">
                <adec:decorative xmlns:adec="http://schemas.microsoft.com/office/drawing/2017/decorative" val="1"/>
              </a:ext>
            </a:extLst>
          </p:cNvPr>
          <p:cNvSpPr/>
          <p:nvPr/>
        </p:nvSpPr>
        <p:spPr>
          <a:xfrm>
            <a:off x="281539" y="1407793"/>
            <a:ext cx="1195230" cy="1119136"/>
          </a:xfrm>
          <a:custGeom>
            <a:avLst/>
            <a:gdLst/>
            <a:ahLst/>
            <a:cxnLst/>
            <a:rect l="l" t="t" r="r" b="b"/>
            <a:pathLst>
              <a:path w="1425129" h="1425129">
                <a:moveTo>
                  <a:pt x="0" y="0"/>
                </a:moveTo>
                <a:lnTo>
                  <a:pt x="1425130" y="0"/>
                </a:lnTo>
                <a:lnTo>
                  <a:pt x="1425130" y="1425129"/>
                </a:lnTo>
                <a:lnTo>
                  <a:pt x="0" y="14251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dirty="0"/>
          </a:p>
        </p:txBody>
      </p:sp>
      <p:sp>
        <p:nvSpPr>
          <p:cNvPr id="13" name="TextBox 13"/>
          <p:cNvSpPr txBox="1"/>
          <p:nvPr/>
        </p:nvSpPr>
        <p:spPr>
          <a:xfrm>
            <a:off x="442445" y="4146811"/>
            <a:ext cx="5301706" cy="3066352"/>
          </a:xfrm>
          <a:prstGeom prst="rect">
            <a:avLst/>
          </a:prstGeom>
        </p:spPr>
        <p:txBody>
          <a:bodyPr wrap="square" lIns="0" tIns="0" rIns="0" bIns="0" rtlCol="0" anchor="t">
            <a:spAutoFit/>
          </a:bodyPr>
          <a:lstStyle/>
          <a:p>
            <a:pPr algn="l">
              <a:lnSpc>
                <a:spcPts val="1186"/>
              </a:lnSpc>
            </a:pPr>
            <a:r>
              <a:rPr lang="en-US" sz="1200" b="1" dirty="0">
                <a:latin typeface="Arial" panose="020B0604020202020204" pitchFamily="34" charset="0"/>
                <a:ea typeface="Arial Bold"/>
                <a:cs typeface="Arial" panose="020B0604020202020204" pitchFamily="34" charset="0"/>
                <a:sym typeface="Arial Bold"/>
              </a:rPr>
              <a:t>Who is responsible for product safety and quality?</a:t>
            </a:r>
          </a:p>
          <a:p>
            <a:pPr algn="l">
              <a:lnSpc>
                <a:spcPts val="1186"/>
              </a:lnSpc>
            </a:pPr>
            <a:endParaRPr lang="en-US" sz="1200" b="1" dirty="0">
              <a:latin typeface="Arial" panose="020B0604020202020204" pitchFamily="34" charset="0"/>
              <a:ea typeface="Arial Bold"/>
              <a:cs typeface="Arial" panose="020B0604020202020204" pitchFamily="34" charset="0"/>
              <a:sym typeface="Arial Bold"/>
            </a:endParaRPr>
          </a:p>
          <a:p>
            <a:pPr algn="l">
              <a:lnSpc>
                <a:spcPts val="1186"/>
              </a:lnSpc>
            </a:pPr>
            <a:endParaRPr lang="en-US" sz="1200" b="1" dirty="0">
              <a:latin typeface="Arial" panose="020B0604020202020204" pitchFamily="34" charset="0"/>
              <a:ea typeface="Arial Bold"/>
              <a:cs typeface="Arial" panose="020B0604020202020204" pitchFamily="34" charset="0"/>
              <a:sym typeface="Arial Bold"/>
            </a:endParaRPr>
          </a:p>
          <a:p>
            <a:pPr marL="200209" lvl="1" indent="-100104" algn="l">
              <a:lnSpc>
                <a:spcPts val="1186"/>
              </a:lnSpc>
              <a:buFont typeface="Arial"/>
              <a:buChar char="•"/>
            </a:pPr>
            <a:r>
              <a:rPr lang="en-US" sz="1200" b="1" dirty="0">
                <a:latin typeface="Arial" panose="020B0604020202020204" pitchFamily="34" charset="0"/>
                <a:ea typeface="Arial Bold"/>
                <a:cs typeface="Arial" panose="020B0604020202020204" pitchFamily="34" charset="0"/>
                <a:sym typeface="Arial Bold"/>
              </a:rPr>
              <a:t>Manufacturer </a:t>
            </a:r>
            <a:r>
              <a:rPr lang="en-US" sz="1200" dirty="0">
                <a:latin typeface="Arial" panose="020B0604020202020204" pitchFamily="34" charset="0"/>
                <a:ea typeface="Arial"/>
                <a:cs typeface="Arial" panose="020B0604020202020204" pitchFamily="34" charset="0"/>
                <a:sym typeface="Arial"/>
              </a:rPr>
              <a:t>– Is responsible for the overall safety of their products throughout the design process. This includes conducting risk assessments, implementing appropriate safety measures, and providing clear instructions for product use. This will also include cooperating with any investigations or recall actions initiated by the Office for Product Safety Standards (OPSS).</a:t>
            </a:r>
          </a:p>
          <a:p>
            <a:pPr algn="l">
              <a:lnSpc>
                <a:spcPts val="1186"/>
              </a:lnSpc>
            </a:pPr>
            <a:endParaRPr lang="en-US" sz="1200" dirty="0">
              <a:latin typeface="Arial" panose="020B0604020202020204" pitchFamily="34" charset="0"/>
              <a:ea typeface="Arial"/>
              <a:cs typeface="Arial" panose="020B0604020202020204" pitchFamily="34" charset="0"/>
              <a:sym typeface="Arial"/>
            </a:endParaRPr>
          </a:p>
          <a:p>
            <a:pPr marL="200209" lvl="1" indent="-100104" algn="l">
              <a:lnSpc>
                <a:spcPts val="1186"/>
              </a:lnSpc>
              <a:buFont typeface="Arial"/>
              <a:buChar char="•"/>
            </a:pPr>
            <a:r>
              <a:rPr lang="en-US" sz="1200" b="1" dirty="0">
                <a:latin typeface="Arial" panose="020B0604020202020204" pitchFamily="34" charset="0"/>
                <a:ea typeface="Arial Bold"/>
                <a:cs typeface="Arial" panose="020B0604020202020204" pitchFamily="34" charset="0"/>
                <a:sym typeface="Arial Bold"/>
              </a:rPr>
              <a:t>Importer </a:t>
            </a:r>
            <a:r>
              <a:rPr lang="en-US" sz="1200" dirty="0">
                <a:latin typeface="Arial" panose="020B0604020202020204" pitchFamily="34" charset="0"/>
                <a:ea typeface="Arial"/>
                <a:cs typeface="Arial" panose="020B0604020202020204" pitchFamily="34" charset="0"/>
                <a:sym typeface="Arial"/>
              </a:rPr>
              <a:t>– Is responsible for ensuring that imported products comply with UK safety regulations and verifying that the product complies with general product safety regulations.</a:t>
            </a:r>
          </a:p>
          <a:p>
            <a:pPr algn="l">
              <a:lnSpc>
                <a:spcPts val="1186"/>
              </a:lnSpc>
            </a:pPr>
            <a:endParaRPr lang="en-US" sz="1200" dirty="0">
              <a:latin typeface="Arial" panose="020B0604020202020204" pitchFamily="34" charset="0"/>
              <a:ea typeface="Arial"/>
              <a:cs typeface="Arial" panose="020B0604020202020204" pitchFamily="34" charset="0"/>
              <a:sym typeface="Arial"/>
            </a:endParaRPr>
          </a:p>
          <a:p>
            <a:pPr marL="200209" lvl="1" indent="-100104" algn="l">
              <a:lnSpc>
                <a:spcPts val="1186"/>
              </a:lnSpc>
              <a:buFont typeface="Arial"/>
              <a:buChar char="•"/>
            </a:pPr>
            <a:r>
              <a:rPr lang="en-US" sz="1200" b="1" dirty="0">
                <a:latin typeface="Arial" panose="020B0604020202020204" pitchFamily="34" charset="0"/>
                <a:ea typeface="Arial Bold"/>
                <a:cs typeface="Arial" panose="020B0604020202020204" pitchFamily="34" charset="0"/>
                <a:sym typeface="Arial Bold"/>
              </a:rPr>
              <a:t>Distributors/retailers </a:t>
            </a:r>
            <a:r>
              <a:rPr lang="en-US" sz="1200" dirty="0">
                <a:latin typeface="Arial" panose="020B0604020202020204" pitchFamily="34" charset="0"/>
                <a:ea typeface="Arial"/>
                <a:cs typeface="Arial" panose="020B0604020202020204" pitchFamily="34" charset="0"/>
                <a:sym typeface="Arial"/>
              </a:rPr>
              <a:t>– Are responsible for exercising due diligence to ensure that the products they supply are safe and comply with regulations. This includes checking product documentation, verifying compliance with labelling requirements, and reporting any safety concerns to the manufacturer or OPSS</a:t>
            </a:r>
            <a:r>
              <a:rPr lang="en-US" sz="927" dirty="0">
                <a:solidFill>
                  <a:srgbClr val="545454"/>
                </a:solidFill>
                <a:latin typeface="Arial"/>
                <a:ea typeface="Arial"/>
                <a:cs typeface="Arial"/>
                <a:sym typeface="Arial"/>
              </a:rPr>
              <a:t>.</a:t>
            </a:r>
          </a:p>
          <a:p>
            <a:pPr algn="l">
              <a:lnSpc>
                <a:spcPts val="1186"/>
              </a:lnSpc>
            </a:pPr>
            <a:endParaRPr lang="en-US" sz="927" dirty="0">
              <a:solidFill>
                <a:srgbClr val="545454"/>
              </a:solidFill>
              <a:latin typeface="Arial"/>
              <a:ea typeface="Arial"/>
              <a:cs typeface="Arial"/>
              <a:sym typeface="Arial"/>
            </a:endParaRPr>
          </a:p>
          <a:p>
            <a:pPr algn="l">
              <a:lnSpc>
                <a:spcPts val="1186"/>
              </a:lnSpc>
            </a:pPr>
            <a:endParaRPr lang="en-US" sz="927" dirty="0">
              <a:solidFill>
                <a:srgbClr val="545454"/>
              </a:solidFill>
              <a:latin typeface="Arial"/>
              <a:ea typeface="Arial"/>
              <a:cs typeface="Arial"/>
              <a:sym typeface="Arial"/>
            </a:endParaRPr>
          </a:p>
        </p:txBody>
      </p:sp>
      <p:sp>
        <p:nvSpPr>
          <p:cNvPr id="14" name="TextBox 14"/>
          <p:cNvSpPr txBox="1"/>
          <p:nvPr/>
        </p:nvSpPr>
        <p:spPr>
          <a:xfrm>
            <a:off x="281539" y="126680"/>
            <a:ext cx="6879463" cy="490775"/>
          </a:xfrm>
          <a:prstGeom prst="rect">
            <a:avLst/>
          </a:prstGeom>
        </p:spPr>
        <p:txBody>
          <a:bodyPr wrap="square" lIns="0" tIns="0" rIns="0" bIns="0" rtlCol="0" anchor="t">
            <a:spAutoFit/>
          </a:bodyPr>
          <a:lstStyle/>
          <a:p>
            <a:pPr marL="0" lvl="0" indent="0">
              <a:lnSpc>
                <a:spcPts val="4166"/>
              </a:lnSpc>
              <a:spcBef>
                <a:spcPct val="0"/>
              </a:spcBef>
            </a:pPr>
            <a:r>
              <a:rPr lang="en-US" sz="2976" b="1" dirty="0">
                <a:solidFill>
                  <a:srgbClr val="545454"/>
                </a:solidFill>
                <a:latin typeface="Arial Bold"/>
                <a:ea typeface="Arial Bold"/>
                <a:cs typeface="Arial Bold"/>
                <a:sym typeface="Arial Bold"/>
              </a:rPr>
              <a:t>Product safety and quality</a:t>
            </a:r>
          </a:p>
        </p:txBody>
      </p:sp>
      <p:sp>
        <p:nvSpPr>
          <p:cNvPr id="15" name="TextBox 15"/>
          <p:cNvSpPr txBox="1"/>
          <p:nvPr/>
        </p:nvSpPr>
        <p:spPr>
          <a:xfrm>
            <a:off x="1918710" y="885546"/>
            <a:ext cx="3108565" cy="2486065"/>
          </a:xfrm>
          <a:prstGeom prst="rect">
            <a:avLst/>
          </a:prstGeom>
          <a:solidFill>
            <a:schemeClr val="bg1">
              <a:lumMod val="95000"/>
            </a:schemeClr>
          </a:solidFill>
        </p:spPr>
        <p:txBody>
          <a:bodyPr wrap="square" lIns="0" tIns="0" rIns="0" bIns="0" rtlCol="0" anchor="t">
            <a:spAutoFit/>
          </a:bodyPr>
          <a:lstStyle/>
          <a:p>
            <a:pPr algn="l">
              <a:lnSpc>
                <a:spcPts val="1270"/>
              </a:lnSpc>
            </a:pPr>
            <a:r>
              <a:rPr lang="en-GB" sz="1200" b="0" i="0" dirty="0">
                <a:effectLst/>
                <a:latin typeface="Arial" panose="020B0604020202020204" pitchFamily="34" charset="0"/>
                <a:cs typeface="Arial" panose="020B0604020202020204" pitchFamily="34" charset="0"/>
              </a:rPr>
              <a:t>The General Product Safety Regulations 2005 (GPSR) require all products to be </a:t>
            </a:r>
            <a:r>
              <a:rPr lang="en-GB" sz="1200" b="1" i="0" dirty="0">
                <a:effectLst/>
                <a:highlight>
                  <a:srgbClr val="FFFF00"/>
                </a:highligh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safe</a:t>
            </a:r>
            <a:r>
              <a:rPr lang="en-GB" sz="1200" b="1" i="0" dirty="0">
                <a:effectLst/>
                <a:latin typeface="Arial" panose="020B0604020202020204" pitchFamily="34" charset="0"/>
                <a:cs typeface="Arial" panose="020B0604020202020204" pitchFamily="34" charset="0"/>
              </a:rPr>
              <a:t> </a:t>
            </a:r>
            <a:r>
              <a:rPr lang="en-GB" sz="1200" b="0" i="0" dirty="0">
                <a:effectLst/>
                <a:latin typeface="Arial" panose="020B0604020202020204" pitchFamily="34" charset="0"/>
                <a:cs typeface="Arial" panose="020B0604020202020204" pitchFamily="34" charset="0"/>
              </a:rPr>
              <a:t>in their normal or reasonably foreseeable usage and enforcement authorities have powers to take appropriate action when this obligation isn’t met.</a:t>
            </a:r>
            <a:endParaRPr lang="en-US" sz="1200" dirty="0">
              <a:latin typeface="Arial" panose="020B0604020202020204" pitchFamily="34" charset="0"/>
              <a:ea typeface="Arial"/>
              <a:cs typeface="Arial" panose="020B0604020202020204" pitchFamily="34" charset="0"/>
              <a:sym typeface="Arial"/>
            </a:endParaRPr>
          </a:p>
          <a:p>
            <a:pPr algn="l">
              <a:lnSpc>
                <a:spcPts val="1270"/>
              </a:lnSpc>
            </a:pPr>
            <a:endParaRPr lang="en-US" sz="1200" dirty="0">
              <a:latin typeface="Arial" panose="020B0604020202020204" pitchFamily="34" charset="0"/>
              <a:ea typeface="Arial"/>
              <a:cs typeface="Arial" panose="020B0604020202020204" pitchFamily="34" charset="0"/>
              <a:sym typeface="Arial"/>
            </a:endParaRPr>
          </a:p>
          <a:p>
            <a:pPr algn="l">
              <a:lnSpc>
                <a:spcPts val="1270"/>
              </a:lnSpc>
            </a:pPr>
            <a:r>
              <a:rPr lang="en-US" sz="1200" dirty="0">
                <a:latin typeface="Arial" panose="020B0604020202020204" pitchFamily="34" charset="0"/>
                <a:ea typeface="Arial"/>
                <a:cs typeface="Arial" panose="020B0604020202020204" pitchFamily="34" charset="0"/>
                <a:sym typeface="Arial"/>
              </a:rPr>
              <a:t>It is important to consider that certain industries have additional regulations which detail specific further requirements.</a:t>
            </a:r>
          </a:p>
          <a:p>
            <a:pPr algn="l">
              <a:lnSpc>
                <a:spcPts val="1270"/>
              </a:lnSpc>
            </a:pPr>
            <a:endParaRPr lang="en-US" sz="1200" dirty="0">
              <a:latin typeface="Arial" panose="020B0604020202020204" pitchFamily="34" charset="0"/>
              <a:ea typeface="Arial"/>
              <a:cs typeface="Arial" panose="020B0604020202020204" pitchFamily="34" charset="0"/>
              <a:sym typeface="Arial"/>
            </a:endParaRPr>
          </a:p>
          <a:p>
            <a:pPr algn="l">
              <a:lnSpc>
                <a:spcPts val="1270"/>
              </a:lnSpc>
            </a:pPr>
            <a:r>
              <a:rPr lang="en-US" sz="1200" dirty="0">
                <a:latin typeface="Arial" panose="020B0604020202020204" pitchFamily="34" charset="0"/>
                <a:ea typeface="Arial"/>
                <a:cs typeface="Arial" panose="020B0604020202020204" pitchFamily="34" charset="0"/>
                <a:sym typeface="Arial"/>
              </a:rPr>
              <a:t>Please see </a:t>
            </a:r>
            <a:r>
              <a:rPr lang="en-US" sz="1200" b="1" dirty="0">
                <a:highlight>
                  <a:srgbClr val="FFFF00"/>
                </a:highlight>
                <a:latin typeface="Arial" panose="020B0604020202020204" pitchFamily="34" charset="0"/>
                <a:ea typeface="Arial"/>
                <a:cs typeface="Arial" panose="020B0604020202020204" pitchFamily="34" charset="0"/>
                <a:sym typeface="Arial"/>
                <a:hlinkClick r:id="rId12" tooltip="https://www.gov.uk/guidance/product-safety-for-businesses-a-to-z-of-industry-guidance">
                  <a:extLst>
                    <a:ext uri="{A12FA001-AC4F-418D-AE19-62706E023703}">
                      <ahyp:hlinkClr xmlns:ahyp="http://schemas.microsoft.com/office/drawing/2018/hyperlinkcolor" val="tx"/>
                    </a:ext>
                  </a:extLst>
                </a:hlinkClick>
              </a:rPr>
              <a:t>Specific Industry Guidance</a:t>
            </a:r>
            <a:r>
              <a:rPr lang="en-US" sz="1200" b="1" dirty="0">
                <a:highlight>
                  <a:srgbClr val="FFFF00"/>
                </a:highlight>
                <a:latin typeface="Arial" panose="020B0604020202020204" pitchFamily="34" charset="0"/>
                <a:ea typeface="Arial"/>
                <a:cs typeface="Arial" panose="020B0604020202020204" pitchFamily="34" charset="0"/>
                <a:sym typeface="Arial"/>
              </a:rPr>
              <a:t> </a:t>
            </a:r>
            <a:r>
              <a:rPr lang="en-US" sz="1200" dirty="0">
                <a:latin typeface="Arial" panose="020B0604020202020204" pitchFamily="34" charset="0"/>
                <a:ea typeface="Arial"/>
                <a:cs typeface="Arial" panose="020B0604020202020204" pitchFamily="34" charset="0"/>
                <a:sym typeface="Arial"/>
              </a:rPr>
              <a:t>to see what additional requirements might apply to your business.</a:t>
            </a:r>
          </a:p>
          <a:p>
            <a:pPr algn="l">
              <a:lnSpc>
                <a:spcPts val="1270"/>
              </a:lnSpc>
            </a:pPr>
            <a:endParaRPr lang="en-US" sz="927" dirty="0">
              <a:solidFill>
                <a:srgbClr val="545454"/>
              </a:solidFill>
              <a:latin typeface="Arial"/>
              <a:ea typeface="Arial"/>
              <a:cs typeface="Arial"/>
              <a:sym typeface="Arial"/>
            </a:endParaRPr>
          </a:p>
        </p:txBody>
      </p:sp>
      <p:sp>
        <p:nvSpPr>
          <p:cNvPr id="16" name="Freeform 16">
            <a:extLst>
              <a:ext uri="{C183D7F6-B498-43B3-948B-1728B52AA6E4}">
                <adec:decorative xmlns:adec="http://schemas.microsoft.com/office/drawing/2017/decorative" val="1"/>
              </a:ext>
            </a:extLst>
          </p:cNvPr>
          <p:cNvSpPr/>
          <p:nvPr/>
        </p:nvSpPr>
        <p:spPr>
          <a:xfrm rot="724011">
            <a:off x="4697606" y="9651627"/>
            <a:ext cx="659338" cy="1052835"/>
          </a:xfrm>
          <a:custGeom>
            <a:avLst/>
            <a:gdLst/>
            <a:ahLst/>
            <a:cxnLst/>
            <a:rect l="l" t="t" r="r" b="b"/>
            <a:pathLst>
              <a:path w="659338" h="1052835">
                <a:moveTo>
                  <a:pt x="0" y="0"/>
                </a:moveTo>
                <a:lnTo>
                  <a:pt x="659337" y="0"/>
                </a:lnTo>
                <a:lnTo>
                  <a:pt x="659337" y="1052835"/>
                </a:lnTo>
                <a:lnTo>
                  <a:pt x="0" y="1052835"/>
                </a:lnTo>
                <a:lnTo>
                  <a:pt x="0" y="0"/>
                </a:lnTo>
                <a:close/>
              </a:path>
            </a:pathLst>
          </a:custGeom>
          <a:blipFill>
            <a:blip r:embed="rId6"/>
            <a:stretch>
              <a:fillRect/>
            </a:stretch>
          </a:blipFill>
        </p:spPr>
        <p:txBody>
          <a:bodyPr/>
          <a:lstStyle/>
          <a:p>
            <a:endParaRPr lang="en-GB" dirty="0"/>
          </a:p>
        </p:txBody>
      </p:sp>
      <p:grpSp>
        <p:nvGrpSpPr>
          <p:cNvPr id="18" name="Group 18">
            <a:extLst>
              <a:ext uri="{C183D7F6-B498-43B3-948B-1728B52AA6E4}">
                <adec:decorative xmlns:adec="http://schemas.microsoft.com/office/drawing/2017/decorative" val="1"/>
              </a:ext>
            </a:extLst>
          </p:cNvPr>
          <p:cNvGrpSpPr/>
          <p:nvPr/>
        </p:nvGrpSpPr>
        <p:grpSpPr>
          <a:xfrm>
            <a:off x="2548398" y="7338542"/>
            <a:ext cx="4582652" cy="2427758"/>
            <a:chOff x="0" y="0"/>
            <a:chExt cx="5790510" cy="2415667"/>
          </a:xfrm>
          <a:solidFill>
            <a:schemeClr val="bg1">
              <a:lumMod val="95000"/>
            </a:schemeClr>
          </a:solidFill>
        </p:grpSpPr>
        <p:sp>
          <p:nvSpPr>
            <p:cNvPr id="19" name="Freeform 19"/>
            <p:cNvSpPr/>
            <p:nvPr/>
          </p:nvSpPr>
          <p:spPr>
            <a:xfrm>
              <a:off x="0" y="0"/>
              <a:ext cx="5790510" cy="2415667"/>
            </a:xfrm>
            <a:custGeom>
              <a:avLst/>
              <a:gdLst/>
              <a:ahLst/>
              <a:cxnLst/>
              <a:rect l="l" t="t" r="r" b="b"/>
              <a:pathLst>
                <a:path w="5790510" h="2415667">
                  <a:moveTo>
                    <a:pt x="5413873" y="2415667"/>
                  </a:moveTo>
                  <a:lnTo>
                    <a:pt x="376637" y="2415667"/>
                  </a:lnTo>
                  <a:cubicBezTo>
                    <a:pt x="168678" y="2415667"/>
                    <a:pt x="0" y="2309755"/>
                    <a:pt x="0" y="2179903"/>
                  </a:cubicBezTo>
                  <a:lnTo>
                    <a:pt x="0" y="236489"/>
                  </a:lnTo>
                  <a:cubicBezTo>
                    <a:pt x="0" y="105912"/>
                    <a:pt x="168678" y="0"/>
                    <a:pt x="376637" y="0"/>
                  </a:cubicBezTo>
                  <a:lnTo>
                    <a:pt x="5413873" y="0"/>
                  </a:lnTo>
                  <a:cubicBezTo>
                    <a:pt x="5621832" y="0"/>
                    <a:pt x="5790510" y="105912"/>
                    <a:pt x="5790510" y="236489"/>
                  </a:cubicBezTo>
                  <a:lnTo>
                    <a:pt x="5790510" y="2179903"/>
                  </a:lnTo>
                  <a:cubicBezTo>
                    <a:pt x="5790510" y="2309755"/>
                    <a:pt x="5621832" y="2415667"/>
                    <a:pt x="5413873" y="2415667"/>
                  </a:cubicBezTo>
                  <a:close/>
                </a:path>
              </a:pathLst>
            </a:custGeom>
            <a:grpFill/>
            <a:ln w="12700">
              <a:solidFill>
                <a:srgbClr val="000000"/>
              </a:solidFill>
            </a:ln>
          </p:spPr>
          <p:txBody>
            <a:bodyPr/>
            <a:lstStyle/>
            <a:p>
              <a:endParaRPr lang="en-GB" dirty="0"/>
            </a:p>
          </p:txBody>
        </p:sp>
      </p:grpSp>
      <p:sp>
        <p:nvSpPr>
          <p:cNvPr id="20" name="TextBox 20"/>
          <p:cNvSpPr txBox="1"/>
          <p:nvPr/>
        </p:nvSpPr>
        <p:spPr>
          <a:xfrm>
            <a:off x="2703227" y="7539482"/>
            <a:ext cx="4334699" cy="1798377"/>
          </a:xfrm>
          <a:prstGeom prst="rect">
            <a:avLst/>
          </a:prstGeom>
        </p:spPr>
        <p:txBody>
          <a:bodyPr wrap="square" lIns="0" tIns="0" rIns="0" bIns="0" rtlCol="0" anchor="t">
            <a:spAutoFit/>
          </a:bodyPr>
          <a:lstStyle/>
          <a:p>
            <a:pPr algn="l">
              <a:lnSpc>
                <a:spcPts val="973"/>
              </a:lnSpc>
              <a:spcBef>
                <a:spcPct val="0"/>
              </a:spcBef>
            </a:pPr>
            <a:r>
              <a:rPr lang="en-US" sz="1200" b="1" dirty="0">
                <a:latin typeface="Arial" panose="020B0604020202020204" pitchFamily="34" charset="0"/>
                <a:ea typeface="Arial Bold"/>
                <a:cs typeface="Arial" panose="020B0604020202020204" pitchFamily="34" charset="0"/>
                <a:sym typeface="Arial Bold"/>
              </a:rPr>
              <a:t>Some specific regulations relevant to products include:</a:t>
            </a:r>
          </a:p>
          <a:p>
            <a:pPr algn="l">
              <a:lnSpc>
                <a:spcPts val="973"/>
              </a:lnSpc>
              <a:spcBef>
                <a:spcPct val="0"/>
              </a:spcBef>
            </a:pPr>
            <a:endParaRPr lang="en-US" sz="1200" b="1" dirty="0">
              <a:latin typeface="Arial" panose="020B0604020202020204" pitchFamily="34" charset="0"/>
              <a:ea typeface="Arial Bold"/>
              <a:cs typeface="Arial" panose="020B0604020202020204" pitchFamily="34" charset="0"/>
              <a:sym typeface="Arial Bold"/>
            </a:endParaRPr>
          </a:p>
          <a:p>
            <a:pPr algn="l">
              <a:lnSpc>
                <a:spcPts val="973"/>
              </a:lnSpc>
              <a:spcBef>
                <a:spcPct val="0"/>
              </a:spcBef>
            </a:pPr>
            <a:r>
              <a:rPr lang="en-US" sz="1200" b="1" dirty="0">
                <a:latin typeface="Arial" panose="020B0604020202020204" pitchFamily="34" charset="0"/>
                <a:ea typeface="Arial Bold"/>
                <a:cs typeface="Arial" panose="020B0604020202020204" pitchFamily="34" charset="0"/>
                <a:sym typeface="Arial Bold"/>
              </a:rPr>
              <a:t>Toys |</a:t>
            </a:r>
            <a:r>
              <a:rPr lang="en-US" sz="1200" dirty="0">
                <a:latin typeface="Arial" panose="020B0604020202020204" pitchFamily="34" charset="0"/>
                <a:ea typeface="Arial"/>
                <a:cs typeface="Arial" panose="020B0604020202020204" pitchFamily="34" charset="0"/>
                <a:sym typeface="Arial"/>
              </a:rPr>
              <a:t> Toys (Safety) Regulations 2011</a:t>
            </a:r>
          </a:p>
          <a:p>
            <a:pPr algn="l">
              <a:lnSpc>
                <a:spcPts val="973"/>
              </a:lnSpc>
              <a:spcBef>
                <a:spcPct val="0"/>
              </a:spcBef>
            </a:pPr>
            <a:endParaRPr lang="en-US" sz="1200" dirty="0">
              <a:latin typeface="Arial" panose="020B0604020202020204" pitchFamily="34" charset="0"/>
              <a:ea typeface="Arial"/>
              <a:cs typeface="Arial" panose="020B0604020202020204" pitchFamily="34" charset="0"/>
              <a:sym typeface="Arial"/>
            </a:endParaRPr>
          </a:p>
          <a:p>
            <a:pPr algn="l">
              <a:lnSpc>
                <a:spcPts val="973"/>
              </a:lnSpc>
              <a:spcBef>
                <a:spcPct val="0"/>
              </a:spcBef>
            </a:pPr>
            <a:r>
              <a:rPr lang="en-US" sz="1200" b="1" dirty="0">
                <a:latin typeface="Arial" panose="020B0604020202020204" pitchFamily="34" charset="0"/>
                <a:ea typeface="Arial Bold"/>
                <a:cs typeface="Arial" panose="020B0604020202020204" pitchFamily="34" charset="0"/>
                <a:sym typeface="Arial Bold"/>
              </a:rPr>
              <a:t>Electronics |</a:t>
            </a:r>
            <a:r>
              <a:rPr lang="en-US" sz="1200" dirty="0">
                <a:latin typeface="Arial" panose="020B0604020202020204" pitchFamily="34" charset="0"/>
                <a:ea typeface="Arial"/>
                <a:cs typeface="Arial" panose="020B0604020202020204" pitchFamily="34" charset="0"/>
                <a:sym typeface="Arial"/>
              </a:rPr>
              <a:t> Electrical Equipment (Safety) Regulations 2016</a:t>
            </a:r>
          </a:p>
          <a:p>
            <a:pPr algn="l">
              <a:lnSpc>
                <a:spcPts val="973"/>
              </a:lnSpc>
              <a:spcBef>
                <a:spcPct val="0"/>
              </a:spcBef>
            </a:pPr>
            <a:endParaRPr lang="en-US" sz="1200" dirty="0">
              <a:latin typeface="Arial" panose="020B0604020202020204" pitchFamily="34" charset="0"/>
              <a:ea typeface="Arial"/>
              <a:cs typeface="Arial" panose="020B0604020202020204" pitchFamily="34" charset="0"/>
              <a:sym typeface="Arial"/>
            </a:endParaRPr>
          </a:p>
          <a:p>
            <a:pPr algn="l">
              <a:lnSpc>
                <a:spcPts val="973"/>
              </a:lnSpc>
              <a:spcBef>
                <a:spcPct val="0"/>
              </a:spcBef>
            </a:pPr>
            <a:r>
              <a:rPr lang="en-US" sz="1200" b="1" dirty="0">
                <a:latin typeface="Arial" panose="020B0604020202020204" pitchFamily="34" charset="0"/>
                <a:ea typeface="Arial Bold"/>
                <a:cs typeface="Arial" panose="020B0604020202020204" pitchFamily="34" charset="0"/>
                <a:sym typeface="Arial Bold"/>
              </a:rPr>
              <a:t>Food &amp; Drink |</a:t>
            </a:r>
            <a:r>
              <a:rPr lang="en-US" sz="1200" dirty="0">
                <a:latin typeface="Arial" panose="020B0604020202020204" pitchFamily="34" charset="0"/>
                <a:ea typeface="Arial"/>
                <a:cs typeface="Arial" panose="020B0604020202020204" pitchFamily="34" charset="0"/>
                <a:sym typeface="Arial"/>
              </a:rPr>
              <a:t> Food Information Regulations 2014 | Food Safety Act 1990 | Food Safety Order 1991</a:t>
            </a:r>
          </a:p>
          <a:p>
            <a:pPr algn="l">
              <a:lnSpc>
                <a:spcPts val="973"/>
              </a:lnSpc>
              <a:spcBef>
                <a:spcPct val="0"/>
              </a:spcBef>
            </a:pPr>
            <a:endParaRPr lang="en-US" sz="1200" dirty="0">
              <a:latin typeface="Arial" panose="020B0604020202020204" pitchFamily="34" charset="0"/>
              <a:ea typeface="Arial"/>
              <a:cs typeface="Arial" panose="020B0604020202020204" pitchFamily="34" charset="0"/>
              <a:sym typeface="Arial"/>
            </a:endParaRPr>
          </a:p>
          <a:p>
            <a:pPr algn="l">
              <a:lnSpc>
                <a:spcPts val="973"/>
              </a:lnSpc>
              <a:spcBef>
                <a:spcPct val="0"/>
              </a:spcBef>
            </a:pPr>
            <a:r>
              <a:rPr lang="en-US" sz="1200" b="1" dirty="0">
                <a:latin typeface="Arial" panose="020B0604020202020204" pitchFamily="34" charset="0"/>
                <a:ea typeface="Arial Bold"/>
                <a:cs typeface="Arial" panose="020B0604020202020204" pitchFamily="34" charset="0"/>
                <a:sym typeface="Arial Bold"/>
              </a:rPr>
              <a:t>Furniture |</a:t>
            </a:r>
            <a:r>
              <a:rPr lang="en-US" sz="1200" dirty="0">
                <a:latin typeface="Arial" panose="020B0604020202020204" pitchFamily="34" charset="0"/>
                <a:ea typeface="Arial"/>
                <a:cs typeface="Arial" panose="020B0604020202020204" pitchFamily="34" charset="0"/>
                <a:sym typeface="Arial"/>
              </a:rPr>
              <a:t> The Furniture and Furnishings (Fire) (Safety) Regulations 1988</a:t>
            </a:r>
          </a:p>
          <a:p>
            <a:pPr algn="l">
              <a:lnSpc>
                <a:spcPts val="973"/>
              </a:lnSpc>
              <a:spcBef>
                <a:spcPct val="0"/>
              </a:spcBef>
            </a:pPr>
            <a:endParaRPr lang="en-US" sz="1200" dirty="0">
              <a:latin typeface="Arial" panose="020B0604020202020204" pitchFamily="34" charset="0"/>
              <a:ea typeface="Arial"/>
              <a:cs typeface="Arial" panose="020B0604020202020204" pitchFamily="34" charset="0"/>
              <a:sym typeface="Arial"/>
            </a:endParaRPr>
          </a:p>
          <a:p>
            <a:pPr algn="l">
              <a:lnSpc>
                <a:spcPts val="973"/>
              </a:lnSpc>
              <a:spcBef>
                <a:spcPct val="0"/>
              </a:spcBef>
            </a:pPr>
            <a:r>
              <a:rPr lang="en-US" sz="1200" b="1" dirty="0">
                <a:latin typeface="Arial" panose="020B0604020202020204" pitchFamily="34" charset="0"/>
                <a:ea typeface="Arial Bold"/>
                <a:cs typeface="Arial" panose="020B0604020202020204" pitchFamily="34" charset="0"/>
                <a:sym typeface="Arial Bold"/>
              </a:rPr>
              <a:t>Clothing |</a:t>
            </a:r>
            <a:r>
              <a:rPr lang="en-US" sz="1200" dirty="0">
                <a:latin typeface="Arial" panose="020B0604020202020204" pitchFamily="34" charset="0"/>
                <a:ea typeface="Arial"/>
                <a:cs typeface="Arial" panose="020B0604020202020204" pitchFamily="34" charset="0"/>
                <a:sym typeface="Arial"/>
              </a:rPr>
              <a:t> Textile Products (Labelling and Fibre Composition) Regulations 2012</a:t>
            </a:r>
          </a:p>
        </p:txBody>
      </p:sp>
      <p:sp>
        <p:nvSpPr>
          <p:cNvPr id="23" name="Title 22">
            <a:extLst>
              <a:ext uri="{FF2B5EF4-FFF2-40B4-BE49-F238E27FC236}">
                <a16:creationId xmlns:a16="http://schemas.microsoft.com/office/drawing/2014/main" id="{0C883B7E-BADF-CE88-2EA3-C2698AC8ECFD}"/>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GB" dirty="0"/>
              <a:t>Product safety and quality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rot="-5400000">
            <a:off x="0" y="7668000"/>
            <a:ext cx="3024000" cy="3024000"/>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dirty="0"/>
          </a:p>
        </p:txBody>
      </p:sp>
      <p:sp>
        <p:nvSpPr>
          <p:cNvPr id="3" name="Freeform 3">
            <a:extLst>
              <a:ext uri="{C183D7F6-B498-43B3-948B-1728B52AA6E4}">
                <adec:decorative xmlns:adec="http://schemas.microsoft.com/office/drawing/2017/decorative" val="1"/>
              </a:ext>
            </a:extLst>
          </p:cNvPr>
          <p:cNvSpPr/>
          <p:nvPr/>
        </p:nvSpPr>
        <p:spPr>
          <a:xfrm rot="-8100000">
            <a:off x="5292000" y="-244669"/>
            <a:ext cx="3024000" cy="2001338"/>
          </a:xfrm>
          <a:custGeom>
            <a:avLst/>
            <a:gdLst/>
            <a:ahLst/>
            <a:cxnLst/>
            <a:rect l="l" t="t" r="r" b="b"/>
            <a:pathLst>
              <a:path w="3024000" h="2001338">
                <a:moveTo>
                  <a:pt x="0" y="0"/>
                </a:moveTo>
                <a:lnTo>
                  <a:pt x="3024000" y="0"/>
                </a:lnTo>
                <a:lnTo>
                  <a:pt x="3024000" y="2001338"/>
                </a:lnTo>
                <a:lnTo>
                  <a:pt x="0" y="20013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grpSp>
        <p:nvGrpSpPr>
          <p:cNvPr id="4" name="Group 4">
            <a:extLst>
              <a:ext uri="{C183D7F6-B498-43B3-948B-1728B52AA6E4}">
                <adec:decorative xmlns:adec="http://schemas.microsoft.com/office/drawing/2017/decorative" val="1"/>
              </a:ext>
            </a:extLst>
          </p:cNvPr>
          <p:cNvGrpSpPr/>
          <p:nvPr/>
        </p:nvGrpSpPr>
        <p:grpSpPr>
          <a:xfrm>
            <a:off x="668779" y="1019604"/>
            <a:ext cx="5028394" cy="1985032"/>
            <a:chOff x="0" y="0"/>
            <a:chExt cx="5790510" cy="2581065"/>
          </a:xfrm>
          <a:solidFill>
            <a:schemeClr val="bg1">
              <a:lumMod val="95000"/>
            </a:schemeClr>
          </a:solidFill>
        </p:grpSpPr>
        <p:sp>
          <p:nvSpPr>
            <p:cNvPr id="5" name="Freeform 5"/>
            <p:cNvSpPr/>
            <p:nvPr/>
          </p:nvSpPr>
          <p:spPr>
            <a:xfrm>
              <a:off x="0" y="0"/>
              <a:ext cx="5790510" cy="2581065"/>
            </a:xfrm>
            <a:custGeom>
              <a:avLst/>
              <a:gdLst/>
              <a:ahLst/>
              <a:cxnLst/>
              <a:rect l="l" t="t" r="r" b="b"/>
              <a:pathLst>
                <a:path w="5790510" h="2581065">
                  <a:moveTo>
                    <a:pt x="5413873" y="2581065"/>
                  </a:moveTo>
                  <a:lnTo>
                    <a:pt x="376637" y="2581065"/>
                  </a:lnTo>
                  <a:cubicBezTo>
                    <a:pt x="168678" y="2581065"/>
                    <a:pt x="0" y="2467901"/>
                    <a:pt x="0" y="2329159"/>
                  </a:cubicBezTo>
                  <a:lnTo>
                    <a:pt x="0" y="252681"/>
                  </a:lnTo>
                  <a:cubicBezTo>
                    <a:pt x="0" y="113164"/>
                    <a:pt x="168678" y="0"/>
                    <a:pt x="376637" y="0"/>
                  </a:cubicBezTo>
                  <a:lnTo>
                    <a:pt x="5413873" y="0"/>
                  </a:lnTo>
                  <a:cubicBezTo>
                    <a:pt x="5621832" y="0"/>
                    <a:pt x="5790510" y="113164"/>
                    <a:pt x="5790510" y="252681"/>
                  </a:cubicBezTo>
                  <a:lnTo>
                    <a:pt x="5790510" y="2329159"/>
                  </a:lnTo>
                  <a:cubicBezTo>
                    <a:pt x="5790510" y="2467901"/>
                    <a:pt x="5621832" y="2581065"/>
                    <a:pt x="5413873" y="2581065"/>
                  </a:cubicBezTo>
                  <a:close/>
                </a:path>
              </a:pathLst>
            </a:custGeom>
            <a:grpFill/>
            <a:ln w="12700">
              <a:solidFill>
                <a:srgbClr val="000000"/>
              </a:solidFill>
            </a:ln>
          </p:spPr>
          <p:txBody>
            <a:bodyPr/>
            <a:lstStyle/>
            <a:p>
              <a:endParaRPr lang="en-GB" dirty="0"/>
            </a:p>
          </p:txBody>
        </p:sp>
      </p:grpSp>
      <p:sp>
        <p:nvSpPr>
          <p:cNvPr id="6" name="Freeform 6">
            <a:extLst>
              <a:ext uri="{C183D7F6-B498-43B3-948B-1728B52AA6E4}">
                <adec:decorative xmlns:adec="http://schemas.microsoft.com/office/drawing/2017/decorative" val="1"/>
              </a:ext>
            </a:extLst>
          </p:cNvPr>
          <p:cNvSpPr/>
          <p:nvPr/>
        </p:nvSpPr>
        <p:spPr>
          <a:xfrm rot="-2626373">
            <a:off x="2694331" y="3296578"/>
            <a:ext cx="659338" cy="1052835"/>
          </a:xfrm>
          <a:custGeom>
            <a:avLst/>
            <a:gdLst/>
            <a:ahLst/>
            <a:cxnLst/>
            <a:rect l="l" t="t" r="r" b="b"/>
            <a:pathLst>
              <a:path w="659338" h="1052835">
                <a:moveTo>
                  <a:pt x="0" y="0"/>
                </a:moveTo>
                <a:lnTo>
                  <a:pt x="659338" y="0"/>
                </a:lnTo>
                <a:lnTo>
                  <a:pt x="659338" y="1052835"/>
                </a:lnTo>
                <a:lnTo>
                  <a:pt x="0" y="1052835"/>
                </a:lnTo>
                <a:lnTo>
                  <a:pt x="0" y="0"/>
                </a:lnTo>
                <a:close/>
              </a:path>
            </a:pathLst>
          </a:custGeom>
          <a:blipFill>
            <a:blip r:embed="rId6"/>
            <a:stretch>
              <a:fillRect/>
            </a:stretch>
          </a:blipFill>
        </p:spPr>
        <p:txBody>
          <a:bodyPr/>
          <a:lstStyle/>
          <a:p>
            <a:endParaRPr lang="en-GB" dirty="0"/>
          </a:p>
        </p:txBody>
      </p:sp>
      <p:sp>
        <p:nvSpPr>
          <p:cNvPr id="7" name="Freeform 7">
            <a:extLst>
              <a:ext uri="{C183D7F6-B498-43B3-948B-1728B52AA6E4}">
                <adec:decorative xmlns:adec="http://schemas.microsoft.com/office/drawing/2017/decorative" val="1"/>
              </a:ext>
            </a:extLst>
          </p:cNvPr>
          <p:cNvSpPr/>
          <p:nvPr/>
        </p:nvSpPr>
        <p:spPr>
          <a:xfrm>
            <a:off x="3546638" y="0"/>
            <a:ext cx="1050105" cy="933639"/>
          </a:xfrm>
          <a:custGeom>
            <a:avLst/>
            <a:gdLst/>
            <a:ahLst/>
            <a:cxnLst/>
            <a:rect l="l" t="t" r="r" b="b"/>
            <a:pathLst>
              <a:path w="1050105" h="933639">
                <a:moveTo>
                  <a:pt x="0" y="0"/>
                </a:moveTo>
                <a:lnTo>
                  <a:pt x="1050105" y="0"/>
                </a:lnTo>
                <a:lnTo>
                  <a:pt x="1050105" y="933639"/>
                </a:lnTo>
                <a:lnTo>
                  <a:pt x="0" y="9336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dirty="0"/>
          </a:p>
        </p:txBody>
      </p:sp>
      <p:grpSp>
        <p:nvGrpSpPr>
          <p:cNvPr id="8" name="Group 8">
            <a:extLst>
              <a:ext uri="{C183D7F6-B498-43B3-948B-1728B52AA6E4}">
                <adec:decorative xmlns:adec="http://schemas.microsoft.com/office/drawing/2017/decorative" val="1"/>
              </a:ext>
            </a:extLst>
          </p:cNvPr>
          <p:cNvGrpSpPr/>
          <p:nvPr/>
        </p:nvGrpSpPr>
        <p:grpSpPr>
          <a:xfrm>
            <a:off x="1807597" y="4183357"/>
            <a:ext cx="5080124" cy="2241289"/>
            <a:chOff x="0" y="0"/>
            <a:chExt cx="5790510" cy="2553816"/>
          </a:xfrm>
          <a:solidFill>
            <a:schemeClr val="bg1">
              <a:lumMod val="95000"/>
            </a:schemeClr>
          </a:solidFill>
        </p:grpSpPr>
        <p:sp>
          <p:nvSpPr>
            <p:cNvPr id="9" name="Freeform 9"/>
            <p:cNvSpPr/>
            <p:nvPr/>
          </p:nvSpPr>
          <p:spPr>
            <a:xfrm>
              <a:off x="0" y="0"/>
              <a:ext cx="5790510" cy="2553816"/>
            </a:xfrm>
            <a:custGeom>
              <a:avLst/>
              <a:gdLst/>
              <a:ahLst/>
              <a:cxnLst/>
              <a:rect l="l" t="t" r="r" b="b"/>
              <a:pathLst>
                <a:path w="5790510" h="2553816">
                  <a:moveTo>
                    <a:pt x="5413873" y="2553816"/>
                  </a:moveTo>
                  <a:lnTo>
                    <a:pt x="376637" y="2553816"/>
                  </a:lnTo>
                  <a:cubicBezTo>
                    <a:pt x="168678" y="2553816"/>
                    <a:pt x="0" y="2441847"/>
                    <a:pt x="0" y="2304570"/>
                  </a:cubicBezTo>
                  <a:lnTo>
                    <a:pt x="0" y="250013"/>
                  </a:lnTo>
                  <a:cubicBezTo>
                    <a:pt x="0" y="111969"/>
                    <a:pt x="168678" y="0"/>
                    <a:pt x="376637" y="0"/>
                  </a:cubicBezTo>
                  <a:lnTo>
                    <a:pt x="5413873" y="0"/>
                  </a:lnTo>
                  <a:cubicBezTo>
                    <a:pt x="5621832" y="0"/>
                    <a:pt x="5790510" y="111969"/>
                    <a:pt x="5790510" y="250013"/>
                  </a:cubicBezTo>
                  <a:lnTo>
                    <a:pt x="5790510" y="2304570"/>
                  </a:lnTo>
                  <a:cubicBezTo>
                    <a:pt x="5790510" y="2441847"/>
                    <a:pt x="5621832" y="2553816"/>
                    <a:pt x="5413873" y="2553816"/>
                  </a:cubicBezTo>
                  <a:close/>
                </a:path>
              </a:pathLst>
            </a:custGeom>
            <a:grpFill/>
            <a:ln w="12700">
              <a:solidFill>
                <a:srgbClr val="000000"/>
              </a:solidFill>
            </a:ln>
          </p:spPr>
          <p:txBody>
            <a:bodyPr/>
            <a:lstStyle/>
            <a:p>
              <a:endParaRPr lang="en-GB" dirty="0"/>
            </a:p>
          </p:txBody>
        </p:sp>
      </p:grpSp>
      <p:sp>
        <p:nvSpPr>
          <p:cNvPr id="11" name="Freeform 11">
            <a:extLst>
              <a:ext uri="{C183D7F6-B498-43B3-948B-1728B52AA6E4}">
                <adec:decorative xmlns:adec="http://schemas.microsoft.com/office/drawing/2017/decorative" val="1"/>
              </a:ext>
            </a:extLst>
          </p:cNvPr>
          <p:cNvSpPr/>
          <p:nvPr/>
        </p:nvSpPr>
        <p:spPr>
          <a:xfrm>
            <a:off x="5900696" y="2272999"/>
            <a:ext cx="987025" cy="987025"/>
          </a:xfrm>
          <a:custGeom>
            <a:avLst/>
            <a:gdLst/>
            <a:ahLst/>
            <a:cxnLst/>
            <a:rect l="l" t="t" r="r" b="b"/>
            <a:pathLst>
              <a:path w="987025" h="987025">
                <a:moveTo>
                  <a:pt x="0" y="0"/>
                </a:moveTo>
                <a:lnTo>
                  <a:pt x="987025" y="0"/>
                </a:lnTo>
                <a:lnTo>
                  <a:pt x="987025" y="987025"/>
                </a:lnTo>
                <a:lnTo>
                  <a:pt x="0" y="9870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dirty="0"/>
          </a:p>
        </p:txBody>
      </p:sp>
      <p:sp>
        <p:nvSpPr>
          <p:cNvPr id="12" name="Freeform 12">
            <a:extLst>
              <a:ext uri="{C183D7F6-B498-43B3-948B-1728B52AA6E4}">
                <adec:decorative xmlns:adec="http://schemas.microsoft.com/office/drawing/2017/decorative" val="1"/>
              </a:ext>
            </a:extLst>
          </p:cNvPr>
          <p:cNvSpPr/>
          <p:nvPr/>
        </p:nvSpPr>
        <p:spPr>
          <a:xfrm>
            <a:off x="69288" y="3115498"/>
            <a:ext cx="1715372" cy="1715372"/>
          </a:xfrm>
          <a:custGeom>
            <a:avLst/>
            <a:gdLst/>
            <a:ahLst/>
            <a:cxnLst/>
            <a:rect l="l" t="t" r="r" b="b"/>
            <a:pathLst>
              <a:path w="1715372" h="1715372">
                <a:moveTo>
                  <a:pt x="0" y="0"/>
                </a:moveTo>
                <a:lnTo>
                  <a:pt x="1715372" y="0"/>
                </a:lnTo>
                <a:lnTo>
                  <a:pt x="1715372" y="1715372"/>
                </a:lnTo>
                <a:lnTo>
                  <a:pt x="0" y="1715372"/>
                </a:lnTo>
                <a:lnTo>
                  <a:pt x="0" y="0"/>
                </a:lnTo>
                <a:close/>
              </a:path>
            </a:pathLst>
          </a:custGeom>
          <a:blipFill>
            <a:blip r:embed="rId11"/>
            <a:stretch>
              <a:fillRect/>
            </a:stretch>
          </a:blipFill>
        </p:spPr>
        <p:txBody>
          <a:bodyPr/>
          <a:lstStyle/>
          <a:p>
            <a:endParaRPr lang="en-GB" dirty="0"/>
          </a:p>
        </p:txBody>
      </p:sp>
      <p:sp>
        <p:nvSpPr>
          <p:cNvPr id="13" name="Freeform 13">
            <a:extLst>
              <a:ext uri="{C183D7F6-B498-43B3-948B-1728B52AA6E4}">
                <adec:decorative xmlns:adec="http://schemas.microsoft.com/office/drawing/2017/decorative" val="1"/>
              </a:ext>
            </a:extLst>
          </p:cNvPr>
          <p:cNvSpPr/>
          <p:nvPr/>
        </p:nvSpPr>
        <p:spPr>
          <a:xfrm>
            <a:off x="6109912" y="6475957"/>
            <a:ext cx="1361637" cy="1361637"/>
          </a:xfrm>
          <a:custGeom>
            <a:avLst/>
            <a:gdLst/>
            <a:ahLst/>
            <a:cxnLst/>
            <a:rect l="l" t="t" r="r" b="b"/>
            <a:pathLst>
              <a:path w="1361637" h="1361637">
                <a:moveTo>
                  <a:pt x="0" y="0"/>
                </a:moveTo>
                <a:lnTo>
                  <a:pt x="1361636" y="0"/>
                </a:lnTo>
                <a:lnTo>
                  <a:pt x="1361636" y="1361637"/>
                </a:lnTo>
                <a:lnTo>
                  <a:pt x="0" y="13616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dirty="0"/>
          </a:p>
        </p:txBody>
      </p:sp>
      <p:sp>
        <p:nvSpPr>
          <p:cNvPr id="14" name="Freeform 14">
            <a:extLst>
              <a:ext uri="{C183D7F6-B498-43B3-948B-1728B52AA6E4}">
                <adec:decorative xmlns:adec="http://schemas.microsoft.com/office/drawing/2017/decorative" val="1"/>
              </a:ext>
            </a:extLst>
          </p:cNvPr>
          <p:cNvSpPr/>
          <p:nvPr/>
        </p:nvSpPr>
        <p:spPr>
          <a:xfrm>
            <a:off x="2010060" y="8309182"/>
            <a:ext cx="1512000" cy="1510110"/>
          </a:xfrm>
          <a:custGeom>
            <a:avLst/>
            <a:gdLst/>
            <a:ahLst/>
            <a:cxnLst/>
            <a:rect l="l" t="t" r="r" b="b"/>
            <a:pathLst>
              <a:path w="1512000" h="1510110">
                <a:moveTo>
                  <a:pt x="0" y="0"/>
                </a:moveTo>
                <a:lnTo>
                  <a:pt x="1512000" y="0"/>
                </a:lnTo>
                <a:lnTo>
                  <a:pt x="1512000" y="1510110"/>
                </a:lnTo>
                <a:lnTo>
                  <a:pt x="0" y="15101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dirty="0"/>
          </a:p>
        </p:txBody>
      </p:sp>
      <p:sp>
        <p:nvSpPr>
          <p:cNvPr id="15" name="Freeform 15">
            <a:extLst>
              <a:ext uri="{C183D7F6-B498-43B3-948B-1728B52AA6E4}">
                <adec:decorative xmlns:adec="http://schemas.microsoft.com/office/drawing/2017/decorative" val="1"/>
              </a:ext>
            </a:extLst>
          </p:cNvPr>
          <p:cNvSpPr/>
          <p:nvPr/>
        </p:nvSpPr>
        <p:spPr>
          <a:xfrm>
            <a:off x="6109912" y="8993635"/>
            <a:ext cx="1388175" cy="1388175"/>
          </a:xfrm>
          <a:custGeom>
            <a:avLst/>
            <a:gdLst/>
            <a:ahLst/>
            <a:cxnLst/>
            <a:rect l="l" t="t" r="r" b="b"/>
            <a:pathLst>
              <a:path w="1388175" h="1388175">
                <a:moveTo>
                  <a:pt x="0" y="0"/>
                </a:moveTo>
                <a:lnTo>
                  <a:pt x="1388175" y="0"/>
                </a:lnTo>
                <a:lnTo>
                  <a:pt x="1388175" y="1388175"/>
                </a:lnTo>
                <a:lnTo>
                  <a:pt x="0" y="138817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dirty="0"/>
          </a:p>
        </p:txBody>
      </p:sp>
      <p:sp>
        <p:nvSpPr>
          <p:cNvPr id="16" name="Freeform 16">
            <a:extLst>
              <a:ext uri="{C183D7F6-B498-43B3-948B-1728B52AA6E4}">
                <adec:decorative xmlns:adec="http://schemas.microsoft.com/office/drawing/2017/decorative" val="1"/>
              </a:ext>
            </a:extLst>
          </p:cNvPr>
          <p:cNvSpPr/>
          <p:nvPr/>
        </p:nvSpPr>
        <p:spPr>
          <a:xfrm>
            <a:off x="926974" y="170561"/>
            <a:ext cx="654511" cy="602150"/>
          </a:xfrm>
          <a:custGeom>
            <a:avLst/>
            <a:gdLst/>
            <a:ahLst/>
            <a:cxnLst/>
            <a:rect l="l" t="t" r="r" b="b"/>
            <a:pathLst>
              <a:path w="654511" h="602150">
                <a:moveTo>
                  <a:pt x="0" y="0"/>
                </a:moveTo>
                <a:lnTo>
                  <a:pt x="654511" y="0"/>
                </a:lnTo>
                <a:lnTo>
                  <a:pt x="654511" y="602150"/>
                </a:lnTo>
                <a:lnTo>
                  <a:pt x="0" y="60215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dirty="0"/>
          </a:p>
        </p:txBody>
      </p:sp>
      <p:sp>
        <p:nvSpPr>
          <p:cNvPr id="17" name="TextBox 17"/>
          <p:cNvSpPr txBox="1"/>
          <p:nvPr/>
        </p:nvSpPr>
        <p:spPr>
          <a:xfrm>
            <a:off x="1939395" y="4270211"/>
            <a:ext cx="4948325" cy="2154436"/>
          </a:xfrm>
          <a:prstGeom prst="rect">
            <a:avLst/>
          </a:prstGeom>
        </p:spPr>
        <p:txBody>
          <a:bodyPr wrap="square" lIns="0" tIns="0" rIns="0" bIns="0" rtlCol="0" anchor="t">
            <a:spAutoFit/>
          </a:bodyPr>
          <a:lstStyle/>
          <a:p>
            <a:pPr algn="l">
              <a:lnSpc>
                <a:spcPts val="1196"/>
              </a:lnSpc>
            </a:pPr>
            <a:r>
              <a:rPr lang="en-US" sz="1200" b="1" dirty="0">
                <a:latin typeface="Arial" panose="020B0604020202020204" pitchFamily="34" charset="0"/>
                <a:ea typeface="Arial Bold"/>
                <a:cs typeface="Arial" panose="020B0604020202020204" pitchFamily="34" charset="0"/>
                <a:sym typeface="Arial Bold"/>
              </a:rPr>
              <a:t>Labelling requirements</a:t>
            </a:r>
          </a:p>
          <a:p>
            <a:pPr algn="l">
              <a:lnSpc>
                <a:spcPts val="1196"/>
              </a:lnSpc>
            </a:pPr>
            <a:endParaRPr lang="en-US" sz="1200" b="1" dirty="0">
              <a:latin typeface="Arial" panose="020B0604020202020204" pitchFamily="34" charset="0"/>
              <a:ea typeface="Arial Bold"/>
              <a:cs typeface="Arial" panose="020B0604020202020204" pitchFamily="34" charset="0"/>
              <a:sym typeface="Arial Bold"/>
            </a:endParaRPr>
          </a:p>
          <a:p>
            <a:pPr algn="l">
              <a:lnSpc>
                <a:spcPts val="1196"/>
              </a:lnSpc>
            </a:pPr>
            <a:endParaRPr lang="en-US" sz="1200" b="1" dirty="0">
              <a:latin typeface="Arial" panose="020B0604020202020204" pitchFamily="34" charset="0"/>
              <a:ea typeface="Arial Bold"/>
              <a:cs typeface="Arial" panose="020B0604020202020204" pitchFamily="34" charset="0"/>
              <a:sym typeface="Arial Bold"/>
            </a:endParaRPr>
          </a:p>
          <a:p>
            <a:pPr algn="l">
              <a:lnSpc>
                <a:spcPts val="1196"/>
              </a:lnSpc>
            </a:pPr>
            <a:r>
              <a:rPr lang="en-US" sz="1200" dirty="0">
                <a:latin typeface="Arial" panose="020B0604020202020204" pitchFamily="34" charset="0"/>
                <a:ea typeface="Arial"/>
                <a:cs typeface="Arial" panose="020B0604020202020204" pitchFamily="34" charset="0"/>
                <a:sym typeface="Arial"/>
              </a:rPr>
              <a:t>There are </a:t>
            </a:r>
            <a:r>
              <a:rPr lang="en-US" sz="1200" b="1" dirty="0">
                <a:highlight>
                  <a:srgbClr val="FFFF00"/>
                </a:highlight>
                <a:latin typeface="Arial" panose="020B0604020202020204" pitchFamily="34" charset="0"/>
                <a:ea typeface="Arial"/>
                <a:cs typeface="Arial" panose="020B0604020202020204" pitchFamily="34" charset="0"/>
                <a:sym typeface="Arial"/>
                <a:hlinkClick r:id="rId20">
                  <a:extLst>
                    <a:ext uri="{A12FA001-AC4F-418D-AE19-62706E023703}">
                      <ahyp:hlinkClr xmlns:ahyp="http://schemas.microsoft.com/office/drawing/2018/hyperlinkcolor" val="tx"/>
                    </a:ext>
                  </a:extLst>
                </a:hlinkClick>
              </a:rPr>
              <a:t>labelling requirements</a:t>
            </a:r>
            <a:r>
              <a:rPr lang="en-US" sz="1200" b="1" dirty="0">
                <a:latin typeface="Arial" panose="020B0604020202020204" pitchFamily="34" charset="0"/>
                <a:ea typeface="Arial"/>
                <a:cs typeface="Arial" panose="020B0604020202020204" pitchFamily="34" charset="0"/>
                <a:sym typeface="Arial"/>
                <a:hlinkClick r:id="rId20">
                  <a:extLst>
                    <a:ext uri="{A12FA001-AC4F-418D-AE19-62706E023703}">
                      <ahyp:hlinkClr xmlns:ahyp="http://schemas.microsoft.com/office/drawing/2018/hyperlinkcolor" val="tx"/>
                    </a:ext>
                  </a:extLst>
                </a:hlinkClick>
              </a:rPr>
              <a:t> </a:t>
            </a:r>
            <a:r>
              <a:rPr lang="en-US" sz="1200" dirty="0">
                <a:latin typeface="Arial" panose="020B0604020202020204" pitchFamily="34" charset="0"/>
                <a:ea typeface="Arial"/>
                <a:cs typeface="Arial" panose="020B0604020202020204" pitchFamily="34" charset="0"/>
                <a:sym typeface="Arial"/>
              </a:rPr>
              <a:t>across industries which need to be complied with to ensure product safety and quality for consumer consumption or use.</a:t>
            </a:r>
          </a:p>
          <a:p>
            <a:pPr algn="l">
              <a:lnSpc>
                <a:spcPts val="1196"/>
              </a:lnSpc>
            </a:pPr>
            <a:endParaRPr lang="en-US" sz="1200" dirty="0">
              <a:latin typeface="Arial" panose="020B0604020202020204" pitchFamily="34" charset="0"/>
              <a:ea typeface="Arial"/>
              <a:cs typeface="Arial" panose="020B0604020202020204" pitchFamily="34" charset="0"/>
              <a:sym typeface="Arial"/>
            </a:endParaRPr>
          </a:p>
          <a:p>
            <a:pPr algn="l">
              <a:lnSpc>
                <a:spcPts val="1196"/>
              </a:lnSpc>
            </a:pPr>
            <a:r>
              <a:rPr lang="en-US" sz="1200" dirty="0">
                <a:latin typeface="Arial" panose="020B0604020202020204" pitchFamily="34" charset="0"/>
                <a:ea typeface="Arial"/>
                <a:cs typeface="Arial" panose="020B0604020202020204" pitchFamily="34" charset="0"/>
                <a:sym typeface="Arial"/>
              </a:rPr>
              <a:t>For example, there are specific regulations covering food and drink, cosmetics, household cleaning products, electronic products, clothing and textiles, and toys.</a:t>
            </a:r>
          </a:p>
          <a:p>
            <a:pPr algn="l">
              <a:lnSpc>
                <a:spcPts val="1196"/>
              </a:lnSpc>
            </a:pPr>
            <a:endParaRPr lang="en-US" sz="1200" dirty="0">
              <a:latin typeface="Arial" panose="020B0604020202020204" pitchFamily="34" charset="0"/>
              <a:ea typeface="Arial"/>
              <a:cs typeface="Arial" panose="020B0604020202020204" pitchFamily="34" charset="0"/>
              <a:sym typeface="Arial"/>
            </a:endParaRPr>
          </a:p>
          <a:p>
            <a:pPr algn="l">
              <a:lnSpc>
                <a:spcPts val="1196"/>
              </a:lnSpc>
            </a:pPr>
            <a:r>
              <a:rPr lang="en-US" sz="1200" dirty="0">
                <a:latin typeface="Arial" panose="020B0604020202020204" pitchFamily="34" charset="0"/>
                <a:ea typeface="Arial"/>
                <a:cs typeface="Arial" panose="020B0604020202020204" pitchFamily="34" charset="0"/>
                <a:sym typeface="Arial"/>
              </a:rPr>
              <a:t>Specific regulations cover specific products such as allergen information for food and drink, or flammability warning labels for electronics, toys, clothing and furniture.</a:t>
            </a:r>
          </a:p>
        </p:txBody>
      </p:sp>
      <p:grpSp>
        <p:nvGrpSpPr>
          <p:cNvPr id="18" name="Group 18">
            <a:extLst>
              <a:ext uri="{C183D7F6-B498-43B3-948B-1728B52AA6E4}">
                <adec:decorative xmlns:adec="http://schemas.microsoft.com/office/drawing/2017/decorative" val="1"/>
              </a:ext>
            </a:extLst>
          </p:cNvPr>
          <p:cNvGrpSpPr/>
          <p:nvPr/>
        </p:nvGrpSpPr>
        <p:grpSpPr>
          <a:xfrm>
            <a:off x="1263650" y="7180518"/>
            <a:ext cx="4766060" cy="1070090"/>
            <a:chOff x="0" y="0"/>
            <a:chExt cx="5790510" cy="1553931"/>
          </a:xfrm>
          <a:solidFill>
            <a:schemeClr val="bg1">
              <a:lumMod val="95000"/>
            </a:schemeClr>
          </a:solidFill>
        </p:grpSpPr>
        <p:sp>
          <p:nvSpPr>
            <p:cNvPr id="19" name="Freeform 19"/>
            <p:cNvSpPr/>
            <p:nvPr/>
          </p:nvSpPr>
          <p:spPr>
            <a:xfrm>
              <a:off x="0" y="0"/>
              <a:ext cx="5790510" cy="1553931"/>
            </a:xfrm>
            <a:custGeom>
              <a:avLst/>
              <a:gdLst/>
              <a:ahLst/>
              <a:cxnLst/>
              <a:rect l="l" t="t" r="r" b="b"/>
              <a:pathLst>
                <a:path w="5790510" h="1553931">
                  <a:moveTo>
                    <a:pt x="5413873" y="1553931"/>
                  </a:moveTo>
                  <a:lnTo>
                    <a:pt x="376637" y="1553931"/>
                  </a:lnTo>
                  <a:cubicBezTo>
                    <a:pt x="168678" y="1553931"/>
                    <a:pt x="0" y="1485800"/>
                    <a:pt x="0" y="1402271"/>
                  </a:cubicBezTo>
                  <a:lnTo>
                    <a:pt x="0" y="152127"/>
                  </a:lnTo>
                  <a:cubicBezTo>
                    <a:pt x="0" y="68130"/>
                    <a:pt x="168678" y="0"/>
                    <a:pt x="376637" y="0"/>
                  </a:cubicBezTo>
                  <a:lnTo>
                    <a:pt x="5413873" y="0"/>
                  </a:lnTo>
                  <a:cubicBezTo>
                    <a:pt x="5621832" y="0"/>
                    <a:pt x="5790510" y="68130"/>
                    <a:pt x="5790510" y="152127"/>
                  </a:cubicBezTo>
                  <a:lnTo>
                    <a:pt x="5790510" y="1402271"/>
                  </a:lnTo>
                  <a:cubicBezTo>
                    <a:pt x="5790510" y="1485800"/>
                    <a:pt x="5621832" y="1553931"/>
                    <a:pt x="5413873" y="1553931"/>
                  </a:cubicBezTo>
                  <a:close/>
                </a:path>
              </a:pathLst>
            </a:custGeom>
            <a:grpFill/>
            <a:ln w="12700">
              <a:solidFill>
                <a:srgbClr val="000000"/>
              </a:solidFill>
            </a:ln>
          </p:spPr>
          <p:txBody>
            <a:bodyPr/>
            <a:lstStyle/>
            <a:p>
              <a:endParaRPr lang="en-GB" dirty="0"/>
            </a:p>
          </p:txBody>
        </p:sp>
      </p:grpSp>
      <p:sp>
        <p:nvSpPr>
          <p:cNvPr id="20" name="TextBox 20"/>
          <p:cNvSpPr txBox="1"/>
          <p:nvPr/>
        </p:nvSpPr>
        <p:spPr>
          <a:xfrm>
            <a:off x="1338774" y="7266299"/>
            <a:ext cx="4339451" cy="923330"/>
          </a:xfrm>
          <a:prstGeom prst="rect">
            <a:avLst/>
          </a:prstGeom>
        </p:spPr>
        <p:txBody>
          <a:bodyPr wrap="square" lIns="0" tIns="0" rIns="0" bIns="0" rtlCol="0" anchor="t">
            <a:spAutoFit/>
          </a:bodyPr>
          <a:lstStyle/>
          <a:p>
            <a:pPr algn="l">
              <a:lnSpc>
                <a:spcPts val="1196"/>
              </a:lnSpc>
            </a:pPr>
            <a:r>
              <a:rPr lang="en-US" sz="1200" b="1" dirty="0">
                <a:latin typeface="Arial" panose="020B0604020202020204" pitchFamily="34" charset="0"/>
                <a:ea typeface="Arial Bold"/>
                <a:cs typeface="Arial" panose="020B0604020202020204" pitchFamily="34" charset="0"/>
                <a:sym typeface="Arial Bold"/>
              </a:rPr>
              <a:t>Further information on labelling</a:t>
            </a:r>
          </a:p>
          <a:p>
            <a:pPr algn="l">
              <a:lnSpc>
                <a:spcPts val="1196"/>
              </a:lnSpc>
            </a:pPr>
            <a:endParaRPr lang="en-US" sz="1200" b="1" dirty="0">
              <a:latin typeface="Arial" panose="020B0604020202020204" pitchFamily="34" charset="0"/>
              <a:ea typeface="Arial Bold"/>
              <a:cs typeface="Arial" panose="020B0604020202020204" pitchFamily="34" charset="0"/>
              <a:sym typeface="Arial Bold"/>
            </a:endParaRPr>
          </a:p>
          <a:p>
            <a:pPr algn="l">
              <a:lnSpc>
                <a:spcPts val="1196"/>
              </a:lnSpc>
            </a:pPr>
            <a:endParaRPr lang="en-US" sz="1200" b="1" dirty="0">
              <a:latin typeface="Arial" panose="020B0604020202020204" pitchFamily="34" charset="0"/>
              <a:ea typeface="Arial Bold"/>
              <a:cs typeface="Arial" panose="020B0604020202020204" pitchFamily="34" charset="0"/>
              <a:sym typeface="Arial Bold"/>
            </a:endParaRPr>
          </a:p>
          <a:p>
            <a:pPr algn="l">
              <a:lnSpc>
                <a:spcPts val="1196"/>
              </a:lnSpc>
            </a:pPr>
            <a:r>
              <a:rPr lang="en-US" sz="1200" dirty="0">
                <a:latin typeface="Arial" panose="020B0604020202020204" pitchFamily="34" charset="0"/>
                <a:ea typeface="Arial"/>
                <a:cs typeface="Arial" panose="020B0604020202020204" pitchFamily="34" charset="0"/>
                <a:sym typeface="Arial"/>
              </a:rPr>
              <a:t>For further information on labelling requirements specifically relevant to the sale of your goods, please contact your local </a:t>
            </a:r>
            <a:r>
              <a:rPr lang="en-US" sz="1200" b="1" dirty="0">
                <a:highlight>
                  <a:srgbClr val="FFFF00"/>
                </a:highlight>
                <a:latin typeface="Arial" panose="020B0604020202020204" pitchFamily="34" charset="0"/>
                <a:ea typeface="Arial"/>
                <a:cs typeface="Arial" panose="020B0604020202020204" pitchFamily="34" charset="0"/>
                <a:sym typeface="Arial"/>
                <a:hlinkClick r:id="rId21" tooltip="https://www.gov.uk/find-local-trading-standards-office">
                  <a:extLst>
                    <a:ext uri="{A12FA001-AC4F-418D-AE19-62706E023703}">
                      <ahyp:hlinkClr xmlns:ahyp="http://schemas.microsoft.com/office/drawing/2018/hyperlinkcolor" val="tx"/>
                    </a:ext>
                  </a:extLst>
                </a:hlinkClick>
              </a:rPr>
              <a:t>Trading Standards office</a:t>
            </a:r>
            <a:r>
              <a:rPr lang="en-US" sz="927" b="1" dirty="0">
                <a:latin typeface="Arial"/>
                <a:ea typeface="Arial"/>
                <a:cs typeface="Arial"/>
                <a:sym typeface="Arial"/>
              </a:rPr>
              <a:t>. </a:t>
            </a:r>
          </a:p>
        </p:txBody>
      </p:sp>
      <p:sp>
        <p:nvSpPr>
          <p:cNvPr id="21" name="Freeform 21">
            <a:extLst>
              <a:ext uri="{C183D7F6-B498-43B3-948B-1728B52AA6E4}">
                <adec:decorative xmlns:adec="http://schemas.microsoft.com/office/drawing/2017/decorative" val="1"/>
              </a:ext>
            </a:extLst>
          </p:cNvPr>
          <p:cNvSpPr/>
          <p:nvPr/>
        </p:nvSpPr>
        <p:spPr>
          <a:xfrm rot="-2626373" flipH="1">
            <a:off x="3742020" y="6210483"/>
            <a:ext cx="659338" cy="1052835"/>
          </a:xfrm>
          <a:custGeom>
            <a:avLst/>
            <a:gdLst/>
            <a:ahLst/>
            <a:cxnLst/>
            <a:rect l="l" t="t" r="r" b="b"/>
            <a:pathLst>
              <a:path w="659338" h="1052835">
                <a:moveTo>
                  <a:pt x="659338" y="0"/>
                </a:moveTo>
                <a:lnTo>
                  <a:pt x="0" y="0"/>
                </a:lnTo>
                <a:lnTo>
                  <a:pt x="0" y="1052834"/>
                </a:lnTo>
                <a:lnTo>
                  <a:pt x="659338" y="1052834"/>
                </a:lnTo>
                <a:lnTo>
                  <a:pt x="659338" y="0"/>
                </a:lnTo>
                <a:close/>
              </a:path>
            </a:pathLst>
          </a:custGeom>
          <a:blipFill>
            <a:blip r:embed="rId6"/>
            <a:stretch>
              <a:fillRect/>
            </a:stretch>
          </a:blipFill>
        </p:spPr>
        <p:txBody>
          <a:bodyPr/>
          <a:lstStyle/>
          <a:p>
            <a:endParaRPr lang="en-GB" dirty="0"/>
          </a:p>
        </p:txBody>
      </p:sp>
      <p:sp>
        <p:nvSpPr>
          <p:cNvPr id="22" name="Freeform 22">
            <a:extLst>
              <a:ext uri="{C183D7F6-B498-43B3-948B-1728B52AA6E4}">
                <adec:decorative xmlns:adec="http://schemas.microsoft.com/office/drawing/2017/decorative" val="1"/>
              </a:ext>
            </a:extLst>
          </p:cNvPr>
          <p:cNvSpPr/>
          <p:nvPr/>
        </p:nvSpPr>
        <p:spPr>
          <a:xfrm>
            <a:off x="4227204" y="8445015"/>
            <a:ext cx="1469969" cy="1469969"/>
          </a:xfrm>
          <a:custGeom>
            <a:avLst/>
            <a:gdLst/>
            <a:ahLst/>
            <a:cxnLst/>
            <a:rect l="l" t="t" r="r" b="b"/>
            <a:pathLst>
              <a:path w="1469969" h="1469969">
                <a:moveTo>
                  <a:pt x="0" y="0"/>
                </a:moveTo>
                <a:lnTo>
                  <a:pt x="1469970" y="0"/>
                </a:lnTo>
                <a:lnTo>
                  <a:pt x="1469970" y="1469970"/>
                </a:lnTo>
                <a:lnTo>
                  <a:pt x="0" y="146997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dirty="0"/>
          </a:p>
        </p:txBody>
      </p:sp>
      <p:sp>
        <p:nvSpPr>
          <p:cNvPr id="23" name="TextBox 23"/>
          <p:cNvSpPr txBox="1"/>
          <p:nvPr/>
        </p:nvSpPr>
        <p:spPr>
          <a:xfrm>
            <a:off x="888797" y="1136292"/>
            <a:ext cx="4648200" cy="1821011"/>
          </a:xfrm>
          <a:prstGeom prst="rect">
            <a:avLst/>
          </a:prstGeom>
        </p:spPr>
        <p:txBody>
          <a:bodyPr wrap="square" lIns="0" tIns="0" rIns="0" bIns="0" rtlCol="0" anchor="t">
            <a:spAutoFit/>
          </a:bodyPr>
          <a:lstStyle/>
          <a:p>
            <a:pPr algn="l">
              <a:lnSpc>
                <a:spcPts val="973"/>
              </a:lnSpc>
              <a:spcBef>
                <a:spcPct val="0"/>
              </a:spcBef>
            </a:pPr>
            <a:r>
              <a:rPr lang="en-US" sz="1200" b="1" dirty="0">
                <a:latin typeface="Arial" panose="020B0604020202020204" pitchFamily="34" charset="0"/>
                <a:ea typeface="Arial Bold"/>
                <a:cs typeface="Arial" panose="020B0604020202020204" pitchFamily="34" charset="0"/>
                <a:sym typeface="Arial Bold"/>
              </a:rPr>
              <a:t>The UKCA mark (previously CE mark)</a:t>
            </a:r>
          </a:p>
          <a:p>
            <a:pPr algn="l">
              <a:lnSpc>
                <a:spcPts val="1196"/>
              </a:lnSpc>
            </a:pPr>
            <a:endParaRPr lang="en-US" sz="1200" b="1" dirty="0">
              <a:latin typeface="Arial" panose="020B0604020202020204" pitchFamily="34" charset="0"/>
              <a:ea typeface="Arial Bold"/>
              <a:cs typeface="Arial" panose="020B0604020202020204" pitchFamily="34" charset="0"/>
              <a:sym typeface="Arial Bold"/>
            </a:endParaRPr>
          </a:p>
          <a:p>
            <a:pPr algn="l">
              <a:lnSpc>
                <a:spcPts val="1196"/>
              </a:lnSpc>
            </a:pPr>
            <a:r>
              <a:rPr lang="en-US" sz="1200" dirty="0">
                <a:latin typeface="Arial" panose="020B0604020202020204" pitchFamily="34" charset="0"/>
                <a:ea typeface="Arial"/>
                <a:cs typeface="Arial" panose="020B0604020202020204" pitchFamily="34" charset="0"/>
                <a:sym typeface="Arial"/>
              </a:rPr>
              <a:t>The UKCA mark is a certification mark that indicates a product meets UK safety, health, and environmental regulations. It is the equivalent of the CE mark and is required for most products sold in England, Scotland, and Wales since the UK left the European Union.</a:t>
            </a:r>
          </a:p>
          <a:p>
            <a:pPr algn="l">
              <a:lnSpc>
                <a:spcPts val="1196"/>
              </a:lnSpc>
            </a:pPr>
            <a:endParaRPr lang="en-US" sz="1200" dirty="0">
              <a:latin typeface="Arial" panose="020B0604020202020204" pitchFamily="34" charset="0"/>
              <a:ea typeface="Arial"/>
              <a:cs typeface="Arial" panose="020B0604020202020204" pitchFamily="34" charset="0"/>
              <a:sym typeface="Arial"/>
            </a:endParaRPr>
          </a:p>
          <a:p>
            <a:pPr algn="l">
              <a:lnSpc>
                <a:spcPts val="1196"/>
              </a:lnSpc>
            </a:pPr>
            <a:r>
              <a:rPr lang="en-US" sz="1200" dirty="0">
                <a:latin typeface="Arial" panose="020B0604020202020204" pitchFamily="34" charset="0"/>
                <a:ea typeface="Arial"/>
                <a:cs typeface="Arial" panose="020B0604020202020204" pitchFamily="34" charset="0"/>
                <a:sym typeface="Arial"/>
              </a:rPr>
              <a:t>It is mandatory for goods, including electronics, toys, machinery, food contact materials (utensils, packaging or appliances), textiles (any product containing 80% or more fibres), and medical devices.</a:t>
            </a:r>
          </a:p>
          <a:p>
            <a:pPr algn="l">
              <a:lnSpc>
                <a:spcPts val="1196"/>
              </a:lnSpc>
            </a:pPr>
            <a:endParaRPr lang="en-US" sz="1200" dirty="0">
              <a:latin typeface="Arial" panose="020B0604020202020204" pitchFamily="34" charset="0"/>
              <a:ea typeface="Arial"/>
              <a:cs typeface="Arial" panose="020B0604020202020204" pitchFamily="34" charset="0"/>
              <a:sym typeface="Arial"/>
            </a:endParaRPr>
          </a:p>
          <a:p>
            <a:pPr algn="l">
              <a:lnSpc>
                <a:spcPts val="1196"/>
              </a:lnSpc>
            </a:pPr>
            <a:r>
              <a:rPr lang="en-US" sz="1200" dirty="0">
                <a:latin typeface="Arial" panose="020B0604020202020204" pitchFamily="34" charset="0"/>
                <a:ea typeface="Arial"/>
                <a:cs typeface="Arial" panose="020B0604020202020204" pitchFamily="34" charset="0"/>
                <a:sym typeface="Arial"/>
              </a:rPr>
              <a:t>For further information please see </a:t>
            </a:r>
            <a:r>
              <a:rPr lang="en-US" sz="1200" b="1" dirty="0">
                <a:highlight>
                  <a:srgbClr val="FFFF00"/>
                </a:highlight>
                <a:latin typeface="Arial" panose="020B0604020202020204" pitchFamily="34" charset="0"/>
                <a:ea typeface="Arial"/>
                <a:cs typeface="Arial" panose="020B0604020202020204" pitchFamily="34" charset="0"/>
                <a:sym typeface="Arial"/>
                <a:hlinkClick r:id="rId24" tooltip="https://www.gov.uk/guidance/using-the-ukca-marking">
                  <a:extLst>
                    <a:ext uri="{A12FA001-AC4F-418D-AE19-62706E023703}">
                      <ahyp:hlinkClr xmlns:ahyp="http://schemas.microsoft.com/office/drawing/2018/hyperlinkcolor" val="tx"/>
                    </a:ext>
                  </a:extLst>
                </a:hlinkClick>
              </a:rPr>
              <a:t>UKCA Guidance</a:t>
            </a:r>
          </a:p>
        </p:txBody>
      </p:sp>
      <p:sp>
        <p:nvSpPr>
          <p:cNvPr id="27" name="Title 26">
            <a:extLst>
              <a:ext uri="{FF2B5EF4-FFF2-40B4-BE49-F238E27FC236}">
                <a16:creationId xmlns:a16="http://schemas.microsoft.com/office/drawing/2014/main" id="{5C87BCB7-A3DC-D724-AF06-3B557391FB8F}"/>
              </a:ext>
            </a:extLst>
          </p:cNvPr>
          <p:cNvSpPr>
            <a:spLocks noGrp="1"/>
          </p:cNvSpPr>
          <p:nvPr>
            <p:ph type="title" idx="4294967295"/>
          </p:nvPr>
        </p:nvSpPr>
        <p:spPr>
          <a:xfrm>
            <a:off x="457200" y="-1143000"/>
            <a:ext cx="8229600" cy="1143000"/>
          </a:xfrm>
        </p:spPr>
        <p:txBody>
          <a:bodyPr vert="horz" lIns="91440" tIns="45720" rIns="91440" bIns="45720" rtlCol="0" anchor="b">
            <a:normAutofit fontScale="90000"/>
          </a:bodyPr>
          <a:lstStyle/>
          <a:p>
            <a:r>
              <a:rPr lang="en-GB" dirty="0"/>
              <a:t>Product safety and quality continue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1042</TotalTime>
  <Words>5014</Words>
  <Application>Microsoft Office PowerPoint</Application>
  <PresentationFormat>Custom</PresentationFormat>
  <Paragraphs>571</Paragraphs>
  <Slides>27</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Aptos</vt:lpstr>
      <vt:lpstr>Arial</vt:lpstr>
      <vt:lpstr>Calibri</vt:lpstr>
      <vt:lpstr>Poppins Bold</vt:lpstr>
      <vt:lpstr>Arial Bold</vt:lpstr>
      <vt:lpstr>Open Sauce</vt:lpstr>
      <vt:lpstr>Canva Sans</vt:lpstr>
      <vt:lpstr>Poppins</vt:lpstr>
      <vt:lpstr>Office Theme</vt:lpstr>
      <vt:lpstr>Title page</vt:lpstr>
      <vt:lpstr>Disclaimer</vt:lpstr>
      <vt:lpstr>Contents</vt:lpstr>
      <vt:lpstr>Consumer Rights Act 2015</vt:lpstr>
      <vt:lpstr>General requirements under the CRA</vt:lpstr>
      <vt:lpstr>Consumer remedies</vt:lpstr>
      <vt:lpstr>Consumer remedies continued</vt:lpstr>
      <vt:lpstr>Product safety and quality</vt:lpstr>
      <vt:lpstr>Product safety and quality continue</vt:lpstr>
      <vt:lpstr>Product liability</vt:lpstr>
      <vt:lpstr>Liability in contract and negligence</vt:lpstr>
      <vt:lpstr>Insurances</vt:lpstr>
      <vt:lpstr>Regulatory bodies</vt:lpstr>
      <vt:lpstr>Regulatory bodies continued</vt:lpstr>
      <vt:lpstr>Case study – second hand goods</vt:lpstr>
      <vt:lpstr>Case study continued</vt:lpstr>
      <vt:lpstr>Case study continued</vt:lpstr>
      <vt:lpstr>Case study continued</vt:lpstr>
      <vt:lpstr>Advertising, marketing and pricing</vt:lpstr>
      <vt:lpstr>Pricing</vt:lpstr>
      <vt:lpstr>Enforcement and penalties</vt:lpstr>
      <vt:lpstr>Accessibility obligations</vt:lpstr>
      <vt:lpstr>Accessibility obligations continued</vt:lpstr>
      <vt:lpstr>Data protection</vt:lpstr>
      <vt:lpstr>Data protection continued</vt:lpstr>
      <vt:lpstr>End page</vt:lpstr>
      <vt:lpstr>Further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White and Gray Geometric Project Proposal Cover A4 Document</dc:title>
  <dc:creator>Deborah.Wood</dc:creator>
  <cp:lastModifiedBy>Deborah.Wood</cp:lastModifiedBy>
  <cp:revision>9</cp:revision>
  <dcterms:created xsi:type="dcterms:W3CDTF">2006-08-16T00:00:00Z</dcterms:created>
  <dcterms:modified xsi:type="dcterms:W3CDTF">2025-05-08T07:48:30Z</dcterms:modified>
  <dc:identifier>DAGgt5uBKjs</dc:identifier>
</cp:coreProperties>
</file>