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4"/>
  </p:notesMasterIdLst>
  <p:sldIdLst>
    <p:sldId id="424" r:id="rId5"/>
    <p:sldId id="438" r:id="rId6"/>
    <p:sldId id="407" r:id="rId7"/>
    <p:sldId id="259" r:id="rId8"/>
    <p:sldId id="260" r:id="rId9"/>
    <p:sldId id="266" r:id="rId10"/>
    <p:sldId id="267" r:id="rId11"/>
    <p:sldId id="292" r:id="rId12"/>
    <p:sldId id="261" r:id="rId13"/>
    <p:sldId id="274" r:id="rId14"/>
    <p:sldId id="275" r:id="rId15"/>
    <p:sldId id="276" r:id="rId16"/>
    <p:sldId id="270" r:id="rId17"/>
    <p:sldId id="277" r:id="rId18"/>
    <p:sldId id="264" r:id="rId19"/>
    <p:sldId id="265" r:id="rId20"/>
    <p:sldId id="281" r:id="rId21"/>
    <p:sldId id="268" r:id="rId22"/>
    <p:sldId id="282" r:id="rId23"/>
    <p:sldId id="269" r:id="rId24"/>
    <p:sldId id="271" r:id="rId25"/>
    <p:sldId id="272" r:id="rId26"/>
    <p:sldId id="283" r:id="rId27"/>
    <p:sldId id="285" r:id="rId28"/>
    <p:sldId id="286" r:id="rId29"/>
    <p:sldId id="287" r:id="rId30"/>
    <p:sldId id="288" r:id="rId31"/>
    <p:sldId id="289" r:id="rId32"/>
    <p:sldId id="432" r:id="rId33"/>
    <p:sldId id="439" r:id="rId34"/>
    <p:sldId id="440" r:id="rId35"/>
    <p:sldId id="441" r:id="rId36"/>
    <p:sldId id="433" r:id="rId37"/>
    <p:sldId id="442" r:id="rId38"/>
    <p:sldId id="443" r:id="rId39"/>
    <p:sldId id="418" r:id="rId40"/>
    <p:sldId id="428" r:id="rId41"/>
    <p:sldId id="444" r:id="rId42"/>
    <p:sldId id="45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EA6582-286E-8637-20B3-77AF9BC8E0B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47801FEF-6EB6-6D94-B008-69755934A081}"/>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E1C62966-1FCC-43F5-B8F9-1E4182979496}" type="datetime1">
              <a:rPr lang="en-GB"/>
              <a:pPr lvl="0"/>
              <a:t>08/03/2023</a:t>
            </a:fld>
            <a:endParaRPr lang="en-GB"/>
          </a:p>
        </p:txBody>
      </p:sp>
      <p:sp>
        <p:nvSpPr>
          <p:cNvPr id="4" name="Slide Image Placeholder 3">
            <a:extLst>
              <a:ext uri="{FF2B5EF4-FFF2-40B4-BE49-F238E27FC236}">
                <a16:creationId xmlns:a16="http://schemas.microsoft.com/office/drawing/2014/main" id="{4F7DC21A-A6AC-FE46-1BAD-EFF42E7BBA3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6ABC84C-E846-B0DF-B89B-E630F1743848}"/>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8676AA8-49BE-9995-46FF-5068614D4386}"/>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D66DC969-94A2-2B79-0FC0-9B5BA421256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2090179F-A87D-4ED5-9E4F-36575371BCE9}" type="slidenum">
              <a:t>‹#›</a:t>
            </a:fld>
            <a:endParaRPr lang="en-GB"/>
          </a:p>
        </p:txBody>
      </p:sp>
    </p:spTree>
    <p:extLst>
      <p:ext uri="{BB962C8B-B14F-4D97-AF65-F5344CB8AC3E}">
        <p14:creationId xmlns:p14="http://schemas.microsoft.com/office/powerpoint/2010/main" val="371373168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09559-EDEE-F120-3852-640B63A89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23AD6-F07E-F4DC-5886-3E6CB55FB96C}"/>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087AF7ED-7C99-C64C-B76D-9B084346EF5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E05061-A70F-469A-A1A3-A5E2A5D8FE55}" type="slidenum">
              <a:t>39</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EBF0-43F6-93F7-F369-9FBE7E99DEB6}"/>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9005F96F-1CEC-623B-BB33-911D5B2542EC}"/>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74BC5130-7CD8-0F3E-40E9-58B74CAEA675}"/>
              </a:ext>
            </a:extLst>
          </p:cNvPr>
          <p:cNvSpPr txBox="1">
            <a:spLocks noGrp="1"/>
          </p:cNvSpPr>
          <p:nvPr>
            <p:ph type="dt" sz="half" idx="7"/>
          </p:nvPr>
        </p:nvSpPr>
        <p:spPr/>
        <p:txBody>
          <a:bodyPr/>
          <a:lstStyle>
            <a:lvl1pPr>
              <a:defRPr/>
            </a:lvl1pPr>
          </a:lstStyle>
          <a:p>
            <a:pPr lvl="0"/>
            <a:fld id="{BC293870-1B14-4931-BB2D-D8A2D65D2927}" type="datetime1">
              <a:rPr lang="en-GB"/>
              <a:pPr lvl="0"/>
              <a:t>08/03/2023</a:t>
            </a:fld>
            <a:endParaRPr lang="en-GB"/>
          </a:p>
        </p:txBody>
      </p:sp>
      <p:sp>
        <p:nvSpPr>
          <p:cNvPr id="5" name="Footer Placeholder 4">
            <a:extLst>
              <a:ext uri="{FF2B5EF4-FFF2-40B4-BE49-F238E27FC236}">
                <a16:creationId xmlns:a16="http://schemas.microsoft.com/office/drawing/2014/main" id="{FD676038-B35B-5438-5EBB-A1F58834F90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54A0DB6-FB4E-AD09-FC73-151E2AE47C25}"/>
              </a:ext>
            </a:extLst>
          </p:cNvPr>
          <p:cNvSpPr txBox="1">
            <a:spLocks noGrp="1"/>
          </p:cNvSpPr>
          <p:nvPr>
            <p:ph type="sldNum" sz="quarter" idx="8"/>
          </p:nvPr>
        </p:nvSpPr>
        <p:spPr/>
        <p:txBody>
          <a:bodyPr/>
          <a:lstStyle>
            <a:lvl1pPr>
              <a:defRPr/>
            </a:lvl1pPr>
          </a:lstStyle>
          <a:p>
            <a:pPr lvl="0"/>
            <a:fld id="{F05EE9AB-78DC-44BD-AE6F-8C5F33ECF03E}" type="slidenum">
              <a:t>‹#›</a:t>
            </a:fld>
            <a:endParaRPr lang="en-GB"/>
          </a:p>
        </p:txBody>
      </p:sp>
    </p:spTree>
    <p:extLst>
      <p:ext uri="{BB962C8B-B14F-4D97-AF65-F5344CB8AC3E}">
        <p14:creationId xmlns:p14="http://schemas.microsoft.com/office/powerpoint/2010/main" val="347328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7891-EF6E-A69A-5BE7-AA9A257F699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0335915-BB26-5AE4-E998-832BAB92E0B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4B9C-E5F1-B166-FC97-CA885388905A}"/>
              </a:ext>
            </a:extLst>
          </p:cNvPr>
          <p:cNvSpPr txBox="1">
            <a:spLocks noGrp="1"/>
          </p:cNvSpPr>
          <p:nvPr>
            <p:ph type="dt" sz="half" idx="7"/>
          </p:nvPr>
        </p:nvSpPr>
        <p:spPr/>
        <p:txBody>
          <a:bodyPr/>
          <a:lstStyle>
            <a:lvl1pPr>
              <a:defRPr/>
            </a:lvl1pPr>
          </a:lstStyle>
          <a:p>
            <a:pPr lvl="0"/>
            <a:fld id="{1D112F7D-D5EB-4F40-BB37-BE4670137A53}" type="datetime1">
              <a:rPr lang="en-GB"/>
              <a:pPr lvl="0"/>
              <a:t>08/03/2023</a:t>
            </a:fld>
            <a:endParaRPr lang="en-GB"/>
          </a:p>
        </p:txBody>
      </p:sp>
      <p:sp>
        <p:nvSpPr>
          <p:cNvPr id="5" name="Footer Placeholder 4">
            <a:extLst>
              <a:ext uri="{FF2B5EF4-FFF2-40B4-BE49-F238E27FC236}">
                <a16:creationId xmlns:a16="http://schemas.microsoft.com/office/drawing/2014/main" id="{812926A8-A378-2778-A808-F88F399297F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BBBFD2B-E327-7771-B924-95053CA6156D}"/>
              </a:ext>
            </a:extLst>
          </p:cNvPr>
          <p:cNvSpPr txBox="1">
            <a:spLocks noGrp="1"/>
          </p:cNvSpPr>
          <p:nvPr>
            <p:ph type="sldNum" sz="quarter" idx="8"/>
          </p:nvPr>
        </p:nvSpPr>
        <p:spPr/>
        <p:txBody>
          <a:bodyPr/>
          <a:lstStyle>
            <a:lvl1pPr>
              <a:defRPr/>
            </a:lvl1pPr>
          </a:lstStyle>
          <a:p>
            <a:pPr lvl="0"/>
            <a:fld id="{78F1686E-3BE2-4E4F-BF01-4CEA4A1161F9}" type="slidenum">
              <a:t>‹#›</a:t>
            </a:fld>
            <a:endParaRPr lang="en-GB"/>
          </a:p>
        </p:txBody>
      </p:sp>
    </p:spTree>
    <p:extLst>
      <p:ext uri="{BB962C8B-B14F-4D97-AF65-F5344CB8AC3E}">
        <p14:creationId xmlns:p14="http://schemas.microsoft.com/office/powerpoint/2010/main" val="265544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8B6D9-63DB-BA95-B6BC-CEE319A2AADF}"/>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D7C2FD2B-F392-883C-FC68-335C6531A77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458397-1CBB-E79F-91F4-FAB78E37E483}"/>
              </a:ext>
            </a:extLst>
          </p:cNvPr>
          <p:cNvSpPr txBox="1">
            <a:spLocks noGrp="1"/>
          </p:cNvSpPr>
          <p:nvPr>
            <p:ph type="dt" sz="half" idx="7"/>
          </p:nvPr>
        </p:nvSpPr>
        <p:spPr/>
        <p:txBody>
          <a:bodyPr/>
          <a:lstStyle>
            <a:lvl1pPr>
              <a:defRPr/>
            </a:lvl1pPr>
          </a:lstStyle>
          <a:p>
            <a:pPr lvl="0"/>
            <a:fld id="{B043D6DC-1AE5-4DD4-8B76-0A5DABC0DD87}" type="datetime1">
              <a:rPr lang="en-GB"/>
              <a:pPr lvl="0"/>
              <a:t>08/03/2023</a:t>
            </a:fld>
            <a:endParaRPr lang="en-GB"/>
          </a:p>
        </p:txBody>
      </p:sp>
      <p:sp>
        <p:nvSpPr>
          <p:cNvPr id="5" name="Footer Placeholder 4">
            <a:extLst>
              <a:ext uri="{FF2B5EF4-FFF2-40B4-BE49-F238E27FC236}">
                <a16:creationId xmlns:a16="http://schemas.microsoft.com/office/drawing/2014/main" id="{3368D026-5923-A705-D9F5-1F3ACD025B6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A21178A-710E-633C-36C4-757394BBB1A3}"/>
              </a:ext>
            </a:extLst>
          </p:cNvPr>
          <p:cNvSpPr txBox="1">
            <a:spLocks noGrp="1"/>
          </p:cNvSpPr>
          <p:nvPr>
            <p:ph type="sldNum" sz="quarter" idx="8"/>
          </p:nvPr>
        </p:nvSpPr>
        <p:spPr/>
        <p:txBody>
          <a:bodyPr/>
          <a:lstStyle>
            <a:lvl1pPr>
              <a:defRPr/>
            </a:lvl1pPr>
          </a:lstStyle>
          <a:p>
            <a:pPr lvl="0"/>
            <a:fld id="{67288D9D-DB07-4C4A-96AF-EABCD7E84E8C}" type="slidenum">
              <a:t>‹#›</a:t>
            </a:fld>
            <a:endParaRPr lang="en-GB"/>
          </a:p>
        </p:txBody>
      </p:sp>
    </p:spTree>
    <p:extLst>
      <p:ext uri="{BB962C8B-B14F-4D97-AF65-F5344CB8AC3E}">
        <p14:creationId xmlns:p14="http://schemas.microsoft.com/office/powerpoint/2010/main" val="133247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2F53-6DAC-EC0E-B792-994278C7C531}"/>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DE76ABF8-C70D-243F-64BC-2165F98D987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A9C71D58-18CB-8F34-6DAD-EF9D097DFB68}"/>
              </a:ext>
            </a:extLst>
          </p:cNvPr>
          <p:cNvSpPr txBox="1">
            <a:spLocks noGrp="1"/>
          </p:cNvSpPr>
          <p:nvPr>
            <p:ph type="dt" sz="half" idx="7"/>
          </p:nvPr>
        </p:nvSpPr>
        <p:spPr/>
        <p:txBody>
          <a:bodyPr/>
          <a:lstStyle>
            <a:lvl1pPr>
              <a:defRPr/>
            </a:lvl1pPr>
          </a:lstStyle>
          <a:p>
            <a:pPr lvl="0"/>
            <a:fld id="{F5301733-73FB-4439-B636-1B206F4D6661}" type="datetime1">
              <a:rPr lang="en-GB"/>
              <a:pPr lvl="0"/>
              <a:t>08/03/2023</a:t>
            </a:fld>
            <a:endParaRPr lang="en-GB"/>
          </a:p>
        </p:txBody>
      </p:sp>
      <p:sp>
        <p:nvSpPr>
          <p:cNvPr id="5" name="Footer Placeholder 4">
            <a:extLst>
              <a:ext uri="{FF2B5EF4-FFF2-40B4-BE49-F238E27FC236}">
                <a16:creationId xmlns:a16="http://schemas.microsoft.com/office/drawing/2014/main" id="{5C89822D-363D-15C4-D5F6-02956A676FB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08030DD-73A7-4EF5-67AD-3112192D0C51}"/>
              </a:ext>
            </a:extLst>
          </p:cNvPr>
          <p:cNvSpPr txBox="1">
            <a:spLocks noGrp="1"/>
          </p:cNvSpPr>
          <p:nvPr>
            <p:ph type="sldNum" sz="quarter" idx="8"/>
          </p:nvPr>
        </p:nvSpPr>
        <p:spPr/>
        <p:txBody>
          <a:bodyPr/>
          <a:lstStyle>
            <a:lvl1pPr>
              <a:defRPr/>
            </a:lvl1pPr>
          </a:lstStyle>
          <a:p>
            <a:pPr lvl="0"/>
            <a:fld id="{A4A3A0B2-BA61-4F13-B255-2BC9DFBB0322}" type="slidenum">
              <a:t>‹#›</a:t>
            </a:fld>
            <a:endParaRPr lang="en-GB"/>
          </a:p>
        </p:txBody>
      </p:sp>
    </p:spTree>
    <p:extLst>
      <p:ext uri="{BB962C8B-B14F-4D97-AF65-F5344CB8AC3E}">
        <p14:creationId xmlns:p14="http://schemas.microsoft.com/office/powerpoint/2010/main" val="17230711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D2D5-C990-C730-4E5C-2DE8B5AC9EB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74CE2BB-B0CF-A4C1-D49C-81857AC6BAA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AFAEA-BDB6-5852-2E63-4B95108792C5}"/>
              </a:ext>
            </a:extLst>
          </p:cNvPr>
          <p:cNvSpPr txBox="1">
            <a:spLocks noGrp="1"/>
          </p:cNvSpPr>
          <p:nvPr>
            <p:ph type="dt" sz="half" idx="7"/>
          </p:nvPr>
        </p:nvSpPr>
        <p:spPr/>
        <p:txBody>
          <a:bodyPr/>
          <a:lstStyle>
            <a:lvl1pPr>
              <a:defRPr/>
            </a:lvl1pPr>
          </a:lstStyle>
          <a:p>
            <a:pPr lvl="0"/>
            <a:fld id="{92CF2FFD-2E31-4433-B42C-C0F6DAD1601C}" type="datetime1">
              <a:rPr lang="en-GB"/>
              <a:pPr lvl="0"/>
              <a:t>08/03/2023</a:t>
            </a:fld>
            <a:endParaRPr lang="en-GB"/>
          </a:p>
        </p:txBody>
      </p:sp>
      <p:sp>
        <p:nvSpPr>
          <p:cNvPr id="5" name="Footer Placeholder 4">
            <a:extLst>
              <a:ext uri="{FF2B5EF4-FFF2-40B4-BE49-F238E27FC236}">
                <a16:creationId xmlns:a16="http://schemas.microsoft.com/office/drawing/2014/main" id="{7F530E63-94F8-EEDE-FABD-BA694755FE1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60A5839-5C86-B6A8-A76A-10994D4AF72B}"/>
              </a:ext>
            </a:extLst>
          </p:cNvPr>
          <p:cNvSpPr txBox="1">
            <a:spLocks noGrp="1"/>
          </p:cNvSpPr>
          <p:nvPr>
            <p:ph type="sldNum" sz="quarter" idx="8"/>
          </p:nvPr>
        </p:nvSpPr>
        <p:spPr/>
        <p:txBody>
          <a:bodyPr/>
          <a:lstStyle>
            <a:lvl1pPr>
              <a:defRPr/>
            </a:lvl1pPr>
          </a:lstStyle>
          <a:p>
            <a:pPr lvl="0"/>
            <a:fld id="{A5F2B57D-380C-4979-A4A2-569BFE2C5EA4}" type="slidenum">
              <a:t>‹#›</a:t>
            </a:fld>
            <a:endParaRPr lang="en-GB"/>
          </a:p>
        </p:txBody>
      </p:sp>
    </p:spTree>
    <p:extLst>
      <p:ext uri="{BB962C8B-B14F-4D97-AF65-F5344CB8AC3E}">
        <p14:creationId xmlns:p14="http://schemas.microsoft.com/office/powerpoint/2010/main" val="4994172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9C1F-D57B-7FD7-F8B8-9001B127AE4D}"/>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C76A1B5-927B-FFBE-5491-5312A79528C8}"/>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297A033E-0F0E-AC8F-C209-1C3803313274}"/>
              </a:ext>
            </a:extLst>
          </p:cNvPr>
          <p:cNvSpPr txBox="1">
            <a:spLocks noGrp="1"/>
          </p:cNvSpPr>
          <p:nvPr>
            <p:ph type="dt" sz="half" idx="7"/>
          </p:nvPr>
        </p:nvSpPr>
        <p:spPr/>
        <p:txBody>
          <a:bodyPr/>
          <a:lstStyle>
            <a:lvl1pPr>
              <a:defRPr/>
            </a:lvl1pPr>
          </a:lstStyle>
          <a:p>
            <a:pPr lvl="0"/>
            <a:fld id="{E67CCD56-6EE7-4862-BB0D-0804779B87FF}" type="datetime1">
              <a:rPr lang="en-GB"/>
              <a:pPr lvl="0"/>
              <a:t>08/03/2023</a:t>
            </a:fld>
            <a:endParaRPr lang="en-GB"/>
          </a:p>
        </p:txBody>
      </p:sp>
      <p:sp>
        <p:nvSpPr>
          <p:cNvPr id="5" name="Footer Placeholder 4">
            <a:extLst>
              <a:ext uri="{FF2B5EF4-FFF2-40B4-BE49-F238E27FC236}">
                <a16:creationId xmlns:a16="http://schemas.microsoft.com/office/drawing/2014/main" id="{6D0A57DD-312E-F80F-78C6-E3193351A5F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9A8CC00-B648-F773-CDCD-B6CC58DBA3C1}"/>
              </a:ext>
            </a:extLst>
          </p:cNvPr>
          <p:cNvSpPr txBox="1">
            <a:spLocks noGrp="1"/>
          </p:cNvSpPr>
          <p:nvPr>
            <p:ph type="sldNum" sz="quarter" idx="8"/>
          </p:nvPr>
        </p:nvSpPr>
        <p:spPr/>
        <p:txBody>
          <a:bodyPr/>
          <a:lstStyle>
            <a:lvl1pPr>
              <a:defRPr/>
            </a:lvl1pPr>
          </a:lstStyle>
          <a:p>
            <a:pPr lvl="0"/>
            <a:fld id="{26A24B75-D052-4479-90CF-BD57F78D744E}" type="slidenum">
              <a:t>‹#›</a:t>
            </a:fld>
            <a:endParaRPr lang="en-GB"/>
          </a:p>
        </p:txBody>
      </p:sp>
    </p:spTree>
    <p:extLst>
      <p:ext uri="{BB962C8B-B14F-4D97-AF65-F5344CB8AC3E}">
        <p14:creationId xmlns:p14="http://schemas.microsoft.com/office/powerpoint/2010/main" val="3354139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9344-98A6-ACB5-52B7-920C1838AAB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51C2554-2DEA-CFCE-A317-C50CA8C68F2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10826B-412E-F5FE-73E8-2592A80D0F00}"/>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F67760-3D23-9355-1FCB-271FACD15EDC}"/>
              </a:ext>
            </a:extLst>
          </p:cNvPr>
          <p:cNvSpPr txBox="1">
            <a:spLocks noGrp="1"/>
          </p:cNvSpPr>
          <p:nvPr>
            <p:ph type="dt" sz="half" idx="7"/>
          </p:nvPr>
        </p:nvSpPr>
        <p:spPr/>
        <p:txBody>
          <a:bodyPr/>
          <a:lstStyle>
            <a:lvl1pPr>
              <a:defRPr/>
            </a:lvl1pPr>
          </a:lstStyle>
          <a:p>
            <a:pPr lvl="0"/>
            <a:fld id="{0A2CBD0B-8DF3-4E6C-A969-C872223A4060}" type="datetime1">
              <a:rPr lang="en-GB"/>
              <a:pPr lvl="0"/>
              <a:t>08/03/2023</a:t>
            </a:fld>
            <a:endParaRPr lang="en-GB"/>
          </a:p>
        </p:txBody>
      </p:sp>
      <p:sp>
        <p:nvSpPr>
          <p:cNvPr id="6" name="Footer Placeholder 5">
            <a:extLst>
              <a:ext uri="{FF2B5EF4-FFF2-40B4-BE49-F238E27FC236}">
                <a16:creationId xmlns:a16="http://schemas.microsoft.com/office/drawing/2014/main" id="{01C1CE15-77B5-FCA0-385D-B92FDE4EB63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3683CAF-6C5C-52A4-183E-6DAA18970DB2}"/>
              </a:ext>
            </a:extLst>
          </p:cNvPr>
          <p:cNvSpPr txBox="1">
            <a:spLocks noGrp="1"/>
          </p:cNvSpPr>
          <p:nvPr>
            <p:ph type="sldNum" sz="quarter" idx="8"/>
          </p:nvPr>
        </p:nvSpPr>
        <p:spPr/>
        <p:txBody>
          <a:bodyPr/>
          <a:lstStyle>
            <a:lvl1pPr>
              <a:defRPr/>
            </a:lvl1pPr>
          </a:lstStyle>
          <a:p>
            <a:pPr lvl="0"/>
            <a:fld id="{A933E25F-FB70-4061-8BF2-A797B6990F90}" type="slidenum">
              <a:t>‹#›</a:t>
            </a:fld>
            <a:endParaRPr lang="en-GB"/>
          </a:p>
        </p:txBody>
      </p:sp>
    </p:spTree>
    <p:extLst>
      <p:ext uri="{BB962C8B-B14F-4D97-AF65-F5344CB8AC3E}">
        <p14:creationId xmlns:p14="http://schemas.microsoft.com/office/powerpoint/2010/main" val="3900088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4A1B-6372-9CAD-BC25-98668080A9E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090E260-7E10-A02F-B6F0-E4DF5412A686}"/>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6E3F8FEE-0E1F-8706-20B1-2721BE889126}"/>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ED87D3-A8F3-3CE1-EA1B-218AEE96D39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B61052FC-EE79-503F-24FE-C4F575FC8097}"/>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C573EE-21AF-DFE2-B87F-EF85C708DFF8}"/>
              </a:ext>
            </a:extLst>
          </p:cNvPr>
          <p:cNvSpPr txBox="1">
            <a:spLocks noGrp="1"/>
          </p:cNvSpPr>
          <p:nvPr>
            <p:ph type="dt" sz="half" idx="7"/>
          </p:nvPr>
        </p:nvSpPr>
        <p:spPr/>
        <p:txBody>
          <a:bodyPr/>
          <a:lstStyle>
            <a:lvl1pPr>
              <a:defRPr/>
            </a:lvl1pPr>
          </a:lstStyle>
          <a:p>
            <a:pPr lvl="0"/>
            <a:fld id="{BFCF30A8-4B87-4DDD-A807-47F353956606}" type="datetime1">
              <a:rPr lang="en-GB"/>
              <a:pPr lvl="0"/>
              <a:t>08/03/2023</a:t>
            </a:fld>
            <a:endParaRPr lang="en-GB"/>
          </a:p>
        </p:txBody>
      </p:sp>
      <p:sp>
        <p:nvSpPr>
          <p:cNvPr id="8" name="Footer Placeholder 7">
            <a:extLst>
              <a:ext uri="{FF2B5EF4-FFF2-40B4-BE49-F238E27FC236}">
                <a16:creationId xmlns:a16="http://schemas.microsoft.com/office/drawing/2014/main" id="{0C13BD00-6B9A-74C5-5D35-7C4261CF9A53}"/>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A350D869-7146-3838-6E00-7688ACA62622}"/>
              </a:ext>
            </a:extLst>
          </p:cNvPr>
          <p:cNvSpPr txBox="1">
            <a:spLocks noGrp="1"/>
          </p:cNvSpPr>
          <p:nvPr>
            <p:ph type="sldNum" sz="quarter" idx="8"/>
          </p:nvPr>
        </p:nvSpPr>
        <p:spPr/>
        <p:txBody>
          <a:bodyPr/>
          <a:lstStyle>
            <a:lvl1pPr>
              <a:defRPr/>
            </a:lvl1pPr>
          </a:lstStyle>
          <a:p>
            <a:pPr lvl="0"/>
            <a:fld id="{506E5B4B-DF60-480F-961C-B080B5595DEC}" type="slidenum">
              <a:t>‹#›</a:t>
            </a:fld>
            <a:endParaRPr lang="en-GB"/>
          </a:p>
        </p:txBody>
      </p:sp>
    </p:spTree>
    <p:extLst>
      <p:ext uri="{BB962C8B-B14F-4D97-AF65-F5344CB8AC3E}">
        <p14:creationId xmlns:p14="http://schemas.microsoft.com/office/powerpoint/2010/main" val="2665215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C602-8705-0990-B526-BED4F6CD5A39}"/>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C8E597EA-08FE-03A9-46EF-C16E747D5757}"/>
              </a:ext>
            </a:extLst>
          </p:cNvPr>
          <p:cNvSpPr txBox="1">
            <a:spLocks noGrp="1"/>
          </p:cNvSpPr>
          <p:nvPr>
            <p:ph type="dt" sz="half" idx="7"/>
          </p:nvPr>
        </p:nvSpPr>
        <p:spPr/>
        <p:txBody>
          <a:bodyPr/>
          <a:lstStyle>
            <a:lvl1pPr>
              <a:defRPr/>
            </a:lvl1pPr>
          </a:lstStyle>
          <a:p>
            <a:pPr lvl="0"/>
            <a:fld id="{AA0FE5EF-CA0A-41B4-9BBA-6EEA819C97D2}" type="datetime1">
              <a:rPr lang="en-GB"/>
              <a:pPr lvl="0"/>
              <a:t>08/03/2023</a:t>
            </a:fld>
            <a:endParaRPr lang="en-GB"/>
          </a:p>
        </p:txBody>
      </p:sp>
      <p:sp>
        <p:nvSpPr>
          <p:cNvPr id="4" name="Footer Placeholder 3">
            <a:extLst>
              <a:ext uri="{FF2B5EF4-FFF2-40B4-BE49-F238E27FC236}">
                <a16:creationId xmlns:a16="http://schemas.microsoft.com/office/drawing/2014/main" id="{369235C5-2BA5-5BDB-1215-B7A75D016097}"/>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FD99C9DE-E9E0-E9B8-95E0-CC27C4642797}"/>
              </a:ext>
            </a:extLst>
          </p:cNvPr>
          <p:cNvSpPr txBox="1">
            <a:spLocks noGrp="1"/>
          </p:cNvSpPr>
          <p:nvPr>
            <p:ph type="sldNum" sz="quarter" idx="8"/>
          </p:nvPr>
        </p:nvSpPr>
        <p:spPr/>
        <p:txBody>
          <a:bodyPr/>
          <a:lstStyle>
            <a:lvl1pPr>
              <a:defRPr/>
            </a:lvl1pPr>
          </a:lstStyle>
          <a:p>
            <a:pPr lvl="0"/>
            <a:fld id="{064E2712-84CF-446E-9800-C6125FA3EAE5}" type="slidenum">
              <a:t>‹#›</a:t>
            </a:fld>
            <a:endParaRPr lang="en-GB"/>
          </a:p>
        </p:txBody>
      </p:sp>
    </p:spTree>
    <p:extLst>
      <p:ext uri="{BB962C8B-B14F-4D97-AF65-F5344CB8AC3E}">
        <p14:creationId xmlns:p14="http://schemas.microsoft.com/office/powerpoint/2010/main" val="291540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0F35E-E25B-A9A8-8424-239F39B263A7}"/>
              </a:ext>
            </a:extLst>
          </p:cNvPr>
          <p:cNvSpPr txBox="1">
            <a:spLocks noGrp="1"/>
          </p:cNvSpPr>
          <p:nvPr>
            <p:ph type="dt" sz="half" idx="7"/>
          </p:nvPr>
        </p:nvSpPr>
        <p:spPr/>
        <p:txBody>
          <a:bodyPr/>
          <a:lstStyle>
            <a:lvl1pPr>
              <a:defRPr/>
            </a:lvl1pPr>
          </a:lstStyle>
          <a:p>
            <a:pPr lvl="0"/>
            <a:fld id="{3D150479-6007-475C-B46C-02103CCB26B5}" type="datetime1">
              <a:rPr lang="en-GB"/>
              <a:pPr lvl="0"/>
              <a:t>08/03/2023</a:t>
            </a:fld>
            <a:endParaRPr lang="en-GB"/>
          </a:p>
        </p:txBody>
      </p:sp>
      <p:sp>
        <p:nvSpPr>
          <p:cNvPr id="3" name="Footer Placeholder 2">
            <a:extLst>
              <a:ext uri="{FF2B5EF4-FFF2-40B4-BE49-F238E27FC236}">
                <a16:creationId xmlns:a16="http://schemas.microsoft.com/office/drawing/2014/main" id="{D76D8C86-EA79-3F96-4531-C67F21ECFCE6}"/>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1A3D2348-7181-FBFB-DF46-394C8ED499AE}"/>
              </a:ext>
            </a:extLst>
          </p:cNvPr>
          <p:cNvSpPr txBox="1">
            <a:spLocks noGrp="1"/>
          </p:cNvSpPr>
          <p:nvPr>
            <p:ph type="sldNum" sz="quarter" idx="8"/>
          </p:nvPr>
        </p:nvSpPr>
        <p:spPr/>
        <p:txBody>
          <a:bodyPr/>
          <a:lstStyle>
            <a:lvl1pPr>
              <a:defRPr/>
            </a:lvl1pPr>
          </a:lstStyle>
          <a:p>
            <a:pPr lvl="0"/>
            <a:fld id="{8BB6E5A4-7D24-4A77-A74E-EAF2C3B2317A}" type="slidenum">
              <a:t>‹#›</a:t>
            </a:fld>
            <a:endParaRPr lang="en-GB"/>
          </a:p>
        </p:txBody>
      </p:sp>
    </p:spTree>
    <p:extLst>
      <p:ext uri="{BB962C8B-B14F-4D97-AF65-F5344CB8AC3E}">
        <p14:creationId xmlns:p14="http://schemas.microsoft.com/office/powerpoint/2010/main" val="1560488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3532-F7A9-6485-57D3-907721EF2DD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F34C804-7F1C-EEDF-4186-AB0206DB99DD}"/>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4A9DBB-2475-2902-54C4-6C0FFF32EE4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2C2B3FC1-4D5A-DE8D-454B-39CE8CAA6BE2}"/>
              </a:ext>
            </a:extLst>
          </p:cNvPr>
          <p:cNvSpPr txBox="1">
            <a:spLocks noGrp="1"/>
          </p:cNvSpPr>
          <p:nvPr>
            <p:ph type="dt" sz="half" idx="7"/>
          </p:nvPr>
        </p:nvSpPr>
        <p:spPr/>
        <p:txBody>
          <a:bodyPr/>
          <a:lstStyle>
            <a:lvl1pPr>
              <a:defRPr/>
            </a:lvl1pPr>
          </a:lstStyle>
          <a:p>
            <a:pPr lvl="0"/>
            <a:fld id="{A8157E5E-4D52-43A8-B693-E19BAE188615}" type="datetime1">
              <a:rPr lang="en-GB"/>
              <a:pPr lvl="0"/>
              <a:t>08/03/2023</a:t>
            </a:fld>
            <a:endParaRPr lang="en-GB"/>
          </a:p>
        </p:txBody>
      </p:sp>
      <p:sp>
        <p:nvSpPr>
          <p:cNvPr id="6" name="Footer Placeholder 5">
            <a:extLst>
              <a:ext uri="{FF2B5EF4-FFF2-40B4-BE49-F238E27FC236}">
                <a16:creationId xmlns:a16="http://schemas.microsoft.com/office/drawing/2014/main" id="{FB7AF9D9-CA55-B442-31E9-0287345A09B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F4F7D1D-712A-9399-17B5-33055286069E}"/>
              </a:ext>
            </a:extLst>
          </p:cNvPr>
          <p:cNvSpPr txBox="1">
            <a:spLocks noGrp="1"/>
          </p:cNvSpPr>
          <p:nvPr>
            <p:ph type="sldNum" sz="quarter" idx="8"/>
          </p:nvPr>
        </p:nvSpPr>
        <p:spPr/>
        <p:txBody>
          <a:bodyPr/>
          <a:lstStyle>
            <a:lvl1pPr>
              <a:defRPr/>
            </a:lvl1pPr>
          </a:lstStyle>
          <a:p>
            <a:pPr lvl="0"/>
            <a:fld id="{134D7164-5D48-44C1-B1E2-5990851CE938}" type="slidenum">
              <a:t>‹#›</a:t>
            </a:fld>
            <a:endParaRPr lang="en-GB"/>
          </a:p>
        </p:txBody>
      </p:sp>
    </p:spTree>
    <p:extLst>
      <p:ext uri="{BB962C8B-B14F-4D97-AF65-F5344CB8AC3E}">
        <p14:creationId xmlns:p14="http://schemas.microsoft.com/office/powerpoint/2010/main" val="89460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E1D1-1DA6-B11D-ACA6-5D93524D114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D265F20-64FB-3924-77FD-B072A58EC57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8796FF-BA5E-29D1-D91F-22AC4F8FE125}"/>
              </a:ext>
            </a:extLst>
          </p:cNvPr>
          <p:cNvSpPr txBox="1">
            <a:spLocks noGrp="1"/>
          </p:cNvSpPr>
          <p:nvPr>
            <p:ph type="dt" sz="half" idx="7"/>
          </p:nvPr>
        </p:nvSpPr>
        <p:spPr/>
        <p:txBody>
          <a:bodyPr/>
          <a:lstStyle>
            <a:lvl1pPr>
              <a:defRPr/>
            </a:lvl1pPr>
          </a:lstStyle>
          <a:p>
            <a:pPr lvl="0"/>
            <a:fld id="{EFAD371A-4E1E-436B-899C-B2DD84D9EECF}" type="datetime1">
              <a:rPr lang="en-GB"/>
              <a:pPr lvl="0"/>
              <a:t>08/03/2023</a:t>
            </a:fld>
            <a:endParaRPr lang="en-GB"/>
          </a:p>
        </p:txBody>
      </p:sp>
      <p:sp>
        <p:nvSpPr>
          <p:cNvPr id="5" name="Footer Placeholder 4">
            <a:extLst>
              <a:ext uri="{FF2B5EF4-FFF2-40B4-BE49-F238E27FC236}">
                <a16:creationId xmlns:a16="http://schemas.microsoft.com/office/drawing/2014/main" id="{6A0C32A8-A883-5F6B-2B1C-2550E93BABD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9E46736-361E-F54C-FD89-6CA8071BFEA2}"/>
              </a:ext>
            </a:extLst>
          </p:cNvPr>
          <p:cNvSpPr txBox="1">
            <a:spLocks noGrp="1"/>
          </p:cNvSpPr>
          <p:nvPr>
            <p:ph type="sldNum" sz="quarter" idx="8"/>
          </p:nvPr>
        </p:nvSpPr>
        <p:spPr/>
        <p:txBody>
          <a:bodyPr/>
          <a:lstStyle>
            <a:lvl1pPr>
              <a:defRPr/>
            </a:lvl1pPr>
          </a:lstStyle>
          <a:p>
            <a:pPr lvl="0"/>
            <a:fld id="{1B56C141-E9BE-4B47-86D1-E01D026F7B7C}" type="slidenum">
              <a:t>‹#›</a:t>
            </a:fld>
            <a:endParaRPr lang="en-GB"/>
          </a:p>
        </p:txBody>
      </p:sp>
    </p:spTree>
    <p:extLst>
      <p:ext uri="{BB962C8B-B14F-4D97-AF65-F5344CB8AC3E}">
        <p14:creationId xmlns:p14="http://schemas.microsoft.com/office/powerpoint/2010/main" val="401210736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EFDB-F3EC-DBE7-2157-42901F14CFE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5AF0CC5C-69DE-3B5C-63DD-D1D523F23CC9}"/>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16476B12-4256-5C8D-B2C0-37D707C0BF1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B241261A-C5FF-6433-3A40-F36FDC286596}"/>
              </a:ext>
            </a:extLst>
          </p:cNvPr>
          <p:cNvSpPr txBox="1">
            <a:spLocks noGrp="1"/>
          </p:cNvSpPr>
          <p:nvPr>
            <p:ph type="dt" sz="half" idx="7"/>
          </p:nvPr>
        </p:nvSpPr>
        <p:spPr/>
        <p:txBody>
          <a:bodyPr/>
          <a:lstStyle>
            <a:lvl1pPr>
              <a:defRPr/>
            </a:lvl1pPr>
          </a:lstStyle>
          <a:p>
            <a:pPr lvl="0"/>
            <a:fld id="{05FBCD1F-A963-4399-B72B-8AAEFF707309}" type="datetime1">
              <a:rPr lang="en-GB"/>
              <a:pPr lvl="0"/>
              <a:t>08/03/2023</a:t>
            </a:fld>
            <a:endParaRPr lang="en-GB"/>
          </a:p>
        </p:txBody>
      </p:sp>
      <p:sp>
        <p:nvSpPr>
          <p:cNvPr id="6" name="Footer Placeholder 5">
            <a:extLst>
              <a:ext uri="{FF2B5EF4-FFF2-40B4-BE49-F238E27FC236}">
                <a16:creationId xmlns:a16="http://schemas.microsoft.com/office/drawing/2014/main" id="{5B647001-EB55-7751-E661-7884D143A8E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3517DDF-9A65-9C2F-AD24-597E80398A89}"/>
              </a:ext>
            </a:extLst>
          </p:cNvPr>
          <p:cNvSpPr txBox="1">
            <a:spLocks noGrp="1"/>
          </p:cNvSpPr>
          <p:nvPr>
            <p:ph type="sldNum" sz="quarter" idx="8"/>
          </p:nvPr>
        </p:nvSpPr>
        <p:spPr/>
        <p:txBody>
          <a:bodyPr/>
          <a:lstStyle>
            <a:lvl1pPr>
              <a:defRPr/>
            </a:lvl1pPr>
          </a:lstStyle>
          <a:p>
            <a:pPr lvl="0"/>
            <a:fld id="{693173EF-4D80-4B49-AA18-72A8B5A2FE27}" type="slidenum">
              <a:t>‹#›</a:t>
            </a:fld>
            <a:endParaRPr lang="en-GB"/>
          </a:p>
        </p:txBody>
      </p:sp>
    </p:spTree>
    <p:extLst>
      <p:ext uri="{BB962C8B-B14F-4D97-AF65-F5344CB8AC3E}">
        <p14:creationId xmlns:p14="http://schemas.microsoft.com/office/powerpoint/2010/main" val="2388698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C64A-DBF2-9E81-4DED-8819F3766A1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5113841-B860-DB8B-92F3-AB49BA363F0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922FD0-56D1-F008-93A8-2A0CEC94145A}"/>
              </a:ext>
            </a:extLst>
          </p:cNvPr>
          <p:cNvSpPr txBox="1">
            <a:spLocks noGrp="1"/>
          </p:cNvSpPr>
          <p:nvPr>
            <p:ph type="dt" sz="half" idx="7"/>
          </p:nvPr>
        </p:nvSpPr>
        <p:spPr/>
        <p:txBody>
          <a:bodyPr/>
          <a:lstStyle>
            <a:lvl1pPr>
              <a:defRPr/>
            </a:lvl1pPr>
          </a:lstStyle>
          <a:p>
            <a:pPr lvl="0"/>
            <a:fld id="{9A76DA41-BB2B-4A90-8E02-14AAE7707328}" type="datetime1">
              <a:rPr lang="en-GB"/>
              <a:pPr lvl="0"/>
              <a:t>08/03/2023</a:t>
            </a:fld>
            <a:endParaRPr lang="en-GB"/>
          </a:p>
        </p:txBody>
      </p:sp>
      <p:sp>
        <p:nvSpPr>
          <p:cNvPr id="5" name="Footer Placeholder 4">
            <a:extLst>
              <a:ext uri="{FF2B5EF4-FFF2-40B4-BE49-F238E27FC236}">
                <a16:creationId xmlns:a16="http://schemas.microsoft.com/office/drawing/2014/main" id="{E33A1B2D-9608-B28B-A998-78497A55806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3F02D11-C249-B300-609E-13AF3EC17E5B}"/>
              </a:ext>
            </a:extLst>
          </p:cNvPr>
          <p:cNvSpPr txBox="1">
            <a:spLocks noGrp="1"/>
          </p:cNvSpPr>
          <p:nvPr>
            <p:ph type="sldNum" sz="quarter" idx="8"/>
          </p:nvPr>
        </p:nvSpPr>
        <p:spPr/>
        <p:txBody>
          <a:bodyPr/>
          <a:lstStyle>
            <a:lvl1pPr>
              <a:defRPr/>
            </a:lvl1pPr>
          </a:lstStyle>
          <a:p>
            <a:pPr lvl="0"/>
            <a:fld id="{A97A60FF-1EB1-4D7D-A976-EA0E3B010AE5}" type="slidenum">
              <a:t>‹#›</a:t>
            </a:fld>
            <a:endParaRPr lang="en-GB"/>
          </a:p>
        </p:txBody>
      </p:sp>
    </p:spTree>
    <p:extLst>
      <p:ext uri="{BB962C8B-B14F-4D97-AF65-F5344CB8AC3E}">
        <p14:creationId xmlns:p14="http://schemas.microsoft.com/office/powerpoint/2010/main" val="2587425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BE221-4094-CC44-C0AC-F3815FA8B757}"/>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B23E3F89-2D5B-5F34-0CD4-04037D467D7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68CF17-6BCA-FA17-C7C6-873484F54765}"/>
              </a:ext>
            </a:extLst>
          </p:cNvPr>
          <p:cNvSpPr txBox="1">
            <a:spLocks noGrp="1"/>
          </p:cNvSpPr>
          <p:nvPr>
            <p:ph type="dt" sz="half" idx="7"/>
          </p:nvPr>
        </p:nvSpPr>
        <p:spPr/>
        <p:txBody>
          <a:bodyPr/>
          <a:lstStyle>
            <a:lvl1pPr>
              <a:defRPr/>
            </a:lvl1pPr>
          </a:lstStyle>
          <a:p>
            <a:pPr lvl="0"/>
            <a:fld id="{7D3EE9B8-0CE6-4B10-81B8-7241A5678428}" type="datetime1">
              <a:rPr lang="en-GB"/>
              <a:pPr lvl="0"/>
              <a:t>08/03/2023</a:t>
            </a:fld>
            <a:endParaRPr lang="en-GB"/>
          </a:p>
        </p:txBody>
      </p:sp>
      <p:sp>
        <p:nvSpPr>
          <p:cNvPr id="5" name="Footer Placeholder 4">
            <a:extLst>
              <a:ext uri="{FF2B5EF4-FFF2-40B4-BE49-F238E27FC236}">
                <a16:creationId xmlns:a16="http://schemas.microsoft.com/office/drawing/2014/main" id="{44EEE109-FCFD-9092-6E89-1BF8BF0EBBA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6C9963E-9FAE-76B4-9CE0-988A6F3A6CF9}"/>
              </a:ext>
            </a:extLst>
          </p:cNvPr>
          <p:cNvSpPr txBox="1">
            <a:spLocks noGrp="1"/>
          </p:cNvSpPr>
          <p:nvPr>
            <p:ph type="sldNum" sz="quarter" idx="8"/>
          </p:nvPr>
        </p:nvSpPr>
        <p:spPr/>
        <p:txBody>
          <a:bodyPr/>
          <a:lstStyle>
            <a:lvl1pPr>
              <a:defRPr/>
            </a:lvl1pPr>
          </a:lstStyle>
          <a:p>
            <a:pPr lvl="0"/>
            <a:fld id="{EBFEE4B7-6679-4386-BF7C-087F87AFB182}" type="slidenum">
              <a:t>‹#›</a:t>
            </a:fld>
            <a:endParaRPr lang="en-GB"/>
          </a:p>
        </p:txBody>
      </p:sp>
    </p:spTree>
    <p:extLst>
      <p:ext uri="{BB962C8B-B14F-4D97-AF65-F5344CB8AC3E}">
        <p14:creationId xmlns:p14="http://schemas.microsoft.com/office/powerpoint/2010/main" val="1634423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B8B4-8F40-FDB6-0BDE-1BCF167F85F8}"/>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B64C5FF-9040-5795-19BE-499D10B163F3}"/>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2027AB72-5CC7-D632-A507-AC0639D32E69}"/>
              </a:ext>
            </a:extLst>
          </p:cNvPr>
          <p:cNvSpPr txBox="1">
            <a:spLocks noGrp="1"/>
          </p:cNvSpPr>
          <p:nvPr>
            <p:ph type="dt" sz="half" idx="7"/>
          </p:nvPr>
        </p:nvSpPr>
        <p:spPr/>
        <p:txBody>
          <a:bodyPr/>
          <a:lstStyle>
            <a:lvl1pPr>
              <a:defRPr/>
            </a:lvl1pPr>
          </a:lstStyle>
          <a:p>
            <a:pPr lvl="0"/>
            <a:fld id="{D518381C-EB19-4B45-AC09-43CDEF9ECC4C}" type="datetime1">
              <a:rPr lang="en-GB"/>
              <a:pPr lvl="0"/>
              <a:t>08/03/2023</a:t>
            </a:fld>
            <a:endParaRPr lang="en-GB"/>
          </a:p>
        </p:txBody>
      </p:sp>
      <p:sp>
        <p:nvSpPr>
          <p:cNvPr id="5" name="Footer Placeholder 4">
            <a:extLst>
              <a:ext uri="{FF2B5EF4-FFF2-40B4-BE49-F238E27FC236}">
                <a16:creationId xmlns:a16="http://schemas.microsoft.com/office/drawing/2014/main" id="{E885615A-5D81-BB25-47D3-10FDB96AC7F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1B3A6BA-F740-09AA-E270-3E8C685C9E78}"/>
              </a:ext>
            </a:extLst>
          </p:cNvPr>
          <p:cNvSpPr txBox="1">
            <a:spLocks noGrp="1"/>
          </p:cNvSpPr>
          <p:nvPr>
            <p:ph type="sldNum" sz="quarter" idx="8"/>
          </p:nvPr>
        </p:nvSpPr>
        <p:spPr/>
        <p:txBody>
          <a:bodyPr/>
          <a:lstStyle>
            <a:lvl1pPr>
              <a:defRPr/>
            </a:lvl1pPr>
          </a:lstStyle>
          <a:p>
            <a:pPr lvl="0"/>
            <a:fld id="{0B178D37-01BA-4C21-872D-E6EF8A7A4379}" type="slidenum">
              <a:t>‹#›</a:t>
            </a:fld>
            <a:endParaRPr lang="en-GB"/>
          </a:p>
        </p:txBody>
      </p:sp>
    </p:spTree>
    <p:extLst>
      <p:ext uri="{BB962C8B-B14F-4D97-AF65-F5344CB8AC3E}">
        <p14:creationId xmlns:p14="http://schemas.microsoft.com/office/powerpoint/2010/main" val="224544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DD0D-7E8B-B278-6B02-2EAA0EEB2F9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059F3D6B-3FCA-DC2D-8A0D-977BAF080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660BCA-D6B2-9D06-87E6-69FCACA5265C}"/>
              </a:ext>
            </a:extLst>
          </p:cNvPr>
          <p:cNvSpPr txBox="1">
            <a:spLocks noGrp="1"/>
          </p:cNvSpPr>
          <p:nvPr>
            <p:ph type="dt" sz="half" idx="7"/>
          </p:nvPr>
        </p:nvSpPr>
        <p:spPr/>
        <p:txBody>
          <a:bodyPr/>
          <a:lstStyle>
            <a:lvl1pPr>
              <a:defRPr/>
            </a:lvl1pPr>
          </a:lstStyle>
          <a:p>
            <a:pPr lvl="0"/>
            <a:fld id="{B5ECD5C4-7377-482B-B299-F10AB8CE98E0}" type="datetime1">
              <a:rPr lang="en-GB"/>
              <a:pPr lvl="0"/>
              <a:t>08/03/2023</a:t>
            </a:fld>
            <a:endParaRPr lang="en-GB"/>
          </a:p>
        </p:txBody>
      </p:sp>
      <p:sp>
        <p:nvSpPr>
          <p:cNvPr id="5" name="Footer Placeholder 4">
            <a:extLst>
              <a:ext uri="{FF2B5EF4-FFF2-40B4-BE49-F238E27FC236}">
                <a16:creationId xmlns:a16="http://schemas.microsoft.com/office/drawing/2014/main" id="{29AE2474-75FB-EAC4-A802-59FA2732619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F0F7DA8-2DC2-87B5-8819-F39BA86FA910}"/>
              </a:ext>
            </a:extLst>
          </p:cNvPr>
          <p:cNvSpPr txBox="1">
            <a:spLocks noGrp="1"/>
          </p:cNvSpPr>
          <p:nvPr>
            <p:ph type="sldNum" sz="quarter" idx="8"/>
          </p:nvPr>
        </p:nvSpPr>
        <p:spPr/>
        <p:txBody>
          <a:bodyPr/>
          <a:lstStyle>
            <a:lvl1pPr>
              <a:defRPr/>
            </a:lvl1pPr>
          </a:lstStyle>
          <a:p>
            <a:pPr lvl="0"/>
            <a:fld id="{61324146-13BF-4CFB-B8F5-4FF444D553AD}" type="slidenum">
              <a:t>‹#›</a:t>
            </a:fld>
            <a:endParaRPr lang="en-GB"/>
          </a:p>
        </p:txBody>
      </p:sp>
    </p:spTree>
    <p:extLst>
      <p:ext uri="{BB962C8B-B14F-4D97-AF65-F5344CB8AC3E}">
        <p14:creationId xmlns:p14="http://schemas.microsoft.com/office/powerpoint/2010/main" val="17748331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E0E1-1041-FF32-BA73-5CAC34EFD5E8}"/>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4629415-17F0-5533-3C4C-4CB09C579428}"/>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82A439DB-1398-795F-EBBB-34927DE7F30E}"/>
              </a:ext>
            </a:extLst>
          </p:cNvPr>
          <p:cNvSpPr txBox="1">
            <a:spLocks noGrp="1"/>
          </p:cNvSpPr>
          <p:nvPr>
            <p:ph type="dt" sz="half" idx="7"/>
          </p:nvPr>
        </p:nvSpPr>
        <p:spPr/>
        <p:txBody>
          <a:bodyPr/>
          <a:lstStyle>
            <a:lvl1pPr>
              <a:defRPr/>
            </a:lvl1pPr>
          </a:lstStyle>
          <a:p>
            <a:pPr lvl="0"/>
            <a:fld id="{D091507C-3F1D-4E2B-88B2-4F8F26140543}" type="datetime1">
              <a:rPr lang="en-GB"/>
              <a:pPr lvl="0"/>
              <a:t>08/03/2023</a:t>
            </a:fld>
            <a:endParaRPr lang="en-GB"/>
          </a:p>
        </p:txBody>
      </p:sp>
      <p:sp>
        <p:nvSpPr>
          <p:cNvPr id="5" name="Footer Placeholder 4">
            <a:extLst>
              <a:ext uri="{FF2B5EF4-FFF2-40B4-BE49-F238E27FC236}">
                <a16:creationId xmlns:a16="http://schemas.microsoft.com/office/drawing/2014/main" id="{4A64CD9F-0C5B-5314-EDB7-32733A7E481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8A1518F-DE09-0748-1B77-4440A4849472}"/>
              </a:ext>
            </a:extLst>
          </p:cNvPr>
          <p:cNvSpPr txBox="1">
            <a:spLocks noGrp="1"/>
          </p:cNvSpPr>
          <p:nvPr>
            <p:ph type="sldNum" sz="quarter" idx="8"/>
          </p:nvPr>
        </p:nvSpPr>
        <p:spPr/>
        <p:txBody>
          <a:bodyPr/>
          <a:lstStyle>
            <a:lvl1pPr>
              <a:defRPr/>
            </a:lvl1pPr>
          </a:lstStyle>
          <a:p>
            <a:pPr lvl="0"/>
            <a:fld id="{746C8BBA-C518-4DAD-BF51-4BF8F712D803}" type="slidenum">
              <a:t>‹#›</a:t>
            </a:fld>
            <a:endParaRPr lang="en-GB"/>
          </a:p>
        </p:txBody>
      </p:sp>
    </p:spTree>
    <p:extLst>
      <p:ext uri="{BB962C8B-B14F-4D97-AF65-F5344CB8AC3E}">
        <p14:creationId xmlns:p14="http://schemas.microsoft.com/office/powerpoint/2010/main" val="119592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EB7A-5EEA-F982-44C3-0CF9624DF17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38FFA4C-17E8-EEFD-0197-2E7E1DAEB6C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EDB1DF-30E2-C3F7-6541-6A7C44239FF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63F9F5-0702-E5A1-F410-BCE462F64D6D}"/>
              </a:ext>
            </a:extLst>
          </p:cNvPr>
          <p:cNvSpPr txBox="1">
            <a:spLocks noGrp="1"/>
          </p:cNvSpPr>
          <p:nvPr>
            <p:ph type="dt" sz="half" idx="7"/>
          </p:nvPr>
        </p:nvSpPr>
        <p:spPr/>
        <p:txBody>
          <a:bodyPr/>
          <a:lstStyle>
            <a:lvl1pPr>
              <a:defRPr/>
            </a:lvl1pPr>
          </a:lstStyle>
          <a:p>
            <a:pPr lvl="0"/>
            <a:fld id="{591F1950-A74D-403E-81F0-94FD8397C4DC}" type="datetime1">
              <a:rPr lang="en-GB"/>
              <a:pPr lvl="0"/>
              <a:t>08/03/2023</a:t>
            </a:fld>
            <a:endParaRPr lang="en-GB"/>
          </a:p>
        </p:txBody>
      </p:sp>
      <p:sp>
        <p:nvSpPr>
          <p:cNvPr id="6" name="Footer Placeholder 5">
            <a:extLst>
              <a:ext uri="{FF2B5EF4-FFF2-40B4-BE49-F238E27FC236}">
                <a16:creationId xmlns:a16="http://schemas.microsoft.com/office/drawing/2014/main" id="{DD2B218A-6144-5B02-9F41-41B5944A4C3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2110EB3-560B-6BD6-FB4B-E8516FCF414B}"/>
              </a:ext>
            </a:extLst>
          </p:cNvPr>
          <p:cNvSpPr txBox="1">
            <a:spLocks noGrp="1"/>
          </p:cNvSpPr>
          <p:nvPr>
            <p:ph type="sldNum" sz="quarter" idx="8"/>
          </p:nvPr>
        </p:nvSpPr>
        <p:spPr/>
        <p:txBody>
          <a:bodyPr/>
          <a:lstStyle>
            <a:lvl1pPr>
              <a:defRPr/>
            </a:lvl1pPr>
          </a:lstStyle>
          <a:p>
            <a:pPr lvl="0"/>
            <a:fld id="{66F499BE-815B-45D0-A8BC-AB7291E7303F}" type="slidenum">
              <a:t>‹#›</a:t>
            </a:fld>
            <a:endParaRPr lang="en-GB"/>
          </a:p>
        </p:txBody>
      </p:sp>
    </p:spTree>
    <p:extLst>
      <p:ext uri="{BB962C8B-B14F-4D97-AF65-F5344CB8AC3E}">
        <p14:creationId xmlns:p14="http://schemas.microsoft.com/office/powerpoint/2010/main" val="706655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02FE-043F-65CF-40F5-8B38723FF7F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C222834-54C6-B536-6287-7AC65D44ADFB}"/>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D24820A6-8FA7-33B3-BE29-D76EB804C8D1}"/>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E2B1F1-C789-81DC-7CBA-B2CCEF0C4A5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02E95E47-49BB-8B2C-8B37-A08E30AD0035}"/>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10DD57-10B9-2D3D-3B28-F250176F4A9B}"/>
              </a:ext>
            </a:extLst>
          </p:cNvPr>
          <p:cNvSpPr txBox="1">
            <a:spLocks noGrp="1"/>
          </p:cNvSpPr>
          <p:nvPr>
            <p:ph type="dt" sz="half" idx="7"/>
          </p:nvPr>
        </p:nvSpPr>
        <p:spPr/>
        <p:txBody>
          <a:bodyPr/>
          <a:lstStyle>
            <a:lvl1pPr>
              <a:defRPr/>
            </a:lvl1pPr>
          </a:lstStyle>
          <a:p>
            <a:pPr lvl="0"/>
            <a:fld id="{3284FCE0-95F8-42B8-B272-6804B27D77B6}" type="datetime1">
              <a:rPr lang="en-GB"/>
              <a:pPr lvl="0"/>
              <a:t>08/03/2023</a:t>
            </a:fld>
            <a:endParaRPr lang="en-GB"/>
          </a:p>
        </p:txBody>
      </p:sp>
      <p:sp>
        <p:nvSpPr>
          <p:cNvPr id="8" name="Footer Placeholder 7">
            <a:extLst>
              <a:ext uri="{FF2B5EF4-FFF2-40B4-BE49-F238E27FC236}">
                <a16:creationId xmlns:a16="http://schemas.microsoft.com/office/drawing/2014/main" id="{E6BCE579-E0D5-F7CC-DC7A-7AE460DA7F0D}"/>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80AD893B-F400-BA73-F19A-94B025B0EF55}"/>
              </a:ext>
            </a:extLst>
          </p:cNvPr>
          <p:cNvSpPr txBox="1">
            <a:spLocks noGrp="1"/>
          </p:cNvSpPr>
          <p:nvPr>
            <p:ph type="sldNum" sz="quarter" idx="8"/>
          </p:nvPr>
        </p:nvSpPr>
        <p:spPr/>
        <p:txBody>
          <a:bodyPr/>
          <a:lstStyle>
            <a:lvl1pPr>
              <a:defRPr/>
            </a:lvl1pPr>
          </a:lstStyle>
          <a:p>
            <a:pPr lvl="0"/>
            <a:fld id="{DC5E2BCC-B07B-4A22-B01B-7085EB7DBFF6}" type="slidenum">
              <a:t>‹#›</a:t>
            </a:fld>
            <a:endParaRPr lang="en-GB"/>
          </a:p>
        </p:txBody>
      </p:sp>
    </p:spTree>
    <p:extLst>
      <p:ext uri="{BB962C8B-B14F-4D97-AF65-F5344CB8AC3E}">
        <p14:creationId xmlns:p14="http://schemas.microsoft.com/office/powerpoint/2010/main" val="3854204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C787-A671-02FA-F6E1-0B7B069B84F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3138407D-E076-E103-7F9B-D3EB85E2365C}"/>
              </a:ext>
            </a:extLst>
          </p:cNvPr>
          <p:cNvSpPr txBox="1">
            <a:spLocks noGrp="1"/>
          </p:cNvSpPr>
          <p:nvPr>
            <p:ph type="dt" sz="half" idx="7"/>
          </p:nvPr>
        </p:nvSpPr>
        <p:spPr/>
        <p:txBody>
          <a:bodyPr/>
          <a:lstStyle>
            <a:lvl1pPr>
              <a:defRPr/>
            </a:lvl1pPr>
          </a:lstStyle>
          <a:p>
            <a:pPr lvl="0"/>
            <a:fld id="{036D1B57-3DFF-4B83-861D-5E390B36E5B2}" type="datetime1">
              <a:rPr lang="en-GB"/>
              <a:pPr lvl="0"/>
              <a:t>08/03/2023</a:t>
            </a:fld>
            <a:endParaRPr lang="en-GB"/>
          </a:p>
        </p:txBody>
      </p:sp>
      <p:sp>
        <p:nvSpPr>
          <p:cNvPr id="4" name="Footer Placeholder 3">
            <a:extLst>
              <a:ext uri="{FF2B5EF4-FFF2-40B4-BE49-F238E27FC236}">
                <a16:creationId xmlns:a16="http://schemas.microsoft.com/office/drawing/2014/main" id="{00527EDB-D99D-72D2-6E81-32F1D35B1D02}"/>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83FF8AA3-1DCF-136E-CCDC-99DA9098AD1F}"/>
              </a:ext>
            </a:extLst>
          </p:cNvPr>
          <p:cNvSpPr txBox="1">
            <a:spLocks noGrp="1"/>
          </p:cNvSpPr>
          <p:nvPr>
            <p:ph type="sldNum" sz="quarter" idx="8"/>
          </p:nvPr>
        </p:nvSpPr>
        <p:spPr/>
        <p:txBody>
          <a:bodyPr/>
          <a:lstStyle>
            <a:lvl1pPr>
              <a:defRPr/>
            </a:lvl1pPr>
          </a:lstStyle>
          <a:p>
            <a:pPr lvl="0"/>
            <a:fld id="{C217AAC8-E126-496C-A63B-95E9A632EB08}" type="slidenum">
              <a:t>‹#›</a:t>
            </a:fld>
            <a:endParaRPr lang="en-GB"/>
          </a:p>
        </p:txBody>
      </p:sp>
    </p:spTree>
    <p:extLst>
      <p:ext uri="{BB962C8B-B14F-4D97-AF65-F5344CB8AC3E}">
        <p14:creationId xmlns:p14="http://schemas.microsoft.com/office/powerpoint/2010/main" val="1537543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47DC57-AEC8-64EB-6ED9-63B732835DBB}"/>
              </a:ext>
            </a:extLst>
          </p:cNvPr>
          <p:cNvSpPr txBox="1">
            <a:spLocks noGrp="1"/>
          </p:cNvSpPr>
          <p:nvPr>
            <p:ph type="dt" sz="half" idx="7"/>
          </p:nvPr>
        </p:nvSpPr>
        <p:spPr/>
        <p:txBody>
          <a:bodyPr/>
          <a:lstStyle>
            <a:lvl1pPr>
              <a:defRPr/>
            </a:lvl1pPr>
          </a:lstStyle>
          <a:p>
            <a:pPr lvl="0"/>
            <a:fld id="{78C57B99-639D-489A-969D-E0C0BE229A5F}" type="datetime1">
              <a:rPr lang="en-GB"/>
              <a:pPr lvl="0"/>
              <a:t>08/03/2023</a:t>
            </a:fld>
            <a:endParaRPr lang="en-GB"/>
          </a:p>
        </p:txBody>
      </p:sp>
      <p:sp>
        <p:nvSpPr>
          <p:cNvPr id="3" name="Footer Placeholder 2">
            <a:extLst>
              <a:ext uri="{FF2B5EF4-FFF2-40B4-BE49-F238E27FC236}">
                <a16:creationId xmlns:a16="http://schemas.microsoft.com/office/drawing/2014/main" id="{8B0B5907-F898-C4EB-CECF-E393DF0A9946}"/>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62C8A491-9296-03A1-3599-A68077BDCA1A}"/>
              </a:ext>
            </a:extLst>
          </p:cNvPr>
          <p:cNvSpPr txBox="1">
            <a:spLocks noGrp="1"/>
          </p:cNvSpPr>
          <p:nvPr>
            <p:ph type="sldNum" sz="quarter" idx="8"/>
          </p:nvPr>
        </p:nvSpPr>
        <p:spPr/>
        <p:txBody>
          <a:bodyPr/>
          <a:lstStyle>
            <a:lvl1pPr>
              <a:defRPr/>
            </a:lvl1pPr>
          </a:lstStyle>
          <a:p>
            <a:pPr lvl="0"/>
            <a:fld id="{F0850E0A-2066-4CBF-8D39-27D5B2C315EB}" type="slidenum">
              <a:t>‹#›</a:t>
            </a:fld>
            <a:endParaRPr lang="en-GB"/>
          </a:p>
        </p:txBody>
      </p:sp>
    </p:spTree>
    <p:extLst>
      <p:ext uri="{BB962C8B-B14F-4D97-AF65-F5344CB8AC3E}">
        <p14:creationId xmlns:p14="http://schemas.microsoft.com/office/powerpoint/2010/main" val="73810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8013-CB31-F7EE-7BDE-3FC4A51C306C}"/>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AED666B-BB11-9CB1-229E-B7FE4068F90C}"/>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BEB97948-729F-88FD-D22F-CB477B03B5C7}"/>
              </a:ext>
            </a:extLst>
          </p:cNvPr>
          <p:cNvSpPr txBox="1">
            <a:spLocks noGrp="1"/>
          </p:cNvSpPr>
          <p:nvPr>
            <p:ph type="dt" sz="half" idx="7"/>
          </p:nvPr>
        </p:nvSpPr>
        <p:spPr/>
        <p:txBody>
          <a:bodyPr/>
          <a:lstStyle>
            <a:lvl1pPr>
              <a:defRPr/>
            </a:lvl1pPr>
          </a:lstStyle>
          <a:p>
            <a:pPr lvl="0"/>
            <a:fld id="{70380159-F10F-4DC7-9FCA-E62FC7CDFCA1}" type="datetime1">
              <a:rPr lang="en-GB"/>
              <a:pPr lvl="0"/>
              <a:t>08/03/2023</a:t>
            </a:fld>
            <a:endParaRPr lang="en-GB"/>
          </a:p>
        </p:txBody>
      </p:sp>
      <p:sp>
        <p:nvSpPr>
          <p:cNvPr id="5" name="Footer Placeholder 4">
            <a:extLst>
              <a:ext uri="{FF2B5EF4-FFF2-40B4-BE49-F238E27FC236}">
                <a16:creationId xmlns:a16="http://schemas.microsoft.com/office/drawing/2014/main" id="{B93A08B9-BA48-5D27-4F07-845374BE3F4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A528E60-45CF-A04A-06E4-B7AEBD930834}"/>
              </a:ext>
            </a:extLst>
          </p:cNvPr>
          <p:cNvSpPr txBox="1">
            <a:spLocks noGrp="1"/>
          </p:cNvSpPr>
          <p:nvPr>
            <p:ph type="sldNum" sz="quarter" idx="8"/>
          </p:nvPr>
        </p:nvSpPr>
        <p:spPr/>
        <p:txBody>
          <a:bodyPr/>
          <a:lstStyle>
            <a:lvl1pPr>
              <a:defRPr/>
            </a:lvl1pPr>
          </a:lstStyle>
          <a:p>
            <a:pPr lvl="0"/>
            <a:fld id="{2DFB11EF-E7FB-415F-AE60-A6BA05DDB4E0}" type="slidenum">
              <a:t>‹#›</a:t>
            </a:fld>
            <a:endParaRPr lang="en-GB"/>
          </a:p>
        </p:txBody>
      </p:sp>
    </p:spTree>
    <p:extLst>
      <p:ext uri="{BB962C8B-B14F-4D97-AF65-F5344CB8AC3E}">
        <p14:creationId xmlns:p14="http://schemas.microsoft.com/office/powerpoint/2010/main" val="2808880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6DCF-EC35-1C96-D6B3-5F6B84C1205E}"/>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CBC175F3-0D74-A562-EAD0-4F41F6FE804B}"/>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382346-5897-963F-F7DC-3A06AA9A89D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3AF87E9-59A4-3754-DF6D-B79DC1751AFD}"/>
              </a:ext>
            </a:extLst>
          </p:cNvPr>
          <p:cNvSpPr txBox="1">
            <a:spLocks noGrp="1"/>
          </p:cNvSpPr>
          <p:nvPr>
            <p:ph type="dt" sz="half" idx="7"/>
          </p:nvPr>
        </p:nvSpPr>
        <p:spPr/>
        <p:txBody>
          <a:bodyPr/>
          <a:lstStyle>
            <a:lvl1pPr>
              <a:defRPr/>
            </a:lvl1pPr>
          </a:lstStyle>
          <a:p>
            <a:pPr lvl="0"/>
            <a:fld id="{ACB44DC1-7BB3-414D-8FE4-BF28A995A20D}" type="datetime1">
              <a:rPr lang="en-GB"/>
              <a:pPr lvl="0"/>
              <a:t>08/03/2023</a:t>
            </a:fld>
            <a:endParaRPr lang="en-GB"/>
          </a:p>
        </p:txBody>
      </p:sp>
      <p:sp>
        <p:nvSpPr>
          <p:cNvPr id="6" name="Footer Placeholder 5">
            <a:extLst>
              <a:ext uri="{FF2B5EF4-FFF2-40B4-BE49-F238E27FC236}">
                <a16:creationId xmlns:a16="http://schemas.microsoft.com/office/drawing/2014/main" id="{2F360E2D-52A0-E61D-BDA0-2277D35D56F3}"/>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2EC1AD1-0721-48BE-E583-C4D1E5BE8333}"/>
              </a:ext>
            </a:extLst>
          </p:cNvPr>
          <p:cNvSpPr txBox="1">
            <a:spLocks noGrp="1"/>
          </p:cNvSpPr>
          <p:nvPr>
            <p:ph type="sldNum" sz="quarter" idx="8"/>
          </p:nvPr>
        </p:nvSpPr>
        <p:spPr/>
        <p:txBody>
          <a:bodyPr/>
          <a:lstStyle>
            <a:lvl1pPr>
              <a:defRPr/>
            </a:lvl1pPr>
          </a:lstStyle>
          <a:p>
            <a:pPr lvl="0"/>
            <a:fld id="{20AF2330-7DFF-4C79-8CBA-7122E3C496F0}" type="slidenum">
              <a:t>‹#›</a:t>
            </a:fld>
            <a:endParaRPr lang="en-GB"/>
          </a:p>
        </p:txBody>
      </p:sp>
    </p:spTree>
    <p:extLst>
      <p:ext uri="{BB962C8B-B14F-4D97-AF65-F5344CB8AC3E}">
        <p14:creationId xmlns:p14="http://schemas.microsoft.com/office/powerpoint/2010/main" val="1984055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4BE2-E9C2-1CAE-8834-188DDE3A546B}"/>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0974EBF0-C232-48EA-DB22-75B7C497D9FE}"/>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endParaRPr lang="en-GB"/>
          </a:p>
        </p:txBody>
      </p:sp>
      <p:sp>
        <p:nvSpPr>
          <p:cNvPr id="4" name="Text Placeholder 3">
            <a:extLst>
              <a:ext uri="{FF2B5EF4-FFF2-40B4-BE49-F238E27FC236}">
                <a16:creationId xmlns:a16="http://schemas.microsoft.com/office/drawing/2014/main" id="{3890057C-3A49-366B-8334-6721AF48CDF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2EA2F0A-3547-AAC5-9C0C-44601DDE7F09}"/>
              </a:ext>
            </a:extLst>
          </p:cNvPr>
          <p:cNvSpPr txBox="1">
            <a:spLocks noGrp="1"/>
          </p:cNvSpPr>
          <p:nvPr>
            <p:ph type="dt" sz="half" idx="7"/>
          </p:nvPr>
        </p:nvSpPr>
        <p:spPr/>
        <p:txBody>
          <a:bodyPr/>
          <a:lstStyle>
            <a:lvl1pPr>
              <a:defRPr/>
            </a:lvl1pPr>
          </a:lstStyle>
          <a:p>
            <a:pPr lvl="0"/>
            <a:fld id="{6969BF42-4DBE-4E25-A3BB-8B260072757C}" type="datetime1">
              <a:rPr lang="en-GB"/>
              <a:pPr lvl="0"/>
              <a:t>08/03/2023</a:t>
            </a:fld>
            <a:endParaRPr lang="en-GB"/>
          </a:p>
        </p:txBody>
      </p:sp>
      <p:sp>
        <p:nvSpPr>
          <p:cNvPr id="6" name="Footer Placeholder 5">
            <a:extLst>
              <a:ext uri="{FF2B5EF4-FFF2-40B4-BE49-F238E27FC236}">
                <a16:creationId xmlns:a16="http://schemas.microsoft.com/office/drawing/2014/main" id="{162A7D78-C7D2-61AF-3051-2DBE3FFEEC7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5E3F15C-B399-0A18-F660-E780A911BDCB}"/>
              </a:ext>
            </a:extLst>
          </p:cNvPr>
          <p:cNvSpPr txBox="1">
            <a:spLocks noGrp="1"/>
          </p:cNvSpPr>
          <p:nvPr>
            <p:ph type="sldNum" sz="quarter" idx="8"/>
          </p:nvPr>
        </p:nvSpPr>
        <p:spPr/>
        <p:txBody>
          <a:bodyPr/>
          <a:lstStyle>
            <a:lvl1pPr>
              <a:defRPr/>
            </a:lvl1pPr>
          </a:lstStyle>
          <a:p>
            <a:pPr lvl="0"/>
            <a:fld id="{B2157118-E311-4A78-A2E5-A840EB5EC156}" type="slidenum">
              <a:t>‹#›</a:t>
            </a:fld>
            <a:endParaRPr lang="en-GB"/>
          </a:p>
        </p:txBody>
      </p:sp>
    </p:spTree>
    <p:extLst>
      <p:ext uri="{BB962C8B-B14F-4D97-AF65-F5344CB8AC3E}">
        <p14:creationId xmlns:p14="http://schemas.microsoft.com/office/powerpoint/2010/main" val="444760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D09A-1355-B878-18B6-F73BADA3E8A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E682089-44EF-568B-7D8F-2BDF51C2E60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28180D-8A64-7ED0-4121-2FBFCA3CAD3C}"/>
              </a:ext>
            </a:extLst>
          </p:cNvPr>
          <p:cNvSpPr txBox="1">
            <a:spLocks noGrp="1"/>
          </p:cNvSpPr>
          <p:nvPr>
            <p:ph type="dt" sz="half" idx="7"/>
          </p:nvPr>
        </p:nvSpPr>
        <p:spPr/>
        <p:txBody>
          <a:bodyPr/>
          <a:lstStyle>
            <a:lvl1pPr>
              <a:defRPr/>
            </a:lvl1pPr>
          </a:lstStyle>
          <a:p>
            <a:pPr lvl="0"/>
            <a:fld id="{9C134233-F68A-42C0-A66C-F3B7BF02BDBF}" type="datetime1">
              <a:rPr lang="en-GB"/>
              <a:pPr lvl="0"/>
              <a:t>08/03/2023</a:t>
            </a:fld>
            <a:endParaRPr lang="en-GB"/>
          </a:p>
        </p:txBody>
      </p:sp>
      <p:sp>
        <p:nvSpPr>
          <p:cNvPr id="5" name="Footer Placeholder 4">
            <a:extLst>
              <a:ext uri="{FF2B5EF4-FFF2-40B4-BE49-F238E27FC236}">
                <a16:creationId xmlns:a16="http://schemas.microsoft.com/office/drawing/2014/main" id="{416DFB90-D073-1988-4BF7-82FA122A004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56BAA0B-4C2B-CD54-4A14-B2B81A0ECE28}"/>
              </a:ext>
            </a:extLst>
          </p:cNvPr>
          <p:cNvSpPr txBox="1">
            <a:spLocks noGrp="1"/>
          </p:cNvSpPr>
          <p:nvPr>
            <p:ph type="sldNum" sz="quarter" idx="8"/>
          </p:nvPr>
        </p:nvSpPr>
        <p:spPr/>
        <p:txBody>
          <a:bodyPr/>
          <a:lstStyle>
            <a:lvl1pPr>
              <a:defRPr/>
            </a:lvl1pPr>
          </a:lstStyle>
          <a:p>
            <a:pPr lvl="0"/>
            <a:fld id="{26E2114E-18BC-4C5E-A645-21ACCABC2AB9}" type="slidenum">
              <a:t>‹#›</a:t>
            </a:fld>
            <a:endParaRPr lang="en-GB"/>
          </a:p>
        </p:txBody>
      </p:sp>
    </p:spTree>
    <p:extLst>
      <p:ext uri="{BB962C8B-B14F-4D97-AF65-F5344CB8AC3E}">
        <p14:creationId xmlns:p14="http://schemas.microsoft.com/office/powerpoint/2010/main" val="3487873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9453E-D4A7-80A6-4069-F2C9695B412D}"/>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1B96C475-EC96-605A-026E-31A89B0A455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9E0B27-D21E-8DE4-6026-B93518F32A15}"/>
              </a:ext>
            </a:extLst>
          </p:cNvPr>
          <p:cNvSpPr txBox="1">
            <a:spLocks noGrp="1"/>
          </p:cNvSpPr>
          <p:nvPr>
            <p:ph type="dt" sz="half" idx="7"/>
          </p:nvPr>
        </p:nvSpPr>
        <p:spPr/>
        <p:txBody>
          <a:bodyPr/>
          <a:lstStyle>
            <a:lvl1pPr>
              <a:defRPr/>
            </a:lvl1pPr>
          </a:lstStyle>
          <a:p>
            <a:pPr lvl="0"/>
            <a:fld id="{0DB97DA7-58AF-4F83-B4E7-DFC59986F49C}" type="datetime1">
              <a:rPr lang="en-GB"/>
              <a:pPr lvl="0"/>
              <a:t>08/03/2023</a:t>
            </a:fld>
            <a:endParaRPr lang="en-GB"/>
          </a:p>
        </p:txBody>
      </p:sp>
      <p:sp>
        <p:nvSpPr>
          <p:cNvPr id="5" name="Footer Placeholder 4">
            <a:extLst>
              <a:ext uri="{FF2B5EF4-FFF2-40B4-BE49-F238E27FC236}">
                <a16:creationId xmlns:a16="http://schemas.microsoft.com/office/drawing/2014/main" id="{FDABABAF-83E4-289C-0B45-46F683AF993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B117F84-1532-F13B-3839-AFA89618BB1E}"/>
              </a:ext>
            </a:extLst>
          </p:cNvPr>
          <p:cNvSpPr txBox="1">
            <a:spLocks noGrp="1"/>
          </p:cNvSpPr>
          <p:nvPr>
            <p:ph type="sldNum" sz="quarter" idx="8"/>
          </p:nvPr>
        </p:nvSpPr>
        <p:spPr/>
        <p:txBody>
          <a:bodyPr/>
          <a:lstStyle>
            <a:lvl1pPr>
              <a:defRPr/>
            </a:lvl1pPr>
          </a:lstStyle>
          <a:p>
            <a:pPr lvl="0"/>
            <a:fld id="{ED4A3272-CF1E-4F31-99D3-3DB9CAD6E4C5}" type="slidenum">
              <a:t>‹#›</a:t>
            </a:fld>
            <a:endParaRPr lang="en-GB"/>
          </a:p>
        </p:txBody>
      </p:sp>
    </p:spTree>
    <p:extLst>
      <p:ext uri="{BB962C8B-B14F-4D97-AF65-F5344CB8AC3E}">
        <p14:creationId xmlns:p14="http://schemas.microsoft.com/office/powerpoint/2010/main" val="1843719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D3B3-273A-002F-893D-BD7190A34108}"/>
              </a:ext>
            </a:extLst>
          </p:cNvPr>
          <p:cNvSpPr txBox="1">
            <a:spLocks noGrp="1"/>
          </p:cNvSpPr>
          <p:nvPr>
            <p:ph type="ctrTitle"/>
          </p:nvPr>
        </p:nvSpPr>
        <p:spPr>
          <a:xfrm>
            <a:off x="1524003" y="1122361"/>
            <a:ext cx="9144000" cy="2387598"/>
          </a:xfrm>
        </p:spPr>
        <p:txBody>
          <a:bodyPr anchor="b" anchorCtr="1"/>
          <a:lstStyle>
            <a:lvl1pPr algn="ctr">
              <a:defRPr sz="4498"/>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0E1658EF-9E7C-B5F5-1B97-0F30C903D38D}"/>
              </a:ext>
            </a:extLst>
          </p:cNvPr>
          <p:cNvSpPr txBox="1">
            <a:spLocks noGrp="1"/>
          </p:cNvSpPr>
          <p:nvPr>
            <p:ph type="subTitle" idx="1"/>
          </p:nvPr>
        </p:nvSpPr>
        <p:spPr>
          <a:xfrm>
            <a:off x="1524003" y="3602041"/>
            <a:ext cx="9144000" cy="1655758"/>
          </a:xfrm>
        </p:spPr>
        <p:txBody>
          <a:bodyPr anchorCtr="1"/>
          <a:lstStyle>
            <a:lvl1pPr marL="0" indent="0" algn="ctr">
              <a:buNone/>
              <a:defRPr sz="1799"/>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ED42240C-0EB9-198F-DA51-28C4B784DBAC}"/>
              </a:ext>
            </a:extLst>
          </p:cNvPr>
          <p:cNvSpPr txBox="1">
            <a:spLocks noGrp="1"/>
          </p:cNvSpPr>
          <p:nvPr>
            <p:ph type="dt" sz="half" idx="7"/>
          </p:nvPr>
        </p:nvSpPr>
        <p:spPr/>
        <p:txBody>
          <a:bodyPr/>
          <a:lstStyle>
            <a:lvl1pPr>
              <a:defRPr/>
            </a:lvl1pPr>
          </a:lstStyle>
          <a:p>
            <a:pPr lvl="0"/>
            <a:fld id="{3649A231-39FA-49FB-BC1A-433C8D286016}" type="datetime1">
              <a:rPr lang="en-GB"/>
              <a:pPr lvl="0"/>
              <a:t>08/03/2023</a:t>
            </a:fld>
            <a:endParaRPr lang="en-GB"/>
          </a:p>
        </p:txBody>
      </p:sp>
      <p:sp>
        <p:nvSpPr>
          <p:cNvPr id="5" name="Footer Placeholder 4">
            <a:extLst>
              <a:ext uri="{FF2B5EF4-FFF2-40B4-BE49-F238E27FC236}">
                <a16:creationId xmlns:a16="http://schemas.microsoft.com/office/drawing/2014/main" id="{78D9A37B-BCCC-533A-7893-371370A7CA0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BB503A1-A8C7-3326-27EE-67ABDAA277FB}"/>
              </a:ext>
            </a:extLst>
          </p:cNvPr>
          <p:cNvSpPr txBox="1">
            <a:spLocks noGrp="1"/>
          </p:cNvSpPr>
          <p:nvPr>
            <p:ph type="sldNum" sz="quarter" idx="8"/>
          </p:nvPr>
        </p:nvSpPr>
        <p:spPr/>
        <p:txBody>
          <a:bodyPr/>
          <a:lstStyle>
            <a:lvl1pPr>
              <a:defRPr/>
            </a:lvl1pPr>
          </a:lstStyle>
          <a:p>
            <a:pPr lvl="0"/>
            <a:fld id="{615718D9-4DF1-42D1-BFBF-5C8B0E0B20DC}" type="slidenum">
              <a:t>‹#›</a:t>
            </a:fld>
            <a:endParaRPr lang="en-GB"/>
          </a:p>
        </p:txBody>
      </p:sp>
    </p:spTree>
    <p:extLst>
      <p:ext uri="{BB962C8B-B14F-4D97-AF65-F5344CB8AC3E}">
        <p14:creationId xmlns:p14="http://schemas.microsoft.com/office/powerpoint/2010/main" val="3963527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8163-4A4B-76ED-AB1A-BF96DC2646A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DD422F1-BAF1-6F90-413D-7BD17ED5242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2E020-8777-8D0C-2A77-1E936265762F}"/>
              </a:ext>
            </a:extLst>
          </p:cNvPr>
          <p:cNvSpPr txBox="1">
            <a:spLocks noGrp="1"/>
          </p:cNvSpPr>
          <p:nvPr>
            <p:ph type="dt" sz="half" idx="7"/>
          </p:nvPr>
        </p:nvSpPr>
        <p:spPr/>
        <p:txBody>
          <a:bodyPr/>
          <a:lstStyle>
            <a:lvl1pPr>
              <a:defRPr/>
            </a:lvl1pPr>
          </a:lstStyle>
          <a:p>
            <a:pPr lvl="0"/>
            <a:fld id="{B4A1A959-BB25-41A2-B975-AF29036B4870}" type="datetime1">
              <a:rPr lang="en-GB"/>
              <a:pPr lvl="0"/>
              <a:t>08/03/2023</a:t>
            </a:fld>
            <a:endParaRPr lang="en-GB"/>
          </a:p>
        </p:txBody>
      </p:sp>
      <p:sp>
        <p:nvSpPr>
          <p:cNvPr id="5" name="Footer Placeholder 4">
            <a:extLst>
              <a:ext uri="{FF2B5EF4-FFF2-40B4-BE49-F238E27FC236}">
                <a16:creationId xmlns:a16="http://schemas.microsoft.com/office/drawing/2014/main" id="{1D98DFD6-17B4-B9B0-C32F-3036FB26629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78CA6FF-D4DF-CDA9-071F-A13EE7701ADC}"/>
              </a:ext>
            </a:extLst>
          </p:cNvPr>
          <p:cNvSpPr txBox="1">
            <a:spLocks noGrp="1"/>
          </p:cNvSpPr>
          <p:nvPr>
            <p:ph type="sldNum" sz="quarter" idx="8"/>
          </p:nvPr>
        </p:nvSpPr>
        <p:spPr/>
        <p:txBody>
          <a:bodyPr/>
          <a:lstStyle>
            <a:lvl1pPr>
              <a:defRPr/>
            </a:lvl1pPr>
          </a:lstStyle>
          <a:p>
            <a:pPr lvl="0"/>
            <a:fld id="{8DE0D70C-0DE3-4DF5-8F8D-48DE8D908F4C}" type="slidenum">
              <a:t>‹#›</a:t>
            </a:fld>
            <a:endParaRPr lang="en-GB"/>
          </a:p>
        </p:txBody>
      </p:sp>
    </p:spTree>
    <p:extLst>
      <p:ext uri="{BB962C8B-B14F-4D97-AF65-F5344CB8AC3E}">
        <p14:creationId xmlns:p14="http://schemas.microsoft.com/office/powerpoint/2010/main" val="272980782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FF50-F3C7-354D-6C19-EAD5A51DF9E2}"/>
              </a:ext>
            </a:extLst>
          </p:cNvPr>
          <p:cNvSpPr txBox="1">
            <a:spLocks noGrp="1"/>
          </p:cNvSpPr>
          <p:nvPr>
            <p:ph type="title"/>
          </p:nvPr>
        </p:nvSpPr>
        <p:spPr>
          <a:xfrm>
            <a:off x="831847" y="1709735"/>
            <a:ext cx="10515600" cy="2852735"/>
          </a:xfrm>
        </p:spPr>
        <p:txBody>
          <a:bodyPr anchor="b"/>
          <a:lstStyle>
            <a:lvl1pPr>
              <a:defRPr sz="4498"/>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AC9EE1D-E681-F2EE-EE9F-2B75BB1FDA1C}"/>
              </a:ext>
            </a:extLst>
          </p:cNvPr>
          <p:cNvSpPr txBox="1">
            <a:spLocks noGrp="1"/>
          </p:cNvSpPr>
          <p:nvPr>
            <p:ph type="body" idx="1"/>
          </p:nvPr>
        </p:nvSpPr>
        <p:spPr>
          <a:xfrm>
            <a:off x="831847" y="4589465"/>
            <a:ext cx="10515600" cy="1500182"/>
          </a:xfrm>
        </p:spPr>
        <p:txBody>
          <a:bodyPr/>
          <a:lstStyle>
            <a:lvl1pPr marL="0" indent="0">
              <a:buNone/>
              <a:defRPr sz="1799">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31C9A0E0-E744-D5A6-2D27-1A97162AEC3C}"/>
              </a:ext>
            </a:extLst>
          </p:cNvPr>
          <p:cNvSpPr txBox="1">
            <a:spLocks noGrp="1"/>
          </p:cNvSpPr>
          <p:nvPr>
            <p:ph type="dt" sz="half" idx="7"/>
          </p:nvPr>
        </p:nvSpPr>
        <p:spPr/>
        <p:txBody>
          <a:bodyPr/>
          <a:lstStyle>
            <a:lvl1pPr>
              <a:defRPr/>
            </a:lvl1pPr>
          </a:lstStyle>
          <a:p>
            <a:pPr lvl="0"/>
            <a:fld id="{B3E74BFF-8838-42CF-BCE3-F533E56AA8AD}" type="datetime1">
              <a:rPr lang="en-GB"/>
              <a:pPr lvl="0"/>
              <a:t>08/03/2023</a:t>
            </a:fld>
            <a:endParaRPr lang="en-GB"/>
          </a:p>
        </p:txBody>
      </p:sp>
      <p:sp>
        <p:nvSpPr>
          <p:cNvPr id="5" name="Footer Placeholder 4">
            <a:extLst>
              <a:ext uri="{FF2B5EF4-FFF2-40B4-BE49-F238E27FC236}">
                <a16:creationId xmlns:a16="http://schemas.microsoft.com/office/drawing/2014/main" id="{4186C835-722D-70D7-CA7A-4ABE2E490AE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B1152E6-85B3-8502-C060-164550FF41A6}"/>
              </a:ext>
            </a:extLst>
          </p:cNvPr>
          <p:cNvSpPr txBox="1">
            <a:spLocks noGrp="1"/>
          </p:cNvSpPr>
          <p:nvPr>
            <p:ph type="sldNum" sz="quarter" idx="8"/>
          </p:nvPr>
        </p:nvSpPr>
        <p:spPr/>
        <p:txBody>
          <a:bodyPr/>
          <a:lstStyle>
            <a:lvl1pPr>
              <a:defRPr/>
            </a:lvl1pPr>
          </a:lstStyle>
          <a:p>
            <a:pPr lvl="0"/>
            <a:fld id="{4A356834-5358-4AE6-9CC7-C0D6ACABFBFB}" type="slidenum">
              <a:t>‹#›</a:t>
            </a:fld>
            <a:endParaRPr lang="en-GB"/>
          </a:p>
        </p:txBody>
      </p:sp>
    </p:spTree>
    <p:extLst>
      <p:ext uri="{BB962C8B-B14F-4D97-AF65-F5344CB8AC3E}">
        <p14:creationId xmlns:p14="http://schemas.microsoft.com/office/powerpoint/2010/main" val="3920008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38F5-1C5C-59EF-FA4B-9825197E567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6930257-7CCC-5539-9A9C-BA2A083BB33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E29FC0-BD9D-C8E2-6A67-4DB4631F6AD7}"/>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D9C292-8D92-0073-D622-3050E1BB3624}"/>
              </a:ext>
            </a:extLst>
          </p:cNvPr>
          <p:cNvSpPr txBox="1">
            <a:spLocks noGrp="1"/>
          </p:cNvSpPr>
          <p:nvPr>
            <p:ph type="dt" sz="half" idx="7"/>
          </p:nvPr>
        </p:nvSpPr>
        <p:spPr/>
        <p:txBody>
          <a:bodyPr/>
          <a:lstStyle>
            <a:lvl1pPr>
              <a:defRPr/>
            </a:lvl1pPr>
          </a:lstStyle>
          <a:p>
            <a:pPr lvl="0"/>
            <a:fld id="{625017B9-D36F-4576-9183-40D355FBA402}" type="datetime1">
              <a:rPr lang="en-GB"/>
              <a:pPr lvl="0"/>
              <a:t>08/03/2023</a:t>
            </a:fld>
            <a:endParaRPr lang="en-GB"/>
          </a:p>
        </p:txBody>
      </p:sp>
      <p:sp>
        <p:nvSpPr>
          <p:cNvPr id="6" name="Footer Placeholder 5">
            <a:extLst>
              <a:ext uri="{FF2B5EF4-FFF2-40B4-BE49-F238E27FC236}">
                <a16:creationId xmlns:a16="http://schemas.microsoft.com/office/drawing/2014/main" id="{2F4F0136-552A-EFF9-DD27-93114BB77B0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76A70F6F-61FF-73AC-AB94-3FE8F50077CB}"/>
              </a:ext>
            </a:extLst>
          </p:cNvPr>
          <p:cNvSpPr txBox="1">
            <a:spLocks noGrp="1"/>
          </p:cNvSpPr>
          <p:nvPr>
            <p:ph type="sldNum" sz="quarter" idx="8"/>
          </p:nvPr>
        </p:nvSpPr>
        <p:spPr/>
        <p:txBody>
          <a:bodyPr/>
          <a:lstStyle>
            <a:lvl1pPr>
              <a:defRPr/>
            </a:lvl1pPr>
          </a:lstStyle>
          <a:p>
            <a:pPr lvl="0"/>
            <a:fld id="{8ED307C2-A1FA-4862-9654-16418CA0E141}" type="slidenum">
              <a:t>‹#›</a:t>
            </a:fld>
            <a:endParaRPr lang="en-GB"/>
          </a:p>
        </p:txBody>
      </p:sp>
    </p:spTree>
    <p:extLst>
      <p:ext uri="{BB962C8B-B14F-4D97-AF65-F5344CB8AC3E}">
        <p14:creationId xmlns:p14="http://schemas.microsoft.com/office/powerpoint/2010/main" val="168739069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1C86-EF52-6247-7E5F-D816E8EE47F2}"/>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05E4A88-29FB-1C94-6809-82724E468A47}"/>
              </a:ext>
            </a:extLst>
          </p:cNvPr>
          <p:cNvSpPr txBox="1">
            <a:spLocks noGrp="1"/>
          </p:cNvSpPr>
          <p:nvPr>
            <p:ph type="body" idx="1"/>
          </p:nvPr>
        </p:nvSpPr>
        <p:spPr>
          <a:xfrm>
            <a:off x="839784" y="1681160"/>
            <a:ext cx="5157782" cy="823910"/>
          </a:xfrm>
        </p:spPr>
        <p:txBody>
          <a:bodyPr anchor="b"/>
          <a:lstStyle>
            <a:lvl1pPr marL="0" indent="0">
              <a:buNone/>
              <a:defRPr sz="1799" b="1"/>
            </a:lvl1pPr>
          </a:lstStyle>
          <a:p>
            <a:pPr lvl="0"/>
            <a:r>
              <a:rPr lang="en-US"/>
              <a:t>Edit Master text styles</a:t>
            </a:r>
          </a:p>
        </p:txBody>
      </p:sp>
      <p:sp>
        <p:nvSpPr>
          <p:cNvPr id="4" name="Content Placeholder 3">
            <a:extLst>
              <a:ext uri="{FF2B5EF4-FFF2-40B4-BE49-F238E27FC236}">
                <a16:creationId xmlns:a16="http://schemas.microsoft.com/office/drawing/2014/main" id="{D753883A-3FE6-29C3-1CED-5A3BAF8DB411}"/>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8D6D2A-880E-B815-30AA-AEDD2DB55FCB}"/>
              </a:ext>
            </a:extLst>
          </p:cNvPr>
          <p:cNvSpPr txBox="1">
            <a:spLocks noGrp="1"/>
          </p:cNvSpPr>
          <p:nvPr>
            <p:ph type="body" idx="3"/>
          </p:nvPr>
        </p:nvSpPr>
        <p:spPr>
          <a:xfrm>
            <a:off x="6172200" y="1681160"/>
            <a:ext cx="5183184" cy="823910"/>
          </a:xfrm>
        </p:spPr>
        <p:txBody>
          <a:bodyPr anchor="b"/>
          <a:lstStyle>
            <a:lvl1pPr marL="0" indent="0">
              <a:buNone/>
              <a:defRPr sz="1799" b="1"/>
            </a:lvl1pPr>
          </a:lstStyle>
          <a:p>
            <a:pPr lvl="0"/>
            <a:r>
              <a:rPr lang="en-US"/>
              <a:t>Edit Master text styles</a:t>
            </a:r>
          </a:p>
        </p:txBody>
      </p:sp>
      <p:sp>
        <p:nvSpPr>
          <p:cNvPr id="6" name="Content Placeholder 5">
            <a:extLst>
              <a:ext uri="{FF2B5EF4-FFF2-40B4-BE49-F238E27FC236}">
                <a16:creationId xmlns:a16="http://schemas.microsoft.com/office/drawing/2014/main" id="{D370808A-0C85-27CA-9811-FE3679DD985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B47E0D-5EE9-FD8F-8E6E-3DF1196D31B4}"/>
              </a:ext>
            </a:extLst>
          </p:cNvPr>
          <p:cNvSpPr txBox="1">
            <a:spLocks noGrp="1"/>
          </p:cNvSpPr>
          <p:nvPr>
            <p:ph type="dt" sz="half" idx="7"/>
          </p:nvPr>
        </p:nvSpPr>
        <p:spPr/>
        <p:txBody>
          <a:bodyPr/>
          <a:lstStyle>
            <a:lvl1pPr>
              <a:defRPr/>
            </a:lvl1pPr>
          </a:lstStyle>
          <a:p>
            <a:pPr lvl="0"/>
            <a:fld id="{91F753C8-2AAB-444C-A916-5797D9DCEF7B}" type="datetime1">
              <a:rPr lang="en-GB"/>
              <a:pPr lvl="0"/>
              <a:t>08/03/2023</a:t>
            </a:fld>
            <a:endParaRPr lang="en-GB"/>
          </a:p>
        </p:txBody>
      </p:sp>
      <p:sp>
        <p:nvSpPr>
          <p:cNvPr id="8" name="Footer Placeholder 7">
            <a:extLst>
              <a:ext uri="{FF2B5EF4-FFF2-40B4-BE49-F238E27FC236}">
                <a16:creationId xmlns:a16="http://schemas.microsoft.com/office/drawing/2014/main" id="{C3076738-CB58-C133-2F48-FCE83425573E}"/>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CAD18502-EE55-6355-F1BF-99E1AD795940}"/>
              </a:ext>
            </a:extLst>
          </p:cNvPr>
          <p:cNvSpPr txBox="1">
            <a:spLocks noGrp="1"/>
          </p:cNvSpPr>
          <p:nvPr>
            <p:ph type="sldNum" sz="quarter" idx="8"/>
          </p:nvPr>
        </p:nvSpPr>
        <p:spPr/>
        <p:txBody>
          <a:bodyPr/>
          <a:lstStyle>
            <a:lvl1pPr>
              <a:defRPr/>
            </a:lvl1pPr>
          </a:lstStyle>
          <a:p>
            <a:pPr lvl="0"/>
            <a:fld id="{DAFAF476-9632-4CAD-848B-F0B152CFCCE2}" type="slidenum">
              <a:t>‹#›</a:t>
            </a:fld>
            <a:endParaRPr lang="en-GB"/>
          </a:p>
        </p:txBody>
      </p:sp>
    </p:spTree>
    <p:extLst>
      <p:ext uri="{BB962C8B-B14F-4D97-AF65-F5344CB8AC3E}">
        <p14:creationId xmlns:p14="http://schemas.microsoft.com/office/powerpoint/2010/main" val="1984521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97B2-91C7-17E1-0A4E-135E6C8A6B1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560E19A7-D650-E36F-7D37-D61001103CA4}"/>
              </a:ext>
            </a:extLst>
          </p:cNvPr>
          <p:cNvSpPr txBox="1">
            <a:spLocks noGrp="1"/>
          </p:cNvSpPr>
          <p:nvPr>
            <p:ph type="dt" sz="half" idx="7"/>
          </p:nvPr>
        </p:nvSpPr>
        <p:spPr/>
        <p:txBody>
          <a:bodyPr/>
          <a:lstStyle>
            <a:lvl1pPr>
              <a:defRPr/>
            </a:lvl1pPr>
          </a:lstStyle>
          <a:p>
            <a:pPr lvl="0"/>
            <a:fld id="{40A7BC1C-B93C-4A2E-8823-D014EDF287A1}" type="datetime1">
              <a:rPr lang="en-GB"/>
              <a:pPr lvl="0"/>
              <a:t>08/03/2023</a:t>
            </a:fld>
            <a:endParaRPr lang="en-GB"/>
          </a:p>
        </p:txBody>
      </p:sp>
      <p:sp>
        <p:nvSpPr>
          <p:cNvPr id="4" name="Footer Placeholder 3">
            <a:extLst>
              <a:ext uri="{FF2B5EF4-FFF2-40B4-BE49-F238E27FC236}">
                <a16:creationId xmlns:a16="http://schemas.microsoft.com/office/drawing/2014/main" id="{4759735E-E077-A093-221D-73DEA9765B19}"/>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7EFB5EFE-CBD5-64DF-E038-C7AE0453792E}"/>
              </a:ext>
            </a:extLst>
          </p:cNvPr>
          <p:cNvSpPr txBox="1">
            <a:spLocks noGrp="1"/>
          </p:cNvSpPr>
          <p:nvPr>
            <p:ph type="sldNum" sz="quarter" idx="8"/>
          </p:nvPr>
        </p:nvSpPr>
        <p:spPr/>
        <p:txBody>
          <a:bodyPr/>
          <a:lstStyle>
            <a:lvl1pPr>
              <a:defRPr/>
            </a:lvl1pPr>
          </a:lstStyle>
          <a:p>
            <a:pPr lvl="0"/>
            <a:fld id="{BDFAFCFB-14EA-4125-870F-C217E190BCF3}" type="slidenum">
              <a:t>‹#›</a:t>
            </a:fld>
            <a:endParaRPr lang="en-GB"/>
          </a:p>
        </p:txBody>
      </p:sp>
    </p:spTree>
    <p:extLst>
      <p:ext uri="{BB962C8B-B14F-4D97-AF65-F5344CB8AC3E}">
        <p14:creationId xmlns:p14="http://schemas.microsoft.com/office/powerpoint/2010/main" val="346908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18D8-B8AD-2A3A-0C9E-3C63B1D8672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6C57A91-7956-DBCC-FCB5-6F0515CF879B}"/>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E88435-8D6B-A860-C9B2-8321416CDA78}"/>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952168-565C-FD89-76DD-EFDA72253507}"/>
              </a:ext>
            </a:extLst>
          </p:cNvPr>
          <p:cNvSpPr txBox="1">
            <a:spLocks noGrp="1"/>
          </p:cNvSpPr>
          <p:nvPr>
            <p:ph type="dt" sz="half" idx="7"/>
          </p:nvPr>
        </p:nvSpPr>
        <p:spPr/>
        <p:txBody>
          <a:bodyPr/>
          <a:lstStyle>
            <a:lvl1pPr>
              <a:defRPr/>
            </a:lvl1pPr>
          </a:lstStyle>
          <a:p>
            <a:pPr lvl="0"/>
            <a:fld id="{D850DB09-4C56-4C7E-AEB6-3E989BC31885}" type="datetime1">
              <a:rPr lang="en-GB"/>
              <a:pPr lvl="0"/>
              <a:t>08/03/2023</a:t>
            </a:fld>
            <a:endParaRPr lang="en-GB"/>
          </a:p>
        </p:txBody>
      </p:sp>
      <p:sp>
        <p:nvSpPr>
          <p:cNvPr id="6" name="Footer Placeholder 5">
            <a:extLst>
              <a:ext uri="{FF2B5EF4-FFF2-40B4-BE49-F238E27FC236}">
                <a16:creationId xmlns:a16="http://schemas.microsoft.com/office/drawing/2014/main" id="{543BE9D9-68FC-B39B-9FDD-57BEEF1D4E4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AD01A1D-A581-2DB1-C959-DB9146678756}"/>
              </a:ext>
            </a:extLst>
          </p:cNvPr>
          <p:cNvSpPr txBox="1">
            <a:spLocks noGrp="1"/>
          </p:cNvSpPr>
          <p:nvPr>
            <p:ph type="sldNum" sz="quarter" idx="8"/>
          </p:nvPr>
        </p:nvSpPr>
        <p:spPr/>
        <p:txBody>
          <a:bodyPr/>
          <a:lstStyle>
            <a:lvl1pPr>
              <a:defRPr/>
            </a:lvl1pPr>
          </a:lstStyle>
          <a:p>
            <a:pPr lvl="0"/>
            <a:fld id="{6E3FCDF4-07D6-4074-81BC-4CD7DE248F5E}" type="slidenum">
              <a:t>‹#›</a:t>
            </a:fld>
            <a:endParaRPr lang="en-GB"/>
          </a:p>
        </p:txBody>
      </p:sp>
    </p:spTree>
    <p:extLst>
      <p:ext uri="{BB962C8B-B14F-4D97-AF65-F5344CB8AC3E}">
        <p14:creationId xmlns:p14="http://schemas.microsoft.com/office/powerpoint/2010/main" val="398821140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E73E2-E813-53E3-C478-A014ED2D4D75}"/>
              </a:ext>
            </a:extLst>
          </p:cNvPr>
          <p:cNvSpPr txBox="1">
            <a:spLocks noGrp="1"/>
          </p:cNvSpPr>
          <p:nvPr>
            <p:ph type="dt" sz="half" idx="7"/>
          </p:nvPr>
        </p:nvSpPr>
        <p:spPr/>
        <p:txBody>
          <a:bodyPr/>
          <a:lstStyle>
            <a:lvl1pPr>
              <a:defRPr/>
            </a:lvl1pPr>
          </a:lstStyle>
          <a:p>
            <a:pPr lvl="0"/>
            <a:fld id="{EA4C74C6-B645-4F6C-A742-932EF70C7421}" type="datetime1">
              <a:rPr lang="en-GB"/>
              <a:pPr lvl="0"/>
              <a:t>08/03/2023</a:t>
            </a:fld>
            <a:endParaRPr lang="en-GB"/>
          </a:p>
        </p:txBody>
      </p:sp>
      <p:sp>
        <p:nvSpPr>
          <p:cNvPr id="3" name="Footer Placeholder 2">
            <a:extLst>
              <a:ext uri="{FF2B5EF4-FFF2-40B4-BE49-F238E27FC236}">
                <a16:creationId xmlns:a16="http://schemas.microsoft.com/office/drawing/2014/main" id="{922C19A4-66D5-5641-EBD5-EECB00DCADA2}"/>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772C5402-D5FF-CB27-BB8A-A70AE0789441}"/>
              </a:ext>
            </a:extLst>
          </p:cNvPr>
          <p:cNvSpPr txBox="1">
            <a:spLocks noGrp="1"/>
          </p:cNvSpPr>
          <p:nvPr>
            <p:ph type="sldNum" sz="quarter" idx="8"/>
          </p:nvPr>
        </p:nvSpPr>
        <p:spPr/>
        <p:txBody>
          <a:bodyPr/>
          <a:lstStyle>
            <a:lvl1pPr>
              <a:defRPr/>
            </a:lvl1pPr>
          </a:lstStyle>
          <a:p>
            <a:pPr lvl="0"/>
            <a:fld id="{AC90554A-E773-4B1C-8D82-FE7039CFDBFD}" type="slidenum">
              <a:t>‹#›</a:t>
            </a:fld>
            <a:endParaRPr lang="en-GB"/>
          </a:p>
        </p:txBody>
      </p:sp>
    </p:spTree>
    <p:extLst>
      <p:ext uri="{BB962C8B-B14F-4D97-AF65-F5344CB8AC3E}">
        <p14:creationId xmlns:p14="http://schemas.microsoft.com/office/powerpoint/2010/main" val="2730742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F80A-43C8-333D-779D-120692D36C9D}"/>
              </a:ext>
            </a:extLst>
          </p:cNvPr>
          <p:cNvSpPr txBox="1">
            <a:spLocks noGrp="1"/>
          </p:cNvSpPr>
          <p:nvPr>
            <p:ph type="title"/>
          </p:nvPr>
        </p:nvSpPr>
        <p:spPr>
          <a:xfrm>
            <a:off x="839784" y="457200"/>
            <a:ext cx="3932240" cy="1600200"/>
          </a:xfrm>
        </p:spPr>
        <p:txBody>
          <a:bodyPr anchor="b"/>
          <a:lstStyle>
            <a:lvl1pPr>
              <a:defRPr sz="2399"/>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9E164EA-1065-1198-6F95-E706507E15A9}"/>
              </a:ext>
            </a:extLst>
          </p:cNvPr>
          <p:cNvSpPr txBox="1">
            <a:spLocks noGrp="1"/>
          </p:cNvSpPr>
          <p:nvPr>
            <p:ph idx="1"/>
          </p:nvPr>
        </p:nvSpPr>
        <p:spPr>
          <a:xfrm>
            <a:off x="5183184" y="987423"/>
            <a:ext cx="6172200" cy="4873623"/>
          </a:xfrm>
        </p:spPr>
        <p:txBody>
          <a:bodyPr/>
          <a:lstStyle>
            <a:lvl1pPr>
              <a:defRPr sz="2399"/>
            </a:lvl1pPr>
            <a:lvl2pPr>
              <a:defRPr sz="2099"/>
            </a:lvl2pPr>
            <a:lvl3pPr>
              <a:defRPr sz="1799"/>
            </a:lvl3pPr>
            <a:lvl4pPr>
              <a:defRPr sz="1499"/>
            </a:lvl4pPr>
            <a:lvl5pPr>
              <a:defRPr sz="1499"/>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088817-0645-C15B-E8DF-54688EDFC133}"/>
              </a:ext>
            </a:extLst>
          </p:cNvPr>
          <p:cNvSpPr txBox="1">
            <a:spLocks noGrp="1"/>
          </p:cNvSpPr>
          <p:nvPr>
            <p:ph type="body" idx="2"/>
          </p:nvPr>
        </p:nvSpPr>
        <p:spPr>
          <a:xfrm>
            <a:off x="839784" y="2057400"/>
            <a:ext cx="3932240" cy="3811584"/>
          </a:xfrm>
        </p:spPr>
        <p:txBody>
          <a:bodyPr/>
          <a:lstStyle>
            <a:lvl1pPr marL="0" indent="0">
              <a:buNone/>
              <a:defRPr sz="1199"/>
            </a:lvl1pPr>
          </a:lstStyle>
          <a:p>
            <a:pPr lvl="0"/>
            <a:r>
              <a:rPr lang="en-US"/>
              <a:t>Edit Master text styles</a:t>
            </a:r>
          </a:p>
        </p:txBody>
      </p:sp>
      <p:sp>
        <p:nvSpPr>
          <p:cNvPr id="5" name="Date Placeholder 4">
            <a:extLst>
              <a:ext uri="{FF2B5EF4-FFF2-40B4-BE49-F238E27FC236}">
                <a16:creationId xmlns:a16="http://schemas.microsoft.com/office/drawing/2014/main" id="{1BA703A3-CAEC-0E49-4824-44BAAFEBB644}"/>
              </a:ext>
            </a:extLst>
          </p:cNvPr>
          <p:cNvSpPr txBox="1">
            <a:spLocks noGrp="1"/>
          </p:cNvSpPr>
          <p:nvPr>
            <p:ph type="dt" sz="half" idx="7"/>
          </p:nvPr>
        </p:nvSpPr>
        <p:spPr/>
        <p:txBody>
          <a:bodyPr/>
          <a:lstStyle>
            <a:lvl1pPr>
              <a:defRPr/>
            </a:lvl1pPr>
          </a:lstStyle>
          <a:p>
            <a:pPr lvl="0"/>
            <a:fld id="{9A545D15-3ADD-4CED-A6DB-B34C8FB05C9F}" type="datetime1">
              <a:rPr lang="en-GB"/>
              <a:pPr lvl="0"/>
              <a:t>08/03/2023</a:t>
            </a:fld>
            <a:endParaRPr lang="en-GB"/>
          </a:p>
        </p:txBody>
      </p:sp>
      <p:sp>
        <p:nvSpPr>
          <p:cNvPr id="6" name="Footer Placeholder 5">
            <a:extLst>
              <a:ext uri="{FF2B5EF4-FFF2-40B4-BE49-F238E27FC236}">
                <a16:creationId xmlns:a16="http://schemas.microsoft.com/office/drawing/2014/main" id="{16D420C8-B882-3F6C-D707-32CEFAF13B28}"/>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31FF337-E608-A8CB-6CB8-BFD6DE14AAE6}"/>
              </a:ext>
            </a:extLst>
          </p:cNvPr>
          <p:cNvSpPr txBox="1">
            <a:spLocks noGrp="1"/>
          </p:cNvSpPr>
          <p:nvPr>
            <p:ph type="sldNum" sz="quarter" idx="8"/>
          </p:nvPr>
        </p:nvSpPr>
        <p:spPr/>
        <p:txBody>
          <a:bodyPr/>
          <a:lstStyle>
            <a:lvl1pPr>
              <a:defRPr/>
            </a:lvl1pPr>
          </a:lstStyle>
          <a:p>
            <a:pPr lvl="0"/>
            <a:fld id="{499EF0D7-44D2-4B51-86E9-DAEEF665DAE5}" type="slidenum">
              <a:t>‹#›</a:t>
            </a:fld>
            <a:endParaRPr lang="en-GB"/>
          </a:p>
        </p:txBody>
      </p:sp>
    </p:spTree>
    <p:extLst>
      <p:ext uri="{BB962C8B-B14F-4D97-AF65-F5344CB8AC3E}">
        <p14:creationId xmlns:p14="http://schemas.microsoft.com/office/powerpoint/2010/main" val="1138736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04C-3499-F23A-F467-267D41773F59}"/>
              </a:ext>
            </a:extLst>
          </p:cNvPr>
          <p:cNvSpPr txBox="1">
            <a:spLocks noGrp="1"/>
          </p:cNvSpPr>
          <p:nvPr>
            <p:ph type="title"/>
          </p:nvPr>
        </p:nvSpPr>
        <p:spPr>
          <a:xfrm>
            <a:off x="839784" y="457200"/>
            <a:ext cx="3932240" cy="1600200"/>
          </a:xfrm>
        </p:spPr>
        <p:txBody>
          <a:bodyPr anchor="b"/>
          <a:lstStyle>
            <a:lvl1pPr>
              <a:defRPr sz="2399"/>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69280896-6029-8666-C6EF-068E68236FAF}"/>
              </a:ext>
            </a:extLst>
          </p:cNvPr>
          <p:cNvSpPr txBox="1">
            <a:spLocks noGrp="1"/>
          </p:cNvSpPr>
          <p:nvPr>
            <p:ph type="pic" idx="1"/>
          </p:nvPr>
        </p:nvSpPr>
        <p:spPr>
          <a:xfrm>
            <a:off x="5183184" y="987423"/>
            <a:ext cx="6172200" cy="4873623"/>
          </a:xfrm>
        </p:spPr>
        <p:txBody>
          <a:bodyPr/>
          <a:lstStyle>
            <a:lvl1pPr marL="0" indent="0">
              <a:buNone/>
              <a:defRPr lang="en-GB" sz="2399"/>
            </a:lvl1pPr>
          </a:lstStyle>
          <a:p>
            <a:pPr lvl="0"/>
            <a:endParaRPr lang="en-GB"/>
          </a:p>
        </p:txBody>
      </p:sp>
      <p:sp>
        <p:nvSpPr>
          <p:cNvPr id="4" name="Text Placeholder 3">
            <a:extLst>
              <a:ext uri="{FF2B5EF4-FFF2-40B4-BE49-F238E27FC236}">
                <a16:creationId xmlns:a16="http://schemas.microsoft.com/office/drawing/2014/main" id="{F8A0975B-CF41-ECC8-352A-B81369E4662B}"/>
              </a:ext>
            </a:extLst>
          </p:cNvPr>
          <p:cNvSpPr txBox="1">
            <a:spLocks noGrp="1"/>
          </p:cNvSpPr>
          <p:nvPr>
            <p:ph type="body" idx="2"/>
          </p:nvPr>
        </p:nvSpPr>
        <p:spPr>
          <a:xfrm>
            <a:off x="839784" y="2057400"/>
            <a:ext cx="3932240" cy="3811584"/>
          </a:xfrm>
        </p:spPr>
        <p:txBody>
          <a:bodyPr/>
          <a:lstStyle>
            <a:lvl1pPr marL="0" indent="0">
              <a:buNone/>
              <a:defRPr sz="1199"/>
            </a:lvl1pPr>
          </a:lstStyle>
          <a:p>
            <a:pPr lvl="0"/>
            <a:r>
              <a:rPr lang="en-US"/>
              <a:t>Edit Master text styles</a:t>
            </a:r>
          </a:p>
        </p:txBody>
      </p:sp>
      <p:sp>
        <p:nvSpPr>
          <p:cNvPr id="5" name="Date Placeholder 4">
            <a:extLst>
              <a:ext uri="{FF2B5EF4-FFF2-40B4-BE49-F238E27FC236}">
                <a16:creationId xmlns:a16="http://schemas.microsoft.com/office/drawing/2014/main" id="{7FE7ADBF-25FA-55C4-6E02-5D30541BB0B3}"/>
              </a:ext>
            </a:extLst>
          </p:cNvPr>
          <p:cNvSpPr txBox="1">
            <a:spLocks noGrp="1"/>
          </p:cNvSpPr>
          <p:nvPr>
            <p:ph type="dt" sz="half" idx="7"/>
          </p:nvPr>
        </p:nvSpPr>
        <p:spPr/>
        <p:txBody>
          <a:bodyPr/>
          <a:lstStyle>
            <a:lvl1pPr>
              <a:defRPr/>
            </a:lvl1pPr>
          </a:lstStyle>
          <a:p>
            <a:pPr lvl="0"/>
            <a:fld id="{DCB3188B-6F42-4531-8D0C-39B31DD39AF6}" type="datetime1">
              <a:rPr lang="en-GB"/>
              <a:pPr lvl="0"/>
              <a:t>08/03/2023</a:t>
            </a:fld>
            <a:endParaRPr lang="en-GB"/>
          </a:p>
        </p:txBody>
      </p:sp>
      <p:sp>
        <p:nvSpPr>
          <p:cNvPr id="6" name="Footer Placeholder 5">
            <a:extLst>
              <a:ext uri="{FF2B5EF4-FFF2-40B4-BE49-F238E27FC236}">
                <a16:creationId xmlns:a16="http://schemas.microsoft.com/office/drawing/2014/main" id="{0556B59F-7AE8-0F39-6AC7-2EEF34A7D4C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A13786FC-320F-CA26-58D9-586FD588536C}"/>
              </a:ext>
            </a:extLst>
          </p:cNvPr>
          <p:cNvSpPr txBox="1">
            <a:spLocks noGrp="1"/>
          </p:cNvSpPr>
          <p:nvPr>
            <p:ph type="sldNum" sz="quarter" idx="8"/>
          </p:nvPr>
        </p:nvSpPr>
        <p:spPr/>
        <p:txBody>
          <a:bodyPr/>
          <a:lstStyle>
            <a:lvl1pPr>
              <a:defRPr/>
            </a:lvl1pPr>
          </a:lstStyle>
          <a:p>
            <a:pPr lvl="0"/>
            <a:fld id="{97293A90-07EB-4B84-834C-1AD5179EB813}" type="slidenum">
              <a:t>‹#›</a:t>
            </a:fld>
            <a:endParaRPr lang="en-GB"/>
          </a:p>
        </p:txBody>
      </p:sp>
    </p:spTree>
    <p:extLst>
      <p:ext uri="{BB962C8B-B14F-4D97-AF65-F5344CB8AC3E}">
        <p14:creationId xmlns:p14="http://schemas.microsoft.com/office/powerpoint/2010/main" val="688819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F517-D573-3E92-670B-447EADDC25C9}"/>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E4EDCDE8-5A1C-7E7B-4A2D-64EBB906742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925A7E-F0CC-7DA6-8329-54174A4CB925}"/>
              </a:ext>
            </a:extLst>
          </p:cNvPr>
          <p:cNvSpPr txBox="1">
            <a:spLocks noGrp="1"/>
          </p:cNvSpPr>
          <p:nvPr>
            <p:ph type="dt" sz="half" idx="7"/>
          </p:nvPr>
        </p:nvSpPr>
        <p:spPr/>
        <p:txBody>
          <a:bodyPr/>
          <a:lstStyle>
            <a:lvl1pPr>
              <a:defRPr/>
            </a:lvl1pPr>
          </a:lstStyle>
          <a:p>
            <a:pPr lvl="0"/>
            <a:fld id="{6CE32FCA-AFA0-4B60-8EA4-4D3ADDD009F0}" type="datetime1">
              <a:rPr lang="en-GB"/>
              <a:pPr lvl="0"/>
              <a:t>08/03/2023</a:t>
            </a:fld>
            <a:endParaRPr lang="en-GB"/>
          </a:p>
        </p:txBody>
      </p:sp>
      <p:sp>
        <p:nvSpPr>
          <p:cNvPr id="5" name="Footer Placeholder 4">
            <a:extLst>
              <a:ext uri="{FF2B5EF4-FFF2-40B4-BE49-F238E27FC236}">
                <a16:creationId xmlns:a16="http://schemas.microsoft.com/office/drawing/2014/main" id="{43D983FB-1ED9-603A-CBA2-7CEEF025860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C454D7A-AE23-F002-8F8F-1B35C7E26C5E}"/>
              </a:ext>
            </a:extLst>
          </p:cNvPr>
          <p:cNvSpPr txBox="1">
            <a:spLocks noGrp="1"/>
          </p:cNvSpPr>
          <p:nvPr>
            <p:ph type="sldNum" sz="quarter" idx="8"/>
          </p:nvPr>
        </p:nvSpPr>
        <p:spPr/>
        <p:txBody>
          <a:bodyPr/>
          <a:lstStyle>
            <a:lvl1pPr>
              <a:defRPr/>
            </a:lvl1pPr>
          </a:lstStyle>
          <a:p>
            <a:pPr lvl="0"/>
            <a:fld id="{53AFA8EF-1D4C-498D-80FB-20D7378CF99B}" type="slidenum">
              <a:t>‹#›</a:t>
            </a:fld>
            <a:endParaRPr lang="en-GB"/>
          </a:p>
        </p:txBody>
      </p:sp>
    </p:spTree>
    <p:extLst>
      <p:ext uri="{BB962C8B-B14F-4D97-AF65-F5344CB8AC3E}">
        <p14:creationId xmlns:p14="http://schemas.microsoft.com/office/powerpoint/2010/main" val="2661171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653CB-66FA-7305-A8F5-47E500E8E2C6}"/>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8337B08C-14CE-63CA-49DB-2255F3A8D1C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BD7FDC-EAE7-28A7-E31C-F2911416AB76}"/>
              </a:ext>
            </a:extLst>
          </p:cNvPr>
          <p:cNvSpPr txBox="1">
            <a:spLocks noGrp="1"/>
          </p:cNvSpPr>
          <p:nvPr>
            <p:ph type="dt" sz="half" idx="7"/>
          </p:nvPr>
        </p:nvSpPr>
        <p:spPr/>
        <p:txBody>
          <a:bodyPr/>
          <a:lstStyle>
            <a:lvl1pPr>
              <a:defRPr/>
            </a:lvl1pPr>
          </a:lstStyle>
          <a:p>
            <a:pPr lvl="0"/>
            <a:fld id="{EF7DBA9E-7140-4E06-B08C-31C6DF0680EE}" type="datetime1">
              <a:rPr lang="en-GB"/>
              <a:pPr lvl="0"/>
              <a:t>08/03/2023</a:t>
            </a:fld>
            <a:endParaRPr lang="en-GB"/>
          </a:p>
        </p:txBody>
      </p:sp>
      <p:sp>
        <p:nvSpPr>
          <p:cNvPr id="5" name="Footer Placeholder 4">
            <a:extLst>
              <a:ext uri="{FF2B5EF4-FFF2-40B4-BE49-F238E27FC236}">
                <a16:creationId xmlns:a16="http://schemas.microsoft.com/office/drawing/2014/main" id="{B29E2F5E-B44A-F0D1-F90D-C66EC0FB67B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5EED953-8A90-4809-3C66-C587171350E7}"/>
              </a:ext>
            </a:extLst>
          </p:cNvPr>
          <p:cNvSpPr txBox="1">
            <a:spLocks noGrp="1"/>
          </p:cNvSpPr>
          <p:nvPr>
            <p:ph type="sldNum" sz="quarter" idx="8"/>
          </p:nvPr>
        </p:nvSpPr>
        <p:spPr/>
        <p:txBody>
          <a:bodyPr/>
          <a:lstStyle>
            <a:lvl1pPr>
              <a:defRPr/>
            </a:lvl1pPr>
          </a:lstStyle>
          <a:p>
            <a:pPr lvl="0"/>
            <a:fld id="{275151AB-A4DB-4EB0-A0BF-08AF2F7DDE7D}" type="slidenum">
              <a:t>‹#›</a:t>
            </a:fld>
            <a:endParaRPr lang="en-GB"/>
          </a:p>
        </p:txBody>
      </p:sp>
    </p:spTree>
    <p:extLst>
      <p:ext uri="{BB962C8B-B14F-4D97-AF65-F5344CB8AC3E}">
        <p14:creationId xmlns:p14="http://schemas.microsoft.com/office/powerpoint/2010/main" val="50856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647A-3327-7D51-12E6-1F3793C3135E}"/>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C81C4BF-E338-5DBB-8AF6-C32AEC0D28C1}"/>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2F7BA0F7-DB65-0D29-27EC-E7063C76A9B6}"/>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4486E1-6083-8705-4B6F-D5C1E3946C28}"/>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86DDE158-28DE-4544-F387-F3A8F6C202E2}"/>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9537F-7005-281C-3121-91277A491C6A}"/>
              </a:ext>
            </a:extLst>
          </p:cNvPr>
          <p:cNvSpPr txBox="1">
            <a:spLocks noGrp="1"/>
          </p:cNvSpPr>
          <p:nvPr>
            <p:ph type="dt" sz="half" idx="7"/>
          </p:nvPr>
        </p:nvSpPr>
        <p:spPr/>
        <p:txBody>
          <a:bodyPr/>
          <a:lstStyle>
            <a:lvl1pPr>
              <a:defRPr/>
            </a:lvl1pPr>
          </a:lstStyle>
          <a:p>
            <a:pPr lvl="0"/>
            <a:fld id="{F22E36CD-624B-4B77-B0EE-80F3D7521389}" type="datetime1">
              <a:rPr lang="en-GB"/>
              <a:pPr lvl="0"/>
              <a:t>08/03/2023</a:t>
            </a:fld>
            <a:endParaRPr lang="en-GB"/>
          </a:p>
        </p:txBody>
      </p:sp>
      <p:sp>
        <p:nvSpPr>
          <p:cNvPr id="8" name="Footer Placeholder 7">
            <a:extLst>
              <a:ext uri="{FF2B5EF4-FFF2-40B4-BE49-F238E27FC236}">
                <a16:creationId xmlns:a16="http://schemas.microsoft.com/office/drawing/2014/main" id="{C3747E85-01F6-4B17-51AD-9ECF9D72250F}"/>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E178DDD3-AFD7-5398-7504-6988C3BF2FCB}"/>
              </a:ext>
            </a:extLst>
          </p:cNvPr>
          <p:cNvSpPr txBox="1">
            <a:spLocks noGrp="1"/>
          </p:cNvSpPr>
          <p:nvPr>
            <p:ph type="sldNum" sz="quarter" idx="8"/>
          </p:nvPr>
        </p:nvSpPr>
        <p:spPr/>
        <p:txBody>
          <a:bodyPr/>
          <a:lstStyle>
            <a:lvl1pPr>
              <a:defRPr/>
            </a:lvl1pPr>
          </a:lstStyle>
          <a:p>
            <a:pPr lvl="0"/>
            <a:fld id="{9A373DBE-ABE0-443C-87E3-8A3DCCE3A108}" type="slidenum">
              <a:t>‹#›</a:t>
            </a:fld>
            <a:endParaRPr lang="en-GB"/>
          </a:p>
        </p:txBody>
      </p:sp>
    </p:spTree>
    <p:extLst>
      <p:ext uri="{BB962C8B-B14F-4D97-AF65-F5344CB8AC3E}">
        <p14:creationId xmlns:p14="http://schemas.microsoft.com/office/powerpoint/2010/main" val="36415243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10C0-C6B9-BBB6-BD2F-6AFBFB2EA90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07FEEB6B-AD37-7DA3-FE9E-0D6A7FFB7E5F}"/>
              </a:ext>
            </a:extLst>
          </p:cNvPr>
          <p:cNvSpPr txBox="1">
            <a:spLocks noGrp="1"/>
          </p:cNvSpPr>
          <p:nvPr>
            <p:ph type="dt" sz="half" idx="7"/>
          </p:nvPr>
        </p:nvSpPr>
        <p:spPr/>
        <p:txBody>
          <a:bodyPr/>
          <a:lstStyle>
            <a:lvl1pPr>
              <a:defRPr/>
            </a:lvl1pPr>
          </a:lstStyle>
          <a:p>
            <a:pPr lvl="0"/>
            <a:fld id="{6206BC7D-FA87-43A5-8006-506B265078C2}" type="datetime1">
              <a:rPr lang="en-GB"/>
              <a:pPr lvl="0"/>
              <a:t>08/03/2023</a:t>
            </a:fld>
            <a:endParaRPr lang="en-GB"/>
          </a:p>
        </p:txBody>
      </p:sp>
      <p:sp>
        <p:nvSpPr>
          <p:cNvPr id="4" name="Footer Placeholder 3">
            <a:extLst>
              <a:ext uri="{FF2B5EF4-FFF2-40B4-BE49-F238E27FC236}">
                <a16:creationId xmlns:a16="http://schemas.microsoft.com/office/drawing/2014/main" id="{3239E047-E39C-5FC3-D72B-C6681745AAD1}"/>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2B1CA2DF-4D24-0B13-397D-C1FE2EAC447D}"/>
              </a:ext>
            </a:extLst>
          </p:cNvPr>
          <p:cNvSpPr txBox="1">
            <a:spLocks noGrp="1"/>
          </p:cNvSpPr>
          <p:nvPr>
            <p:ph type="sldNum" sz="quarter" idx="8"/>
          </p:nvPr>
        </p:nvSpPr>
        <p:spPr/>
        <p:txBody>
          <a:bodyPr/>
          <a:lstStyle>
            <a:lvl1pPr>
              <a:defRPr/>
            </a:lvl1pPr>
          </a:lstStyle>
          <a:p>
            <a:pPr lvl="0"/>
            <a:fld id="{25EBF44A-75D9-4916-8E80-3F5E293D11CD}" type="slidenum">
              <a:t>‹#›</a:t>
            </a:fld>
            <a:endParaRPr lang="en-GB"/>
          </a:p>
        </p:txBody>
      </p:sp>
    </p:spTree>
    <p:extLst>
      <p:ext uri="{BB962C8B-B14F-4D97-AF65-F5344CB8AC3E}">
        <p14:creationId xmlns:p14="http://schemas.microsoft.com/office/powerpoint/2010/main" val="3078371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18E9B9-CD69-8FF9-7DAA-B35346FDE97A}"/>
              </a:ext>
            </a:extLst>
          </p:cNvPr>
          <p:cNvSpPr txBox="1">
            <a:spLocks noGrp="1"/>
          </p:cNvSpPr>
          <p:nvPr>
            <p:ph type="dt" sz="half" idx="7"/>
          </p:nvPr>
        </p:nvSpPr>
        <p:spPr/>
        <p:txBody>
          <a:bodyPr/>
          <a:lstStyle>
            <a:lvl1pPr>
              <a:defRPr/>
            </a:lvl1pPr>
          </a:lstStyle>
          <a:p>
            <a:pPr lvl="0"/>
            <a:fld id="{E4BCEE50-B12D-405B-9341-17456383D796}" type="datetime1">
              <a:rPr lang="en-GB"/>
              <a:pPr lvl="0"/>
              <a:t>08/03/2023</a:t>
            </a:fld>
            <a:endParaRPr lang="en-GB"/>
          </a:p>
        </p:txBody>
      </p:sp>
      <p:sp>
        <p:nvSpPr>
          <p:cNvPr id="3" name="Footer Placeholder 2">
            <a:extLst>
              <a:ext uri="{FF2B5EF4-FFF2-40B4-BE49-F238E27FC236}">
                <a16:creationId xmlns:a16="http://schemas.microsoft.com/office/drawing/2014/main" id="{D95D9F4D-06E5-E79A-CC02-27C438F4C78A}"/>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0C72AC17-7F91-ED7B-6F93-9BE692B6AAD8}"/>
              </a:ext>
            </a:extLst>
          </p:cNvPr>
          <p:cNvSpPr txBox="1">
            <a:spLocks noGrp="1"/>
          </p:cNvSpPr>
          <p:nvPr>
            <p:ph type="sldNum" sz="quarter" idx="8"/>
          </p:nvPr>
        </p:nvSpPr>
        <p:spPr/>
        <p:txBody>
          <a:bodyPr/>
          <a:lstStyle>
            <a:lvl1pPr>
              <a:defRPr/>
            </a:lvl1pPr>
          </a:lstStyle>
          <a:p>
            <a:pPr lvl="0"/>
            <a:fld id="{866C34EE-BB18-43B7-B98B-C793DD832BED}" type="slidenum">
              <a:t>‹#›</a:t>
            </a:fld>
            <a:endParaRPr lang="en-GB"/>
          </a:p>
        </p:txBody>
      </p:sp>
    </p:spTree>
    <p:extLst>
      <p:ext uri="{BB962C8B-B14F-4D97-AF65-F5344CB8AC3E}">
        <p14:creationId xmlns:p14="http://schemas.microsoft.com/office/powerpoint/2010/main" val="104395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AC0D-E750-6E76-7CC6-AA5D3B8737F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EB1C3286-B8FB-970D-6F12-87C6CED96F0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F1F41C-2C78-5F45-A0CC-113FD97E6C3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0691C030-AD5D-50CC-0280-7C5B40A5A1D0}"/>
              </a:ext>
            </a:extLst>
          </p:cNvPr>
          <p:cNvSpPr txBox="1">
            <a:spLocks noGrp="1"/>
          </p:cNvSpPr>
          <p:nvPr>
            <p:ph type="dt" sz="half" idx="7"/>
          </p:nvPr>
        </p:nvSpPr>
        <p:spPr/>
        <p:txBody>
          <a:bodyPr/>
          <a:lstStyle>
            <a:lvl1pPr>
              <a:defRPr/>
            </a:lvl1pPr>
          </a:lstStyle>
          <a:p>
            <a:pPr lvl="0"/>
            <a:fld id="{1060A44C-B7A5-4326-92D0-04F910905FD6}" type="datetime1">
              <a:rPr lang="en-GB"/>
              <a:pPr lvl="0"/>
              <a:t>08/03/2023</a:t>
            </a:fld>
            <a:endParaRPr lang="en-GB"/>
          </a:p>
        </p:txBody>
      </p:sp>
      <p:sp>
        <p:nvSpPr>
          <p:cNvPr id="6" name="Footer Placeholder 5">
            <a:extLst>
              <a:ext uri="{FF2B5EF4-FFF2-40B4-BE49-F238E27FC236}">
                <a16:creationId xmlns:a16="http://schemas.microsoft.com/office/drawing/2014/main" id="{596B967A-EF3B-1E8E-A93A-4D28689FC5B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8DCA8F50-4556-62BE-C319-E8E59744DD62}"/>
              </a:ext>
            </a:extLst>
          </p:cNvPr>
          <p:cNvSpPr txBox="1">
            <a:spLocks noGrp="1"/>
          </p:cNvSpPr>
          <p:nvPr>
            <p:ph type="sldNum" sz="quarter" idx="8"/>
          </p:nvPr>
        </p:nvSpPr>
        <p:spPr/>
        <p:txBody>
          <a:bodyPr/>
          <a:lstStyle>
            <a:lvl1pPr>
              <a:defRPr/>
            </a:lvl1pPr>
          </a:lstStyle>
          <a:p>
            <a:pPr lvl="0"/>
            <a:fld id="{907A1D3B-5AF8-4EEE-ACAB-8607BEE07CF3}" type="slidenum">
              <a:t>‹#›</a:t>
            </a:fld>
            <a:endParaRPr lang="en-GB"/>
          </a:p>
        </p:txBody>
      </p:sp>
    </p:spTree>
    <p:extLst>
      <p:ext uri="{BB962C8B-B14F-4D97-AF65-F5344CB8AC3E}">
        <p14:creationId xmlns:p14="http://schemas.microsoft.com/office/powerpoint/2010/main" val="181196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589E-2F16-647F-88FE-4DB3A20783CF}"/>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D55E0E8F-86B8-3FF6-9414-EC59514DFFA5}"/>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645615A4-D0B1-1891-505C-1CB5E65F0CF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6CE1118A-3971-2A4E-B33F-E92BC6C8C067}"/>
              </a:ext>
            </a:extLst>
          </p:cNvPr>
          <p:cNvSpPr txBox="1">
            <a:spLocks noGrp="1"/>
          </p:cNvSpPr>
          <p:nvPr>
            <p:ph type="dt" sz="half" idx="7"/>
          </p:nvPr>
        </p:nvSpPr>
        <p:spPr/>
        <p:txBody>
          <a:bodyPr/>
          <a:lstStyle>
            <a:lvl1pPr>
              <a:defRPr/>
            </a:lvl1pPr>
          </a:lstStyle>
          <a:p>
            <a:pPr lvl="0"/>
            <a:fld id="{63C36838-98E2-413D-9219-0A1D66CE9857}" type="datetime1">
              <a:rPr lang="en-GB"/>
              <a:pPr lvl="0"/>
              <a:t>08/03/2023</a:t>
            </a:fld>
            <a:endParaRPr lang="en-GB"/>
          </a:p>
        </p:txBody>
      </p:sp>
      <p:sp>
        <p:nvSpPr>
          <p:cNvPr id="6" name="Footer Placeholder 5">
            <a:extLst>
              <a:ext uri="{FF2B5EF4-FFF2-40B4-BE49-F238E27FC236}">
                <a16:creationId xmlns:a16="http://schemas.microsoft.com/office/drawing/2014/main" id="{FF687357-2003-C66E-A45D-5C94DDA9D0D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8EE23AA-B3DC-28EF-A7C2-11B67C8D0685}"/>
              </a:ext>
            </a:extLst>
          </p:cNvPr>
          <p:cNvSpPr txBox="1">
            <a:spLocks noGrp="1"/>
          </p:cNvSpPr>
          <p:nvPr>
            <p:ph type="sldNum" sz="quarter" idx="8"/>
          </p:nvPr>
        </p:nvSpPr>
        <p:spPr/>
        <p:txBody>
          <a:bodyPr/>
          <a:lstStyle>
            <a:lvl1pPr>
              <a:defRPr/>
            </a:lvl1pPr>
          </a:lstStyle>
          <a:p>
            <a:pPr lvl="0"/>
            <a:fld id="{AADD3E30-D8C3-44F5-966A-0A72D10022E7}" type="slidenum">
              <a:t>‹#›</a:t>
            </a:fld>
            <a:endParaRPr lang="en-GB"/>
          </a:p>
        </p:txBody>
      </p:sp>
    </p:spTree>
    <p:extLst>
      <p:ext uri="{BB962C8B-B14F-4D97-AF65-F5344CB8AC3E}">
        <p14:creationId xmlns:p14="http://schemas.microsoft.com/office/powerpoint/2010/main" val="133109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BE481-04A7-9443-6668-B8CC91DC53E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52215ABB-05A1-D86E-8C72-A82F8C38FF86}"/>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3228D2-C567-B595-E558-9B6896CDFBD1}"/>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DB88C15A-95F0-48C5-BB96-DA894681B851}" type="datetime1">
              <a:rPr lang="en-GB"/>
              <a:pPr lvl="0"/>
              <a:t>08/03/2023</a:t>
            </a:fld>
            <a:endParaRPr lang="en-GB"/>
          </a:p>
        </p:txBody>
      </p:sp>
      <p:sp>
        <p:nvSpPr>
          <p:cNvPr id="5" name="Footer Placeholder 4">
            <a:extLst>
              <a:ext uri="{FF2B5EF4-FFF2-40B4-BE49-F238E27FC236}">
                <a16:creationId xmlns:a16="http://schemas.microsoft.com/office/drawing/2014/main" id="{38CCDD01-BF2F-81CA-917E-ED073D4781A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168CC061-EECA-3727-7172-C6C4380658C9}"/>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4130B2BD-2CA7-4614-ACC1-C08FA2ECAFF0}"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35809-9439-895C-4890-EBBAC3877E1E}"/>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CC31710B-4DDF-E9F9-BA92-5E97FB56BAF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C05BCD-EA53-0793-A815-BF86430C3D1B}"/>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040E7EFA-AAC8-4E66-992D-FAFC10265FE8}" type="datetime1">
              <a:rPr lang="en-GB"/>
              <a:pPr lvl="0"/>
              <a:t>08/03/2023</a:t>
            </a:fld>
            <a:endParaRPr lang="en-GB"/>
          </a:p>
        </p:txBody>
      </p:sp>
      <p:sp>
        <p:nvSpPr>
          <p:cNvPr id="5" name="Footer Placeholder 4">
            <a:extLst>
              <a:ext uri="{FF2B5EF4-FFF2-40B4-BE49-F238E27FC236}">
                <a16:creationId xmlns:a16="http://schemas.microsoft.com/office/drawing/2014/main" id="{83CCBD8A-1CB8-B11A-A759-099047C64D2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37EEBCAB-3E96-DBF3-1289-068A56B85A53}"/>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4438E02A-5ECF-4644-886B-85546292A2BD}" type="slidenum">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B32719-BD37-595A-798F-FF8396E702E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5F10EC2-C394-1079-72DF-CC91F6E7D5AE}"/>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EEDFCE-B8E3-D8C3-DC4B-1238481F56B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D41F913-4068-4460-B686-57202D819E1C}" type="datetime1">
              <a:rPr lang="en-GB"/>
              <a:pPr lvl="0"/>
              <a:t>08/03/2023</a:t>
            </a:fld>
            <a:endParaRPr lang="en-GB"/>
          </a:p>
        </p:txBody>
      </p:sp>
      <p:sp>
        <p:nvSpPr>
          <p:cNvPr id="5" name="Footer Placeholder 4">
            <a:extLst>
              <a:ext uri="{FF2B5EF4-FFF2-40B4-BE49-F238E27FC236}">
                <a16:creationId xmlns:a16="http://schemas.microsoft.com/office/drawing/2014/main" id="{A52F5A29-B79F-90F3-D9C0-015B4022CA8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0959169C-F4DD-EB86-8ACC-0CCB861ECA6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D7196B68-6B79-41A9-90ED-1019D0245267}" type="slidenum">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FB9D2B-FBFE-F215-D33B-8D5210E211A2}"/>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9CF9955-7DC6-9C98-6076-672F17A4E9E9}"/>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58072-073F-75D1-B02C-B90F78E02929}"/>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68547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fld id="{316B719B-9BB7-46B5-9221-2B7581146A2B}" type="datetime1">
              <a:rPr lang="en-GB"/>
              <a:pPr lvl="0"/>
              <a:t>08/03/2023</a:t>
            </a:fld>
            <a:endParaRPr lang="en-GB"/>
          </a:p>
        </p:txBody>
      </p:sp>
      <p:sp>
        <p:nvSpPr>
          <p:cNvPr id="5" name="Footer Placeholder 4">
            <a:extLst>
              <a:ext uri="{FF2B5EF4-FFF2-40B4-BE49-F238E27FC236}">
                <a16:creationId xmlns:a16="http://schemas.microsoft.com/office/drawing/2014/main" id="{BA58BC16-FD86-8AFD-4625-F7C2D8A538B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68547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987786B0-A9DF-86F9-1B8A-E258EDAA0A2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68547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fld id="{555F7011-7C56-424B-AA12-EAA111652123}" type="slidenum">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lvl="0" indent="0" algn="l" defTabSz="685470" rtl="0" fontAlgn="auto" hangingPunct="1">
        <a:lnSpc>
          <a:spcPct val="90000"/>
        </a:lnSpc>
        <a:spcBef>
          <a:spcPts val="0"/>
        </a:spcBef>
        <a:spcAft>
          <a:spcPts val="0"/>
        </a:spcAft>
        <a:buNone/>
        <a:tabLst/>
        <a:defRPr lang="en-US" sz="3299" b="0" i="0" u="none" strike="noStrike" kern="1200" cap="none" spc="0" baseline="0">
          <a:solidFill>
            <a:srgbClr val="000000"/>
          </a:solidFill>
          <a:uFillTx/>
          <a:latin typeface="Calibri Light"/>
        </a:defRPr>
      </a:lvl1pPr>
    </p:titleStyle>
    <p:bodyStyle>
      <a:lvl1pPr marL="171367" marR="0" lvl="0" indent="-171367" algn="l" defTabSz="685470" rtl="0" fontAlgn="auto" hangingPunct="1">
        <a:lnSpc>
          <a:spcPct val="90000"/>
        </a:lnSpc>
        <a:spcBef>
          <a:spcPts val="750"/>
        </a:spcBef>
        <a:spcAft>
          <a:spcPts val="0"/>
        </a:spcAft>
        <a:buSzPct val="100000"/>
        <a:buFont typeface="Arial" pitchFamily="34"/>
        <a:buChar char="•"/>
        <a:tabLst/>
        <a:defRPr lang="en-US" sz="2099" b="0" i="0" u="none" strike="noStrike" kern="1200" cap="none" spc="0" baseline="0">
          <a:solidFill>
            <a:srgbClr val="000000"/>
          </a:solidFill>
          <a:uFillTx/>
          <a:latin typeface="Calibri"/>
        </a:defRPr>
      </a:lvl1pPr>
      <a:lvl2pPr marL="514103" marR="0" lvl="1" indent="-171367" algn="l" defTabSz="685470" rtl="0" fontAlgn="auto" hangingPunct="1">
        <a:lnSpc>
          <a:spcPct val="90000"/>
        </a:lnSpc>
        <a:spcBef>
          <a:spcPts val="375"/>
        </a:spcBef>
        <a:spcAft>
          <a:spcPts val="0"/>
        </a:spcAft>
        <a:buSzPct val="100000"/>
        <a:buFont typeface="Arial" pitchFamily="34"/>
        <a:buChar char="•"/>
        <a:tabLst/>
        <a:defRPr lang="en-US" sz="1799" b="0" i="0" u="none" strike="noStrike" kern="1200" cap="none" spc="0" baseline="0">
          <a:solidFill>
            <a:srgbClr val="000000"/>
          </a:solidFill>
          <a:uFillTx/>
          <a:latin typeface="Calibri"/>
        </a:defRPr>
      </a:lvl2pPr>
      <a:lvl3pPr marL="856838" marR="0" lvl="2" indent="-171367" algn="l" defTabSz="685470" rtl="0" fontAlgn="auto" hangingPunct="1">
        <a:lnSpc>
          <a:spcPct val="90000"/>
        </a:lnSpc>
        <a:spcBef>
          <a:spcPts val="375"/>
        </a:spcBef>
        <a:spcAft>
          <a:spcPts val="0"/>
        </a:spcAft>
        <a:buSzPct val="100000"/>
        <a:buFont typeface="Arial" pitchFamily="34"/>
        <a:buChar char="•"/>
        <a:tabLst/>
        <a:defRPr lang="en-US" sz="1499" b="0" i="0" u="none" strike="noStrike" kern="1200" cap="none" spc="0" baseline="0">
          <a:solidFill>
            <a:srgbClr val="000000"/>
          </a:solidFill>
          <a:uFillTx/>
          <a:latin typeface="Calibri"/>
        </a:defRPr>
      </a:lvl3pPr>
      <a:lvl4pPr marL="1199573" marR="0" lvl="3" indent="-171367" algn="l" defTabSz="68547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2318" marR="0" lvl="4" indent="-171367" algn="l" defTabSz="68547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hyperlink" Target="https://wels.open.ac.uk/research/areas/carers" TargetMode="External"/><Relationship Id="rId4" Type="http://schemas.openxmlformats.org/officeDocument/2006/relationships/hyperlink" Target="https://www.open.ac.uk/people/jv259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itka.vseteckova@open.ac.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0QHAS88C-LU" TargetMode="External"/><Relationship Id="rId2" Type="http://schemas.openxmlformats.org/officeDocument/2006/relationships/hyperlink" Target="https://theretirementcafe.co.uk/077-dr-jitka/" TargetMode="External"/><Relationship Id="rId1" Type="http://schemas.openxmlformats.org/officeDocument/2006/relationships/slideLayout" Target="../slideLayouts/slideLayout24.xml"/><Relationship Id="rId6" Type="http://schemas.openxmlformats.org/officeDocument/2006/relationships/hyperlink" Target="https://www.youtube.com/watch?v=965w7K8XPdo" TargetMode="External"/><Relationship Id="rId5" Type="http://schemas.openxmlformats.org/officeDocument/2006/relationships/hyperlink" Target="https://www.youtube.com/watch?v=dq5OXEBk3CA&amp;feature=youtu.be" TargetMode="External"/><Relationship Id="rId4" Type="http://schemas.openxmlformats.org/officeDocument/2006/relationships/hyperlink" Target="https://youtu.be/vE6J9J_ov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5WGfWrQr1AU" TargetMode="External"/><Relationship Id="rId2" Type="http://schemas.openxmlformats.org/officeDocument/2006/relationships/hyperlink" Target="https://www.youtube.com/watch?v=M59FvUrqKH8" TargetMode="External"/><Relationship Id="rId1" Type="http://schemas.openxmlformats.org/officeDocument/2006/relationships/slideLayout" Target="../slideLayouts/slideLayout24.xml"/><Relationship Id="rId6" Type="http://schemas.openxmlformats.org/officeDocument/2006/relationships/hyperlink" Target="https://www.youtube.com/playlist?list=PLyDv-iwd8UZkub6qyDduaixKj1ySfKcUk" TargetMode="External"/><Relationship Id="rId5" Type="http://schemas.openxmlformats.org/officeDocument/2006/relationships/hyperlink" Target="https://www.youtube.com/watch?v=Jzj3NLtXARo" TargetMode="External"/><Relationship Id="rId4" Type="http://schemas.openxmlformats.org/officeDocument/2006/relationships/hyperlink" Target="https://www.youtube.com/watch?v=f-vVUdgHSeY&amp;t=1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open.edu/openlearn/health-sports-psychology/mental-health/5-reasons-why-exercising-outdoors-great-people-who-have-dementia" TargetMode="External"/><Relationship Id="rId7" Type="http://schemas.openxmlformats.org/officeDocument/2006/relationships/hyperlink" Target="https://www.open.edu/openlearn/health-sports-psychology/health/ageing-well-public-talk-series-plan-2020/2021" TargetMode="External"/><Relationship Id="rId2" Type="http://schemas.openxmlformats.org/officeDocument/2006/relationships/hyperlink" Target="https://www.open.edu/openlearn/health-sports-psychology/health/the-ageing-well-public-talks" TargetMode="External"/><Relationship Id="rId1" Type="http://schemas.openxmlformats.org/officeDocument/2006/relationships/slideLayout" Target="../slideLayouts/slideLayout24.xml"/><Relationship Id="rId6" Type="http://schemas.openxmlformats.org/officeDocument/2006/relationships/hyperlink" Target="https://www.open.edu/openlearn/health-sports-psychology/health/the-ageing-brain-use-it-or-lose-it" TargetMode="External"/><Relationship Id="rId5" Type="http://schemas.openxmlformats.org/officeDocument/2006/relationships/hyperlink" Target="https://www.open.edu/openlearn/health-sports-psychology/mental-health/five-pillars-ageing-well" TargetMode="External"/><Relationship Id="rId4" Type="http://schemas.openxmlformats.org/officeDocument/2006/relationships/hyperlink" Target="https://www.open.edu/openlearn/health-sports-psychology/mental-health/depression-mood-and-exercise?in_menu=62227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open.edu/openlearn/health-sports-psychology/mental-health/the-benefits-mindfulness-and-five-common-myths-surrounding-it" TargetMode="External"/><Relationship Id="rId7" Type="http://schemas.openxmlformats.org/officeDocument/2006/relationships/hyperlink" Target="https://www.open.edu/openlearn/health-sports-psychology/health/advance-care-planning-acp-discuss-decide-document-and-share" TargetMode="External"/><Relationship Id="rId2" Type="http://schemas.openxmlformats.org/officeDocument/2006/relationships/hyperlink" Target="https://www.open.edu/openlearn/health-sports-psychology/health/the-impact-walking-and-socialising-through-5-ways-cafe-on-people-living-dementia-and-their-carers" TargetMode="External"/><Relationship Id="rId1" Type="http://schemas.openxmlformats.org/officeDocument/2006/relationships/slideLayout" Target="../slideLayouts/slideLayout24.xml"/><Relationship Id="rId6" Type="http://schemas.openxmlformats.org/officeDocument/2006/relationships/hyperlink" Target="https://www.open.edu/openlearn/health-sports-psychology/mental-health/the-benefits-outdoor-green-and-blue-spaces" TargetMode="External"/><Relationship Id="rId5" Type="http://schemas.openxmlformats.org/officeDocument/2006/relationships/hyperlink" Target="https://www.open.edu/openlearn/health-sports-psychology/health/what-happens-our-brain-we-age-and-how-can-we-stop-the-decline" TargetMode="External"/><Relationship Id="rId4" Type="http://schemas.openxmlformats.org/officeDocument/2006/relationships/hyperlink" Target="https://www.open.edu/openlearn/health-sports-psychology/mental-health/outdoor-therapy-the-benefits-walking-and-talkin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eur01.safelinks.protection.outlook.com/?url=https%3A%2F%2Fwww.open.edu%2Fopenlearn%2Fhealth-sports-psychology%2Fmedicines-and-personalisation&amp;data=05|01|jitka.vseteckova%40open.ac.uk|be6cbc035bb6408873ff08daa1fa131a|0e2ed45596af4100bed3a8e5fd981685|0|0|638000392667184969|Unknown|TWFpbGZsb3d8eyJWIjoiMC4wLjAwMDAiLCJQIjoiV2luMzIiLCJBTiI6Ik1haWwiLCJXVCI6Mn0%3D|3000|||&amp;sdata=HDa9yfrd2b3%2FvYkrUIpiqvyv6czrJR0IsbcLlpzTyjE%3D&amp;reserved=0" TargetMode="External"/><Relationship Id="rId3" Type="http://schemas.openxmlformats.org/officeDocument/2006/relationships/hyperlink" Target="https://www.open.edu/openlearn/health-sports-psychology/social-care-social-work/keep-me-walking-people-living-dementia-and-outdoor-environments" TargetMode="External"/><Relationship Id="rId7" Type="http://schemas.openxmlformats.org/officeDocument/2006/relationships/hyperlink" Target="https://www.open.edu/openlearn/health-sports-psychology/sense-self-during-ageing-how-mindfulness-and-nature-can-help" TargetMode="External"/><Relationship Id="rId2" Type="http://schemas.openxmlformats.org/officeDocument/2006/relationships/hyperlink" Target="https://www.open.edu/openlearn/health-sports-psychology/health/ageing-well-public-talk-series-plan-2020/2021" TargetMode="External"/><Relationship Id="rId1" Type="http://schemas.openxmlformats.org/officeDocument/2006/relationships/slideLayout" Target="../slideLayouts/slideLayout24.xml"/><Relationship Id="rId6" Type="http://schemas.openxmlformats.org/officeDocument/2006/relationships/hyperlink" Target="https://www.open.edu/openlearn/health-sports-psychology/pharmacotherapy-while-ageing" TargetMode="External"/><Relationship Id="rId5" Type="http://schemas.openxmlformats.org/officeDocument/2006/relationships/hyperlink" Target="https://www.open.edu/openlearn/health-sports-psychology/mental-health/engaging-our-environment-what-are-the-benefits" TargetMode="External"/><Relationship Id="rId10" Type="http://schemas.openxmlformats.org/officeDocument/2006/relationships/hyperlink" Target="https://www.open.edu/openlearn/health-sports-psychology/health/valuing-death" TargetMode="External"/><Relationship Id="rId4" Type="http://schemas.openxmlformats.org/officeDocument/2006/relationships/hyperlink" Target="https://www.open.edu/openlearn/health-sports-psychology/mental-health/what-do-we-need-know-about-our-memory" TargetMode="External"/><Relationship Id="rId9" Type="http://schemas.openxmlformats.org/officeDocument/2006/relationships/hyperlink" Target="https://www.open.edu/openlearn/course/view.php?id=14617"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open.edu/openlearn/health-sports-psychology/social-care-social-work/older-carers-covid-19-and-physical-activity" TargetMode="External"/><Relationship Id="rId3" Type="http://schemas.openxmlformats.org/officeDocument/2006/relationships/hyperlink" Target="https://youtu.be/LU4pXFgcGos" TargetMode="External"/><Relationship Id="rId7" Type="http://schemas.openxmlformats.org/officeDocument/2006/relationships/hyperlink" Target="http://www.open.edu/openlearn/health-sports-psychology/social-care-social-work/young-carerscovid-19-and-physical-activity" TargetMode="External"/><Relationship Id="rId2" Type="http://schemas.openxmlformats.org/officeDocument/2006/relationships/hyperlink" Target="https://www.open.edu/openlearn/health-sports-psychology/how-age-well-while-self-isolating" TargetMode="External"/><Relationship Id="rId1" Type="http://schemas.openxmlformats.org/officeDocument/2006/relationships/slideLayout" Target="../slideLayouts/slideLayout24.xml"/><Relationship Id="rId6" Type="http://schemas.openxmlformats.org/officeDocument/2006/relationships/hyperlink" Target="https://www.open.edu/openlearn/health-sports-psychology/social-care-social-work/how-can-adult-carers-get-the-best-support-during-covid-19-pandemic-and-beyond" TargetMode="External"/><Relationship Id="rId5" Type="http://schemas.openxmlformats.org/officeDocument/2006/relationships/hyperlink" Target="https://www.open.edu/openlearn/health-sports-psychology/social-care-social-work/the-effects-self-isolation-and-lack-physical-activity-on-carers" TargetMode="External"/><Relationship Id="rId4" Type="http://schemas.openxmlformats.org/officeDocument/2006/relationships/hyperlink" Target="https://youtu.be/M9yUC-MUugA" TargetMode="External"/><Relationship Id="rId9" Type="http://schemas.openxmlformats.org/officeDocument/2006/relationships/hyperlink" Target="https://www.open.edu/openlearn/health-sports-psychology/health/how-can-acceptance-and-commitment-therapy-help-carers-challenging-times-such-the-covid-19-pandemic"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selsdotlife.wordpress.com/2020/04/01/home-exercises-for-older-adults-no-equipment-no-problem/" TargetMode="External"/><Relationship Id="rId3" Type="http://schemas.openxmlformats.org/officeDocument/2006/relationships/hyperlink" Target="https://ordo.open.ac.uk/collections/Ageing_Well_Public_Talks_2021-22/5493216" TargetMode="External"/><Relationship Id="rId7" Type="http://schemas.openxmlformats.org/officeDocument/2006/relationships/hyperlink" Target="https://www.open.edu/openlearncreate/course/view.php?id=5016" TargetMode="External"/><Relationship Id="rId2" Type="http://schemas.openxmlformats.org/officeDocument/2006/relationships/hyperlink" Target="https://ordo.open.ac.uk/collections/Ageing_Well_Public_Talks_2022-23/5982802" TargetMode="External"/><Relationship Id="rId1" Type="http://schemas.openxmlformats.org/officeDocument/2006/relationships/slideLayout" Target="../slideLayouts/slideLayout24.xml"/><Relationship Id="rId6" Type="http://schemas.openxmlformats.org/officeDocument/2006/relationships/hyperlink" Target="https://www.open.edu/openlearn/midlife-mot-wealth-work-and-wellbeing/content-section-overview?active-tab=description-tab" TargetMode="External"/><Relationship Id="rId5" Type="http://schemas.openxmlformats.org/officeDocument/2006/relationships/hyperlink" Target="https://doi.org/10.21954/ou.rd.c.4716437.v1" TargetMode="External"/><Relationship Id="rId4" Type="http://schemas.openxmlformats.org/officeDocument/2006/relationships/hyperlink" Target="https://ordo.open.ac.uk/collections/Ageing_Well_Public_Talks_2020-21/5122166"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5.xml"/><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3" Type="http://schemas.openxmlformats.org/officeDocument/2006/relationships/hyperlink" Target="https://ordo.open.ac.uk/collections/Ageing_Well_Public_Talks_2020-21/5122166" TargetMode="External"/><Relationship Id="rId2" Type="http://schemas.openxmlformats.org/officeDocument/2006/relationships/image" Target="../media/image2.png"/><Relationship Id="rId1" Type="http://schemas.openxmlformats.org/officeDocument/2006/relationships/slideLayout" Target="../slideLayouts/slideLayout37.xml"/><Relationship Id="rId4" Type="http://schemas.openxmlformats.org/officeDocument/2006/relationships/hyperlink" Target="https://ordo.open.ac.uk/collections/Ageing_Well_Public_Talks_2021-22/5493216"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image" Target="../media/image15.jpeg"/><Relationship Id="rId5" Type="http://schemas.openxmlformats.org/officeDocument/2006/relationships/image" Target="../media/image5.pn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url?sa=i&amp;url=http%3A%2F%2Fwww.emdocs.net%2Ftoxcards-general-principles-of-toxicokinetics%2F&amp;psig=AOvVaw34JQA2CfjvxMSRc21h2O17&amp;ust=1582384236503000&amp;source=images&amp;cd=vfe&amp;ved=0CAIQjRxqFwoTCODrs-z24ucCFQAAAAAdAAAAABAF"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6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8232-2C4C-22AA-3911-9C4347626353}"/>
              </a:ext>
            </a:extLst>
          </p:cNvPr>
          <p:cNvSpPr txBox="1">
            <a:spLocks noGrp="1"/>
          </p:cNvSpPr>
          <p:nvPr>
            <p:ph type="ctrTitle"/>
          </p:nvPr>
        </p:nvSpPr>
        <p:spPr>
          <a:xfrm>
            <a:off x="6096003" y="1233297"/>
            <a:ext cx="5836441" cy="3548411"/>
          </a:xfrm>
        </p:spPr>
        <p:txBody>
          <a:bodyPr/>
          <a:lstStyle/>
          <a:p>
            <a:pPr lvl="0"/>
            <a:r>
              <a:rPr lang="en-GB" sz="5400" b="1">
                <a:solidFill>
                  <a:srgbClr val="203864"/>
                </a:solidFill>
              </a:rPr>
              <a:t>Ageing Well Public Talk Series</a:t>
            </a:r>
            <a:br>
              <a:rPr lang="en-GB" sz="5400" b="1">
                <a:solidFill>
                  <a:srgbClr val="203864"/>
                </a:solidFill>
              </a:rPr>
            </a:br>
            <a:endParaRPr lang="en-GB" sz="5400" b="1">
              <a:solidFill>
                <a:srgbClr val="203864"/>
              </a:solidFill>
            </a:endParaRPr>
          </a:p>
        </p:txBody>
      </p:sp>
      <p:sp>
        <p:nvSpPr>
          <p:cNvPr id="3" name="Subtitle 2">
            <a:extLst>
              <a:ext uri="{FF2B5EF4-FFF2-40B4-BE49-F238E27FC236}">
                <a16:creationId xmlns:a16="http://schemas.microsoft.com/office/drawing/2014/main" id="{AB4EED6E-CD87-448B-7D49-D8B941603221}"/>
              </a:ext>
            </a:extLst>
          </p:cNvPr>
          <p:cNvSpPr txBox="1">
            <a:spLocks noGrp="1"/>
          </p:cNvSpPr>
          <p:nvPr>
            <p:ph type="subTitle" idx="1"/>
          </p:nvPr>
        </p:nvSpPr>
        <p:spPr>
          <a:xfrm>
            <a:off x="4959559" y="4983480"/>
            <a:ext cx="7232437" cy="1688659"/>
          </a:xfrm>
        </p:spPr>
        <p:txBody>
          <a:bodyPr/>
          <a:lstStyle/>
          <a:p>
            <a:pPr lvl="0" fontAlgn="ctr">
              <a:lnSpc>
                <a:spcPct val="60000"/>
              </a:lnSpc>
              <a:spcBef>
                <a:spcPts val="0"/>
              </a:spcBef>
            </a:pPr>
            <a:endParaRPr lang="en-GB" sz="2000" b="1">
              <a:solidFill>
                <a:srgbClr val="203864"/>
              </a:solidFill>
            </a:endParaRPr>
          </a:p>
          <a:p>
            <a:pPr lvl="0">
              <a:lnSpc>
                <a:spcPct val="60000"/>
              </a:lnSpc>
            </a:pPr>
            <a:endParaRPr lang="en-GB" sz="2000"/>
          </a:p>
        </p:txBody>
      </p:sp>
      <p:pic>
        <p:nvPicPr>
          <p:cNvPr id="4" name="Picture 3">
            <a:extLst>
              <a:ext uri="{FF2B5EF4-FFF2-40B4-BE49-F238E27FC236}">
                <a16:creationId xmlns:a16="http://schemas.microsoft.com/office/drawing/2014/main" id="{C682075A-6B65-3FDC-4DC4-B5DBF01B9C70}"/>
              </a:ext>
            </a:extLst>
          </p:cNvPr>
          <p:cNvPicPr>
            <a:picLocks noChangeAspect="1"/>
          </p:cNvPicPr>
          <p:nvPr/>
        </p:nvPicPr>
        <p:blipFill>
          <a:blip r:embed="rId2"/>
          <a:stretch>
            <a:fillRect/>
          </a:stretch>
        </p:blipFill>
        <p:spPr>
          <a:xfrm>
            <a:off x="0" y="0"/>
            <a:ext cx="5577840" cy="6858000"/>
          </a:xfrm>
          <a:prstGeom prst="rect">
            <a:avLst/>
          </a:prstGeom>
          <a:noFill/>
          <a:ln cap="flat">
            <a:noFill/>
          </a:ln>
        </p:spPr>
      </p:pic>
      <p:pic>
        <p:nvPicPr>
          <p:cNvPr id="5" name="Picture 4">
            <a:extLst>
              <a:ext uri="{FF2B5EF4-FFF2-40B4-BE49-F238E27FC236}">
                <a16:creationId xmlns:a16="http://schemas.microsoft.com/office/drawing/2014/main" id="{AA80F681-3AFD-226E-7CB6-E3733293A29C}"/>
              </a:ext>
            </a:extLst>
          </p:cNvPr>
          <p:cNvPicPr>
            <a:picLocks noChangeAspect="1"/>
          </p:cNvPicPr>
          <p:nvPr/>
        </p:nvPicPr>
        <p:blipFill>
          <a:blip r:embed="rId3"/>
          <a:stretch>
            <a:fillRect/>
          </a:stretch>
        </p:blipFill>
        <p:spPr>
          <a:xfrm>
            <a:off x="10134596" y="377820"/>
            <a:ext cx="1797847" cy="1275139"/>
          </a:xfrm>
          <a:prstGeom prst="rect">
            <a:avLst/>
          </a:prstGeom>
          <a:noFill/>
          <a:ln cap="flat">
            <a:noFill/>
          </a:ln>
        </p:spPr>
      </p:pic>
      <p:sp>
        <p:nvSpPr>
          <p:cNvPr id="6" name="TextBox 6">
            <a:extLst>
              <a:ext uri="{FF2B5EF4-FFF2-40B4-BE49-F238E27FC236}">
                <a16:creationId xmlns:a16="http://schemas.microsoft.com/office/drawing/2014/main" id="{005F837A-2324-8958-C7A3-3499405C2D70}"/>
              </a:ext>
            </a:extLst>
          </p:cNvPr>
          <p:cNvSpPr txBox="1"/>
          <p:nvPr/>
        </p:nvSpPr>
        <p:spPr>
          <a:xfrm>
            <a:off x="6614166" y="4848962"/>
            <a:ext cx="6161309" cy="163121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sng" strike="noStrike" kern="1200" cap="none" spc="0" baseline="0">
                <a:solidFill>
                  <a:srgbClr val="000000"/>
                </a:solidFill>
                <a:uFillTx/>
                <a:latin typeface="Calibri"/>
                <a:hlinkClick r:id="rId4"/>
              </a:rPr>
              <a:t>Jitka Vseteckova, PhD, D.Prof., SFHEA</a:t>
            </a:r>
            <a:br>
              <a:rPr lang="en-US" sz="2000" b="1" i="0" u="sng" strike="noStrike" kern="1200" cap="none" spc="0" baseline="0">
                <a:solidFill>
                  <a:srgbClr val="000000"/>
                </a:solidFill>
                <a:uFillTx/>
                <a:latin typeface="Calibri"/>
              </a:rPr>
            </a:br>
            <a:r>
              <a:rPr lang="en-US" sz="2000" b="0" i="0" u="none" strike="noStrike" kern="1200" cap="none" spc="0" baseline="0">
                <a:solidFill>
                  <a:srgbClr val="000000"/>
                </a:solidFill>
                <a:uFillTx/>
                <a:latin typeface="Calibri"/>
              </a:rPr>
              <a:t> </a:t>
            </a:r>
            <a:br>
              <a:rPr lang="en-US" sz="2000" b="0" i="0" u="none" strike="noStrike" kern="1200" cap="none" spc="0" baseline="0">
                <a:solidFill>
                  <a:srgbClr val="000000"/>
                </a:solidFill>
                <a:uFillTx/>
                <a:latin typeface="Calibri"/>
              </a:rPr>
            </a:br>
            <a:r>
              <a:rPr lang="en-US" sz="2000" b="1" i="0" u="none" strike="noStrike" kern="1200" cap="none" spc="0" baseline="0">
                <a:solidFill>
                  <a:srgbClr val="000000"/>
                </a:solidFill>
                <a:uFillTx/>
                <a:latin typeface="Calibri"/>
              </a:rPr>
              <a:t>Knowledge Exchange and Enterprise Lead (HWSC), Deputy Chair </a:t>
            </a:r>
            <a:r>
              <a:rPr lang="en-US" sz="2000" b="1" i="0" u="sng" strike="noStrike" kern="1200" cap="none" spc="0" baseline="0">
                <a:solidFill>
                  <a:srgbClr val="000000"/>
                </a:solidFill>
                <a:uFillTx/>
                <a:latin typeface="Calibri"/>
                <a:hlinkClick r:id="rId5"/>
              </a:rPr>
              <a:t>Carers Research Group OU</a:t>
            </a:r>
            <a:r>
              <a:rPr lang="en-US" sz="2000" b="1" i="0" u="none" strike="noStrike" kern="1200" cap="none" spc="0" baseline="0">
                <a:solidFill>
                  <a:srgbClr val="000000"/>
                </a:solidFill>
                <a:uFillTx/>
                <a:latin typeface="Calibri"/>
              </a:rPr>
              <a:t>, </a:t>
            </a:r>
            <a:br>
              <a:rPr lang="en-US" sz="2000" b="1" i="0" u="none" strike="noStrike" kern="1200" cap="none" spc="0" baseline="0">
                <a:solidFill>
                  <a:srgbClr val="000000"/>
                </a:solidFill>
                <a:uFillTx/>
                <a:latin typeface="Calibri"/>
              </a:rPr>
            </a:br>
            <a:r>
              <a:rPr lang="en-US" sz="2000" b="1" i="0" u="none" strike="noStrike" kern="1200" cap="none" spc="0" baseline="0">
                <a:solidFill>
                  <a:srgbClr val="000000"/>
                </a:solidFill>
                <a:uFillTx/>
                <a:latin typeface="Calibri"/>
              </a:rPr>
              <a:t>Associate Editor BMC </a:t>
            </a:r>
            <a:r>
              <a:rPr lang="en-US" sz="2000" b="0" i="0" u="none" strike="noStrike" kern="1200" cap="none" spc="0" baseline="0">
                <a:solidFill>
                  <a:srgbClr val="000000"/>
                </a:solidFill>
                <a:uFillTx/>
                <a:latin typeface="Calibri"/>
              </a:rPr>
              <a:t> </a:t>
            </a:r>
            <a:r>
              <a:rPr lang="en-US" sz="2000" b="1" i="0" u="none" strike="noStrike" kern="1200" cap="none" spc="0" baseline="0">
                <a:solidFill>
                  <a:srgbClr val="000000"/>
                </a:solidFill>
                <a:uFillTx/>
                <a:latin typeface="Calibri"/>
              </a:rPr>
              <a:t>(Springer Nature)</a:t>
            </a:r>
            <a:endParaRPr lang="en-GB" sz="1800" b="0" i="0" u="none" strike="noStrike" kern="1200" cap="none" spc="0" baseline="0">
              <a:solidFill>
                <a:srgbClr val="000000"/>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B585BED-7ECB-A958-4B8E-1ABA270C72B2}"/>
              </a:ext>
            </a:extLst>
          </p:cNvPr>
          <p:cNvSpPr txBox="1">
            <a:spLocks noGrp="1"/>
          </p:cNvSpPr>
          <p:nvPr>
            <p:ph idx="1"/>
          </p:nvPr>
        </p:nvSpPr>
        <p:spPr>
          <a:xfrm>
            <a:off x="182788" y="215752"/>
            <a:ext cx="11196151" cy="6303288"/>
          </a:xfrm>
        </p:spPr>
        <p:txBody>
          <a:bodyPr/>
          <a:lstStyle/>
          <a:p>
            <a:pPr marL="0" lvl="0" indent="0">
              <a:buNone/>
            </a:pPr>
            <a:r>
              <a:rPr lang="en-GB" sz="4400" b="1">
                <a:solidFill>
                  <a:srgbClr val="203864"/>
                </a:solidFill>
                <a:latin typeface="Calibri Light" pitchFamily="34"/>
                <a:cs typeface="Calibri Light" pitchFamily="34"/>
              </a:rPr>
              <a:t>Drug absorption</a:t>
            </a:r>
          </a:p>
          <a:p>
            <a:pPr marL="0" lvl="0" indent="0">
              <a:buNone/>
            </a:pPr>
            <a:r>
              <a:rPr lang="en-GB" sz="2400"/>
              <a:t>Ageing may slow down the rate at the which drugs are absorbed, but it is rarely considered clinically significant. However, absorption might be influences by our nutrition, hydration, physical activity, sleep and what else we do (e.g. smoking).</a:t>
            </a:r>
          </a:p>
          <a:p>
            <a:pPr marL="0" lvl="0" indent="0">
              <a:buNone/>
            </a:pPr>
            <a:endParaRPr lang="en-GB" sz="2000"/>
          </a:p>
          <a:p>
            <a:pPr marL="0" lvl="0" indent="0">
              <a:buNone/>
            </a:pPr>
            <a:r>
              <a:rPr lang="en-GB" sz="4400" b="1">
                <a:solidFill>
                  <a:srgbClr val="203864"/>
                </a:solidFill>
                <a:latin typeface="Calibri Light" pitchFamily="34"/>
                <a:cs typeface="Calibri Light" pitchFamily="34"/>
              </a:rPr>
              <a:t>Drug distribution</a:t>
            </a:r>
            <a:endParaRPr lang="en-GB" sz="4400">
              <a:latin typeface="Calibri Light" pitchFamily="34"/>
              <a:cs typeface="Calibri Light" pitchFamily="34"/>
            </a:endParaRPr>
          </a:p>
          <a:p>
            <a:pPr lvl="0"/>
            <a:r>
              <a:rPr lang="en-GB" sz="2400"/>
              <a:t>Decreased muscle mass and dehydration leads to higher concentration of water soluble drugs for a given dose.</a:t>
            </a:r>
          </a:p>
          <a:p>
            <a:pPr lvl="0"/>
            <a:r>
              <a:rPr lang="en-GB" sz="2400"/>
              <a:t>Lipophilic drugs concentrate in adipose tissue and the brain.  Drugs are slower to clear from fatty tissue – accumulation more likely, CNS effects.</a:t>
            </a:r>
          </a:p>
          <a:p>
            <a:pPr lvl="0"/>
            <a:r>
              <a:rPr lang="en-GB" sz="2400"/>
              <a:t>Certain drugs are highly protein bound.  Liver damage and malnourishment lead to lower circulation proteins and increase in concentration of drug.</a:t>
            </a:r>
          </a:p>
          <a:p>
            <a:pPr lvl="0"/>
            <a:r>
              <a:rPr lang="en-GB" sz="2400"/>
              <a:t>Blood flow to tissues and organs and active uptake of drugs into tissues may also be influenced by ageing. </a:t>
            </a:r>
          </a:p>
          <a:p>
            <a:pPr lvl="0"/>
            <a:r>
              <a:rPr lang="en-GB" sz="2400"/>
              <a:t>The blood-brain barrier may be more permeable as we age.</a:t>
            </a:r>
          </a:p>
        </p:txBody>
      </p:sp>
      <p:pic>
        <p:nvPicPr>
          <p:cNvPr id="3" name="Picture 3">
            <a:extLst>
              <a:ext uri="{FF2B5EF4-FFF2-40B4-BE49-F238E27FC236}">
                <a16:creationId xmlns:a16="http://schemas.microsoft.com/office/drawing/2014/main" id="{27FDF3F9-EA1E-B1FF-D42D-F5D69575A278}"/>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8B324B0-B32B-39D2-11C7-A8FDD9E4CACC}"/>
              </a:ext>
            </a:extLst>
          </p:cNvPr>
          <p:cNvSpPr txBox="1">
            <a:spLocks noGrp="1"/>
          </p:cNvSpPr>
          <p:nvPr>
            <p:ph idx="1"/>
          </p:nvPr>
        </p:nvSpPr>
        <p:spPr>
          <a:xfrm>
            <a:off x="204953" y="533396"/>
            <a:ext cx="11148849" cy="6078419"/>
          </a:xfrm>
        </p:spPr>
        <p:txBody>
          <a:bodyPr/>
          <a:lstStyle/>
          <a:p>
            <a:pPr marL="0" lvl="0" indent="0">
              <a:lnSpc>
                <a:spcPct val="70000"/>
              </a:lnSpc>
              <a:buNone/>
            </a:pPr>
            <a:r>
              <a:rPr lang="en-GB" sz="4400" b="1">
                <a:solidFill>
                  <a:srgbClr val="203864"/>
                </a:solidFill>
                <a:latin typeface="Calibri Light" pitchFamily="34"/>
                <a:cs typeface="Calibri Light" pitchFamily="34"/>
              </a:rPr>
              <a:t>Drug metabolism</a:t>
            </a:r>
          </a:p>
          <a:p>
            <a:pPr marL="0" lvl="0" indent="0">
              <a:lnSpc>
                <a:spcPct val="70000"/>
              </a:lnSpc>
              <a:buNone/>
            </a:pPr>
            <a:endParaRPr lang="en-GB" sz="2400"/>
          </a:p>
          <a:p>
            <a:pPr marL="0" lvl="0" indent="0">
              <a:lnSpc>
                <a:spcPct val="70000"/>
              </a:lnSpc>
              <a:buNone/>
            </a:pPr>
            <a:endParaRPr lang="en-GB" sz="2400"/>
          </a:p>
          <a:p>
            <a:pPr lvl="0">
              <a:lnSpc>
                <a:spcPct val="100000"/>
              </a:lnSpc>
            </a:pPr>
            <a:r>
              <a:rPr lang="en-GB" sz="2400"/>
              <a:t>The liver is the major organ responsible for drug metabolism.</a:t>
            </a:r>
          </a:p>
          <a:p>
            <a:pPr lvl="0">
              <a:lnSpc>
                <a:spcPct val="100000"/>
              </a:lnSpc>
            </a:pPr>
            <a:r>
              <a:rPr lang="en-GB" sz="2400"/>
              <a:t>Some amount of age-related decline due to reduced hepatic volume and reduced activity of certain hepatic enzymes is possible especially in conjunction with dehydration and sedentary lifestyle.</a:t>
            </a:r>
            <a:endParaRPr lang="en-GB" sz="2400" baseline="30000"/>
          </a:p>
          <a:p>
            <a:pPr lvl="0">
              <a:lnSpc>
                <a:spcPct val="100000"/>
              </a:lnSpc>
            </a:pPr>
            <a:r>
              <a:rPr lang="en-GB" sz="2400"/>
              <a:t>Could be significant in case of liver disease.</a:t>
            </a:r>
          </a:p>
          <a:p>
            <a:pPr lvl="0">
              <a:lnSpc>
                <a:spcPct val="100000"/>
              </a:lnSpc>
            </a:pPr>
            <a:r>
              <a:rPr lang="en-GB" sz="2400"/>
              <a:t>Ability of the liver to withstand stress decreases – increased injury due to hepatotoxic medicines.</a:t>
            </a:r>
          </a:p>
          <a:p>
            <a:pPr lvl="0">
              <a:lnSpc>
                <a:spcPct val="100000"/>
              </a:lnSpc>
            </a:pPr>
            <a:r>
              <a:rPr lang="en-GB" sz="2400"/>
              <a:t>Some drugs have the ability to induce or inhibit enzymes.</a:t>
            </a:r>
          </a:p>
          <a:p>
            <a:pPr lvl="0">
              <a:lnSpc>
                <a:spcPct val="100000"/>
              </a:lnSpc>
            </a:pPr>
            <a:r>
              <a:rPr lang="en-GB" sz="2400"/>
              <a:t>Liver function is not easily measurable.</a:t>
            </a:r>
          </a:p>
          <a:p>
            <a:pPr lvl="0">
              <a:lnSpc>
                <a:spcPct val="70000"/>
              </a:lnSpc>
              <a:buNone/>
            </a:pPr>
            <a:endParaRPr lang="en-GB" sz="2400" baseline="30000"/>
          </a:p>
          <a:p>
            <a:pPr lvl="0">
              <a:lnSpc>
                <a:spcPct val="70000"/>
              </a:lnSpc>
            </a:pPr>
            <a:endParaRPr lang="en-GB" sz="2400" baseline="30000"/>
          </a:p>
        </p:txBody>
      </p:sp>
      <p:pic>
        <p:nvPicPr>
          <p:cNvPr id="3" name="Picture 4">
            <a:extLst>
              <a:ext uri="{FF2B5EF4-FFF2-40B4-BE49-F238E27FC236}">
                <a16:creationId xmlns:a16="http://schemas.microsoft.com/office/drawing/2014/main" id="{17C77249-8EAE-2524-F21B-C08B1BDB3B24}"/>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B033-131A-8034-F710-F49D24194F28}"/>
              </a:ext>
            </a:extLst>
          </p:cNvPr>
          <p:cNvSpPr txBox="1">
            <a:spLocks noGrp="1"/>
          </p:cNvSpPr>
          <p:nvPr>
            <p:ph type="title"/>
          </p:nvPr>
        </p:nvSpPr>
        <p:spPr>
          <a:xfrm>
            <a:off x="409578" y="236546"/>
            <a:ext cx="10515600" cy="1325559"/>
          </a:xfrm>
        </p:spPr>
        <p:txBody>
          <a:bodyPr/>
          <a:lstStyle/>
          <a:p>
            <a:pPr lvl="0"/>
            <a:r>
              <a:rPr lang="en-GB" b="1">
                <a:solidFill>
                  <a:srgbClr val="203864"/>
                </a:solidFill>
                <a:latin typeface="Calibri Light" pitchFamily="34"/>
                <a:cs typeface="Calibri Light" pitchFamily="34"/>
              </a:rPr>
              <a:t>Drug elimination</a:t>
            </a:r>
          </a:p>
        </p:txBody>
      </p:sp>
      <p:sp>
        <p:nvSpPr>
          <p:cNvPr id="3" name="Content Placeholder 2">
            <a:extLst>
              <a:ext uri="{FF2B5EF4-FFF2-40B4-BE49-F238E27FC236}">
                <a16:creationId xmlns:a16="http://schemas.microsoft.com/office/drawing/2014/main" id="{884EE5D0-8BA6-1CC7-8C5C-31B7F994EC53}"/>
              </a:ext>
            </a:extLst>
          </p:cNvPr>
          <p:cNvSpPr txBox="1">
            <a:spLocks noGrp="1"/>
          </p:cNvSpPr>
          <p:nvPr>
            <p:ph idx="1"/>
          </p:nvPr>
        </p:nvSpPr>
        <p:spPr>
          <a:xfrm>
            <a:off x="229697" y="1207181"/>
            <a:ext cx="11053760" cy="5414281"/>
          </a:xfrm>
        </p:spPr>
        <p:txBody>
          <a:bodyPr/>
          <a:lstStyle/>
          <a:p>
            <a:pPr lvl="0">
              <a:lnSpc>
                <a:spcPct val="70000"/>
              </a:lnSpc>
            </a:pPr>
            <a:endParaRPr lang="en-GB" sz="2400"/>
          </a:p>
          <a:p>
            <a:pPr lvl="0"/>
            <a:r>
              <a:rPr lang="en-GB" sz="2400"/>
              <a:t>Excretion via the kidneys is the most significant age related change – kidney function is measurable.</a:t>
            </a:r>
          </a:p>
          <a:p>
            <a:pPr lvl="0"/>
            <a:r>
              <a:rPr lang="en-GB" sz="2400"/>
              <a:t>Slowed clearance leads to accumulation – can happen very slowly and signs of toxicity may take a while to appear.</a:t>
            </a:r>
          </a:p>
          <a:p>
            <a:pPr lvl="0"/>
            <a:r>
              <a:rPr lang="en-GB" sz="2400"/>
              <a:t>Certain drugs rely on good renal functioning  to exert their effect.</a:t>
            </a:r>
          </a:p>
          <a:p>
            <a:pPr lvl="0"/>
            <a:r>
              <a:rPr lang="en-GB" sz="2400"/>
              <a:t>Some drugs are actually nephrotoxic and the overall risks and benefits may need balancing.</a:t>
            </a:r>
          </a:p>
          <a:p>
            <a:pPr lvl="0"/>
            <a:r>
              <a:rPr lang="en-GB" sz="2400"/>
              <a:t>Regular blood tests support decision making on dose and appropriateness.</a:t>
            </a:r>
          </a:p>
          <a:p>
            <a:pPr lvl="0"/>
            <a:r>
              <a:rPr lang="en-GB" sz="2400"/>
              <a:t>Older people are at a higher risk of acute kidney injury – occurs quickly but can be managed if identified early.  Causes can include dehydration, acute illness, infection, drug interactions.</a:t>
            </a:r>
            <a:br>
              <a:rPr lang="en-GB" sz="2400"/>
            </a:br>
            <a:endParaRPr lang="en-GB" sz="2400"/>
          </a:p>
        </p:txBody>
      </p:sp>
      <p:pic>
        <p:nvPicPr>
          <p:cNvPr id="4" name="Picture 3">
            <a:extLst>
              <a:ext uri="{FF2B5EF4-FFF2-40B4-BE49-F238E27FC236}">
                <a16:creationId xmlns:a16="http://schemas.microsoft.com/office/drawing/2014/main" id="{3F5490CA-CB56-809A-3003-34BDFEF3889D}"/>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A982-BEBF-02EE-F77A-27D51232C8E2}"/>
              </a:ext>
            </a:extLst>
          </p:cNvPr>
          <p:cNvSpPr txBox="1">
            <a:spLocks noGrp="1"/>
          </p:cNvSpPr>
          <p:nvPr>
            <p:ph type="title"/>
          </p:nvPr>
        </p:nvSpPr>
        <p:spPr>
          <a:xfrm>
            <a:off x="357192" y="414799"/>
            <a:ext cx="10515600" cy="1325559"/>
          </a:xfrm>
        </p:spPr>
        <p:txBody>
          <a:bodyPr/>
          <a:lstStyle/>
          <a:p>
            <a:pPr lvl="0"/>
            <a:r>
              <a:rPr lang="en-GB" b="1">
                <a:solidFill>
                  <a:srgbClr val="203864"/>
                </a:solidFill>
              </a:rPr>
              <a:t>Kidney and age related changes</a:t>
            </a:r>
            <a:endParaRPr lang="en-GB">
              <a:solidFill>
                <a:srgbClr val="203864"/>
              </a:solidFill>
            </a:endParaRPr>
          </a:p>
        </p:txBody>
      </p:sp>
      <p:sp>
        <p:nvSpPr>
          <p:cNvPr id="3" name="Content Placeholder 2">
            <a:extLst>
              <a:ext uri="{FF2B5EF4-FFF2-40B4-BE49-F238E27FC236}">
                <a16:creationId xmlns:a16="http://schemas.microsoft.com/office/drawing/2014/main" id="{61C6E7B4-74B3-E604-A970-C7378CC4E729}"/>
              </a:ext>
            </a:extLst>
          </p:cNvPr>
          <p:cNvSpPr txBox="1">
            <a:spLocks noGrp="1"/>
          </p:cNvSpPr>
          <p:nvPr>
            <p:ph idx="1"/>
          </p:nvPr>
        </p:nvSpPr>
        <p:spPr>
          <a:xfrm>
            <a:off x="357192" y="1825627"/>
            <a:ext cx="11717048" cy="4919993"/>
          </a:xfrm>
        </p:spPr>
        <p:txBody>
          <a:bodyPr/>
          <a:lstStyle/>
          <a:p>
            <a:pPr lvl="0">
              <a:lnSpc>
                <a:spcPct val="100000"/>
              </a:lnSpc>
            </a:pPr>
            <a:endParaRPr lang="en-GB" sz="2400"/>
          </a:p>
          <a:p>
            <a:pPr lvl="0">
              <a:lnSpc>
                <a:spcPct val="100000"/>
              </a:lnSpc>
            </a:pPr>
            <a:r>
              <a:rPr lang="en-GB" sz="2400"/>
              <a:t>Irreversible </a:t>
            </a:r>
            <a:r>
              <a:rPr lang="en-GB" sz="2400" b="1">
                <a:solidFill>
                  <a:srgbClr val="203864"/>
                </a:solidFill>
              </a:rPr>
              <a:t>structural</a:t>
            </a:r>
            <a:r>
              <a:rPr lang="en-GB" sz="2400"/>
              <a:t> and </a:t>
            </a:r>
            <a:r>
              <a:rPr lang="en-GB" sz="2400" b="1">
                <a:solidFill>
                  <a:srgbClr val="203864"/>
                </a:solidFill>
              </a:rPr>
              <a:t>functional</a:t>
            </a:r>
            <a:r>
              <a:rPr lang="en-GB" sz="2400"/>
              <a:t> changes - loss of renal mass due to glomerular loss</a:t>
            </a:r>
          </a:p>
          <a:p>
            <a:pPr lvl="0">
              <a:lnSpc>
                <a:spcPct val="100000"/>
              </a:lnSpc>
            </a:pPr>
            <a:r>
              <a:rPr lang="en-GB" sz="2400"/>
              <a:t>Ability to secrete potassium and excrete hydrogen is impaired</a:t>
            </a:r>
          </a:p>
          <a:p>
            <a:pPr lvl="0">
              <a:lnSpc>
                <a:spcPct val="100000"/>
              </a:lnSpc>
            </a:pPr>
            <a:r>
              <a:rPr lang="en-GB" sz="2400" b="1">
                <a:solidFill>
                  <a:srgbClr val="203864"/>
                </a:solidFill>
              </a:rPr>
              <a:t>Reduction</a:t>
            </a:r>
            <a:r>
              <a:rPr lang="en-GB" sz="2400"/>
              <a:t> in </a:t>
            </a:r>
            <a:r>
              <a:rPr lang="en-GB" sz="2400" b="1">
                <a:solidFill>
                  <a:srgbClr val="203864"/>
                </a:solidFill>
              </a:rPr>
              <a:t>renal blood flow</a:t>
            </a:r>
          </a:p>
          <a:p>
            <a:pPr lvl="0">
              <a:lnSpc>
                <a:spcPct val="100000"/>
              </a:lnSpc>
            </a:pPr>
            <a:r>
              <a:rPr lang="en-GB" sz="2400" b="1">
                <a:solidFill>
                  <a:srgbClr val="203864"/>
                </a:solidFill>
              </a:rPr>
              <a:t>Clearance</a:t>
            </a:r>
            <a:r>
              <a:rPr lang="en-GB" sz="2400"/>
              <a:t> in the aged kidney is also </a:t>
            </a:r>
            <a:r>
              <a:rPr lang="en-GB" sz="2400" b="1">
                <a:solidFill>
                  <a:srgbClr val="203864"/>
                </a:solidFill>
              </a:rPr>
              <a:t>reduced</a:t>
            </a:r>
          </a:p>
          <a:p>
            <a:pPr lvl="0">
              <a:lnSpc>
                <a:spcPct val="100000"/>
              </a:lnSpc>
            </a:pPr>
            <a:endParaRPr lang="en-GB" sz="2400" b="1">
              <a:solidFill>
                <a:srgbClr val="203864"/>
              </a:solidFill>
            </a:endParaRPr>
          </a:p>
          <a:p>
            <a:pPr lvl="0">
              <a:lnSpc>
                <a:spcPct val="100000"/>
              </a:lnSpc>
            </a:pPr>
            <a:r>
              <a:rPr lang="en-GB" sz="2400"/>
              <a:t>These changes impair the ability of the kidney to control water and electrolyte balance, predisposing to </a:t>
            </a:r>
            <a:r>
              <a:rPr lang="en-GB" sz="2400" b="1">
                <a:solidFill>
                  <a:srgbClr val="203864"/>
                </a:solidFill>
              </a:rPr>
              <a:t>dehydration</a:t>
            </a:r>
            <a:r>
              <a:rPr lang="en-GB" sz="2400"/>
              <a:t> and </a:t>
            </a:r>
            <a:r>
              <a:rPr lang="en-GB" sz="2400" b="1">
                <a:solidFill>
                  <a:srgbClr val="203864"/>
                </a:solidFill>
              </a:rPr>
              <a:t>electrolyte abnormalities</a:t>
            </a:r>
            <a:r>
              <a:rPr lang="en-GB" sz="2400"/>
              <a:t>, particularly in situations of </a:t>
            </a:r>
            <a:r>
              <a:rPr lang="en-GB" sz="2400" b="1">
                <a:solidFill>
                  <a:srgbClr val="203864"/>
                </a:solidFill>
              </a:rPr>
              <a:t>physiological stress</a:t>
            </a:r>
            <a:r>
              <a:rPr lang="en-GB" sz="2400"/>
              <a:t>.</a:t>
            </a:r>
          </a:p>
          <a:p>
            <a:pPr lvl="0">
              <a:lnSpc>
                <a:spcPct val="80000"/>
              </a:lnSpc>
            </a:pPr>
            <a:endParaRPr lang="en-GB"/>
          </a:p>
          <a:p>
            <a:pPr lvl="0">
              <a:lnSpc>
                <a:spcPct val="80000"/>
              </a:lnSpc>
            </a:pPr>
            <a:endParaRPr lang="en-GB"/>
          </a:p>
          <a:p>
            <a:pPr lvl="0">
              <a:lnSpc>
                <a:spcPct val="80000"/>
              </a:lnSpc>
            </a:pPr>
            <a:endParaRPr lang="en-GB"/>
          </a:p>
        </p:txBody>
      </p:sp>
      <p:pic>
        <p:nvPicPr>
          <p:cNvPr id="4" name="Picture 3">
            <a:extLst>
              <a:ext uri="{FF2B5EF4-FFF2-40B4-BE49-F238E27FC236}">
                <a16:creationId xmlns:a16="http://schemas.microsoft.com/office/drawing/2014/main" id="{5440E098-F1D2-1D61-D6D1-E0B8CA5FE5F6}"/>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1D26-19FA-0363-FDEE-6E83EC1FA8E2}"/>
              </a:ext>
            </a:extLst>
          </p:cNvPr>
          <p:cNvSpPr txBox="1">
            <a:spLocks noGrp="1"/>
          </p:cNvSpPr>
          <p:nvPr>
            <p:ph type="title"/>
          </p:nvPr>
        </p:nvSpPr>
        <p:spPr>
          <a:xfrm>
            <a:off x="271622" y="304796"/>
            <a:ext cx="10515600" cy="838203"/>
          </a:xfrm>
        </p:spPr>
        <p:txBody>
          <a:bodyPr/>
          <a:lstStyle/>
          <a:p>
            <a:pPr lvl="0"/>
            <a:r>
              <a:rPr lang="en-GB" sz="4000" b="1">
                <a:solidFill>
                  <a:srgbClr val="203864"/>
                </a:solidFill>
                <a:latin typeface="Calibri Light" pitchFamily="34"/>
                <a:cs typeface="Calibri Light" pitchFamily="34"/>
              </a:rPr>
              <a:t>Pharmacodynamics</a:t>
            </a:r>
            <a:endParaRPr lang="en-GB" sz="2800" b="1">
              <a:solidFill>
                <a:srgbClr val="203864"/>
              </a:solidFill>
              <a:latin typeface="Calibri Light" pitchFamily="34"/>
              <a:cs typeface="Calibri Light" pitchFamily="34"/>
            </a:endParaRPr>
          </a:p>
        </p:txBody>
      </p:sp>
      <p:sp>
        <p:nvSpPr>
          <p:cNvPr id="3" name="Content Placeholder 2">
            <a:extLst>
              <a:ext uri="{FF2B5EF4-FFF2-40B4-BE49-F238E27FC236}">
                <a16:creationId xmlns:a16="http://schemas.microsoft.com/office/drawing/2014/main" id="{0B47A166-0A12-3355-8BD4-FAEEC906008F}"/>
              </a:ext>
            </a:extLst>
          </p:cNvPr>
          <p:cNvSpPr txBox="1">
            <a:spLocks noGrp="1"/>
          </p:cNvSpPr>
          <p:nvPr>
            <p:ph idx="1"/>
          </p:nvPr>
        </p:nvSpPr>
        <p:spPr>
          <a:xfrm>
            <a:off x="228600" y="1219196"/>
            <a:ext cx="11148849" cy="5297823"/>
          </a:xfrm>
        </p:spPr>
        <p:txBody>
          <a:bodyPr/>
          <a:lstStyle/>
          <a:p>
            <a:pPr lvl="0">
              <a:lnSpc>
                <a:spcPct val="100000"/>
              </a:lnSpc>
            </a:pPr>
            <a:r>
              <a:rPr lang="en-GB" sz="2400"/>
              <a:t>Drug action in the body is affected by receptor binding, post receptor effects, and chemical interactions, residence time.</a:t>
            </a:r>
          </a:p>
          <a:p>
            <a:pPr lvl="0">
              <a:lnSpc>
                <a:spcPct val="100000"/>
              </a:lnSpc>
            </a:pPr>
            <a:r>
              <a:rPr lang="en-GB" sz="2400"/>
              <a:t>Pharmacological effect can be therapeutic or undesirable (side effects and drug interactions).</a:t>
            </a:r>
          </a:p>
          <a:p>
            <a:pPr lvl="0">
              <a:lnSpc>
                <a:spcPct val="100000"/>
              </a:lnSpc>
            </a:pPr>
            <a:r>
              <a:rPr lang="en-GB" sz="2400"/>
              <a:t>Homeostatic changes associated with ageing  can be manageable until the introduction of a medicine.</a:t>
            </a:r>
          </a:p>
          <a:p>
            <a:pPr lvl="0">
              <a:lnSpc>
                <a:spcPct val="100000"/>
              </a:lnSpc>
            </a:pPr>
            <a:r>
              <a:rPr lang="en-GB" sz="2400" kern="0"/>
              <a:t>Ageing and polypharmacy increases the risk of adverse drug reactions (ADRs) and exacerbations of chronic conditions.</a:t>
            </a:r>
          </a:p>
          <a:p>
            <a:pPr lvl="0">
              <a:lnSpc>
                <a:spcPct val="100000"/>
              </a:lnSpc>
            </a:pPr>
            <a:r>
              <a:rPr lang="en-GB" sz="2400" kern="0"/>
              <a:t>The consequences are more serious in older people – ADRs account for 5-17% of hospital admissions.</a:t>
            </a:r>
          </a:p>
          <a:p>
            <a:pPr lvl="0">
              <a:lnSpc>
                <a:spcPct val="100000"/>
              </a:lnSpc>
            </a:pPr>
            <a:r>
              <a:rPr lang="en-GB" sz="2400" kern="0"/>
              <a:t>Balancing the risks and benefits of prescribing in the older population is an art not a science!</a:t>
            </a:r>
          </a:p>
        </p:txBody>
      </p:sp>
      <p:pic>
        <p:nvPicPr>
          <p:cNvPr id="4" name="Picture 3">
            <a:extLst>
              <a:ext uri="{FF2B5EF4-FFF2-40B4-BE49-F238E27FC236}">
                <a16:creationId xmlns:a16="http://schemas.microsoft.com/office/drawing/2014/main" id="{130560C8-F1C2-4C5F-E43C-81ACF35FCFC5}"/>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E9F9251-0425-6C95-695B-C0CC2CC09071}"/>
              </a:ext>
            </a:extLst>
          </p:cNvPr>
          <p:cNvPicPr>
            <a:picLocks noChangeAspect="1"/>
          </p:cNvPicPr>
          <p:nvPr/>
        </p:nvPicPr>
        <p:blipFill>
          <a:blip r:embed="rId2"/>
          <a:stretch>
            <a:fillRect/>
          </a:stretch>
        </p:blipFill>
        <p:spPr>
          <a:xfrm>
            <a:off x="1192944" y="0"/>
            <a:ext cx="9883374" cy="6858000"/>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5A35B88-5514-00D5-502F-4A0AD8084EC4}"/>
              </a:ext>
            </a:extLst>
          </p:cNvPr>
          <p:cNvSpPr txBox="1">
            <a:spLocks noGrp="1"/>
          </p:cNvSpPr>
          <p:nvPr>
            <p:ph idx="1"/>
          </p:nvPr>
        </p:nvSpPr>
        <p:spPr>
          <a:xfrm>
            <a:off x="483077" y="2872148"/>
            <a:ext cx="10818961" cy="3985851"/>
          </a:xfrm>
        </p:spPr>
        <p:txBody>
          <a:bodyPr/>
          <a:lstStyle/>
          <a:p>
            <a:pPr marL="0" lvl="0" indent="0">
              <a:lnSpc>
                <a:spcPct val="80000"/>
              </a:lnSpc>
              <a:buNone/>
            </a:pPr>
            <a:r>
              <a:rPr lang="en-GB" b="1">
                <a:solidFill>
                  <a:srgbClr val="203864"/>
                </a:solidFill>
              </a:rPr>
              <a:t>STANDING UP / SITTING DOWN</a:t>
            </a:r>
          </a:p>
          <a:p>
            <a:pPr marL="0" lvl="0" indent="0">
              <a:lnSpc>
                <a:spcPct val="80000"/>
              </a:lnSpc>
              <a:buNone/>
            </a:pPr>
            <a:endParaRPr lang="en-GB" b="1">
              <a:solidFill>
                <a:srgbClr val="203864"/>
              </a:solidFill>
            </a:endParaRPr>
          </a:p>
          <a:p>
            <a:pPr lvl="0">
              <a:lnSpc>
                <a:spcPct val="80000"/>
              </a:lnSpc>
            </a:pPr>
            <a:r>
              <a:rPr lang="en-GB" b="1">
                <a:solidFill>
                  <a:srgbClr val="203864"/>
                </a:solidFill>
              </a:rPr>
              <a:t>Raising up principle - STRAIGHTENING YOUR SPINE</a:t>
            </a:r>
          </a:p>
          <a:p>
            <a:pPr lvl="0">
              <a:lnSpc>
                <a:spcPct val="80000"/>
              </a:lnSpc>
            </a:pPr>
            <a:r>
              <a:rPr lang="en-GB" b="1">
                <a:solidFill>
                  <a:srgbClr val="203864"/>
                </a:solidFill>
              </a:rPr>
              <a:t>Proprioception – feeling different parts of your feet on the floor</a:t>
            </a:r>
          </a:p>
          <a:p>
            <a:pPr lvl="0">
              <a:lnSpc>
                <a:spcPct val="80000"/>
              </a:lnSpc>
            </a:pPr>
            <a:r>
              <a:rPr lang="en-GB" b="1">
                <a:solidFill>
                  <a:srgbClr val="203864"/>
                </a:solidFill>
              </a:rPr>
              <a:t>Slightly pressing the inner side of your foot to the floor</a:t>
            </a:r>
          </a:p>
          <a:p>
            <a:pPr lvl="0">
              <a:lnSpc>
                <a:spcPct val="80000"/>
              </a:lnSpc>
            </a:pPr>
            <a:r>
              <a:rPr lang="en-GB" b="1">
                <a:solidFill>
                  <a:srgbClr val="203864"/>
                </a:solidFill>
              </a:rPr>
              <a:t>Stretching your toes</a:t>
            </a:r>
          </a:p>
          <a:p>
            <a:pPr lvl="0">
              <a:lnSpc>
                <a:spcPct val="80000"/>
              </a:lnSpc>
            </a:pPr>
            <a:r>
              <a:rPr lang="en-GB" b="1">
                <a:solidFill>
                  <a:srgbClr val="203864"/>
                </a:solidFill>
              </a:rPr>
              <a:t>Pushing yourselves away from the ground</a:t>
            </a:r>
          </a:p>
          <a:p>
            <a:pPr lvl="0">
              <a:lnSpc>
                <a:spcPct val="80000"/>
              </a:lnSpc>
            </a:pPr>
            <a:r>
              <a:rPr lang="en-GB" b="1">
                <a:solidFill>
                  <a:srgbClr val="203864"/>
                </a:solidFill>
              </a:rPr>
              <a:t>Moving head or arms should not necessarily change the way we stand</a:t>
            </a:r>
          </a:p>
          <a:p>
            <a:pPr lvl="0">
              <a:lnSpc>
                <a:spcPct val="80000"/>
              </a:lnSpc>
            </a:pPr>
            <a:endParaRPr lang="en-GB"/>
          </a:p>
        </p:txBody>
      </p:sp>
      <p:pic>
        <p:nvPicPr>
          <p:cNvPr id="3" name="Picture 2">
            <a:extLst>
              <a:ext uri="{FF2B5EF4-FFF2-40B4-BE49-F238E27FC236}">
                <a16:creationId xmlns:a16="http://schemas.microsoft.com/office/drawing/2014/main" id="{BAA32A19-C83C-B4C0-924B-406CCB301383}"/>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9E9E-AAC5-B666-F9B9-356C68053C5C}"/>
              </a:ext>
            </a:extLst>
          </p:cNvPr>
          <p:cNvSpPr txBox="1">
            <a:spLocks noGrp="1"/>
          </p:cNvSpPr>
          <p:nvPr>
            <p:ph type="title"/>
          </p:nvPr>
        </p:nvSpPr>
        <p:spPr>
          <a:xfrm>
            <a:off x="412531" y="367506"/>
            <a:ext cx="10515600" cy="1325559"/>
          </a:xfrm>
        </p:spPr>
        <p:txBody>
          <a:bodyPr/>
          <a:lstStyle/>
          <a:p>
            <a:pPr lvl="0"/>
            <a:r>
              <a:rPr lang="en-GB" b="1">
                <a:solidFill>
                  <a:srgbClr val="203864"/>
                </a:solidFill>
              </a:rPr>
              <a:t>Drug related problems in older adults</a:t>
            </a:r>
          </a:p>
        </p:txBody>
      </p:sp>
      <p:sp>
        <p:nvSpPr>
          <p:cNvPr id="3" name="Content Placeholder 2">
            <a:extLst>
              <a:ext uri="{FF2B5EF4-FFF2-40B4-BE49-F238E27FC236}">
                <a16:creationId xmlns:a16="http://schemas.microsoft.com/office/drawing/2014/main" id="{9639114A-6409-400A-FC17-449230143252}"/>
              </a:ext>
            </a:extLst>
          </p:cNvPr>
          <p:cNvSpPr txBox="1">
            <a:spLocks noGrp="1"/>
          </p:cNvSpPr>
          <p:nvPr>
            <p:ph idx="1"/>
          </p:nvPr>
        </p:nvSpPr>
        <p:spPr>
          <a:xfrm>
            <a:off x="126607" y="1825627"/>
            <a:ext cx="12065389" cy="4780126"/>
          </a:xfrm>
        </p:spPr>
        <p:txBody>
          <a:bodyPr/>
          <a:lstStyle/>
          <a:p>
            <a:pPr lvl="0">
              <a:lnSpc>
                <a:spcPct val="70000"/>
              </a:lnSpc>
            </a:pPr>
            <a:endParaRPr lang="en-GB" sz="2600" b="1">
              <a:solidFill>
                <a:srgbClr val="203864"/>
              </a:solidFill>
            </a:endParaRPr>
          </a:p>
          <a:p>
            <a:pPr lvl="0">
              <a:lnSpc>
                <a:spcPct val="100000"/>
              </a:lnSpc>
            </a:pPr>
            <a:r>
              <a:rPr lang="en-GB" sz="2400" b="1">
                <a:solidFill>
                  <a:srgbClr val="203864"/>
                </a:solidFill>
              </a:rPr>
              <a:t>Dehydration</a:t>
            </a:r>
          </a:p>
          <a:p>
            <a:pPr lvl="0">
              <a:lnSpc>
                <a:spcPct val="100000"/>
              </a:lnSpc>
            </a:pPr>
            <a:r>
              <a:rPr lang="en-GB" sz="2400" b="1">
                <a:solidFill>
                  <a:srgbClr val="203864"/>
                </a:solidFill>
              </a:rPr>
              <a:t>Overuse</a:t>
            </a:r>
            <a:r>
              <a:rPr lang="en-GB" sz="2400"/>
              <a:t> – </a:t>
            </a:r>
            <a:r>
              <a:rPr lang="en-GB" sz="2400" b="1">
                <a:solidFill>
                  <a:srgbClr val="203864"/>
                </a:solidFill>
              </a:rPr>
              <a:t>polypharmacy – </a:t>
            </a:r>
            <a:r>
              <a:rPr lang="en-GB" sz="2400"/>
              <a:t>may lead to cumulative effect – </a:t>
            </a:r>
            <a:r>
              <a:rPr lang="en-GB" sz="2400" b="1">
                <a:solidFill>
                  <a:srgbClr val="203864"/>
                </a:solidFill>
              </a:rPr>
              <a:t>TOXICITY (brain, kidneys, CV system, liver)</a:t>
            </a:r>
          </a:p>
          <a:p>
            <a:pPr lvl="0">
              <a:lnSpc>
                <a:spcPct val="100000"/>
              </a:lnSpc>
            </a:pPr>
            <a:endParaRPr lang="en-GB" sz="2400" b="1">
              <a:solidFill>
                <a:srgbClr val="203864"/>
              </a:solidFill>
            </a:endParaRPr>
          </a:p>
          <a:p>
            <a:pPr lvl="0">
              <a:lnSpc>
                <a:spcPct val="100000"/>
              </a:lnSpc>
            </a:pPr>
            <a:r>
              <a:rPr lang="en-GB" sz="2400" b="1">
                <a:solidFill>
                  <a:srgbClr val="203864"/>
                </a:solidFill>
              </a:rPr>
              <a:t>Inappropriate prescribing </a:t>
            </a:r>
            <a:r>
              <a:rPr lang="en-GB" sz="2400"/>
              <a:t>(inappropriate prescribing can be defined as prescribing drugs whose use should be avoided because their risk outweighs their potential benefit) - may lead to cumulative effect – </a:t>
            </a:r>
            <a:r>
              <a:rPr lang="en-GB" sz="2400" b="1">
                <a:solidFill>
                  <a:srgbClr val="203864"/>
                </a:solidFill>
              </a:rPr>
              <a:t>TOXICITY (brain, kidneys, CV system, liver)</a:t>
            </a:r>
          </a:p>
          <a:p>
            <a:pPr lvl="0">
              <a:lnSpc>
                <a:spcPct val="100000"/>
              </a:lnSpc>
            </a:pPr>
            <a:endParaRPr lang="en-GB" sz="2400"/>
          </a:p>
          <a:p>
            <a:pPr lvl="0">
              <a:lnSpc>
                <a:spcPct val="100000"/>
              </a:lnSpc>
            </a:pPr>
            <a:r>
              <a:rPr lang="en-GB" sz="2400" b="1">
                <a:solidFill>
                  <a:srgbClr val="203864"/>
                </a:solidFill>
              </a:rPr>
              <a:t>Underuse  or omission – </a:t>
            </a:r>
            <a:r>
              <a:rPr lang="en-GB" sz="2400"/>
              <a:t>may not get you treated for the specific condition</a:t>
            </a:r>
          </a:p>
          <a:p>
            <a:pPr lvl="0">
              <a:lnSpc>
                <a:spcPct val="100000"/>
              </a:lnSpc>
            </a:pPr>
            <a:endParaRPr lang="en-GB" sz="2600" b="1">
              <a:solidFill>
                <a:srgbClr val="203864"/>
              </a:solidFill>
            </a:endParaRPr>
          </a:p>
          <a:p>
            <a:pPr lvl="0">
              <a:lnSpc>
                <a:spcPct val="70000"/>
              </a:lnSpc>
            </a:pPr>
            <a:endParaRPr lang="en-GB" sz="2600" b="1">
              <a:solidFill>
                <a:srgbClr val="203864"/>
              </a:solidFill>
            </a:endParaRPr>
          </a:p>
          <a:p>
            <a:pPr lvl="0">
              <a:lnSpc>
                <a:spcPct val="70000"/>
              </a:lnSpc>
            </a:pPr>
            <a:endParaRPr lang="en-GB" sz="2600"/>
          </a:p>
          <a:p>
            <a:pPr lvl="0">
              <a:lnSpc>
                <a:spcPct val="70000"/>
              </a:lnSpc>
            </a:pPr>
            <a:endParaRPr lang="en-GB" sz="2600"/>
          </a:p>
        </p:txBody>
      </p:sp>
      <p:pic>
        <p:nvPicPr>
          <p:cNvPr id="4" name="Picture 3">
            <a:extLst>
              <a:ext uri="{FF2B5EF4-FFF2-40B4-BE49-F238E27FC236}">
                <a16:creationId xmlns:a16="http://schemas.microsoft.com/office/drawing/2014/main" id="{E652F236-A233-4B35-F300-8E1C8BF3BCA0}"/>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B753FD9-CEBB-4150-ED7E-02EF3AEA5BB6}"/>
              </a:ext>
            </a:extLst>
          </p:cNvPr>
          <p:cNvSpPr txBox="1">
            <a:spLocks noGrp="1"/>
          </p:cNvSpPr>
          <p:nvPr>
            <p:ph idx="1"/>
          </p:nvPr>
        </p:nvSpPr>
        <p:spPr>
          <a:xfrm>
            <a:off x="191073" y="232010"/>
            <a:ext cx="12000923" cy="6513609"/>
          </a:xfrm>
        </p:spPr>
        <p:txBody>
          <a:bodyPr/>
          <a:lstStyle/>
          <a:p>
            <a:pPr lvl="0">
              <a:lnSpc>
                <a:spcPct val="70000"/>
              </a:lnSpc>
            </a:pPr>
            <a:endParaRPr lang="en-GB" sz="2400" b="1">
              <a:solidFill>
                <a:srgbClr val="203864"/>
              </a:solidFill>
            </a:endParaRPr>
          </a:p>
          <a:p>
            <a:pPr lvl="0">
              <a:lnSpc>
                <a:spcPct val="70000"/>
              </a:lnSpc>
            </a:pPr>
            <a:endParaRPr lang="en-GB" sz="2400" b="1">
              <a:solidFill>
                <a:srgbClr val="203864"/>
              </a:solidFill>
            </a:endParaRPr>
          </a:p>
          <a:p>
            <a:pPr lvl="0">
              <a:lnSpc>
                <a:spcPct val="100000"/>
              </a:lnSpc>
            </a:pPr>
            <a:endParaRPr lang="en-GB" sz="2400" b="1">
              <a:solidFill>
                <a:srgbClr val="203864"/>
              </a:solidFill>
            </a:endParaRPr>
          </a:p>
          <a:p>
            <a:pPr lvl="0">
              <a:lnSpc>
                <a:spcPct val="100000"/>
              </a:lnSpc>
            </a:pPr>
            <a:r>
              <a:rPr lang="en-GB" sz="2400" b="1">
                <a:solidFill>
                  <a:srgbClr val="203864"/>
                </a:solidFill>
              </a:rPr>
              <a:t>It doesn’t work!!! </a:t>
            </a:r>
            <a:r>
              <a:rPr lang="en-GB" sz="2400"/>
              <a:t>–  the same drug and the same amount of it can take longer to take its effect when we are older…wait for it… </a:t>
            </a:r>
            <a:r>
              <a:rPr lang="en-GB" sz="2400" b="1">
                <a:solidFill>
                  <a:srgbClr val="203864"/>
                </a:solidFill>
              </a:rPr>
              <a:t>don’t take another pill </a:t>
            </a:r>
            <a:r>
              <a:rPr lang="en-GB" sz="2400"/>
              <a:t>– </a:t>
            </a:r>
            <a:r>
              <a:rPr lang="en-GB" sz="2400" b="1">
                <a:solidFill>
                  <a:srgbClr val="203864"/>
                </a:solidFill>
              </a:rPr>
              <a:t>TOXICITY (brain, kidneys, CV system, liver).</a:t>
            </a:r>
          </a:p>
          <a:p>
            <a:pPr lvl="0">
              <a:lnSpc>
                <a:spcPct val="100000"/>
              </a:lnSpc>
            </a:pPr>
            <a:endParaRPr lang="en-GB" sz="2400" b="1">
              <a:solidFill>
                <a:srgbClr val="203864"/>
              </a:solidFill>
              <a:latin typeface="Calibri" pitchFamily="34"/>
              <a:cs typeface="Calibri" pitchFamily="34"/>
            </a:endParaRPr>
          </a:p>
          <a:p>
            <a:pPr lvl="0">
              <a:lnSpc>
                <a:spcPct val="100000"/>
              </a:lnSpc>
            </a:pPr>
            <a:r>
              <a:rPr lang="en-GB" sz="2400" b="1">
                <a:solidFill>
                  <a:srgbClr val="203864"/>
                </a:solidFill>
                <a:latin typeface="Calibri" pitchFamily="34"/>
                <a:cs typeface="Calibri" pitchFamily="34"/>
              </a:rPr>
              <a:t>Diuretics</a:t>
            </a:r>
          </a:p>
          <a:p>
            <a:pPr lvl="0">
              <a:lnSpc>
                <a:spcPct val="100000"/>
              </a:lnSpc>
            </a:pPr>
            <a:endParaRPr lang="en-GB" sz="2400" b="1">
              <a:solidFill>
                <a:srgbClr val="203864"/>
              </a:solidFill>
              <a:latin typeface="Calibri" pitchFamily="34"/>
              <a:cs typeface="Calibri" pitchFamily="34"/>
            </a:endParaRPr>
          </a:p>
          <a:p>
            <a:pPr lvl="0">
              <a:lnSpc>
                <a:spcPct val="100000"/>
              </a:lnSpc>
            </a:pPr>
            <a:r>
              <a:rPr lang="en-GB" sz="2400">
                <a:latin typeface="Calibri" pitchFamily="34"/>
                <a:cs typeface="Calibri" pitchFamily="34"/>
              </a:rPr>
              <a:t>A study showed that </a:t>
            </a:r>
            <a:r>
              <a:rPr lang="en-GB" sz="2400" b="1">
                <a:solidFill>
                  <a:srgbClr val="203864"/>
                </a:solidFill>
                <a:latin typeface="Calibri" pitchFamily="34"/>
                <a:cs typeface="Calibri" pitchFamily="34"/>
              </a:rPr>
              <a:t>25% of the adverse drug reactions</a:t>
            </a:r>
            <a:r>
              <a:rPr lang="en-GB" sz="2400">
                <a:latin typeface="Calibri" pitchFamily="34"/>
                <a:cs typeface="Calibri" pitchFamily="34"/>
              </a:rPr>
              <a:t> reported in an older adult population were </a:t>
            </a:r>
            <a:r>
              <a:rPr lang="en-GB" sz="2400" b="1">
                <a:solidFill>
                  <a:srgbClr val="203864"/>
                </a:solidFill>
                <a:latin typeface="Calibri" pitchFamily="34"/>
                <a:cs typeface="Calibri" pitchFamily="34"/>
              </a:rPr>
              <a:t>related to diuretic therapy,</a:t>
            </a:r>
            <a:r>
              <a:rPr lang="en-GB" sz="2400">
                <a:latin typeface="Calibri" pitchFamily="34"/>
                <a:cs typeface="Calibri" pitchFamily="34"/>
              </a:rPr>
              <a:t> and all those admitted to hospital with </a:t>
            </a:r>
            <a:r>
              <a:rPr lang="en-GB" sz="2400" b="1">
                <a:solidFill>
                  <a:srgbClr val="203864"/>
                </a:solidFill>
                <a:latin typeface="Calibri" pitchFamily="34"/>
                <a:cs typeface="Calibri" pitchFamily="34"/>
              </a:rPr>
              <a:t>medication-related falls </a:t>
            </a:r>
            <a:r>
              <a:rPr lang="en-GB" sz="2400">
                <a:latin typeface="Calibri" pitchFamily="34"/>
                <a:cs typeface="Calibri" pitchFamily="34"/>
              </a:rPr>
              <a:t>were on diuretics.</a:t>
            </a:r>
          </a:p>
          <a:p>
            <a:pPr lvl="0">
              <a:lnSpc>
                <a:spcPct val="100000"/>
              </a:lnSpc>
            </a:pPr>
            <a:endParaRPr lang="en-GB" sz="2400">
              <a:latin typeface="Calibri" pitchFamily="34"/>
              <a:cs typeface="Calibri" pitchFamily="34"/>
            </a:endParaRPr>
          </a:p>
          <a:p>
            <a:pPr lvl="0">
              <a:lnSpc>
                <a:spcPct val="100000"/>
              </a:lnSpc>
            </a:pPr>
            <a:r>
              <a:rPr lang="en-GB" sz="2400">
                <a:latin typeface="Calibri" pitchFamily="34"/>
                <a:cs typeface="Calibri" pitchFamily="34"/>
              </a:rPr>
              <a:t>Dehydration of as little as </a:t>
            </a:r>
            <a:r>
              <a:rPr lang="en-GB" sz="2400" b="1">
                <a:solidFill>
                  <a:srgbClr val="203864"/>
                </a:solidFill>
                <a:latin typeface="Calibri" pitchFamily="34"/>
                <a:cs typeface="Calibri" pitchFamily="34"/>
              </a:rPr>
              <a:t>2% of total body water </a:t>
            </a:r>
            <a:r>
              <a:rPr lang="en-GB" sz="2400">
                <a:latin typeface="Calibri" pitchFamily="34"/>
                <a:cs typeface="Calibri" pitchFamily="34"/>
              </a:rPr>
              <a:t>can result in a significant </a:t>
            </a:r>
            <a:r>
              <a:rPr lang="en-GB" sz="2400" b="1">
                <a:solidFill>
                  <a:srgbClr val="203864"/>
                </a:solidFill>
                <a:latin typeface="Calibri" pitchFamily="34"/>
                <a:cs typeface="Calibri" pitchFamily="34"/>
              </a:rPr>
              <a:t>impairment in physical, visuomotor, psychomotor and cognitive performances.</a:t>
            </a:r>
          </a:p>
          <a:p>
            <a:pPr lvl="0">
              <a:lnSpc>
                <a:spcPct val="70000"/>
              </a:lnSpc>
            </a:pPr>
            <a:endParaRPr lang="en-GB" sz="1800" b="1">
              <a:solidFill>
                <a:srgbClr val="203864"/>
              </a:solidFill>
            </a:endParaRPr>
          </a:p>
        </p:txBody>
      </p:sp>
      <p:pic>
        <p:nvPicPr>
          <p:cNvPr id="3" name="Picture 4">
            <a:extLst>
              <a:ext uri="{FF2B5EF4-FFF2-40B4-BE49-F238E27FC236}">
                <a16:creationId xmlns:a16="http://schemas.microsoft.com/office/drawing/2014/main" id="{DD9413AB-9CBE-04DA-DF42-6D5890240FC9}"/>
              </a:ext>
            </a:extLst>
          </p:cNvPr>
          <p:cNvPicPr>
            <a:picLocks noChangeAspect="1"/>
          </p:cNvPicPr>
          <p:nvPr/>
        </p:nvPicPr>
        <p:blipFill>
          <a:blip r:embed="rId2"/>
          <a:stretch>
            <a:fillRect/>
          </a:stretch>
        </p:blipFill>
        <p:spPr>
          <a:xfrm>
            <a:off x="10529828" y="112379"/>
            <a:ext cx="1544412" cy="979441"/>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D87F-86CB-D5D6-91C0-BFB8EB091851}"/>
              </a:ext>
            </a:extLst>
          </p:cNvPr>
          <p:cNvSpPr txBox="1">
            <a:spLocks noGrp="1"/>
          </p:cNvSpPr>
          <p:nvPr>
            <p:ph type="title"/>
          </p:nvPr>
        </p:nvSpPr>
        <p:spPr>
          <a:xfrm>
            <a:off x="220717" y="365129"/>
            <a:ext cx="11133085" cy="1325559"/>
          </a:xfrm>
        </p:spPr>
        <p:txBody>
          <a:bodyPr/>
          <a:lstStyle/>
          <a:p>
            <a:pPr lvl="0"/>
            <a:r>
              <a:rPr lang="en-GB" b="1">
                <a:solidFill>
                  <a:srgbClr val="203864"/>
                </a:solidFill>
              </a:rPr>
              <a:t>Drug related effects in the older adults</a:t>
            </a:r>
          </a:p>
        </p:txBody>
      </p:sp>
      <p:sp>
        <p:nvSpPr>
          <p:cNvPr id="3" name="Content Placeholder 2">
            <a:extLst>
              <a:ext uri="{FF2B5EF4-FFF2-40B4-BE49-F238E27FC236}">
                <a16:creationId xmlns:a16="http://schemas.microsoft.com/office/drawing/2014/main" id="{469FBE81-BA91-6DC8-C07D-D10DDDB89FBA}"/>
              </a:ext>
            </a:extLst>
          </p:cNvPr>
          <p:cNvSpPr txBox="1">
            <a:spLocks noGrp="1"/>
          </p:cNvSpPr>
          <p:nvPr>
            <p:ph idx="1"/>
          </p:nvPr>
        </p:nvSpPr>
        <p:spPr>
          <a:xfrm>
            <a:off x="283774" y="1690689"/>
            <a:ext cx="11006961" cy="4978121"/>
          </a:xfrm>
        </p:spPr>
        <p:txBody>
          <a:bodyPr/>
          <a:lstStyle/>
          <a:p>
            <a:pPr lvl="0">
              <a:lnSpc>
                <a:spcPct val="70000"/>
              </a:lnSpc>
            </a:pPr>
            <a:endParaRPr lang="en-GB"/>
          </a:p>
          <a:p>
            <a:pPr lvl="0">
              <a:lnSpc>
                <a:spcPct val="70000"/>
              </a:lnSpc>
            </a:pPr>
            <a:r>
              <a:rPr lang="en-GB"/>
              <a:t>Analgesia &amp; increased sedation</a:t>
            </a:r>
          </a:p>
          <a:p>
            <a:pPr lvl="0">
              <a:lnSpc>
                <a:spcPct val="70000"/>
              </a:lnSpc>
            </a:pPr>
            <a:r>
              <a:rPr lang="en-GB"/>
              <a:t>Decreased BP, decreased heart rate</a:t>
            </a:r>
          </a:p>
          <a:p>
            <a:pPr lvl="0">
              <a:lnSpc>
                <a:spcPct val="70000"/>
              </a:lnSpc>
            </a:pPr>
            <a:r>
              <a:rPr lang="en-GB"/>
              <a:t>Vasoconstriction / vasodilatation – blood circulation not ideal</a:t>
            </a:r>
          </a:p>
          <a:p>
            <a:pPr lvl="0">
              <a:lnSpc>
                <a:spcPct val="70000"/>
              </a:lnSpc>
            </a:pPr>
            <a:r>
              <a:rPr lang="en-GB"/>
              <a:t>Psychomotor dysfunction, confusion</a:t>
            </a:r>
          </a:p>
          <a:p>
            <a:pPr lvl="0">
              <a:lnSpc>
                <a:spcPct val="70000"/>
              </a:lnSpc>
            </a:pPr>
            <a:r>
              <a:rPr lang="en-GB"/>
              <a:t>Sedation, slowed reaction time &amp; </a:t>
            </a:r>
            <a:r>
              <a:rPr lang="en-GB" b="1">
                <a:solidFill>
                  <a:srgbClr val="203864"/>
                </a:solidFill>
              </a:rPr>
              <a:t>LACK OF EXERCISE</a:t>
            </a:r>
          </a:p>
          <a:p>
            <a:pPr lvl="0">
              <a:lnSpc>
                <a:spcPct val="70000"/>
              </a:lnSpc>
            </a:pPr>
            <a:r>
              <a:rPr lang="en-GB"/>
              <a:t>Dizziness, worsened coordination</a:t>
            </a:r>
          </a:p>
          <a:p>
            <a:pPr lvl="0">
              <a:lnSpc>
                <a:spcPct val="70000"/>
              </a:lnSpc>
            </a:pPr>
            <a:r>
              <a:rPr lang="en-GB" b="1">
                <a:solidFill>
                  <a:srgbClr val="203864"/>
                </a:solidFill>
              </a:rPr>
              <a:t>Massively increased risk of falls!!!!!</a:t>
            </a:r>
          </a:p>
          <a:p>
            <a:pPr lvl="0">
              <a:lnSpc>
                <a:spcPct val="70000"/>
              </a:lnSpc>
            </a:pPr>
            <a:endParaRPr lang="en-GB" b="1">
              <a:solidFill>
                <a:srgbClr val="203864"/>
              </a:solidFill>
            </a:endParaRPr>
          </a:p>
          <a:p>
            <a:pPr lvl="0">
              <a:lnSpc>
                <a:spcPct val="70000"/>
              </a:lnSpc>
            </a:pPr>
            <a:endParaRPr lang="en-GB" b="1">
              <a:solidFill>
                <a:srgbClr val="203864"/>
              </a:solidFill>
            </a:endParaRPr>
          </a:p>
          <a:p>
            <a:pPr lvl="0">
              <a:lnSpc>
                <a:spcPct val="70000"/>
              </a:lnSpc>
            </a:pPr>
            <a:r>
              <a:rPr lang="en-GB"/>
              <a:t>More regular blood tests by the GP might be desirable.</a:t>
            </a:r>
          </a:p>
          <a:p>
            <a:pPr lvl="0">
              <a:lnSpc>
                <a:spcPct val="70000"/>
              </a:lnSpc>
            </a:pPr>
            <a:endParaRPr lang="en-GB" b="1">
              <a:solidFill>
                <a:srgbClr val="203864"/>
              </a:solidFill>
            </a:endParaRPr>
          </a:p>
        </p:txBody>
      </p:sp>
      <p:pic>
        <p:nvPicPr>
          <p:cNvPr id="4" name="Picture 3">
            <a:extLst>
              <a:ext uri="{FF2B5EF4-FFF2-40B4-BE49-F238E27FC236}">
                <a16:creationId xmlns:a16="http://schemas.microsoft.com/office/drawing/2014/main" id="{535EF031-8AFC-1B30-805C-8C99663039D8}"/>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83">
    <p:bg>
      <p:bgPr>
        <a:solidFill>
          <a:srgbClr val="FFFFFF"/>
        </a:solidFill>
        <a:effectLst/>
      </p:bgPr>
    </p:bg>
    <p:spTree>
      <p:nvGrpSpPr>
        <p:cNvPr id="1" name=""/>
        <p:cNvGrpSpPr/>
        <p:nvPr/>
      </p:nvGrpSpPr>
      <p:grpSpPr>
        <a:xfrm>
          <a:off x="0" y="0"/>
          <a:ext cx="0" cy="0"/>
          <a:chOff x="0" y="0"/>
          <a:chExt cx="0" cy="0"/>
        </a:xfrm>
      </p:grpSpPr>
      <p:sp>
        <p:nvSpPr>
          <p:cNvPr id="2" name="Freeform: Shape 13">
            <a:extLst>
              <a:ext uri="{FF2B5EF4-FFF2-40B4-BE49-F238E27FC236}">
                <a16:creationId xmlns:a16="http://schemas.microsoft.com/office/drawing/2014/main" id="{39CD2456-1558-39B3-D500-4B764EADB54A}"/>
              </a:ext>
            </a:extLst>
          </p:cNvPr>
          <p:cNvSpPr>
            <a:spLocks noMove="1" noResize="1"/>
          </p:cNvSpPr>
          <p:nvPr/>
        </p:nvSpPr>
        <p:spPr>
          <a:xfrm>
            <a:off x="0" y="5367912"/>
            <a:ext cx="9161026" cy="1490097"/>
          </a:xfrm>
          <a:custGeom>
            <a:avLst/>
            <a:gdLst>
              <a:gd name="f0" fmla="val 10800000"/>
              <a:gd name="f1" fmla="val 5400000"/>
              <a:gd name="f2" fmla="val 180"/>
              <a:gd name="f3" fmla="val w"/>
              <a:gd name="f4" fmla="val h"/>
              <a:gd name="f5" fmla="val 0"/>
              <a:gd name="f6" fmla="val 9161029"/>
              <a:gd name="f7" fmla="val 1490093"/>
              <a:gd name="f8" fmla="val 2046494"/>
              <a:gd name="f9" fmla="val 2496613"/>
              <a:gd name="f10" fmla="val 3235839"/>
              <a:gd name="f11" fmla="val 8470921"/>
              <a:gd name="f12" fmla="+- 0 0 -90"/>
              <a:gd name="f13" fmla="*/ f3 1 9161029"/>
              <a:gd name="f14" fmla="*/ f4 1 1490093"/>
              <a:gd name="f15" fmla="val f5"/>
              <a:gd name="f16" fmla="val f6"/>
              <a:gd name="f17" fmla="val f7"/>
              <a:gd name="f18" fmla="*/ f12 f0 1"/>
              <a:gd name="f19" fmla="+- f17 0 f15"/>
              <a:gd name="f20" fmla="+- f16 0 f15"/>
              <a:gd name="f21" fmla="*/ f18 1 f2"/>
              <a:gd name="f22" fmla="*/ f20 1 9161029"/>
              <a:gd name="f23" fmla="*/ f19 1 1490093"/>
              <a:gd name="f24" fmla="*/ 0 f20 1"/>
              <a:gd name="f25" fmla="*/ 0 f19 1"/>
              <a:gd name="f26" fmla="*/ 2046494 f20 1"/>
              <a:gd name="f27" fmla="*/ 2496613 f20 1"/>
              <a:gd name="f28" fmla="*/ 3235839 f20 1"/>
              <a:gd name="f29" fmla="*/ 9161029 f20 1"/>
              <a:gd name="f30" fmla="*/ 8470921 f20 1"/>
              <a:gd name="f31" fmla="*/ 1490093 f19 1"/>
              <a:gd name="f32" fmla="+- f21 0 f1"/>
              <a:gd name="f33" fmla="*/ f24 1 9161029"/>
              <a:gd name="f34" fmla="*/ f25 1 1490093"/>
              <a:gd name="f35" fmla="*/ f26 1 9161029"/>
              <a:gd name="f36" fmla="*/ f27 1 9161029"/>
              <a:gd name="f37" fmla="*/ f28 1 9161029"/>
              <a:gd name="f38" fmla="*/ f29 1 9161029"/>
              <a:gd name="f39" fmla="*/ f30 1 9161029"/>
              <a:gd name="f40" fmla="*/ f31 1 1490093"/>
              <a:gd name="f41" fmla="*/ f15 1 f22"/>
              <a:gd name="f42" fmla="*/ f16 1 f22"/>
              <a:gd name="f43" fmla="*/ f15 1 f23"/>
              <a:gd name="f44" fmla="*/ f17 1 f23"/>
              <a:gd name="f45" fmla="*/ f33 1 f22"/>
              <a:gd name="f46" fmla="*/ f34 1 f23"/>
              <a:gd name="f47" fmla="*/ f35 1 f22"/>
              <a:gd name="f48" fmla="*/ f36 1 f22"/>
              <a:gd name="f49" fmla="*/ f37 1 f22"/>
              <a:gd name="f50" fmla="*/ f38 1 f22"/>
              <a:gd name="f51" fmla="*/ f39 1 f22"/>
              <a:gd name="f52" fmla="*/ f40 1 f23"/>
              <a:gd name="f53" fmla="*/ f41 f13 1"/>
              <a:gd name="f54" fmla="*/ f42 f13 1"/>
              <a:gd name="f55" fmla="*/ f44 f14 1"/>
              <a:gd name="f56" fmla="*/ f43 f14 1"/>
              <a:gd name="f57" fmla="*/ f45 f13 1"/>
              <a:gd name="f58" fmla="*/ f46 f14 1"/>
              <a:gd name="f59" fmla="*/ f47 f13 1"/>
              <a:gd name="f60" fmla="*/ f48 f13 1"/>
              <a:gd name="f61" fmla="*/ f49 f13 1"/>
              <a:gd name="f62" fmla="*/ f50 f13 1"/>
              <a:gd name="f63" fmla="*/ f51 f13 1"/>
              <a:gd name="f64" fmla="*/ f52 f14 1"/>
            </a:gdLst>
            <a:ahLst/>
            <a:cxnLst>
              <a:cxn ang="3cd4">
                <a:pos x="hc" y="t"/>
              </a:cxn>
              <a:cxn ang="0">
                <a:pos x="r" y="vc"/>
              </a:cxn>
              <a:cxn ang="cd4">
                <a:pos x="hc" y="b"/>
              </a:cxn>
              <a:cxn ang="cd2">
                <a:pos x="l" y="vc"/>
              </a:cxn>
              <a:cxn ang="f32">
                <a:pos x="f57" y="f58"/>
              </a:cxn>
              <a:cxn ang="f32">
                <a:pos x="f59" y="f58"/>
              </a:cxn>
              <a:cxn ang="f32">
                <a:pos x="f60" y="f58"/>
              </a:cxn>
              <a:cxn ang="f32">
                <a:pos x="f61" y="f58"/>
              </a:cxn>
              <a:cxn ang="f32">
                <a:pos x="f62" y="f58"/>
              </a:cxn>
              <a:cxn ang="f32">
                <a:pos x="f63" y="f64"/>
              </a:cxn>
              <a:cxn ang="f32">
                <a:pos x="f57" y="f64"/>
              </a:cxn>
            </a:cxnLst>
            <a:rect l="f53" t="f56" r="f54" b="f55"/>
            <a:pathLst>
              <a:path w="9161029" h="1490093">
                <a:moveTo>
                  <a:pt x="f5" y="f5"/>
                </a:moveTo>
                <a:lnTo>
                  <a:pt x="f8" y="f5"/>
                </a:lnTo>
                <a:lnTo>
                  <a:pt x="f9" y="f5"/>
                </a:lnTo>
                <a:lnTo>
                  <a:pt x="f10" y="f5"/>
                </a:lnTo>
                <a:lnTo>
                  <a:pt x="f6" y="f5"/>
                </a:lnTo>
                <a:lnTo>
                  <a:pt x="f11" y="f7"/>
                </a:lnTo>
                <a:lnTo>
                  <a:pt x="f5" y="f7"/>
                </a:lnTo>
                <a:close/>
              </a:path>
            </a:pathLst>
          </a:custGeom>
          <a:solidFill>
            <a:srgbClr val="7F7F7F">
              <a:alpha val="4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5">
            <a:extLst>
              <a:ext uri="{FF2B5EF4-FFF2-40B4-BE49-F238E27FC236}">
                <a16:creationId xmlns:a16="http://schemas.microsoft.com/office/drawing/2014/main" id="{061692FD-31FB-57F8-E005-597962E1B841}"/>
              </a:ext>
            </a:extLst>
          </p:cNvPr>
          <p:cNvSpPr>
            <a:spLocks noMove="1" noResize="1"/>
          </p:cNvSpPr>
          <p:nvPr/>
        </p:nvSpPr>
        <p:spPr>
          <a:xfrm>
            <a:off x="8763033" y="5367912"/>
            <a:ext cx="3428963" cy="1490097"/>
          </a:xfrm>
          <a:custGeom>
            <a:avLst/>
            <a:gdLst>
              <a:gd name="f0" fmla="val 10800000"/>
              <a:gd name="f1" fmla="val 5400000"/>
              <a:gd name="f2" fmla="val 180"/>
              <a:gd name="f3" fmla="val w"/>
              <a:gd name="f4" fmla="val h"/>
              <a:gd name="f5" fmla="val 0"/>
              <a:gd name="f6" fmla="val 3428963"/>
              <a:gd name="f7" fmla="val 1490093"/>
              <a:gd name="f8" fmla="val 690108"/>
              <a:gd name="f9" fmla="+- 0 0 -90"/>
              <a:gd name="f10" fmla="*/ f3 1 3428963"/>
              <a:gd name="f11" fmla="*/ f4 1 1490093"/>
              <a:gd name="f12" fmla="val f5"/>
              <a:gd name="f13" fmla="val f6"/>
              <a:gd name="f14" fmla="val f7"/>
              <a:gd name="f15" fmla="*/ f9 f0 1"/>
              <a:gd name="f16" fmla="+- f14 0 f12"/>
              <a:gd name="f17" fmla="+- f13 0 f12"/>
              <a:gd name="f18" fmla="*/ f15 1 f2"/>
              <a:gd name="f19" fmla="*/ f17 1 3428963"/>
              <a:gd name="f20" fmla="*/ f16 1 1490093"/>
              <a:gd name="f21" fmla="*/ 690108 f17 1"/>
              <a:gd name="f22" fmla="*/ 0 f16 1"/>
              <a:gd name="f23" fmla="*/ 3428963 f17 1"/>
              <a:gd name="f24" fmla="*/ 1490093 f16 1"/>
              <a:gd name="f25" fmla="*/ 0 f17 1"/>
              <a:gd name="f26" fmla="+- f18 0 f1"/>
              <a:gd name="f27" fmla="*/ f21 1 3428963"/>
              <a:gd name="f28" fmla="*/ f22 1 1490093"/>
              <a:gd name="f29" fmla="*/ f23 1 3428963"/>
              <a:gd name="f30" fmla="*/ f24 1 1490093"/>
              <a:gd name="f31" fmla="*/ f25 1 3428963"/>
              <a:gd name="f32" fmla="*/ f12 1 f19"/>
              <a:gd name="f33" fmla="*/ f13 1 f19"/>
              <a:gd name="f34" fmla="*/ f12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Lst>
            <a:rect l="f41" t="f44" r="f42" b="f43"/>
            <a:pathLst>
              <a:path w="3428963" h="1490093">
                <a:moveTo>
                  <a:pt x="f8" y="f5"/>
                </a:moveTo>
                <a:lnTo>
                  <a:pt x="f6" y="f5"/>
                </a:lnTo>
                <a:lnTo>
                  <a:pt x="f6" y="f7"/>
                </a:lnTo>
                <a:lnTo>
                  <a:pt x="f5" y="f7"/>
                </a:lnTo>
                <a:close/>
              </a:path>
            </a:pathLst>
          </a:custGeom>
          <a:solidFill>
            <a:srgbClr val="000000">
              <a:alpha val="7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4" descr="A close up of text on a white background&#10;&#10;Description generated with high confidence">
            <a:extLst>
              <a:ext uri="{FF2B5EF4-FFF2-40B4-BE49-F238E27FC236}">
                <a16:creationId xmlns:a16="http://schemas.microsoft.com/office/drawing/2014/main" id="{BC27A20E-D1B8-4B8B-1F27-AC53691FE146}"/>
              </a:ext>
            </a:extLst>
          </p:cNvPr>
          <p:cNvPicPr>
            <a:picLocks noChangeAspect="1"/>
          </p:cNvPicPr>
          <p:nvPr/>
        </p:nvPicPr>
        <p:blipFill>
          <a:blip r:embed="rId2"/>
          <a:stretch>
            <a:fillRect/>
          </a:stretch>
        </p:blipFill>
        <p:spPr>
          <a:xfrm>
            <a:off x="381003" y="642942"/>
            <a:ext cx="3997327" cy="2132015"/>
          </a:xfrm>
          <a:prstGeom prst="rect">
            <a:avLst/>
          </a:prstGeom>
          <a:noFill/>
          <a:ln cap="flat">
            <a:noFill/>
          </a:ln>
        </p:spPr>
      </p:pic>
      <p:pic>
        <p:nvPicPr>
          <p:cNvPr id="5" name="Picture 8">
            <a:extLst>
              <a:ext uri="{FF2B5EF4-FFF2-40B4-BE49-F238E27FC236}">
                <a16:creationId xmlns:a16="http://schemas.microsoft.com/office/drawing/2014/main" id="{00EA254E-0027-AF3D-80CA-0237C4CFD758}"/>
              </a:ext>
            </a:extLst>
          </p:cNvPr>
          <p:cNvPicPr>
            <a:picLocks noChangeAspect="1"/>
          </p:cNvPicPr>
          <p:nvPr/>
        </p:nvPicPr>
        <p:blipFill>
          <a:blip r:embed="rId3"/>
          <a:stretch>
            <a:fillRect/>
          </a:stretch>
        </p:blipFill>
        <p:spPr>
          <a:xfrm>
            <a:off x="0" y="2940957"/>
            <a:ext cx="3450771" cy="1708144"/>
          </a:xfrm>
          <a:prstGeom prst="rect">
            <a:avLst/>
          </a:prstGeom>
          <a:noFill/>
          <a:ln cap="flat">
            <a:noFill/>
          </a:ln>
        </p:spPr>
      </p:pic>
      <p:pic>
        <p:nvPicPr>
          <p:cNvPr id="6" name="Picture 5" descr="A close up of a logo&#10;&#10;Description generated with very high confidence">
            <a:extLst>
              <a:ext uri="{FF2B5EF4-FFF2-40B4-BE49-F238E27FC236}">
                <a16:creationId xmlns:a16="http://schemas.microsoft.com/office/drawing/2014/main" id="{831DFD24-0977-D301-B704-4E234BA98FAF}"/>
              </a:ext>
            </a:extLst>
          </p:cNvPr>
          <p:cNvPicPr>
            <a:picLocks noChangeAspect="1"/>
          </p:cNvPicPr>
          <p:nvPr/>
        </p:nvPicPr>
        <p:blipFill>
          <a:blip r:embed="rId4"/>
          <a:stretch>
            <a:fillRect/>
          </a:stretch>
        </p:blipFill>
        <p:spPr>
          <a:xfrm>
            <a:off x="9161026" y="642942"/>
            <a:ext cx="2153082" cy="1649403"/>
          </a:xfrm>
          <a:prstGeom prst="rect">
            <a:avLst/>
          </a:prstGeom>
          <a:noFill/>
          <a:ln cap="flat">
            <a:noFill/>
          </a:ln>
        </p:spPr>
      </p:pic>
      <p:pic>
        <p:nvPicPr>
          <p:cNvPr id="7" name="Picture 4">
            <a:extLst>
              <a:ext uri="{FF2B5EF4-FFF2-40B4-BE49-F238E27FC236}">
                <a16:creationId xmlns:a16="http://schemas.microsoft.com/office/drawing/2014/main" id="{FA70D930-AAAD-1F7C-AD40-CCE366E7D6F6}"/>
              </a:ext>
            </a:extLst>
          </p:cNvPr>
          <p:cNvPicPr>
            <a:picLocks noChangeAspect="1"/>
          </p:cNvPicPr>
          <p:nvPr/>
        </p:nvPicPr>
        <p:blipFill>
          <a:blip r:embed="rId5"/>
          <a:stretch>
            <a:fillRect/>
          </a:stretch>
        </p:blipFill>
        <p:spPr>
          <a:xfrm>
            <a:off x="4963884" y="76196"/>
            <a:ext cx="3581055" cy="2940052"/>
          </a:xfrm>
          <a:prstGeom prst="rect">
            <a:avLst/>
          </a:prstGeom>
          <a:noFill/>
          <a:ln cap="flat">
            <a:noFill/>
          </a:ln>
        </p:spPr>
      </p:pic>
      <p:pic>
        <p:nvPicPr>
          <p:cNvPr id="8" name="Picture 6">
            <a:extLst>
              <a:ext uri="{FF2B5EF4-FFF2-40B4-BE49-F238E27FC236}">
                <a16:creationId xmlns:a16="http://schemas.microsoft.com/office/drawing/2014/main" id="{C4BF3DC1-6E14-5023-C90A-585457939CAA}"/>
              </a:ext>
            </a:extLst>
          </p:cNvPr>
          <p:cNvPicPr>
            <a:picLocks noChangeAspect="1"/>
          </p:cNvPicPr>
          <p:nvPr/>
        </p:nvPicPr>
        <p:blipFill>
          <a:blip r:embed="rId6"/>
          <a:stretch>
            <a:fillRect/>
          </a:stretch>
        </p:blipFill>
        <p:spPr>
          <a:xfrm>
            <a:off x="2989831" y="3164454"/>
            <a:ext cx="3106171" cy="1331338"/>
          </a:xfrm>
          <a:prstGeom prst="rect">
            <a:avLst/>
          </a:prstGeom>
          <a:noFill/>
          <a:ln cap="flat">
            <a:noFill/>
          </a:ln>
        </p:spPr>
      </p:pic>
      <p:pic>
        <p:nvPicPr>
          <p:cNvPr id="9" name="Picture 5">
            <a:extLst>
              <a:ext uri="{FF2B5EF4-FFF2-40B4-BE49-F238E27FC236}">
                <a16:creationId xmlns:a16="http://schemas.microsoft.com/office/drawing/2014/main" id="{1C7A04B0-62E4-3F94-3A7B-FCE57033EED9}"/>
              </a:ext>
            </a:extLst>
          </p:cNvPr>
          <p:cNvPicPr>
            <a:picLocks noChangeAspect="1"/>
          </p:cNvPicPr>
          <p:nvPr/>
        </p:nvPicPr>
        <p:blipFill>
          <a:blip r:embed="rId7"/>
          <a:stretch>
            <a:fillRect/>
          </a:stretch>
        </p:blipFill>
        <p:spPr>
          <a:xfrm>
            <a:off x="6350562" y="2789230"/>
            <a:ext cx="2207014" cy="2087566"/>
          </a:xfrm>
          <a:prstGeom prst="rect">
            <a:avLst/>
          </a:prstGeom>
          <a:noFill/>
          <a:ln cap="flat">
            <a:noFill/>
          </a:ln>
        </p:spPr>
      </p:pic>
      <p:pic>
        <p:nvPicPr>
          <p:cNvPr id="10" name="Picture 7">
            <a:extLst>
              <a:ext uri="{FF2B5EF4-FFF2-40B4-BE49-F238E27FC236}">
                <a16:creationId xmlns:a16="http://schemas.microsoft.com/office/drawing/2014/main" id="{976CF768-345F-D6D7-CC77-56CB11C8FD50}"/>
              </a:ext>
            </a:extLst>
          </p:cNvPr>
          <p:cNvPicPr>
            <a:picLocks noChangeAspect="1"/>
          </p:cNvPicPr>
          <p:nvPr/>
        </p:nvPicPr>
        <p:blipFill>
          <a:blip r:embed="rId8"/>
          <a:stretch>
            <a:fillRect/>
          </a:stretch>
        </p:blipFill>
        <p:spPr>
          <a:xfrm>
            <a:off x="8557576" y="2533646"/>
            <a:ext cx="3178170" cy="2592954"/>
          </a:xfrm>
          <a:prstGeom prst="rect">
            <a:avLst/>
          </a:prstGeom>
          <a:noFill/>
          <a:ln cap="flat">
            <a:noFill/>
          </a:ln>
        </p:spPr>
      </p:pic>
      <p:sp>
        <p:nvSpPr>
          <p:cNvPr id="11" name="Title 1">
            <a:extLst>
              <a:ext uri="{FF2B5EF4-FFF2-40B4-BE49-F238E27FC236}">
                <a16:creationId xmlns:a16="http://schemas.microsoft.com/office/drawing/2014/main" id="{299CF941-8666-4D51-F77D-2AC3890F4664}"/>
              </a:ext>
            </a:extLst>
          </p:cNvPr>
          <p:cNvSpPr txBox="1">
            <a:spLocks noGrp="1"/>
          </p:cNvSpPr>
          <p:nvPr>
            <p:ph type="title"/>
          </p:nvPr>
        </p:nvSpPr>
        <p:spPr>
          <a:xfrm>
            <a:off x="0" y="5367912"/>
            <a:ext cx="8557576" cy="1413891"/>
          </a:xfrm>
        </p:spPr>
        <p:txBody>
          <a:bodyPr anchorCtr="1">
            <a:normAutofit/>
          </a:bodyPr>
          <a:lstStyle/>
          <a:p>
            <a:pPr lvl="0"/>
            <a:br>
              <a:rPr lang="en-US" sz="1000" b="1"/>
            </a:br>
            <a:br>
              <a:rPr lang="en-US" sz="1000" b="1"/>
            </a:br>
            <a:br>
              <a:rPr lang="en-US" sz="1800" b="1">
                <a:latin typeface="Calibri"/>
              </a:rPr>
            </a:br>
            <a:br>
              <a:rPr lang="en-US" sz="4000" b="1">
                <a:solidFill>
                  <a:srgbClr val="002060"/>
                </a:solidFill>
                <a:latin typeface="Calibri"/>
              </a:rPr>
            </a:br>
            <a:r>
              <a:rPr lang="en-US" sz="4000" b="1">
                <a:solidFill>
                  <a:srgbClr val="002060"/>
                </a:solidFill>
                <a:latin typeface="Calibri"/>
              </a:rPr>
              <a:t>Talk 2. </a:t>
            </a:r>
            <a:r>
              <a:rPr lang="en-GB" sz="4000" b="1">
                <a:solidFill>
                  <a:srgbClr val="002060"/>
                </a:solidFill>
                <a:latin typeface="Calibri"/>
              </a:rPr>
              <a:t>Nutritional needs while ageing</a:t>
            </a:r>
            <a:br>
              <a:rPr lang="en-GB" sz="1800" b="1">
                <a:latin typeface="Calibri"/>
              </a:rPr>
            </a:br>
            <a:br>
              <a:rPr lang="en-US" sz="1800" b="1">
                <a:latin typeface="Calibri"/>
              </a:rPr>
            </a:br>
            <a:endParaRPr lang="en-US" sz="1800" b="1">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EEE4-A22D-C9E7-CAA4-611641B03CB2}"/>
              </a:ext>
            </a:extLst>
          </p:cNvPr>
          <p:cNvSpPr txBox="1">
            <a:spLocks noGrp="1"/>
          </p:cNvSpPr>
          <p:nvPr>
            <p:ph type="title"/>
          </p:nvPr>
        </p:nvSpPr>
        <p:spPr>
          <a:xfrm>
            <a:off x="117756" y="112379"/>
            <a:ext cx="10515600" cy="1772692"/>
          </a:xfrm>
        </p:spPr>
        <p:txBody>
          <a:bodyPr/>
          <a:lstStyle/>
          <a:p>
            <a:pPr lvl="0"/>
            <a:r>
              <a:rPr lang="en-GB" b="1">
                <a:solidFill>
                  <a:srgbClr val="203864"/>
                </a:solidFill>
              </a:rPr>
              <a:t>Accumulation of </a:t>
            </a:r>
            <a:r>
              <a:rPr lang="en-GB" b="1" u="sng">
                <a:solidFill>
                  <a:srgbClr val="203864"/>
                </a:solidFill>
              </a:rPr>
              <a:t>age related changes </a:t>
            </a:r>
            <a:r>
              <a:rPr lang="en-GB" b="1">
                <a:solidFill>
                  <a:srgbClr val="203864"/>
                </a:solidFill>
              </a:rPr>
              <a:t>results:</a:t>
            </a:r>
          </a:p>
        </p:txBody>
      </p:sp>
      <p:sp>
        <p:nvSpPr>
          <p:cNvPr id="3" name="Content Placeholder 2">
            <a:extLst>
              <a:ext uri="{FF2B5EF4-FFF2-40B4-BE49-F238E27FC236}">
                <a16:creationId xmlns:a16="http://schemas.microsoft.com/office/drawing/2014/main" id="{10D993DD-9ECD-9077-AF80-3B6B9FB62140}"/>
              </a:ext>
            </a:extLst>
          </p:cNvPr>
          <p:cNvSpPr txBox="1">
            <a:spLocks noGrp="1"/>
          </p:cNvSpPr>
          <p:nvPr>
            <p:ph idx="1"/>
          </p:nvPr>
        </p:nvSpPr>
        <p:spPr>
          <a:xfrm>
            <a:off x="595310" y="1684964"/>
            <a:ext cx="5181603" cy="4715835"/>
          </a:xfrm>
        </p:spPr>
        <p:txBody>
          <a:bodyPr/>
          <a:lstStyle/>
          <a:p>
            <a:pPr lvl="0">
              <a:lnSpc>
                <a:spcPct val="100000"/>
              </a:lnSpc>
              <a:spcBef>
                <a:spcPts val="800"/>
              </a:spcBef>
            </a:pPr>
            <a:r>
              <a:rPr lang="en-GB" sz="2400" b="1">
                <a:solidFill>
                  <a:srgbClr val="203864"/>
                </a:solidFill>
              </a:rPr>
              <a:t>Drugs take longer to act and stay for longer </a:t>
            </a:r>
            <a:r>
              <a:rPr lang="cs-CZ" sz="2400"/>
              <a:t>(2– 3</a:t>
            </a:r>
            <a:r>
              <a:rPr lang="en-GB" sz="2400"/>
              <a:t> times</a:t>
            </a:r>
            <a:r>
              <a:rPr lang="cs-CZ" sz="2400"/>
              <a:t>)</a:t>
            </a:r>
            <a:endParaRPr lang="en-GB" sz="2400"/>
          </a:p>
          <a:p>
            <a:pPr lvl="0">
              <a:lnSpc>
                <a:spcPct val="100000"/>
              </a:lnSpc>
              <a:spcBef>
                <a:spcPts val="800"/>
              </a:spcBef>
            </a:pPr>
            <a:endParaRPr lang="cs-CZ" sz="2400"/>
          </a:p>
          <a:p>
            <a:pPr lvl="0">
              <a:lnSpc>
                <a:spcPct val="100000"/>
              </a:lnSpc>
              <a:spcBef>
                <a:spcPts val="800"/>
              </a:spcBef>
            </a:pPr>
            <a:r>
              <a:rPr lang="en-GB" sz="2400"/>
              <a:t>Drugs </a:t>
            </a:r>
            <a:r>
              <a:rPr lang="en-GB" sz="2400" b="1">
                <a:solidFill>
                  <a:srgbClr val="203864"/>
                </a:solidFill>
              </a:rPr>
              <a:t>accumulation &amp; drug to drug interaction</a:t>
            </a:r>
          </a:p>
          <a:p>
            <a:pPr lvl="0">
              <a:lnSpc>
                <a:spcPct val="100000"/>
              </a:lnSpc>
              <a:spcBef>
                <a:spcPts val="800"/>
              </a:spcBef>
            </a:pPr>
            <a:endParaRPr lang="cs-CZ" sz="2400" b="1">
              <a:solidFill>
                <a:srgbClr val="203864"/>
              </a:solidFill>
            </a:endParaRPr>
          </a:p>
          <a:p>
            <a:pPr lvl="0">
              <a:lnSpc>
                <a:spcPct val="100000"/>
              </a:lnSpc>
              <a:spcBef>
                <a:spcPts val="800"/>
              </a:spcBef>
            </a:pPr>
            <a:r>
              <a:rPr lang="en-GB" sz="2400" b="1">
                <a:solidFill>
                  <a:srgbClr val="203864"/>
                </a:solidFill>
              </a:rPr>
              <a:t>Increased sedation </a:t>
            </a:r>
            <a:r>
              <a:rPr lang="en-GB" sz="2400"/>
              <a:t>effect</a:t>
            </a:r>
          </a:p>
          <a:p>
            <a:pPr lvl="0">
              <a:lnSpc>
                <a:spcPct val="100000"/>
              </a:lnSpc>
              <a:spcBef>
                <a:spcPts val="800"/>
              </a:spcBef>
            </a:pPr>
            <a:endParaRPr lang="cs-CZ" sz="2400"/>
          </a:p>
          <a:p>
            <a:pPr lvl="0">
              <a:lnSpc>
                <a:spcPct val="100000"/>
              </a:lnSpc>
              <a:spcBef>
                <a:spcPts val="800"/>
              </a:spcBef>
            </a:pPr>
            <a:r>
              <a:rPr lang="en-GB" sz="2400" b="1">
                <a:solidFill>
                  <a:srgbClr val="203864"/>
                </a:solidFill>
              </a:rPr>
              <a:t>Increased risk of falls</a:t>
            </a:r>
            <a:r>
              <a:rPr lang="en-GB" sz="2400"/>
              <a:t> and </a:t>
            </a:r>
            <a:r>
              <a:rPr lang="en-GB" sz="2400" b="1">
                <a:solidFill>
                  <a:srgbClr val="203864"/>
                </a:solidFill>
              </a:rPr>
              <a:t>fractures</a:t>
            </a:r>
          </a:p>
          <a:p>
            <a:pPr lvl="0">
              <a:lnSpc>
                <a:spcPct val="100000"/>
              </a:lnSpc>
              <a:spcBef>
                <a:spcPts val="800"/>
              </a:spcBef>
            </a:pPr>
            <a:endParaRPr lang="cs-CZ" sz="2400" b="1">
              <a:solidFill>
                <a:srgbClr val="203864"/>
              </a:solidFill>
            </a:endParaRPr>
          </a:p>
          <a:p>
            <a:pPr lvl="0">
              <a:lnSpc>
                <a:spcPct val="100000"/>
              </a:lnSpc>
            </a:pPr>
            <a:r>
              <a:rPr lang="en-GB" sz="2400" b="1">
                <a:solidFill>
                  <a:srgbClr val="203864"/>
                </a:solidFill>
              </a:rPr>
              <a:t>Cognitive dysfunction</a:t>
            </a:r>
          </a:p>
          <a:p>
            <a:pPr lvl="0">
              <a:lnSpc>
                <a:spcPct val="80000"/>
              </a:lnSpc>
            </a:pPr>
            <a:endParaRPr lang="en-GB"/>
          </a:p>
        </p:txBody>
      </p:sp>
      <p:sp>
        <p:nvSpPr>
          <p:cNvPr id="4" name="Content Placeholder 3">
            <a:extLst>
              <a:ext uri="{FF2B5EF4-FFF2-40B4-BE49-F238E27FC236}">
                <a16:creationId xmlns:a16="http://schemas.microsoft.com/office/drawing/2014/main" id="{9F818DA7-1BF0-158F-297E-08269F384554}"/>
              </a:ext>
            </a:extLst>
          </p:cNvPr>
          <p:cNvSpPr txBox="1">
            <a:spLocks noGrp="1"/>
          </p:cNvSpPr>
          <p:nvPr>
            <p:ph idx="2"/>
          </p:nvPr>
        </p:nvSpPr>
        <p:spPr>
          <a:xfrm>
            <a:off x="6120435" y="1684964"/>
            <a:ext cx="5181603" cy="4715835"/>
          </a:xfrm>
        </p:spPr>
        <p:txBody>
          <a:bodyPr/>
          <a:lstStyle/>
          <a:p>
            <a:pPr lvl="0">
              <a:lnSpc>
                <a:spcPct val="100000"/>
              </a:lnSpc>
              <a:spcBef>
                <a:spcPts val="800"/>
              </a:spcBef>
            </a:pPr>
            <a:r>
              <a:rPr lang="en-GB" sz="2400"/>
              <a:t>Dependence – </a:t>
            </a:r>
            <a:r>
              <a:rPr lang="en-GB" sz="2400" b="1">
                <a:solidFill>
                  <a:srgbClr val="203864"/>
                </a:solidFill>
              </a:rPr>
              <a:t>withdrawal syndrome</a:t>
            </a:r>
          </a:p>
          <a:p>
            <a:pPr lvl="0">
              <a:lnSpc>
                <a:spcPct val="100000"/>
              </a:lnSpc>
              <a:spcBef>
                <a:spcPts val="800"/>
              </a:spcBef>
            </a:pPr>
            <a:endParaRPr lang="cs-CZ" sz="2400" b="1">
              <a:solidFill>
                <a:srgbClr val="203864"/>
              </a:solidFill>
            </a:endParaRPr>
          </a:p>
          <a:p>
            <a:pPr lvl="0">
              <a:lnSpc>
                <a:spcPct val="100000"/>
              </a:lnSpc>
              <a:spcBef>
                <a:spcPts val="800"/>
              </a:spcBef>
            </a:pPr>
            <a:r>
              <a:rPr lang="en-GB" sz="2400" b="1">
                <a:solidFill>
                  <a:srgbClr val="203864"/>
                </a:solidFill>
              </a:rPr>
              <a:t>Limited mobility, limited</a:t>
            </a:r>
          </a:p>
          <a:p>
            <a:pPr lvl="0">
              <a:lnSpc>
                <a:spcPct val="100000"/>
              </a:lnSpc>
              <a:spcBef>
                <a:spcPts val="800"/>
              </a:spcBef>
            </a:pPr>
            <a:endParaRPr lang="en-GB" sz="2400" b="1">
              <a:solidFill>
                <a:srgbClr val="203864"/>
              </a:solidFill>
            </a:endParaRPr>
          </a:p>
          <a:p>
            <a:pPr lvl="0">
              <a:lnSpc>
                <a:spcPct val="100000"/>
              </a:lnSpc>
              <a:spcBef>
                <a:spcPts val="800"/>
              </a:spcBef>
            </a:pPr>
            <a:r>
              <a:rPr lang="en-GB" sz="2400" b="1">
                <a:solidFill>
                  <a:srgbClr val="203864"/>
                </a:solidFill>
              </a:rPr>
              <a:t>Independence, limited engagement </a:t>
            </a:r>
            <a:r>
              <a:rPr lang="en-GB" sz="2400"/>
              <a:t>as cognitive functions and/or attention span  may be impaired</a:t>
            </a:r>
          </a:p>
          <a:p>
            <a:pPr lvl="0">
              <a:lnSpc>
                <a:spcPct val="100000"/>
              </a:lnSpc>
              <a:spcBef>
                <a:spcPts val="800"/>
              </a:spcBef>
            </a:pPr>
            <a:endParaRPr lang="en-GB" sz="2400"/>
          </a:p>
          <a:p>
            <a:pPr lvl="0">
              <a:lnSpc>
                <a:spcPct val="100000"/>
              </a:lnSpc>
            </a:pPr>
            <a:r>
              <a:rPr lang="en-GB"/>
              <a:t>Adding </a:t>
            </a:r>
            <a:r>
              <a:rPr lang="en-GB" b="1">
                <a:solidFill>
                  <a:srgbClr val="203864"/>
                </a:solidFill>
              </a:rPr>
              <a:t>DEHYDRATION </a:t>
            </a:r>
            <a:r>
              <a:rPr lang="en-GB"/>
              <a:t>and</a:t>
            </a:r>
            <a:r>
              <a:rPr lang="en-GB" b="1">
                <a:solidFill>
                  <a:srgbClr val="203864"/>
                </a:solidFill>
              </a:rPr>
              <a:t> LACK OF EXERCISE</a:t>
            </a:r>
            <a:r>
              <a:rPr lang="en-GB"/>
              <a:t>…</a:t>
            </a:r>
          </a:p>
        </p:txBody>
      </p:sp>
      <p:pic>
        <p:nvPicPr>
          <p:cNvPr id="5" name="Picture 4">
            <a:extLst>
              <a:ext uri="{FF2B5EF4-FFF2-40B4-BE49-F238E27FC236}">
                <a16:creationId xmlns:a16="http://schemas.microsoft.com/office/drawing/2014/main" id="{C784FE23-0DF1-85B1-0274-11D18AB74DEA}"/>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F120-3784-C6F9-B34C-BD753488CF4E}"/>
              </a:ext>
            </a:extLst>
          </p:cNvPr>
          <p:cNvSpPr txBox="1">
            <a:spLocks noGrp="1"/>
          </p:cNvSpPr>
          <p:nvPr>
            <p:ph type="title"/>
          </p:nvPr>
        </p:nvSpPr>
        <p:spPr>
          <a:xfrm>
            <a:off x="395285" y="405609"/>
            <a:ext cx="10515600" cy="1325559"/>
          </a:xfrm>
        </p:spPr>
        <p:txBody>
          <a:bodyPr/>
          <a:lstStyle/>
          <a:p>
            <a:pPr lvl="0"/>
            <a:r>
              <a:rPr lang="en-GB" b="1">
                <a:solidFill>
                  <a:srgbClr val="203864"/>
                </a:solidFill>
              </a:rPr>
              <a:t>Hormonal changes associated with ageing</a:t>
            </a:r>
          </a:p>
        </p:txBody>
      </p:sp>
      <p:sp>
        <p:nvSpPr>
          <p:cNvPr id="3" name="Content Placeholder 2">
            <a:extLst>
              <a:ext uri="{FF2B5EF4-FFF2-40B4-BE49-F238E27FC236}">
                <a16:creationId xmlns:a16="http://schemas.microsoft.com/office/drawing/2014/main" id="{7735892E-3BAA-24BF-7C7B-7A47B0C96303}"/>
              </a:ext>
            </a:extLst>
          </p:cNvPr>
          <p:cNvSpPr txBox="1">
            <a:spLocks noGrp="1"/>
          </p:cNvSpPr>
          <p:nvPr>
            <p:ph idx="1"/>
          </p:nvPr>
        </p:nvSpPr>
        <p:spPr>
          <a:xfrm>
            <a:off x="142875" y="2506663"/>
            <a:ext cx="11931365" cy="4351336"/>
          </a:xfrm>
        </p:spPr>
        <p:txBody>
          <a:bodyPr/>
          <a:lstStyle/>
          <a:p>
            <a:pPr lvl="0">
              <a:lnSpc>
                <a:spcPct val="100000"/>
              </a:lnSpc>
            </a:pPr>
            <a:endParaRPr lang="en-GB"/>
          </a:p>
          <a:p>
            <a:pPr lvl="0">
              <a:lnSpc>
                <a:spcPct val="100000"/>
              </a:lnSpc>
            </a:pPr>
            <a:r>
              <a:rPr lang="en-GB" sz="2400"/>
              <a:t>Affect fluid and electrolyte homeostasis         </a:t>
            </a:r>
            <a:r>
              <a:rPr lang="en-GB" sz="2400" b="1">
                <a:solidFill>
                  <a:srgbClr val="203864"/>
                </a:solidFill>
              </a:rPr>
              <a:t>electrolyte abnormalities </a:t>
            </a:r>
            <a:r>
              <a:rPr lang="en-GB" sz="2400"/>
              <a:t>usually caused by loss of bodily fluids</a:t>
            </a:r>
            <a:r>
              <a:rPr lang="en-GB" sz="2400" b="1">
                <a:solidFill>
                  <a:srgbClr val="203864"/>
                </a:solidFill>
              </a:rPr>
              <a:t> </a:t>
            </a:r>
            <a:r>
              <a:rPr lang="en-GB" sz="2400"/>
              <a:t>&amp; </a:t>
            </a:r>
            <a:r>
              <a:rPr lang="en-GB" sz="2400" b="1">
                <a:solidFill>
                  <a:srgbClr val="203864"/>
                </a:solidFill>
              </a:rPr>
              <a:t>dehydration &amp; use of diuretics (</a:t>
            </a:r>
            <a:r>
              <a:rPr lang="en-GB" sz="2400"/>
              <a:t>symptoms include: irregular heartbeat, fatigue, lethargy, nausea, diarrhoea) – can easily lead to falls</a:t>
            </a:r>
          </a:p>
          <a:p>
            <a:pPr lvl="0">
              <a:lnSpc>
                <a:spcPct val="100000"/>
              </a:lnSpc>
            </a:pPr>
            <a:endParaRPr lang="en-GB" sz="2400" b="1">
              <a:solidFill>
                <a:srgbClr val="203864"/>
              </a:solidFill>
            </a:endParaRPr>
          </a:p>
          <a:p>
            <a:pPr lvl="0">
              <a:lnSpc>
                <a:spcPct val="100000"/>
              </a:lnSpc>
            </a:pPr>
            <a:r>
              <a:rPr lang="en-GB" sz="2400"/>
              <a:t>Antidiuretic hormone </a:t>
            </a:r>
            <a:r>
              <a:rPr lang="en-GB" sz="2400" b="1">
                <a:solidFill>
                  <a:srgbClr val="203864"/>
                </a:solidFill>
              </a:rPr>
              <a:t>ADH</a:t>
            </a:r>
            <a:r>
              <a:rPr lang="en-GB" sz="2400"/>
              <a:t>  - in older adults there is loss of the nocturnal rise in ADH, high prevalence of </a:t>
            </a:r>
            <a:r>
              <a:rPr lang="en-GB" sz="2400" b="1">
                <a:solidFill>
                  <a:srgbClr val="203864"/>
                </a:solidFill>
              </a:rPr>
              <a:t>nocturia</a:t>
            </a:r>
          </a:p>
          <a:p>
            <a:pPr lvl="0"/>
            <a:endParaRPr lang="en-GB" sz="2400"/>
          </a:p>
        </p:txBody>
      </p:sp>
      <p:pic>
        <p:nvPicPr>
          <p:cNvPr id="4" name="Picture 3">
            <a:extLst>
              <a:ext uri="{FF2B5EF4-FFF2-40B4-BE49-F238E27FC236}">
                <a16:creationId xmlns:a16="http://schemas.microsoft.com/office/drawing/2014/main" id="{E4C60074-364F-D907-D136-D70BBD4CA65D}"/>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cxnSp>
        <p:nvCxnSpPr>
          <p:cNvPr id="5" name="Straight Arrow Connector 5">
            <a:extLst>
              <a:ext uri="{FF2B5EF4-FFF2-40B4-BE49-F238E27FC236}">
                <a16:creationId xmlns:a16="http://schemas.microsoft.com/office/drawing/2014/main" id="{2E0591C9-D54A-5A67-76B5-7E06F75F096B}"/>
              </a:ext>
            </a:extLst>
          </p:cNvPr>
          <p:cNvCxnSpPr/>
          <p:nvPr/>
        </p:nvCxnSpPr>
        <p:spPr>
          <a:xfrm>
            <a:off x="5444191" y="3193368"/>
            <a:ext cx="492368" cy="0"/>
          </a:xfrm>
          <a:prstGeom prst="straightConnector1">
            <a:avLst/>
          </a:prstGeom>
          <a:noFill/>
          <a:ln w="6345" cap="flat">
            <a:solidFill>
              <a:srgbClr val="4472C4"/>
            </a:solidFill>
            <a:prstDash val="solid"/>
            <a:miter/>
            <a:tailEnd type="arrow"/>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E91A-2B09-88F3-ADB0-EE0F8B8D774C}"/>
              </a:ext>
            </a:extLst>
          </p:cNvPr>
          <p:cNvSpPr txBox="1">
            <a:spLocks noGrp="1"/>
          </p:cNvSpPr>
          <p:nvPr>
            <p:ph type="title"/>
          </p:nvPr>
        </p:nvSpPr>
        <p:spPr>
          <a:xfrm>
            <a:off x="373971" y="179057"/>
            <a:ext cx="10515600" cy="1325559"/>
          </a:xfrm>
        </p:spPr>
        <p:txBody>
          <a:bodyPr/>
          <a:lstStyle/>
          <a:p>
            <a:pPr lvl="0"/>
            <a:r>
              <a:rPr lang="en-GB" b="1">
                <a:solidFill>
                  <a:srgbClr val="203864"/>
                </a:solidFill>
              </a:rPr>
              <a:t>The thirst response while ageing</a:t>
            </a:r>
          </a:p>
        </p:txBody>
      </p:sp>
      <p:sp>
        <p:nvSpPr>
          <p:cNvPr id="3" name="Content Placeholder 2">
            <a:extLst>
              <a:ext uri="{FF2B5EF4-FFF2-40B4-BE49-F238E27FC236}">
                <a16:creationId xmlns:a16="http://schemas.microsoft.com/office/drawing/2014/main" id="{DF1C2C57-FDCA-6D51-D986-FE12D8C3CEF8}"/>
              </a:ext>
            </a:extLst>
          </p:cNvPr>
          <p:cNvSpPr txBox="1">
            <a:spLocks noGrp="1"/>
          </p:cNvSpPr>
          <p:nvPr>
            <p:ph idx="1"/>
          </p:nvPr>
        </p:nvSpPr>
        <p:spPr>
          <a:xfrm>
            <a:off x="191118" y="3028949"/>
            <a:ext cx="11724217" cy="3649992"/>
          </a:xfrm>
        </p:spPr>
        <p:txBody>
          <a:bodyPr/>
          <a:lstStyle/>
          <a:p>
            <a:pPr lvl="0"/>
            <a:r>
              <a:rPr lang="en-GB" sz="2400" b="1">
                <a:solidFill>
                  <a:srgbClr val="203864"/>
                </a:solidFill>
              </a:rPr>
              <a:t>Feel less thirsty</a:t>
            </a:r>
          </a:p>
          <a:p>
            <a:pPr lvl="0"/>
            <a:endParaRPr lang="en-GB" sz="2400"/>
          </a:p>
          <a:p>
            <a:pPr lvl="0"/>
            <a:r>
              <a:rPr lang="en-GB" sz="2400"/>
              <a:t>Is blunted and we may forget to drink or not remember whether we drank…</a:t>
            </a:r>
          </a:p>
          <a:p>
            <a:pPr lvl="0"/>
            <a:endParaRPr lang="en-GB" sz="2400"/>
          </a:p>
          <a:p>
            <a:pPr lvl="0"/>
            <a:r>
              <a:rPr lang="en-GB" sz="2400"/>
              <a:t>Spontaneous consumption of fluids  decreases</a:t>
            </a:r>
          </a:p>
          <a:p>
            <a:pPr lvl="0"/>
            <a:endParaRPr lang="en-GB" sz="2400" b="1">
              <a:solidFill>
                <a:srgbClr val="203864"/>
              </a:solidFill>
            </a:endParaRPr>
          </a:p>
          <a:p>
            <a:pPr lvl="0"/>
            <a:r>
              <a:rPr lang="en-GB" sz="2400" b="1">
                <a:solidFill>
                  <a:srgbClr val="203864"/>
                </a:solidFill>
              </a:rPr>
              <a:t>Extreme vulnerability </a:t>
            </a:r>
            <a:r>
              <a:rPr lang="en-GB" sz="2400"/>
              <a:t>to </a:t>
            </a:r>
            <a:r>
              <a:rPr lang="en-GB" sz="2400" b="1">
                <a:solidFill>
                  <a:srgbClr val="203864"/>
                </a:solidFill>
              </a:rPr>
              <a:t>dehydration</a:t>
            </a:r>
            <a:r>
              <a:rPr lang="en-GB" sz="2400"/>
              <a:t> in a state of </a:t>
            </a:r>
            <a:r>
              <a:rPr lang="en-GB" sz="2400" b="1">
                <a:solidFill>
                  <a:srgbClr val="203864"/>
                </a:solidFill>
              </a:rPr>
              <a:t>physiological stress</a:t>
            </a:r>
          </a:p>
        </p:txBody>
      </p:sp>
      <p:pic>
        <p:nvPicPr>
          <p:cNvPr id="4" name="Picture 3">
            <a:extLst>
              <a:ext uri="{FF2B5EF4-FFF2-40B4-BE49-F238E27FC236}">
                <a16:creationId xmlns:a16="http://schemas.microsoft.com/office/drawing/2014/main" id="{A92687C5-66CC-F81A-03F0-FFC65C21F0FF}"/>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E856-8A83-EAA9-F325-130B1F16CF1F}"/>
              </a:ext>
            </a:extLst>
          </p:cNvPr>
          <p:cNvSpPr txBox="1">
            <a:spLocks noGrp="1"/>
          </p:cNvSpPr>
          <p:nvPr>
            <p:ph type="title"/>
          </p:nvPr>
        </p:nvSpPr>
        <p:spPr>
          <a:xfrm>
            <a:off x="283784" y="365129"/>
            <a:ext cx="10515600" cy="930273"/>
          </a:xfrm>
        </p:spPr>
        <p:txBody>
          <a:bodyPr/>
          <a:lstStyle/>
          <a:p>
            <a:pPr lvl="0"/>
            <a:r>
              <a:rPr lang="en-GB" b="1">
                <a:solidFill>
                  <a:srgbClr val="203864"/>
                </a:solidFill>
                <a:latin typeface="Calibri Light" pitchFamily="34"/>
                <a:cs typeface="Calibri Light" pitchFamily="34"/>
              </a:rPr>
              <a:t>Personalised Care</a:t>
            </a:r>
          </a:p>
        </p:txBody>
      </p:sp>
      <p:sp>
        <p:nvSpPr>
          <p:cNvPr id="3" name="Content Placeholder 2">
            <a:extLst>
              <a:ext uri="{FF2B5EF4-FFF2-40B4-BE49-F238E27FC236}">
                <a16:creationId xmlns:a16="http://schemas.microsoft.com/office/drawing/2014/main" id="{0ED18D57-11CE-0FA1-A3C3-41A822645146}"/>
              </a:ext>
            </a:extLst>
          </p:cNvPr>
          <p:cNvSpPr txBox="1">
            <a:spLocks noGrp="1"/>
          </p:cNvSpPr>
          <p:nvPr>
            <p:ph idx="1"/>
          </p:nvPr>
        </p:nvSpPr>
        <p:spPr>
          <a:xfrm>
            <a:off x="283784" y="1295403"/>
            <a:ext cx="11070028" cy="5181603"/>
          </a:xfrm>
        </p:spPr>
        <p:txBody>
          <a:bodyPr/>
          <a:lstStyle/>
          <a:p>
            <a:pPr lvl="0"/>
            <a:endParaRPr lang="en-GB" sz="2600"/>
          </a:p>
          <a:p>
            <a:pPr lvl="0"/>
            <a:endParaRPr lang="en-GB" sz="2600"/>
          </a:p>
          <a:p>
            <a:pPr lvl="0"/>
            <a:r>
              <a:rPr lang="en-GB" sz="2600"/>
              <a:t>Dosing &amp; frequency.</a:t>
            </a:r>
          </a:p>
          <a:p>
            <a:pPr lvl="0"/>
            <a:r>
              <a:rPr lang="en-GB" sz="2600"/>
              <a:t>Regular blood tests &amp; medication reviews to determine ongoing need, efficacy and potential harm.</a:t>
            </a:r>
          </a:p>
          <a:p>
            <a:pPr lvl="0"/>
            <a:r>
              <a:rPr lang="en-GB" sz="2600"/>
              <a:t>Combination of factors to consider – physiology, multimorbidity, polypharmacy.</a:t>
            </a:r>
          </a:p>
          <a:p>
            <a:pPr lvl="0"/>
            <a:r>
              <a:rPr lang="en-GB" sz="2600"/>
              <a:t>Heath status can change quickly - symptom relief &amp; quality of life v. prevention.</a:t>
            </a:r>
          </a:p>
          <a:p>
            <a:pPr lvl="0"/>
            <a:r>
              <a:rPr lang="en-GB" sz="2600"/>
              <a:t>Practical issues/inequalities – dexterity, sight, cognition, swallow, housebound, complex regimens, adherence, carers…</a:t>
            </a:r>
          </a:p>
          <a:p>
            <a:pPr lvl="0"/>
            <a:r>
              <a:rPr lang="en-GB" sz="2600"/>
              <a:t>Self management &amp; shared decision making.</a:t>
            </a:r>
          </a:p>
        </p:txBody>
      </p:sp>
      <p:pic>
        <p:nvPicPr>
          <p:cNvPr id="4" name="Picture 3">
            <a:extLst>
              <a:ext uri="{FF2B5EF4-FFF2-40B4-BE49-F238E27FC236}">
                <a16:creationId xmlns:a16="http://schemas.microsoft.com/office/drawing/2014/main" id="{56A79333-ABBB-E45A-0588-BEC932C49FF1}"/>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CC59-E459-5902-0429-9A22A979D828}"/>
              </a:ext>
            </a:extLst>
          </p:cNvPr>
          <p:cNvSpPr txBox="1">
            <a:spLocks noGrp="1"/>
          </p:cNvSpPr>
          <p:nvPr>
            <p:ph type="title"/>
          </p:nvPr>
        </p:nvSpPr>
        <p:spPr>
          <a:xfrm>
            <a:off x="232751" y="367506"/>
            <a:ext cx="10515600" cy="1325559"/>
          </a:xfrm>
        </p:spPr>
        <p:txBody>
          <a:bodyPr/>
          <a:lstStyle/>
          <a:p>
            <a:pPr lvl="0"/>
            <a:r>
              <a:rPr lang="en-GB" b="1">
                <a:solidFill>
                  <a:srgbClr val="203864"/>
                </a:solidFill>
              </a:rPr>
              <a:t>What we need to keep an eye on?</a:t>
            </a:r>
          </a:p>
        </p:txBody>
      </p:sp>
      <p:sp>
        <p:nvSpPr>
          <p:cNvPr id="3" name="Content Placeholder 2">
            <a:extLst>
              <a:ext uri="{FF2B5EF4-FFF2-40B4-BE49-F238E27FC236}">
                <a16:creationId xmlns:a16="http://schemas.microsoft.com/office/drawing/2014/main" id="{EDE285CD-9412-4E7F-15EF-B01BA6DE875A}"/>
              </a:ext>
            </a:extLst>
          </p:cNvPr>
          <p:cNvSpPr txBox="1">
            <a:spLocks noGrp="1"/>
          </p:cNvSpPr>
          <p:nvPr>
            <p:ph idx="1"/>
          </p:nvPr>
        </p:nvSpPr>
        <p:spPr>
          <a:xfrm>
            <a:off x="155173" y="1077602"/>
            <a:ext cx="11804071" cy="4702786"/>
          </a:xfrm>
        </p:spPr>
        <p:txBody>
          <a:bodyPr/>
          <a:lstStyle/>
          <a:p>
            <a:pPr marL="0" lvl="0" indent="0">
              <a:lnSpc>
                <a:spcPct val="80000"/>
              </a:lnSpc>
              <a:buNone/>
            </a:pPr>
            <a:endParaRPr lang="en-GB"/>
          </a:p>
          <a:p>
            <a:pPr marL="0" lvl="0" indent="0">
              <a:lnSpc>
                <a:spcPct val="80000"/>
              </a:lnSpc>
              <a:buNone/>
            </a:pPr>
            <a:endParaRPr lang="en-GB"/>
          </a:p>
          <a:p>
            <a:pPr marL="0" lvl="0" indent="0">
              <a:lnSpc>
                <a:spcPct val="80000"/>
              </a:lnSpc>
              <a:buNone/>
            </a:pPr>
            <a:r>
              <a:rPr lang="en-GB" b="1">
                <a:solidFill>
                  <a:srgbClr val="203864"/>
                </a:solidFill>
              </a:rPr>
              <a:t>Alcohol</a:t>
            </a:r>
            <a:endParaRPr lang="en-GB"/>
          </a:p>
          <a:p>
            <a:pPr marL="0" lvl="0" indent="0">
              <a:lnSpc>
                <a:spcPct val="100000"/>
              </a:lnSpc>
              <a:buNone/>
            </a:pPr>
            <a:endParaRPr lang="en-GB"/>
          </a:p>
          <a:p>
            <a:pPr lvl="0">
              <a:lnSpc>
                <a:spcPct val="100000"/>
              </a:lnSpc>
            </a:pPr>
            <a:r>
              <a:rPr lang="en-GB" sz="2400" b="1">
                <a:solidFill>
                  <a:srgbClr val="203864"/>
                </a:solidFill>
              </a:rPr>
              <a:t>Very little research has been done</a:t>
            </a:r>
            <a:r>
              <a:rPr lang="en-GB" sz="2400"/>
              <a:t>, and there are some particular problems for the older person. </a:t>
            </a:r>
            <a:r>
              <a:rPr lang="en-GB" sz="2400" b="1">
                <a:solidFill>
                  <a:srgbClr val="203864"/>
                </a:solidFill>
              </a:rPr>
              <a:t>Alcohol may decrease treatment effect and increase side effect.</a:t>
            </a:r>
          </a:p>
          <a:p>
            <a:pPr lvl="0">
              <a:lnSpc>
                <a:spcPct val="100000"/>
              </a:lnSpc>
            </a:pPr>
            <a:endParaRPr lang="en-GB" sz="2400"/>
          </a:p>
          <a:p>
            <a:pPr lvl="0">
              <a:lnSpc>
                <a:spcPct val="100000"/>
              </a:lnSpc>
            </a:pPr>
            <a:r>
              <a:rPr lang="en-GB" sz="2400"/>
              <a:t>Health problems in older age can make us more susceptible to alcohol and can </a:t>
            </a:r>
            <a:r>
              <a:rPr lang="en-GB" sz="2400" b="1">
                <a:solidFill>
                  <a:srgbClr val="203864"/>
                </a:solidFill>
              </a:rPr>
              <a:t>interfere with the effectiveness of many medicines</a:t>
            </a:r>
            <a:r>
              <a:rPr lang="en-GB" sz="2400"/>
              <a:t>. Check with your doctor about whether it is safe for you to drink with your particular health problem or medication.</a:t>
            </a:r>
          </a:p>
          <a:p>
            <a:pPr lvl="0">
              <a:lnSpc>
                <a:spcPct val="100000"/>
              </a:lnSpc>
            </a:pPr>
            <a:endParaRPr lang="en-GB" sz="2400"/>
          </a:p>
          <a:p>
            <a:pPr lvl="0">
              <a:lnSpc>
                <a:spcPct val="100000"/>
              </a:lnSpc>
            </a:pPr>
            <a:r>
              <a:rPr lang="en-GB" sz="2400"/>
              <a:t>Hidden </a:t>
            </a:r>
            <a:r>
              <a:rPr lang="en-GB" sz="2400" b="1">
                <a:solidFill>
                  <a:srgbClr val="203864"/>
                </a:solidFill>
              </a:rPr>
              <a:t>dehydration</a:t>
            </a:r>
          </a:p>
        </p:txBody>
      </p:sp>
      <p:pic>
        <p:nvPicPr>
          <p:cNvPr id="4" name="Picture 3">
            <a:extLst>
              <a:ext uri="{FF2B5EF4-FFF2-40B4-BE49-F238E27FC236}">
                <a16:creationId xmlns:a16="http://schemas.microsoft.com/office/drawing/2014/main" id="{D27B668F-05D8-645C-B4A0-C9B0B11F8556}"/>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8973745-3128-155B-040A-F7319B2D686C}"/>
              </a:ext>
            </a:extLst>
          </p:cNvPr>
          <p:cNvSpPr txBox="1">
            <a:spLocks noGrp="1"/>
          </p:cNvSpPr>
          <p:nvPr>
            <p:ph idx="1"/>
          </p:nvPr>
        </p:nvSpPr>
        <p:spPr>
          <a:xfrm>
            <a:off x="516837" y="1825627"/>
            <a:ext cx="11343863" cy="4667253"/>
          </a:xfrm>
        </p:spPr>
        <p:txBody>
          <a:bodyPr/>
          <a:lstStyle/>
          <a:p>
            <a:pPr lvl="0"/>
            <a:r>
              <a:rPr lang="en-US" sz="2600"/>
              <a:t>Drinking too much can damage many parts of the body and increase the risk of health problems including: Stomach lining – ulcers or bleeding; Liver – cirrhosis; Cancer – mouth</a:t>
            </a:r>
          </a:p>
          <a:p>
            <a:pPr lvl="0"/>
            <a:endParaRPr lang="en-GB" sz="2600"/>
          </a:p>
          <a:p>
            <a:pPr lvl="0"/>
            <a:endParaRPr lang="en-GB" sz="2600"/>
          </a:p>
          <a:p>
            <a:pPr lvl="0"/>
            <a:r>
              <a:rPr lang="en-GB" sz="2600" b="1">
                <a:solidFill>
                  <a:srgbClr val="203864"/>
                </a:solidFill>
              </a:rPr>
              <a:t>Malnutrition</a:t>
            </a:r>
            <a:r>
              <a:rPr lang="en-GB" sz="2600"/>
              <a:t> - alcohol has calories but can not provide the essential nutrients a balanced varied diet provides to keep us healthy.</a:t>
            </a:r>
          </a:p>
          <a:p>
            <a:pPr lvl="0"/>
            <a:r>
              <a:rPr lang="en-GB" sz="2600"/>
              <a:t>Excessive alcohol intake can also </a:t>
            </a:r>
            <a:r>
              <a:rPr lang="en-GB" sz="2600" b="1">
                <a:solidFill>
                  <a:srgbClr val="203864"/>
                </a:solidFill>
              </a:rPr>
              <a:t>affect mental health including </a:t>
            </a:r>
            <a:r>
              <a:rPr lang="en-GB" sz="2600"/>
              <a:t>increasing anxiety, depression, confusion.</a:t>
            </a:r>
          </a:p>
          <a:p>
            <a:pPr lvl="0"/>
            <a:r>
              <a:rPr lang="en-GB" sz="2600"/>
              <a:t>Excessive alcohol intake is </a:t>
            </a:r>
            <a:r>
              <a:rPr lang="en-GB" sz="2600" b="1">
                <a:solidFill>
                  <a:srgbClr val="203864"/>
                </a:solidFill>
              </a:rPr>
              <a:t>toxic to brain cells</a:t>
            </a:r>
            <a:r>
              <a:rPr lang="en-GB" sz="2600"/>
              <a:t>, and alcohol abuse leads to memory loss. Over time, alcohol abuse may also increase the risk of dementia.</a:t>
            </a:r>
          </a:p>
          <a:p>
            <a:pPr lvl="0"/>
            <a:endParaRPr lang="en-GB" sz="2600"/>
          </a:p>
        </p:txBody>
      </p:sp>
      <p:pic>
        <p:nvPicPr>
          <p:cNvPr id="3" name="Picture 3">
            <a:extLst>
              <a:ext uri="{FF2B5EF4-FFF2-40B4-BE49-F238E27FC236}">
                <a16:creationId xmlns:a16="http://schemas.microsoft.com/office/drawing/2014/main" id="{60B4CF45-9BD4-EDC6-3431-8F317E7568EF}"/>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97C6ECC-04C7-E4CB-BF5D-35D86FB84ACF}"/>
              </a:ext>
            </a:extLst>
          </p:cNvPr>
          <p:cNvSpPr txBox="1">
            <a:spLocks noGrp="1"/>
          </p:cNvSpPr>
          <p:nvPr>
            <p:ph type="title"/>
          </p:nvPr>
        </p:nvSpPr>
        <p:spPr>
          <a:xfrm>
            <a:off x="190789" y="65086"/>
            <a:ext cx="10515600" cy="1325559"/>
          </a:xfrm>
        </p:spPr>
        <p:txBody>
          <a:bodyPr/>
          <a:lstStyle/>
          <a:p>
            <a:pPr lvl="0"/>
            <a:r>
              <a:rPr lang="en-GB" b="1">
                <a:solidFill>
                  <a:srgbClr val="203864"/>
                </a:solidFill>
              </a:rPr>
              <a:t>Dehydration</a:t>
            </a:r>
            <a:endParaRPr lang="en-GB">
              <a:solidFill>
                <a:srgbClr val="203864"/>
              </a:solidFill>
            </a:endParaRPr>
          </a:p>
        </p:txBody>
      </p:sp>
      <p:sp>
        <p:nvSpPr>
          <p:cNvPr id="3" name="Content Placeholder 5">
            <a:extLst>
              <a:ext uri="{FF2B5EF4-FFF2-40B4-BE49-F238E27FC236}">
                <a16:creationId xmlns:a16="http://schemas.microsoft.com/office/drawing/2014/main" id="{05CD7EA9-034D-F46B-8B56-94003F1FFC0E}"/>
              </a:ext>
            </a:extLst>
          </p:cNvPr>
          <p:cNvSpPr txBox="1">
            <a:spLocks noGrp="1"/>
          </p:cNvSpPr>
          <p:nvPr>
            <p:ph idx="1"/>
          </p:nvPr>
        </p:nvSpPr>
        <p:spPr>
          <a:xfrm>
            <a:off x="0" y="1232894"/>
            <a:ext cx="12113230" cy="5419694"/>
          </a:xfrm>
        </p:spPr>
        <p:txBody>
          <a:bodyPr/>
          <a:lstStyle/>
          <a:p>
            <a:pPr lvl="0">
              <a:lnSpc>
                <a:spcPct val="70000"/>
              </a:lnSpc>
            </a:pPr>
            <a:endParaRPr lang="en-GB"/>
          </a:p>
          <a:p>
            <a:pPr lvl="0">
              <a:lnSpc>
                <a:spcPct val="100000"/>
              </a:lnSpc>
            </a:pPr>
            <a:r>
              <a:rPr lang="en-GB" sz="2400" b="1">
                <a:solidFill>
                  <a:srgbClr val="203864"/>
                </a:solidFill>
              </a:rPr>
              <a:t>Ageing</a:t>
            </a:r>
            <a:r>
              <a:rPr lang="en-GB" sz="2400"/>
              <a:t> produces a </a:t>
            </a:r>
            <a:r>
              <a:rPr lang="en-GB" sz="2400" b="1">
                <a:solidFill>
                  <a:srgbClr val="203864"/>
                </a:solidFill>
              </a:rPr>
              <a:t>decrease in our thirst sensation </a:t>
            </a:r>
            <a:r>
              <a:rPr lang="en-GB" sz="2400"/>
              <a:t>so it is easy for dehydration to go unnoticed. So as we age, it is especially important to drink plenty of water and other non-alcoholic beverages.</a:t>
            </a:r>
          </a:p>
          <a:p>
            <a:pPr lvl="0">
              <a:lnSpc>
                <a:spcPct val="100000"/>
              </a:lnSpc>
            </a:pPr>
            <a:endParaRPr lang="en-GB" sz="2400"/>
          </a:p>
          <a:p>
            <a:pPr lvl="0">
              <a:lnSpc>
                <a:spcPct val="100000"/>
              </a:lnSpc>
            </a:pPr>
            <a:r>
              <a:rPr lang="en-GB" sz="2400" b="1">
                <a:solidFill>
                  <a:srgbClr val="203864"/>
                </a:solidFill>
              </a:rPr>
              <a:t>Early signs of dehydration include dizziness, tiredness, headaches, drowsiness, memory loss, and other symptoms that look like dementia</a:t>
            </a:r>
            <a:r>
              <a:rPr lang="en-GB" sz="2400"/>
              <a:t>.</a:t>
            </a:r>
          </a:p>
          <a:p>
            <a:pPr lvl="0">
              <a:lnSpc>
                <a:spcPct val="100000"/>
              </a:lnSpc>
            </a:pPr>
            <a:r>
              <a:rPr lang="en-GB" sz="2400" b="1">
                <a:solidFill>
                  <a:srgbClr val="203864"/>
                </a:solidFill>
              </a:rPr>
              <a:t>Long-term mild dehydration increases the risk of kidney stones, constipation and cholesterol problems, as well as diminished physical and mental performance</a:t>
            </a:r>
            <a:r>
              <a:rPr lang="en-GB" sz="2400"/>
              <a:t>.</a:t>
            </a:r>
          </a:p>
          <a:p>
            <a:pPr lvl="0">
              <a:lnSpc>
                <a:spcPct val="100000"/>
              </a:lnSpc>
            </a:pPr>
            <a:r>
              <a:rPr lang="en-GB" sz="2400" b="1">
                <a:solidFill>
                  <a:srgbClr val="203864"/>
                </a:solidFill>
              </a:rPr>
              <a:t>Severe dehydration can cause ‘dementia like’ symptoms</a:t>
            </a:r>
          </a:p>
          <a:p>
            <a:pPr lvl="0">
              <a:lnSpc>
                <a:spcPct val="100000"/>
              </a:lnSpc>
            </a:pPr>
            <a:r>
              <a:rPr lang="en-GB" sz="2400"/>
              <a:t>It’s important to stay hydrated (aim for 6-8 cups per day, </a:t>
            </a:r>
            <a:r>
              <a:rPr lang="en-GB" sz="2400" b="1">
                <a:solidFill>
                  <a:srgbClr val="203864"/>
                </a:solidFill>
              </a:rPr>
              <a:t>strict minimum 1.5 l / day</a:t>
            </a:r>
            <a:r>
              <a:rPr lang="en-GB" sz="2400"/>
              <a:t>). Be particularly vigilant if you take diuretics or laxatives or suffer from diabetes, high blood sugar, or diarrhoea.</a:t>
            </a:r>
          </a:p>
        </p:txBody>
      </p:sp>
      <p:pic>
        <p:nvPicPr>
          <p:cNvPr id="4" name="Picture 3">
            <a:extLst>
              <a:ext uri="{FF2B5EF4-FFF2-40B4-BE49-F238E27FC236}">
                <a16:creationId xmlns:a16="http://schemas.microsoft.com/office/drawing/2014/main" id="{02E1B3DD-25C5-3AA1-FA99-4372BB8CD23E}"/>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1F75B6A-3B79-8F0D-4F9A-328C58443934}"/>
              </a:ext>
            </a:extLst>
          </p:cNvPr>
          <p:cNvSpPr txBox="1">
            <a:spLocks noGrp="1"/>
          </p:cNvSpPr>
          <p:nvPr>
            <p:ph type="title"/>
          </p:nvPr>
        </p:nvSpPr>
        <p:spPr>
          <a:xfrm>
            <a:off x="838203" y="365129"/>
            <a:ext cx="10515600" cy="1325559"/>
          </a:xfrm>
        </p:spPr>
        <p:txBody>
          <a:bodyPr/>
          <a:lstStyle/>
          <a:p>
            <a:pPr lvl="0"/>
            <a:r>
              <a:rPr lang="en-GB" b="1">
                <a:solidFill>
                  <a:srgbClr val="203864"/>
                </a:solidFill>
              </a:rPr>
              <a:t>Exercising regularly</a:t>
            </a:r>
            <a:endParaRPr lang="en-GB"/>
          </a:p>
        </p:txBody>
      </p:sp>
      <p:sp>
        <p:nvSpPr>
          <p:cNvPr id="3" name="Content Placeholder 5">
            <a:extLst>
              <a:ext uri="{FF2B5EF4-FFF2-40B4-BE49-F238E27FC236}">
                <a16:creationId xmlns:a16="http://schemas.microsoft.com/office/drawing/2014/main" id="{0F6993A0-5D3C-281A-0455-05F06D25D5C3}"/>
              </a:ext>
            </a:extLst>
          </p:cNvPr>
          <p:cNvSpPr txBox="1">
            <a:spLocks noGrp="1"/>
          </p:cNvSpPr>
          <p:nvPr>
            <p:ph type="body" idx="1"/>
          </p:nvPr>
        </p:nvSpPr>
        <p:spPr>
          <a:xfrm>
            <a:off x="534988" y="1869893"/>
            <a:ext cx="4765880" cy="4622968"/>
          </a:xfrm>
        </p:spPr>
        <p:txBody>
          <a:bodyPr anchor="t"/>
          <a:lstStyle/>
          <a:p>
            <a:pPr marL="228600" lvl="0" indent="-228600">
              <a:lnSpc>
                <a:spcPct val="100000"/>
              </a:lnSpc>
              <a:buChar char="•"/>
            </a:pPr>
            <a:r>
              <a:rPr lang="en-GB">
                <a:solidFill>
                  <a:srgbClr val="203864"/>
                </a:solidFill>
              </a:rPr>
              <a:t>Increases the metabolic rate</a:t>
            </a:r>
          </a:p>
          <a:p>
            <a:pPr marL="228600" lvl="0" indent="-228600">
              <a:lnSpc>
                <a:spcPct val="100000"/>
              </a:lnSpc>
              <a:buChar char="•"/>
            </a:pPr>
            <a:endParaRPr lang="en-GB">
              <a:solidFill>
                <a:srgbClr val="203864"/>
              </a:solidFill>
            </a:endParaRPr>
          </a:p>
          <a:p>
            <a:pPr marL="228600" lvl="0" indent="-228600">
              <a:lnSpc>
                <a:spcPct val="100000"/>
              </a:lnSpc>
              <a:buChar char="•"/>
            </a:pPr>
            <a:r>
              <a:rPr lang="en-GB">
                <a:solidFill>
                  <a:srgbClr val="203864"/>
                </a:solidFill>
              </a:rPr>
              <a:t>Increases life expectancy</a:t>
            </a:r>
          </a:p>
          <a:p>
            <a:pPr marL="228600" lvl="0" indent="-228600">
              <a:lnSpc>
                <a:spcPct val="100000"/>
              </a:lnSpc>
              <a:buChar char="•"/>
            </a:pPr>
            <a:endParaRPr lang="en-GB">
              <a:solidFill>
                <a:srgbClr val="203864"/>
              </a:solidFill>
            </a:endParaRPr>
          </a:p>
          <a:p>
            <a:pPr marL="228600" lvl="0" indent="-228600">
              <a:lnSpc>
                <a:spcPct val="100000"/>
              </a:lnSpc>
              <a:buChar char="•"/>
            </a:pPr>
            <a:r>
              <a:rPr lang="en-GB" b="0"/>
              <a:t>Helps </a:t>
            </a:r>
            <a:r>
              <a:rPr lang="en-GB">
                <a:solidFill>
                  <a:srgbClr val="203864"/>
                </a:solidFill>
              </a:rPr>
              <a:t>protect against heart</a:t>
            </a:r>
          </a:p>
          <a:p>
            <a:pPr marL="228600" lvl="0" indent="-228600">
              <a:lnSpc>
                <a:spcPct val="100000"/>
              </a:lnSpc>
              <a:buChar char="•"/>
            </a:pPr>
            <a:r>
              <a:rPr lang="en-GB">
                <a:solidFill>
                  <a:srgbClr val="203864"/>
                </a:solidFill>
              </a:rPr>
              <a:t>disease, stroke, diabetes, some cancers, depression and dementia</a:t>
            </a:r>
          </a:p>
          <a:p>
            <a:pPr marL="228600" lvl="0" indent="-228600">
              <a:lnSpc>
                <a:spcPct val="100000"/>
              </a:lnSpc>
              <a:buChar char="•"/>
            </a:pPr>
            <a:endParaRPr lang="en-GB">
              <a:solidFill>
                <a:srgbClr val="203864"/>
              </a:solidFill>
            </a:endParaRPr>
          </a:p>
          <a:p>
            <a:pPr marL="228600" lvl="0" indent="-228600">
              <a:lnSpc>
                <a:spcPct val="100000"/>
              </a:lnSpc>
              <a:buChar char="•"/>
            </a:pPr>
            <a:r>
              <a:rPr lang="en-GB">
                <a:solidFill>
                  <a:srgbClr val="203864"/>
                </a:solidFill>
              </a:rPr>
              <a:t>Helps you to maintain a good appetite</a:t>
            </a:r>
          </a:p>
          <a:p>
            <a:pPr marL="228600" lvl="0" indent="-228600">
              <a:lnSpc>
                <a:spcPct val="100000"/>
              </a:lnSpc>
              <a:buChar char="•"/>
            </a:pPr>
            <a:endParaRPr lang="en-GB">
              <a:solidFill>
                <a:srgbClr val="203864"/>
              </a:solidFill>
            </a:endParaRPr>
          </a:p>
          <a:p>
            <a:pPr marL="228600" lvl="0" indent="-228600">
              <a:lnSpc>
                <a:spcPct val="100000"/>
              </a:lnSpc>
              <a:buChar char="•"/>
            </a:pPr>
            <a:r>
              <a:rPr lang="en-GB" b="0"/>
              <a:t>Help you to </a:t>
            </a:r>
            <a:r>
              <a:rPr lang="en-GB">
                <a:solidFill>
                  <a:srgbClr val="203864"/>
                </a:solidFill>
              </a:rPr>
              <a:t>keep mobile</a:t>
            </a:r>
          </a:p>
          <a:p>
            <a:pPr marL="228600" lvl="0" indent="-228600">
              <a:lnSpc>
                <a:spcPct val="70000"/>
              </a:lnSpc>
              <a:buChar char="•"/>
            </a:pPr>
            <a:endParaRPr lang="en-GB" sz="2600" b="0"/>
          </a:p>
        </p:txBody>
      </p:sp>
      <p:sp>
        <p:nvSpPr>
          <p:cNvPr id="4" name="Content Placeholder 7">
            <a:extLst>
              <a:ext uri="{FF2B5EF4-FFF2-40B4-BE49-F238E27FC236}">
                <a16:creationId xmlns:a16="http://schemas.microsoft.com/office/drawing/2014/main" id="{D744318F-F142-5B07-9180-D71F91EC1E3B}"/>
              </a:ext>
            </a:extLst>
          </p:cNvPr>
          <p:cNvSpPr txBox="1">
            <a:spLocks noGrp="1"/>
          </p:cNvSpPr>
          <p:nvPr>
            <p:ph type="body" idx="3"/>
          </p:nvPr>
        </p:nvSpPr>
        <p:spPr>
          <a:xfrm>
            <a:off x="5753523" y="1690689"/>
            <a:ext cx="6438473" cy="4802181"/>
          </a:xfrm>
        </p:spPr>
        <p:txBody>
          <a:bodyPr anchor="t"/>
          <a:lstStyle/>
          <a:p>
            <a:pPr marL="228600" lvl="0" indent="-228600">
              <a:lnSpc>
                <a:spcPct val="100000"/>
              </a:lnSpc>
              <a:buChar char="•"/>
            </a:pPr>
            <a:r>
              <a:rPr lang="en-GB">
                <a:solidFill>
                  <a:srgbClr val="203864"/>
                </a:solidFill>
              </a:rPr>
              <a:t>Reduces bone loss and strengthen muscle </a:t>
            </a:r>
            <a:r>
              <a:rPr lang="en-GB" b="0"/>
              <a:t>– reducing your risk of falling and fracturing bones</a:t>
            </a:r>
          </a:p>
          <a:p>
            <a:pPr marL="228600" lvl="0" indent="-228600">
              <a:lnSpc>
                <a:spcPct val="100000"/>
              </a:lnSpc>
              <a:buChar char="•"/>
            </a:pPr>
            <a:endParaRPr lang="en-GB" b="0"/>
          </a:p>
          <a:p>
            <a:pPr marL="228600" lvl="0" indent="-228600">
              <a:lnSpc>
                <a:spcPct val="100000"/>
              </a:lnSpc>
              <a:buChar char="•"/>
            </a:pPr>
            <a:r>
              <a:rPr lang="en-GB">
                <a:solidFill>
                  <a:srgbClr val="203864"/>
                </a:solidFill>
              </a:rPr>
              <a:t>Improves</a:t>
            </a:r>
            <a:r>
              <a:rPr lang="en-GB" b="0"/>
              <a:t> your sleep, </a:t>
            </a:r>
            <a:r>
              <a:rPr lang="en-GB">
                <a:solidFill>
                  <a:srgbClr val="203864"/>
                </a:solidFill>
              </a:rPr>
              <a:t>mood</a:t>
            </a:r>
            <a:r>
              <a:rPr lang="en-GB" b="0"/>
              <a:t> and sense of well-being</a:t>
            </a:r>
          </a:p>
          <a:p>
            <a:pPr marL="228600" lvl="0" indent="-228600">
              <a:lnSpc>
                <a:spcPct val="100000"/>
              </a:lnSpc>
              <a:buChar char="•"/>
            </a:pPr>
            <a:endParaRPr lang="en-GB" b="0"/>
          </a:p>
          <a:p>
            <a:pPr marL="228600" lvl="0" indent="-228600">
              <a:lnSpc>
                <a:spcPct val="100000"/>
              </a:lnSpc>
              <a:buChar char="•"/>
            </a:pPr>
            <a:r>
              <a:rPr lang="en-GB">
                <a:solidFill>
                  <a:srgbClr val="203864"/>
                </a:solidFill>
              </a:rPr>
              <a:t>Helps with joint stiffness and pain associated with arthritis</a:t>
            </a:r>
          </a:p>
          <a:p>
            <a:pPr marL="228600" lvl="0" indent="-228600">
              <a:lnSpc>
                <a:spcPct val="100000"/>
              </a:lnSpc>
              <a:buChar char="•"/>
            </a:pPr>
            <a:endParaRPr lang="en-GB" b="0"/>
          </a:p>
          <a:p>
            <a:pPr marL="228600" lvl="0" indent="-228600">
              <a:lnSpc>
                <a:spcPct val="100000"/>
              </a:lnSpc>
              <a:buChar char="•"/>
            </a:pPr>
            <a:r>
              <a:rPr lang="en-GB" b="0"/>
              <a:t>The more of the above the less medication you need.</a:t>
            </a:r>
          </a:p>
        </p:txBody>
      </p:sp>
      <p:pic>
        <p:nvPicPr>
          <p:cNvPr id="5" name="Picture 8">
            <a:extLst>
              <a:ext uri="{FF2B5EF4-FFF2-40B4-BE49-F238E27FC236}">
                <a16:creationId xmlns:a16="http://schemas.microsoft.com/office/drawing/2014/main" id="{9FDED96B-0A9F-06E7-52E9-0CB954A7C6CF}"/>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A3D8D88E-672D-0656-2C90-D505BDE93CFC}"/>
              </a:ext>
            </a:extLst>
          </p:cNvPr>
          <p:cNvSpPr txBox="1">
            <a:spLocks noGrp="1"/>
          </p:cNvSpPr>
          <p:nvPr>
            <p:ph idx="1"/>
          </p:nvPr>
        </p:nvSpPr>
        <p:spPr/>
        <p:txBody>
          <a:bodyPr/>
          <a:lstStyle/>
          <a:p>
            <a:pPr lvl="0">
              <a:lnSpc>
                <a:spcPct val="70000"/>
              </a:lnSpc>
            </a:pPr>
            <a:endParaRPr lang="en-GB" sz="3600"/>
          </a:p>
          <a:p>
            <a:pPr marL="0" lvl="0" indent="0">
              <a:lnSpc>
                <a:spcPct val="70000"/>
              </a:lnSpc>
              <a:buNone/>
            </a:pPr>
            <a:r>
              <a:rPr lang="en-GB" sz="3600" b="1">
                <a:solidFill>
                  <a:srgbClr val="203864"/>
                </a:solidFill>
              </a:rPr>
              <a:t>Thank you for your attention</a:t>
            </a:r>
          </a:p>
          <a:p>
            <a:pPr marL="0" lvl="0" indent="0">
              <a:lnSpc>
                <a:spcPct val="70000"/>
              </a:lnSpc>
              <a:buNone/>
            </a:pPr>
            <a:endParaRPr lang="en-GB" sz="3600" b="1">
              <a:solidFill>
                <a:srgbClr val="203864"/>
              </a:solidFill>
            </a:endParaRPr>
          </a:p>
          <a:p>
            <a:pPr marL="0" lvl="0" indent="0">
              <a:lnSpc>
                <a:spcPct val="70000"/>
              </a:lnSpc>
              <a:buNone/>
            </a:pPr>
            <a:r>
              <a:rPr lang="en-GB" sz="3600" i="1">
                <a:solidFill>
                  <a:srgbClr val="203864"/>
                </a:solidFill>
              </a:rPr>
              <a:t>Jitka</a:t>
            </a:r>
          </a:p>
          <a:p>
            <a:pPr marL="0" lvl="0" indent="0">
              <a:lnSpc>
                <a:spcPct val="70000"/>
              </a:lnSpc>
              <a:buNone/>
            </a:pPr>
            <a:endParaRPr lang="en-GB" sz="2200"/>
          </a:p>
          <a:p>
            <a:pPr lvl="0">
              <a:lnSpc>
                <a:spcPct val="70000"/>
              </a:lnSpc>
            </a:pPr>
            <a:endParaRPr lang="en-GB" sz="2200"/>
          </a:p>
          <a:p>
            <a:pPr lvl="0">
              <a:lnSpc>
                <a:spcPct val="70000"/>
              </a:lnSpc>
            </a:pPr>
            <a:endParaRPr lang="en-GB" sz="2200"/>
          </a:p>
          <a:p>
            <a:pPr lvl="0">
              <a:lnSpc>
                <a:spcPct val="70000"/>
              </a:lnSpc>
            </a:pPr>
            <a:r>
              <a:rPr lang="en-GB" sz="3100" b="1">
                <a:solidFill>
                  <a:srgbClr val="203864"/>
                </a:solidFill>
              </a:rPr>
              <a:t>evaluation</a:t>
            </a:r>
            <a:endParaRPr lang="en-GB" sz="3100"/>
          </a:p>
          <a:p>
            <a:pPr lvl="0">
              <a:lnSpc>
                <a:spcPct val="70000"/>
              </a:lnSpc>
            </a:pPr>
            <a:endParaRPr lang="en-GB" sz="2200"/>
          </a:p>
          <a:p>
            <a:pPr marL="0" lvl="0" indent="0">
              <a:lnSpc>
                <a:spcPct val="70000"/>
              </a:lnSpc>
              <a:buNone/>
            </a:pPr>
            <a:r>
              <a:rPr lang="en-GB" sz="2200">
                <a:hlinkClick r:id="rId2"/>
              </a:rPr>
              <a:t>Jitka.vseteckova@open.ac.uk</a:t>
            </a:r>
            <a:endParaRPr lang="en-GB" sz="2200"/>
          </a:p>
          <a:p>
            <a:pPr marL="0" lvl="0" indent="0">
              <a:lnSpc>
                <a:spcPct val="70000"/>
              </a:lnSpc>
              <a:buNone/>
            </a:pPr>
            <a:endParaRPr lang="en-GB" sz="2200"/>
          </a:p>
          <a:p>
            <a:pPr lvl="0">
              <a:lnSpc>
                <a:spcPct val="70000"/>
              </a:lnSpc>
            </a:pPr>
            <a:endParaRPr lang="en-GB" sz="2200"/>
          </a:p>
          <a:p>
            <a:pPr marL="0" lvl="0" indent="0">
              <a:lnSpc>
                <a:spcPct val="70000"/>
              </a:lnSpc>
              <a:buNone/>
            </a:pPr>
            <a:endParaRPr lang="en-GB" sz="2200"/>
          </a:p>
        </p:txBody>
      </p:sp>
      <p:pic>
        <p:nvPicPr>
          <p:cNvPr id="3" name="Picture 3">
            <a:extLst>
              <a:ext uri="{FF2B5EF4-FFF2-40B4-BE49-F238E27FC236}">
                <a16:creationId xmlns:a16="http://schemas.microsoft.com/office/drawing/2014/main" id="{A9BB8C01-1341-2ADA-4C34-A3A07C8CF1AB}"/>
              </a:ext>
            </a:extLst>
          </p:cNvPr>
          <p:cNvPicPr>
            <a:picLocks noChangeAspect="1"/>
          </p:cNvPicPr>
          <p:nvPr/>
        </p:nvPicPr>
        <p:blipFill>
          <a:blip r:embed="rId3"/>
          <a:stretch>
            <a:fillRect/>
          </a:stretch>
        </p:blipFill>
        <p:spPr>
          <a:xfrm>
            <a:off x="10058400" y="65086"/>
            <a:ext cx="1950808" cy="1215073"/>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7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BCED-D4AF-65EA-5AB8-9112D9976ACF}"/>
              </a:ext>
            </a:extLst>
          </p:cNvPr>
          <p:cNvSpPr txBox="1">
            <a:spLocks noGrp="1"/>
          </p:cNvSpPr>
          <p:nvPr>
            <p:ph type="title"/>
          </p:nvPr>
        </p:nvSpPr>
        <p:spPr>
          <a:xfrm>
            <a:off x="264691" y="84216"/>
            <a:ext cx="11020924" cy="949147"/>
          </a:xfrm>
        </p:spPr>
        <p:txBody>
          <a:bodyPr/>
          <a:lstStyle/>
          <a:p>
            <a:pPr lvl="0"/>
            <a:r>
              <a:rPr lang="en-GB" sz="2999" b="1">
                <a:solidFill>
                  <a:srgbClr val="203864"/>
                </a:solidFill>
              </a:rPr>
              <a:t>Summary of related resources to The Ageing Well Public Talk Series</a:t>
            </a:r>
          </a:p>
        </p:txBody>
      </p:sp>
      <p:sp>
        <p:nvSpPr>
          <p:cNvPr id="3" name="Content Placeholder 2">
            <a:extLst>
              <a:ext uri="{FF2B5EF4-FFF2-40B4-BE49-F238E27FC236}">
                <a16:creationId xmlns:a16="http://schemas.microsoft.com/office/drawing/2014/main" id="{CD3AB492-F597-7AF6-F874-ECB7A755CACE}"/>
              </a:ext>
            </a:extLst>
          </p:cNvPr>
          <p:cNvSpPr txBox="1">
            <a:spLocks noGrp="1"/>
          </p:cNvSpPr>
          <p:nvPr>
            <p:ph idx="1"/>
          </p:nvPr>
        </p:nvSpPr>
        <p:spPr>
          <a:xfrm>
            <a:off x="264691" y="887489"/>
            <a:ext cx="11538283" cy="5886294"/>
          </a:xfrm>
        </p:spPr>
        <p:txBody>
          <a:bodyPr/>
          <a:lstStyle/>
          <a:p>
            <a:pPr marL="0" lvl="0" indent="0">
              <a:lnSpc>
                <a:spcPct val="50000"/>
              </a:lnSpc>
              <a:buNone/>
            </a:pPr>
            <a:endParaRPr lang="en-US" sz="1600" b="1" i="1" u="sng">
              <a:solidFill>
                <a:srgbClr val="203864"/>
              </a:solidFill>
            </a:endParaRPr>
          </a:p>
          <a:p>
            <a:pPr marL="0" lvl="0" indent="0">
              <a:buNone/>
            </a:pPr>
            <a:r>
              <a:rPr lang="en-US" sz="2900" b="1" i="1" u="sng">
                <a:solidFill>
                  <a:srgbClr val="203864"/>
                </a:solidFill>
              </a:rPr>
              <a:t>Podcasts</a:t>
            </a:r>
          </a:p>
          <a:p>
            <a:pPr marL="0" lvl="0" indent="0">
              <a:buNone/>
            </a:pPr>
            <a:endParaRPr lang="en-US" sz="1900" b="1" i="1" u="sng">
              <a:solidFill>
                <a:srgbClr val="203864"/>
              </a:solidFill>
            </a:endParaRPr>
          </a:p>
          <a:p>
            <a:pPr lvl="0"/>
            <a:r>
              <a:rPr lang="en-US" sz="2000"/>
              <a:t>Vseteckova J &amp; King J (2020) COVID-19 Interview podcast for The Retirement Café: ‘</a:t>
            </a:r>
            <a:r>
              <a:rPr lang="en-US" sz="2000" b="1">
                <a:hlinkClick r:id="rId2"/>
              </a:rPr>
              <a:t>Ageing Well Under Lockdown</a:t>
            </a:r>
            <a:r>
              <a:rPr lang="en-US" sz="2000"/>
              <a:t>’  </a:t>
            </a:r>
          </a:p>
          <a:p>
            <a:pPr lvl="0"/>
            <a:endParaRPr lang="en-US" sz="2000"/>
          </a:p>
          <a:p>
            <a:pPr lvl="0"/>
            <a:r>
              <a:rPr lang="en-US" sz="2000"/>
              <a:t>Vseteckova J &amp; Broad E  (2020) Podcast – Open University &amp; The Parks Trust </a:t>
            </a:r>
            <a:r>
              <a:rPr lang="en-US" sz="2000" b="1">
                <a:hlinkClick r:id="rId3"/>
              </a:rPr>
              <a:t>Keep Me Walking - researching with people living with dementia and their carers </a:t>
            </a:r>
            <a:r>
              <a:rPr lang="en-US" sz="2000"/>
              <a:t>–</a:t>
            </a:r>
          </a:p>
          <a:p>
            <a:pPr lvl="0"/>
            <a:endParaRPr lang="en-US" sz="2000"/>
          </a:p>
          <a:p>
            <a:pPr lvl="0"/>
            <a:r>
              <a:rPr lang="en-US" sz="2000"/>
              <a:t>Vseteckova J (2020)  Podcast - </a:t>
            </a:r>
            <a:r>
              <a:rPr lang="en-US" sz="2000" b="1">
                <a:hlinkClick r:id="rId4"/>
              </a:rPr>
              <a:t>Areas of research with The Open University </a:t>
            </a:r>
            <a:endParaRPr lang="en-US" sz="2000" b="1"/>
          </a:p>
          <a:p>
            <a:pPr lvl="0"/>
            <a:endParaRPr lang="en-US" sz="2000" b="1"/>
          </a:p>
          <a:p>
            <a:pPr lvl="0"/>
            <a:r>
              <a:rPr lang="en-US" sz="2000"/>
              <a:t>Broad E, Methley A &amp; Vseteckova J (2021) Podcast OU &amp; The Parks Trust &amp; Northamptonshire Healthcare NHS Foundation Trust - </a:t>
            </a:r>
            <a:r>
              <a:rPr lang="en-US" sz="2000" b="1">
                <a:hlinkClick r:id="rId5"/>
              </a:rPr>
              <a:t>Spotter sheet and mindful walking</a:t>
            </a:r>
            <a:r>
              <a:rPr lang="en-US" sz="2000"/>
              <a:t>. </a:t>
            </a:r>
          </a:p>
          <a:p>
            <a:pPr lvl="0"/>
            <a:endParaRPr lang="en-US" sz="2000"/>
          </a:p>
          <a:p>
            <a:pPr lvl="0"/>
            <a:r>
              <a:rPr lang="en-US" sz="2000"/>
              <a:t>Vseteckova J, Methley A, Broad E (2021) Podcast OU &amp; The Parks Trust &amp; Northamptonshire Healthcare NHS Foundation Trust  </a:t>
            </a:r>
            <a:r>
              <a:rPr lang="en-US" sz="2000" b="1">
                <a:hlinkClick r:id="rId6"/>
              </a:rPr>
              <a:t>Preventing brain decline while ageing </a:t>
            </a:r>
            <a:endParaRPr lang="en-US" sz="2000" b="1"/>
          </a:p>
          <a:p>
            <a:pPr lvl="0"/>
            <a:endParaRPr 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52">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831F674-3ABF-569E-ECCE-EF6D30AF8047}"/>
              </a:ext>
            </a:extLst>
          </p:cNvPr>
          <p:cNvSpPr>
            <a:spLocks noMove="1" noResize="1"/>
          </p:cNvSpPr>
          <p:nvPr/>
        </p:nvSpPr>
        <p:spPr>
          <a:xfrm>
            <a:off x="336883" y="321173"/>
            <a:ext cx="7174245" cy="5896746"/>
          </a:xfrm>
          <a:prstGeom prst="rect">
            <a:avLst/>
          </a:prstGeom>
          <a:solidFill>
            <a:srgbClr val="000000">
              <a:alpha val="15000"/>
            </a:srgbClr>
          </a:solidFill>
          <a:ln w="127001" cap="sq">
            <a:solidFill>
              <a:srgbClr val="000000">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 close up of text on a white background&#10;&#10;Description generated with high confidence">
            <a:extLst>
              <a:ext uri="{FF2B5EF4-FFF2-40B4-BE49-F238E27FC236}">
                <a16:creationId xmlns:a16="http://schemas.microsoft.com/office/drawing/2014/main" id="{4327C7F7-6638-AC37-22B9-EDEB366910B9}"/>
              </a:ext>
            </a:extLst>
          </p:cNvPr>
          <p:cNvPicPr>
            <a:picLocks noChangeAspect="1"/>
          </p:cNvPicPr>
          <p:nvPr/>
        </p:nvPicPr>
        <p:blipFill>
          <a:blip r:embed="rId2"/>
          <a:stretch>
            <a:fillRect/>
          </a:stretch>
        </p:blipFill>
        <p:spPr>
          <a:xfrm>
            <a:off x="7820991" y="2690448"/>
            <a:ext cx="4206889" cy="3846377"/>
          </a:xfrm>
          <a:prstGeom prst="rect">
            <a:avLst/>
          </a:prstGeom>
          <a:noFill/>
          <a:ln cap="flat">
            <a:noFill/>
          </a:ln>
        </p:spPr>
      </p:pic>
      <p:pic>
        <p:nvPicPr>
          <p:cNvPr id="4" name="Picture 4" descr="A close up of a logo&#10;&#10;Description generated with very high confidence">
            <a:extLst>
              <a:ext uri="{FF2B5EF4-FFF2-40B4-BE49-F238E27FC236}">
                <a16:creationId xmlns:a16="http://schemas.microsoft.com/office/drawing/2014/main" id="{60A10AF4-C181-3EE4-B24B-1E32D8B37CEC}"/>
              </a:ext>
            </a:extLst>
          </p:cNvPr>
          <p:cNvPicPr>
            <a:picLocks noChangeAspect="1"/>
          </p:cNvPicPr>
          <p:nvPr/>
        </p:nvPicPr>
        <p:blipFill>
          <a:blip r:embed="rId3"/>
          <a:stretch>
            <a:fillRect/>
          </a:stretch>
        </p:blipFill>
        <p:spPr>
          <a:xfrm>
            <a:off x="10298247" y="629582"/>
            <a:ext cx="1193045" cy="1274161"/>
          </a:xfrm>
          <a:prstGeom prst="rect">
            <a:avLst/>
          </a:prstGeom>
          <a:noFill/>
          <a:ln cap="flat">
            <a:noFill/>
          </a:ln>
        </p:spPr>
      </p:pic>
      <p:pic>
        <p:nvPicPr>
          <p:cNvPr id="5" name="Content Placeholder 3">
            <a:extLst>
              <a:ext uri="{FF2B5EF4-FFF2-40B4-BE49-F238E27FC236}">
                <a16:creationId xmlns:a16="http://schemas.microsoft.com/office/drawing/2014/main" id="{C17821E3-3761-8219-BEC2-D00469147923}"/>
              </a:ext>
            </a:extLst>
          </p:cNvPr>
          <p:cNvPicPr>
            <a:picLocks noChangeAspect="1"/>
          </p:cNvPicPr>
          <p:nvPr/>
        </p:nvPicPr>
        <p:blipFill>
          <a:blip r:embed="rId4"/>
          <a:stretch>
            <a:fillRect/>
          </a:stretch>
        </p:blipFill>
        <p:spPr>
          <a:xfrm>
            <a:off x="474783" y="524024"/>
            <a:ext cx="6922410" cy="5556735"/>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84">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270C7DB-A74D-90ED-31F8-71835C7ECDD7}"/>
              </a:ext>
            </a:extLst>
          </p:cNvPr>
          <p:cNvSpPr txBox="1">
            <a:spLocks noGrp="1"/>
          </p:cNvSpPr>
          <p:nvPr>
            <p:ph idx="1"/>
          </p:nvPr>
        </p:nvSpPr>
        <p:spPr>
          <a:xfrm>
            <a:off x="250371" y="947053"/>
            <a:ext cx="11604174" cy="5649684"/>
          </a:xfrm>
        </p:spPr>
        <p:txBody>
          <a:bodyPr/>
          <a:lstStyle/>
          <a:p>
            <a:pPr lvl="0"/>
            <a:endParaRPr lang="en-GB" sz="2000"/>
          </a:p>
          <a:p>
            <a:pPr lvl="0"/>
            <a:endParaRPr lang="en-GB" sz="2000"/>
          </a:p>
          <a:p>
            <a:pPr lvl="0"/>
            <a:r>
              <a:rPr lang="en-GB" sz="2000"/>
              <a:t>Methley A, Broad E, Vseteckova J (2021) Podcast OU &amp; The Parks Trust &amp; Northamptonshire Healthcare NHS Foundation Trust  </a:t>
            </a:r>
            <a:r>
              <a:rPr lang="en-GB" sz="2000">
                <a:hlinkClick r:id="rId2"/>
              </a:rPr>
              <a:t>Walking therapy </a:t>
            </a:r>
            <a:endParaRPr lang="en-GB" sz="2000"/>
          </a:p>
          <a:p>
            <a:pPr lvl="0"/>
            <a:endParaRPr lang="en-GB" sz="2000"/>
          </a:p>
          <a:p>
            <a:pPr lvl="0"/>
            <a:r>
              <a:rPr lang="en-GB" sz="2000"/>
              <a:t>Vseteckova J, Methley A, Broad (2021) Podcast OU &amp; The Parks Trust &amp; Northamptonshire Healthcare NHS Foundation Trust  </a:t>
            </a:r>
            <a:r>
              <a:rPr lang="en-GB" sz="2000">
                <a:hlinkClick r:id="rId3"/>
              </a:rPr>
              <a:t>Understanding our memory </a:t>
            </a:r>
            <a:endParaRPr lang="en-GB" sz="2000"/>
          </a:p>
          <a:p>
            <a:pPr lvl="0"/>
            <a:endParaRPr lang="en-GB" sz="2000"/>
          </a:p>
          <a:p>
            <a:pPr lvl="0"/>
            <a:r>
              <a:rPr lang="en-GB" sz="2000"/>
              <a:t>Araya Y , Broad E, Vseteckova J (2022) </a:t>
            </a:r>
            <a:r>
              <a:rPr lang="en-GB" sz="2000">
                <a:hlinkClick r:id="rId4"/>
              </a:rPr>
              <a:t>Engaging with our environment</a:t>
            </a:r>
            <a:endParaRPr lang="en-GB" sz="2000"/>
          </a:p>
          <a:p>
            <a:pPr lvl="0"/>
            <a:endParaRPr lang="en-GB" sz="2000"/>
          </a:p>
          <a:p>
            <a:pPr lvl="0"/>
            <a:r>
              <a:rPr lang="en-GB" sz="2000"/>
              <a:t>Joannidi H, Araya Y, Broad E &amp; Vseteckova J (2022) </a:t>
            </a:r>
            <a:r>
              <a:rPr lang="en-GB" sz="2000">
                <a:hlinkClick r:id="rId5"/>
              </a:rPr>
              <a:t>Sense of self during aging: how mindfulness and nature can help</a:t>
            </a:r>
            <a:endParaRPr lang="en-GB" sz="2000"/>
          </a:p>
          <a:p>
            <a:pPr lvl="0"/>
            <a:endParaRPr lang="en-GB" sz="2000"/>
          </a:p>
          <a:p>
            <a:pPr lvl="0"/>
            <a:r>
              <a:rPr lang="en-GB" sz="2000"/>
              <a:t>The above podcasts can be also seen on </a:t>
            </a:r>
            <a:r>
              <a:rPr lang="en-GB" sz="2000">
                <a:hlinkClick r:id="rId6"/>
              </a:rPr>
              <a:t>The Parks Trust YouTube Channel </a:t>
            </a:r>
            <a:endParaRPr lang="en-GB" sz="2000"/>
          </a:p>
          <a:p>
            <a:pPr lvl="0"/>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185">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05F9879-2E22-B764-7491-DD1FCB2194B6}"/>
              </a:ext>
            </a:extLst>
          </p:cNvPr>
          <p:cNvSpPr txBox="1">
            <a:spLocks noGrp="1"/>
          </p:cNvSpPr>
          <p:nvPr>
            <p:ph idx="1"/>
          </p:nvPr>
        </p:nvSpPr>
        <p:spPr>
          <a:xfrm>
            <a:off x="96249" y="160687"/>
            <a:ext cx="12095747" cy="6697312"/>
          </a:xfrm>
        </p:spPr>
        <p:txBody>
          <a:bodyPr/>
          <a:lstStyle/>
          <a:p>
            <a:pPr marL="0" lvl="0" indent="0">
              <a:lnSpc>
                <a:spcPct val="80000"/>
              </a:lnSpc>
              <a:buNone/>
            </a:pPr>
            <a:r>
              <a:rPr lang="en-US" sz="2200" b="1" i="1" u="sng">
                <a:solidFill>
                  <a:srgbClr val="203864"/>
                </a:solidFill>
              </a:rPr>
              <a:t>OpenLearn Resources:</a:t>
            </a:r>
          </a:p>
          <a:p>
            <a:pPr marL="0" lvl="0" indent="0">
              <a:lnSpc>
                <a:spcPct val="80000"/>
              </a:lnSpc>
              <a:buNone/>
            </a:pPr>
            <a:endParaRPr lang="en-US" sz="1700" b="1" i="1" u="sng">
              <a:solidFill>
                <a:srgbClr val="203864"/>
              </a:solidFill>
            </a:endParaRPr>
          </a:p>
          <a:p>
            <a:pPr lvl="0">
              <a:lnSpc>
                <a:spcPct val="80000"/>
              </a:lnSpc>
            </a:pPr>
            <a:r>
              <a:rPr lang="en-US" sz="1900"/>
              <a:t>Vseteckova J (2020) </a:t>
            </a:r>
            <a:r>
              <a:rPr lang="en-US" sz="1900" b="1"/>
              <a:t>Ageing Well Public Talk Series </a:t>
            </a:r>
            <a:r>
              <a:rPr lang="en-US" sz="1900" u="sng">
                <a:hlinkClick r:id="rId2"/>
              </a:rPr>
              <a:t>https://www.open.edu/openlearn/health-sports-psychology/health/the-ageing-well-public-talks</a:t>
            </a:r>
            <a:endParaRPr lang="en-US" sz="1900" u="sng"/>
          </a:p>
          <a:p>
            <a:pPr lvl="0">
              <a:lnSpc>
                <a:spcPct val="80000"/>
              </a:lnSpc>
            </a:pPr>
            <a:endParaRPr lang="en-US" sz="1900" u="sng"/>
          </a:p>
          <a:p>
            <a:pPr lvl="0">
              <a:lnSpc>
                <a:spcPct val="80000"/>
              </a:lnSpc>
            </a:pPr>
            <a:r>
              <a:rPr lang="en-US" sz="1900"/>
              <a:t>Vseteckova J (2019) </a:t>
            </a:r>
            <a:r>
              <a:rPr lang="en-US" sz="1900" b="1"/>
              <a:t>5 reasons why exercising outdoors is great for people who have dementia </a:t>
            </a:r>
            <a:r>
              <a:rPr lang="en-US" sz="1900" u="sng">
                <a:hlinkClick r:id="rId3"/>
              </a:rPr>
              <a:t>https://www.open.edu/openlearn/health-sports-psychology/mental-health/5-reasons-why-exercising-outdoors-great-people-who-have-dementia</a:t>
            </a:r>
            <a:r>
              <a:rPr lang="en-US" sz="1900"/>
              <a:t> </a:t>
            </a:r>
          </a:p>
          <a:p>
            <a:pPr lvl="0">
              <a:lnSpc>
                <a:spcPct val="80000"/>
              </a:lnSpc>
            </a:pPr>
            <a:endParaRPr lang="en-US" sz="1900"/>
          </a:p>
          <a:p>
            <a:pPr lvl="0">
              <a:lnSpc>
                <a:spcPct val="80000"/>
              </a:lnSpc>
            </a:pPr>
            <a:r>
              <a:rPr lang="en-US" sz="1900"/>
              <a:t> Vseteckova J (2019) </a:t>
            </a:r>
            <a:r>
              <a:rPr lang="en-US" sz="1900" b="1"/>
              <a:t>Depression, mood and exercise </a:t>
            </a:r>
            <a:r>
              <a:rPr lang="en-US" sz="1900" u="sng">
                <a:hlinkClick r:id="rId4"/>
              </a:rPr>
              <a:t>https://www.open.edu/openlearn/health-sports-psychology/mental-health/depression-mood-and-exercise?in_menu=622279</a:t>
            </a:r>
            <a:r>
              <a:rPr lang="en-US" sz="1900"/>
              <a:t> </a:t>
            </a:r>
          </a:p>
          <a:p>
            <a:pPr lvl="0">
              <a:lnSpc>
                <a:spcPct val="80000"/>
              </a:lnSpc>
            </a:pPr>
            <a:endParaRPr lang="en-US" sz="1900" u="sng"/>
          </a:p>
          <a:p>
            <a:pPr lvl="0">
              <a:lnSpc>
                <a:spcPct val="80000"/>
              </a:lnSpc>
            </a:pPr>
            <a:r>
              <a:rPr lang="en-US" sz="1900"/>
              <a:t>Vseteckova J (2019) </a:t>
            </a:r>
            <a:r>
              <a:rPr lang="en-US" sz="1900" b="1"/>
              <a:t>Five Pillars for Ageing Well </a:t>
            </a:r>
            <a:r>
              <a:rPr lang="en-US" sz="1900" u="sng">
                <a:hlinkClick r:id="rId5"/>
              </a:rPr>
              <a:t>https://www.open.edu/openlearn/health-sports-psychology/mental-health/five-pillars-ageing-well </a:t>
            </a:r>
            <a:r>
              <a:rPr lang="en-US" sz="1900"/>
              <a:t> </a:t>
            </a:r>
          </a:p>
          <a:p>
            <a:pPr lvl="0">
              <a:lnSpc>
                <a:spcPct val="80000"/>
              </a:lnSpc>
            </a:pPr>
            <a:endParaRPr lang="en-US" sz="1900"/>
          </a:p>
          <a:p>
            <a:pPr lvl="0">
              <a:lnSpc>
                <a:spcPct val="80000"/>
              </a:lnSpc>
            </a:pPr>
            <a:r>
              <a:rPr lang="en-US" sz="1900"/>
              <a:t>Vseteckova J (2020) </a:t>
            </a:r>
            <a:r>
              <a:rPr lang="en-US" sz="1900" b="1"/>
              <a:t>Ageing Brain </a:t>
            </a:r>
            <a:r>
              <a:rPr lang="en-US" sz="1900" u="sng">
                <a:hlinkClick r:id="rId6"/>
              </a:rPr>
              <a:t>https://www.open.edu/openlearn/health-sports-psychology/health/the-ageing-brain-use-it-or-lose-it</a:t>
            </a:r>
            <a:endParaRPr lang="en-US" sz="1900" u="sng"/>
          </a:p>
          <a:p>
            <a:pPr lvl="0">
              <a:lnSpc>
                <a:spcPct val="80000"/>
              </a:lnSpc>
            </a:pPr>
            <a:endParaRPr lang="en-US" sz="1900" u="sng">
              <a:highlight>
                <a:srgbClr val="FFFF00"/>
              </a:highlight>
            </a:endParaRPr>
          </a:p>
          <a:p>
            <a:pPr lvl="0">
              <a:lnSpc>
                <a:spcPct val="80000"/>
              </a:lnSpc>
            </a:pPr>
            <a:r>
              <a:rPr lang="en-US" sz="1900"/>
              <a:t>Vseteckova J (2020) </a:t>
            </a:r>
            <a:r>
              <a:rPr lang="en-US" sz="1900" b="1"/>
              <a:t>Ageing Well Public Talks Series II. Plan for 2020 – 2021 </a:t>
            </a:r>
            <a:r>
              <a:rPr lang="en-US" sz="1900" u="sng">
                <a:hlinkClick r:id="rId7"/>
              </a:rPr>
              <a:t>https://www.open.edu/openlearn/health-sports-psychology/health/ageing-well-public-talk-series-plan-2020/2021</a:t>
            </a:r>
            <a:endParaRPr lang="en-US" sz="1900" u="sng"/>
          </a:p>
          <a:p>
            <a:pPr lvl="0">
              <a:lnSpc>
                <a:spcPct val="80000"/>
              </a:lnSpc>
            </a:pPr>
            <a:endParaRPr lang="en-US" sz="1700" u="sng"/>
          </a:p>
          <a:p>
            <a:pPr marL="0" lvl="0" indent="0">
              <a:lnSpc>
                <a:spcPct val="30000"/>
              </a:lnSpc>
              <a:buNone/>
            </a:pPr>
            <a:endParaRPr lang="en-US" sz="1700" b="1" i="1" u="sng"/>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86">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BFDB92B-5B77-9160-75E4-927733398AA5}"/>
              </a:ext>
            </a:extLst>
          </p:cNvPr>
          <p:cNvSpPr txBox="1">
            <a:spLocks noGrp="1"/>
          </p:cNvSpPr>
          <p:nvPr>
            <p:ph idx="1"/>
          </p:nvPr>
        </p:nvSpPr>
        <p:spPr>
          <a:xfrm>
            <a:off x="213356" y="228600"/>
            <a:ext cx="11795760" cy="6629400"/>
          </a:xfrm>
        </p:spPr>
        <p:txBody>
          <a:bodyPr/>
          <a:lstStyle/>
          <a:p>
            <a:pPr lvl="0">
              <a:lnSpc>
                <a:spcPct val="70000"/>
              </a:lnSpc>
            </a:pPr>
            <a:endParaRPr lang="en-US" sz="1700" u="sng"/>
          </a:p>
          <a:p>
            <a:pPr lvl="0">
              <a:lnSpc>
                <a:spcPct val="70000"/>
              </a:lnSpc>
            </a:pPr>
            <a:r>
              <a:rPr lang="en-US" sz="1900"/>
              <a:t>Vseteckova J, Broad E, Andrew V (2021) </a:t>
            </a:r>
            <a:r>
              <a:rPr lang="en-US" sz="1900" b="1"/>
              <a:t>The impact of walking and socialising through 5 Ways Café on people living with dementia and their carers: A volunteer’s perspective</a:t>
            </a:r>
            <a:r>
              <a:rPr lang="en-US" sz="1900"/>
              <a:t> </a:t>
            </a:r>
            <a:r>
              <a:rPr lang="en-US" sz="1900">
                <a:hlinkClick r:id="rId2"/>
              </a:rPr>
              <a:t>https://www.open.edu/openlearn/health-sports-psychology/health/the-impact-walking-and-socialising-through-5-ways-cafe-on-people-living-dementia-and-their-carers</a:t>
            </a:r>
            <a:r>
              <a:rPr lang="en-US" sz="1900"/>
              <a:t> </a:t>
            </a:r>
          </a:p>
          <a:p>
            <a:pPr lvl="0">
              <a:lnSpc>
                <a:spcPct val="60000"/>
              </a:lnSpc>
            </a:pPr>
            <a:endParaRPr lang="en-US" sz="1900"/>
          </a:p>
          <a:p>
            <a:pPr lvl="0">
              <a:lnSpc>
                <a:spcPct val="60000"/>
              </a:lnSpc>
            </a:pPr>
            <a:r>
              <a:rPr lang="en-US" sz="1900"/>
              <a:t>Vseteckova J, Methley A, Lucassen M (2021) </a:t>
            </a:r>
            <a:r>
              <a:rPr lang="en-US" sz="1900" b="1"/>
              <a:t>The benefits of mindfulness and five common myths surrounding it </a:t>
            </a:r>
            <a:r>
              <a:rPr lang="en-US" sz="1900">
                <a:hlinkClick r:id="rId3"/>
              </a:rPr>
              <a:t>https://www.open.edu/openlearn/health-sports-psychology/mental-health/the-benefits-mindfulness-and-five-common-myths-surrounding-it</a:t>
            </a:r>
            <a:r>
              <a:rPr lang="en-US" sz="1900"/>
              <a:t> </a:t>
            </a:r>
          </a:p>
          <a:p>
            <a:pPr lvl="0">
              <a:lnSpc>
                <a:spcPct val="60000"/>
              </a:lnSpc>
            </a:pPr>
            <a:endParaRPr lang="en-US" sz="1900"/>
          </a:p>
          <a:p>
            <a:pPr lvl="0">
              <a:lnSpc>
                <a:spcPct val="60000"/>
              </a:lnSpc>
            </a:pPr>
            <a:r>
              <a:rPr lang="en-US" sz="1900"/>
              <a:t>Methley A, Vseteckova J, Broad E (2021</a:t>
            </a:r>
            <a:r>
              <a:rPr lang="en-US" sz="1900" b="1"/>
              <a:t>) Outdoor Therapy: The Benefits of Walking and Talking </a:t>
            </a:r>
            <a:r>
              <a:rPr lang="en-US" sz="1900">
                <a:hlinkClick r:id="rId4"/>
              </a:rPr>
              <a:t>https://www.open.edu/openlearn/health-sports-psychology/mental-health/outdoor-therapy-the-benefits-walking-and-talking</a:t>
            </a:r>
            <a:r>
              <a:rPr lang="en-US" sz="1900"/>
              <a:t>  </a:t>
            </a:r>
          </a:p>
          <a:p>
            <a:pPr lvl="0">
              <a:lnSpc>
                <a:spcPct val="60000"/>
              </a:lnSpc>
            </a:pPr>
            <a:endParaRPr lang="en-US" sz="1900"/>
          </a:p>
          <a:p>
            <a:pPr lvl="0">
              <a:lnSpc>
                <a:spcPct val="60000"/>
              </a:lnSpc>
            </a:pPr>
            <a:r>
              <a:rPr lang="en-US" sz="1900"/>
              <a:t>Vseteckova J, Methley a, Broad E (2021</a:t>
            </a:r>
            <a:r>
              <a:rPr lang="en-US" sz="1900" b="1"/>
              <a:t>) What happens to our brain as we age and how we can stop the fast decline</a:t>
            </a:r>
            <a:r>
              <a:rPr lang="en-US" sz="1900"/>
              <a:t> </a:t>
            </a:r>
            <a:r>
              <a:rPr lang="en-US" sz="1900" u="sng">
                <a:hlinkClick r:id="rId5"/>
              </a:rPr>
              <a:t>https://www.open.edu/openlearn/health-sports-psychology/health/what-happens-our-brain-we-age-and-how-can-we-stop-the-decline</a:t>
            </a:r>
            <a:endParaRPr lang="en-US" sz="1900" u="sng"/>
          </a:p>
          <a:p>
            <a:pPr lvl="0">
              <a:lnSpc>
                <a:spcPct val="60000"/>
              </a:lnSpc>
            </a:pPr>
            <a:endParaRPr lang="en-US" sz="1900" u="sng"/>
          </a:p>
          <a:p>
            <a:pPr lvl="0">
              <a:lnSpc>
                <a:spcPct val="60000"/>
              </a:lnSpc>
            </a:pPr>
            <a:r>
              <a:rPr lang="en-GB" sz="1900">
                <a:cs typeface="Calibri Light" pitchFamily="34"/>
              </a:rPr>
              <a:t>Methley A &amp; Vseteckova J &amp; Jones K (2020) </a:t>
            </a:r>
            <a:r>
              <a:rPr lang="en-GB" sz="1900" b="1">
                <a:cs typeface="Calibri Light" pitchFamily="34"/>
              </a:rPr>
              <a:t>Green &amp; Blue &amp; Outdoor spaces </a:t>
            </a:r>
            <a:r>
              <a:rPr lang="en-GB" sz="1900">
                <a:cs typeface="Calibri Light" pitchFamily="34"/>
                <a:hlinkClick r:id="rId6"/>
              </a:rPr>
              <a:t>https://www.open.edu/openlearn/health-sports-psychology/mental-health/the-benefits-outdoor-green-and-blue-spaces</a:t>
            </a:r>
            <a:r>
              <a:rPr lang="en-GB" sz="1900">
                <a:cs typeface="Calibri Light" pitchFamily="34"/>
              </a:rPr>
              <a:t> </a:t>
            </a:r>
          </a:p>
          <a:p>
            <a:pPr lvl="0">
              <a:lnSpc>
                <a:spcPct val="60000"/>
              </a:lnSpc>
            </a:pPr>
            <a:endParaRPr lang="en-GB" sz="1900">
              <a:cs typeface="Calibri Light" pitchFamily="34"/>
            </a:endParaRPr>
          </a:p>
          <a:p>
            <a:pPr lvl="0"/>
            <a:r>
              <a:rPr lang="en-US" sz="1900"/>
              <a:t>Vseteckova J, Borgstrom E,  Whitehouse A, Kent A, Hart A (2021) </a:t>
            </a:r>
            <a:r>
              <a:rPr lang="en-US" sz="1900" b="1"/>
              <a:t>Advance Care Planning (ACP ) </a:t>
            </a:r>
            <a:r>
              <a:rPr lang="en-US" sz="1900" u="sng"/>
              <a:t>- </a:t>
            </a:r>
            <a:r>
              <a:rPr lang="en-US" sz="1900" u="sng">
                <a:hlinkClick r:id="rId7"/>
              </a:rPr>
              <a:t>Discuss, Decide, Document and Share Advance Care Planning (ACP ) - Discuss, Decide, Document and Share - OpenLearn - Open University </a:t>
            </a:r>
            <a:endParaRPr lang="en-US" sz="1900" u="sng"/>
          </a:p>
          <a:p>
            <a:pPr lvl="0">
              <a:lnSpc>
                <a:spcPct val="60000"/>
              </a:lnSpc>
            </a:pPr>
            <a:endParaRPr lang="en-GB" sz="1700">
              <a:cs typeface="Calibri Light" pitchFamily="34"/>
            </a:endParaRPr>
          </a:p>
          <a:p>
            <a:pPr lvl="0">
              <a:lnSpc>
                <a:spcPct val="60000"/>
              </a:lnSpc>
            </a:pPr>
            <a:endParaRPr lang="en-US" sz="1900"/>
          </a:p>
          <a:p>
            <a:pPr lvl="0">
              <a:lnSpc>
                <a:spcPct val="60000"/>
              </a:lnSpc>
            </a:pPr>
            <a:endParaRPr lang="en-GB" sz="19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178">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4EC7503-1583-898F-A533-52CEFC6A176C}"/>
              </a:ext>
            </a:extLst>
          </p:cNvPr>
          <p:cNvSpPr txBox="1">
            <a:spLocks noGrp="1"/>
          </p:cNvSpPr>
          <p:nvPr>
            <p:ph idx="1"/>
          </p:nvPr>
        </p:nvSpPr>
        <p:spPr>
          <a:xfrm>
            <a:off x="0" y="0"/>
            <a:ext cx="12191996" cy="6858000"/>
          </a:xfrm>
        </p:spPr>
        <p:txBody>
          <a:bodyPr/>
          <a:lstStyle/>
          <a:p>
            <a:pPr lvl="0">
              <a:lnSpc>
                <a:spcPct val="70000"/>
              </a:lnSpc>
            </a:pPr>
            <a:endParaRPr lang="en-US" sz="1900"/>
          </a:p>
          <a:p>
            <a:pPr lvl="0">
              <a:lnSpc>
                <a:spcPct val="70000"/>
              </a:lnSpc>
            </a:pPr>
            <a:r>
              <a:rPr lang="en-US" sz="1900"/>
              <a:t>Vseteckova J (2020) </a:t>
            </a:r>
            <a:r>
              <a:rPr lang="en-US" sz="1900" b="1"/>
              <a:t>Walking the Parks with The OU and The Parks Trust</a:t>
            </a:r>
            <a:r>
              <a:rPr lang="en-US" sz="1900" b="1" u="sng">
                <a:hlinkClick r:id="rId2"/>
              </a:rPr>
              <a:t> </a:t>
            </a:r>
            <a:r>
              <a:rPr lang="en-US" sz="1900" u="sng">
                <a:hlinkClick r:id="rId3"/>
              </a:rPr>
              <a:t>https://www.open.edu/openlearn/health-sports-psychology/social-care-social-work/keep-me-walking-people-living-dementia-and-outdoor-environments</a:t>
            </a:r>
            <a:r>
              <a:rPr lang="en-US" sz="1900" u="sng"/>
              <a:t> </a:t>
            </a:r>
          </a:p>
          <a:p>
            <a:pPr lvl="0">
              <a:lnSpc>
                <a:spcPct val="70000"/>
              </a:lnSpc>
            </a:pPr>
            <a:endParaRPr lang="en-US" sz="1900"/>
          </a:p>
          <a:p>
            <a:pPr lvl="0">
              <a:lnSpc>
                <a:spcPct val="70000"/>
              </a:lnSpc>
            </a:pPr>
            <a:r>
              <a:rPr lang="en-US" sz="1900"/>
              <a:t>Vseteckova J, Methley A, Broad E (2021) </a:t>
            </a:r>
            <a:r>
              <a:rPr lang="en-US" sz="1900" b="1"/>
              <a:t>Understanding our memory  </a:t>
            </a:r>
            <a:r>
              <a:rPr lang="en-US" sz="1900" u="sng">
                <a:solidFill>
                  <a:srgbClr val="0E56A7"/>
                </a:solidFill>
                <a:hlinkClick r:id="rId4"/>
              </a:rPr>
              <a:t>What do we need to know about our memory? - OpenLearn - Open University</a:t>
            </a:r>
            <a:endParaRPr lang="en-US" sz="1900">
              <a:solidFill>
                <a:srgbClr val="4D4D4D"/>
              </a:solidFill>
            </a:endParaRPr>
          </a:p>
          <a:p>
            <a:pPr lvl="0">
              <a:lnSpc>
                <a:spcPct val="70000"/>
              </a:lnSpc>
            </a:pPr>
            <a:endParaRPr lang="en-GB" sz="1900">
              <a:solidFill>
                <a:srgbClr val="4D4D4D"/>
              </a:solidFill>
            </a:endParaRPr>
          </a:p>
          <a:p>
            <a:pPr lvl="0">
              <a:lnSpc>
                <a:spcPct val="70000"/>
              </a:lnSpc>
            </a:pPr>
            <a:r>
              <a:rPr lang="en-GB" sz="1900">
                <a:solidFill>
                  <a:srgbClr val="4D4D4D"/>
                </a:solidFill>
              </a:rPr>
              <a:t>Araya Y , Broad E, Vseteckova J (2022) </a:t>
            </a:r>
            <a:r>
              <a:rPr lang="en-GB" sz="1900" b="1">
                <a:solidFill>
                  <a:srgbClr val="4D4D4D"/>
                </a:solidFill>
              </a:rPr>
              <a:t>Engaging with our environment </a:t>
            </a:r>
          </a:p>
          <a:p>
            <a:pPr lvl="0">
              <a:lnSpc>
                <a:spcPct val="70000"/>
              </a:lnSpc>
            </a:pPr>
            <a:r>
              <a:rPr lang="en-GB" sz="1900" u="sng">
                <a:solidFill>
                  <a:srgbClr val="0E56A7"/>
                </a:solidFill>
                <a:hlinkClick r:id="rId5"/>
              </a:rPr>
              <a:t>https://www.open.edu/openlearn/health-sports-psychology/mental-health/engaging-our-environment-what-are-the-benefits</a:t>
            </a:r>
            <a:endParaRPr lang="en-GB" sz="1900" u="sng">
              <a:solidFill>
                <a:srgbClr val="0E56A7"/>
              </a:solidFill>
            </a:endParaRPr>
          </a:p>
          <a:p>
            <a:pPr lvl="0">
              <a:lnSpc>
                <a:spcPct val="70000"/>
              </a:lnSpc>
            </a:pPr>
            <a:endParaRPr lang="en-GB" sz="1900">
              <a:solidFill>
                <a:srgbClr val="4D4D4D"/>
              </a:solidFill>
            </a:endParaRPr>
          </a:p>
          <a:p>
            <a:pPr lvl="0">
              <a:lnSpc>
                <a:spcPct val="70000"/>
              </a:lnSpc>
            </a:pPr>
            <a:r>
              <a:rPr lang="en-GB" sz="1900">
                <a:solidFill>
                  <a:srgbClr val="4D4D4D"/>
                </a:solidFill>
              </a:rPr>
              <a:t>Vseteckova J (2022) </a:t>
            </a:r>
            <a:r>
              <a:rPr lang="en-GB" sz="1900" b="1">
                <a:solidFill>
                  <a:srgbClr val="4D4D4D"/>
                </a:solidFill>
              </a:rPr>
              <a:t>Pharmacotherapy while ageing </a:t>
            </a:r>
            <a:r>
              <a:rPr lang="en-GB" sz="1900" u="sng">
                <a:solidFill>
                  <a:srgbClr val="0E56A7"/>
                </a:solidFill>
                <a:hlinkClick r:id="rId6"/>
              </a:rPr>
              <a:t>https://www.open.edu/openlearn/health-sports-psychology/pharmacotherapy-while-ageing</a:t>
            </a:r>
            <a:endParaRPr lang="en-GB" sz="1900" u="sng">
              <a:solidFill>
                <a:srgbClr val="0E56A7"/>
              </a:solidFill>
            </a:endParaRPr>
          </a:p>
          <a:p>
            <a:pPr lvl="0">
              <a:lnSpc>
                <a:spcPct val="70000"/>
              </a:lnSpc>
            </a:pPr>
            <a:endParaRPr lang="en-GB" sz="1900" u="sng">
              <a:solidFill>
                <a:srgbClr val="0E56A7"/>
              </a:solidFill>
            </a:endParaRPr>
          </a:p>
          <a:p>
            <a:pPr lvl="0">
              <a:lnSpc>
                <a:spcPct val="70000"/>
              </a:lnSpc>
            </a:pPr>
            <a:r>
              <a:rPr lang="en-GB" sz="1900">
                <a:solidFill>
                  <a:srgbClr val="4D4D4D"/>
                </a:solidFill>
              </a:rPr>
              <a:t>Joannidi H, Araya Y, Broad E &amp; Vseteckova J (2022</a:t>
            </a:r>
            <a:r>
              <a:rPr lang="en-GB" sz="1900" b="1">
                <a:solidFill>
                  <a:srgbClr val="4D4D4D"/>
                </a:solidFill>
              </a:rPr>
              <a:t>) Sense of Self during ageing – how mindfulness and nature can help </a:t>
            </a:r>
            <a:r>
              <a:rPr lang="en-GB" sz="1900">
                <a:solidFill>
                  <a:srgbClr val="4D4D4D"/>
                </a:solidFill>
                <a:hlinkClick r:id="rId7"/>
              </a:rPr>
              <a:t>https://www.open.edu/openlearn/health-sports-psychology/sense-self-during-ageing-how-mindfulness-and-nature-can-help</a:t>
            </a:r>
            <a:r>
              <a:rPr lang="en-GB" sz="1900">
                <a:solidFill>
                  <a:srgbClr val="4D4D4D"/>
                </a:solidFill>
              </a:rPr>
              <a:t> </a:t>
            </a:r>
          </a:p>
          <a:p>
            <a:pPr lvl="0">
              <a:lnSpc>
                <a:spcPct val="70000"/>
              </a:lnSpc>
            </a:pPr>
            <a:endParaRPr lang="en-GB" sz="1900">
              <a:solidFill>
                <a:srgbClr val="4D4D4D"/>
              </a:solidFill>
            </a:endParaRPr>
          </a:p>
          <a:p>
            <a:pPr lvl="0">
              <a:lnSpc>
                <a:spcPct val="70000"/>
              </a:lnSpc>
            </a:pPr>
            <a:r>
              <a:rPr lang="en-GB" sz="1900">
                <a:solidFill>
                  <a:srgbClr val="4D4D4D"/>
                </a:solidFill>
              </a:rPr>
              <a:t>Mehta S (2022) </a:t>
            </a:r>
            <a:r>
              <a:rPr lang="en-GB" sz="1900" b="1">
                <a:solidFill>
                  <a:srgbClr val="4D4D4D"/>
                </a:solidFill>
              </a:rPr>
              <a:t>Medicines and personalisation while ageing</a:t>
            </a:r>
            <a:r>
              <a:rPr lang="en-GB" sz="1900">
                <a:solidFill>
                  <a:srgbClr val="4D4D4D"/>
                </a:solidFill>
              </a:rPr>
              <a:t> </a:t>
            </a:r>
            <a:r>
              <a:rPr lang="en-GB" sz="1900" u="sng">
                <a:solidFill>
                  <a:srgbClr val="0E56A7"/>
                </a:solidFill>
                <a:hlinkClick r:id="rId8"/>
              </a:rPr>
              <a:t>Medicines and personalisation - OpenLearn - Open University</a:t>
            </a:r>
            <a:endParaRPr lang="en-GB" sz="1900" u="sng">
              <a:solidFill>
                <a:srgbClr val="0E56A7"/>
              </a:solidFill>
            </a:endParaRPr>
          </a:p>
          <a:p>
            <a:pPr lvl="0">
              <a:lnSpc>
                <a:spcPct val="70000"/>
              </a:lnSpc>
            </a:pPr>
            <a:endParaRPr lang="en-GB" sz="1900">
              <a:solidFill>
                <a:srgbClr val="4D4D4D"/>
              </a:solidFill>
            </a:endParaRPr>
          </a:p>
          <a:p>
            <a:pPr lvl="0">
              <a:lnSpc>
                <a:spcPct val="70000"/>
              </a:lnSpc>
            </a:pPr>
            <a:r>
              <a:rPr lang="en-GB" sz="1900">
                <a:solidFill>
                  <a:srgbClr val="4D4D4D"/>
                </a:solidFill>
              </a:rPr>
              <a:t>Gale B (2022) </a:t>
            </a:r>
            <a:r>
              <a:rPr lang="en-GB" sz="1900" b="1">
                <a:solidFill>
                  <a:srgbClr val="4D4D4D"/>
                </a:solidFill>
              </a:rPr>
              <a:t>How can we prepare for death while ageing? </a:t>
            </a:r>
            <a:r>
              <a:rPr lang="en-GB" sz="1900" u="sng">
                <a:solidFill>
                  <a:srgbClr val="0E56A7"/>
                </a:solidFill>
                <a:hlinkClick r:id="rId9"/>
              </a:rPr>
              <a:t>Ageing Well Public Talk Series related</a:t>
            </a:r>
            <a:r>
              <a:rPr lang="en-GB" sz="1900">
                <a:solidFill>
                  <a:srgbClr val="4D4D4D"/>
                </a:solidFill>
              </a:rPr>
              <a:t> - </a:t>
            </a:r>
            <a:r>
              <a:rPr lang="en-GB" sz="1900" u="sng">
                <a:solidFill>
                  <a:srgbClr val="0E56A7"/>
                </a:solidFill>
                <a:hlinkClick r:id="rId10"/>
              </a:rPr>
              <a:t>https://www.open.edu/openlearn/health-sports-psychology/health/valuing-death </a:t>
            </a:r>
            <a:endParaRPr lang="en-GB" sz="1900">
              <a:solidFill>
                <a:srgbClr val="4D4D4D"/>
              </a:solidFill>
            </a:endParaRPr>
          </a:p>
          <a:p>
            <a:pPr lvl="0">
              <a:lnSpc>
                <a:spcPct val="70000"/>
              </a:lnSpc>
            </a:pPr>
            <a:endParaRPr lang="en-GB" sz="2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187">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1754F9B-551E-19FF-C894-76EAF596978A}"/>
              </a:ext>
            </a:extLst>
          </p:cNvPr>
          <p:cNvSpPr txBox="1">
            <a:spLocks noGrp="1"/>
          </p:cNvSpPr>
          <p:nvPr>
            <p:ph idx="1"/>
          </p:nvPr>
        </p:nvSpPr>
        <p:spPr>
          <a:xfrm>
            <a:off x="0" y="0"/>
            <a:ext cx="12191996" cy="6858000"/>
          </a:xfrm>
        </p:spPr>
        <p:txBody>
          <a:bodyPr/>
          <a:lstStyle/>
          <a:p>
            <a:pPr marL="0" lvl="0" indent="0">
              <a:lnSpc>
                <a:spcPct val="40000"/>
              </a:lnSpc>
              <a:buNone/>
            </a:pPr>
            <a:endParaRPr lang="en-US" sz="1949" b="1" i="1" u="sng">
              <a:solidFill>
                <a:srgbClr val="203864"/>
              </a:solidFill>
            </a:endParaRPr>
          </a:p>
          <a:p>
            <a:pPr marL="0" lvl="0" indent="0">
              <a:lnSpc>
                <a:spcPct val="40000"/>
              </a:lnSpc>
              <a:buNone/>
            </a:pPr>
            <a:r>
              <a:rPr lang="en-US" sz="2400" b="1" i="1" u="sng">
                <a:solidFill>
                  <a:srgbClr val="203864"/>
                </a:solidFill>
              </a:rPr>
              <a:t>COVID-19 related</a:t>
            </a:r>
          </a:p>
          <a:p>
            <a:pPr marL="0" lvl="0" indent="0">
              <a:lnSpc>
                <a:spcPct val="40000"/>
              </a:lnSpc>
              <a:buNone/>
            </a:pPr>
            <a:endParaRPr lang="en-US" sz="2400" b="1" i="1" u="sng">
              <a:solidFill>
                <a:srgbClr val="203864"/>
              </a:solidFill>
            </a:endParaRPr>
          </a:p>
          <a:p>
            <a:pPr lvl="0">
              <a:lnSpc>
                <a:spcPct val="100000"/>
              </a:lnSpc>
            </a:pPr>
            <a:r>
              <a:rPr lang="en-GB" sz="1700">
                <a:cs typeface="Calibri Light" pitchFamily="34"/>
              </a:rPr>
              <a:t>Vseteckova J, </a:t>
            </a:r>
            <a:r>
              <a:rPr lang="en-GB" sz="1700" b="1">
                <a:cs typeface="Calibri Light" pitchFamily="34"/>
              </a:rPr>
              <a:t>How to age well, while self-isolating</a:t>
            </a:r>
            <a:r>
              <a:rPr lang="en-GB" sz="1700">
                <a:cs typeface="Calibri Light" pitchFamily="34"/>
              </a:rPr>
              <a:t> (2020) </a:t>
            </a:r>
            <a:r>
              <a:rPr lang="en-GB" sz="1700" u="sng">
                <a:cs typeface="Calibri Light" pitchFamily="34"/>
                <a:hlinkClick r:id="rId2"/>
              </a:rPr>
              <a:t>https://www.open.edu/openlearn/health-sports-psychology/how-age-well-while-self-isolating</a:t>
            </a:r>
            <a:endParaRPr lang="en-GB" sz="1700" u="sng">
              <a:cs typeface="Calibri Light" pitchFamily="34"/>
            </a:endParaRPr>
          </a:p>
          <a:p>
            <a:pPr lvl="0">
              <a:lnSpc>
                <a:spcPct val="100000"/>
              </a:lnSpc>
            </a:pPr>
            <a:r>
              <a:rPr lang="en-GB" sz="1700">
                <a:cs typeface="Calibri Light" pitchFamily="34"/>
              </a:rPr>
              <a:t>Vseteckova J, (2020) </a:t>
            </a:r>
            <a:r>
              <a:rPr lang="en-GB" sz="1700" b="1">
                <a:cs typeface="Calibri Light" pitchFamily="34"/>
              </a:rPr>
              <a:t>SHORT FILM - Ageing Well in Self-Isolation </a:t>
            </a:r>
            <a:r>
              <a:rPr lang="en-GB" sz="1700" u="sng">
                <a:cs typeface="Calibri Light" pitchFamily="34"/>
                <a:hlinkClick r:id="rId3"/>
              </a:rPr>
              <a:t>https://youtu.be/LU4pXFgcGos</a:t>
            </a:r>
            <a:r>
              <a:rPr lang="en-GB" sz="1700">
                <a:cs typeface="Calibri Light" pitchFamily="34"/>
              </a:rPr>
              <a:t> </a:t>
            </a:r>
          </a:p>
          <a:p>
            <a:pPr lvl="0">
              <a:lnSpc>
                <a:spcPct val="100000"/>
              </a:lnSpc>
            </a:pPr>
            <a:r>
              <a:rPr lang="en-GB" sz="1700">
                <a:cs typeface="Calibri Light" pitchFamily="34"/>
              </a:rPr>
              <a:t>Vseteckova J, (2020) </a:t>
            </a:r>
            <a:r>
              <a:rPr lang="en-GB" sz="1700" b="1">
                <a:cs typeface="Calibri Light" pitchFamily="34"/>
              </a:rPr>
              <a:t>ANIMATION - Keeping healthy in Self-Isolation </a:t>
            </a:r>
            <a:r>
              <a:rPr lang="en-GB" sz="1700" u="sng">
                <a:cs typeface="Calibri Light" pitchFamily="34"/>
                <a:hlinkClick r:id="rId4"/>
              </a:rPr>
              <a:t>https://youtu.be/M9yUC-MUugA</a:t>
            </a:r>
            <a:endParaRPr lang="en-GB" sz="1700" u="sng">
              <a:cs typeface="Calibri Light" pitchFamily="34"/>
            </a:endParaRPr>
          </a:p>
          <a:p>
            <a:pPr lvl="0">
              <a:lnSpc>
                <a:spcPct val="100000"/>
              </a:lnSpc>
            </a:pPr>
            <a:r>
              <a:rPr lang="en-GB" sz="1700">
                <a:cs typeface="Calibri Light" pitchFamily="34"/>
              </a:rPr>
              <a:t>Vseteckova J et al (2020) </a:t>
            </a:r>
            <a:r>
              <a:rPr lang="en-GB" sz="1700" b="1">
                <a:cs typeface="Calibri Light" pitchFamily="34"/>
              </a:rPr>
              <a:t>COVID-19 The effects of self-isolation and lack of physical activity on carers </a:t>
            </a:r>
            <a:r>
              <a:rPr lang="en-GB" sz="1700" u="sng">
                <a:cs typeface="Calibri Light" pitchFamily="34"/>
                <a:hlinkClick r:id="rId5"/>
              </a:rPr>
              <a:t>https://www.open.edu/openlearn/health-sports-psychology/social-care-social-work/the-effects-self-isolation-and-lack-physical-activity-on-carers</a:t>
            </a:r>
            <a:endParaRPr lang="en-GB" sz="1700" u="sng">
              <a:cs typeface="Calibri Light" pitchFamily="34"/>
            </a:endParaRPr>
          </a:p>
          <a:p>
            <a:pPr lvl="0">
              <a:lnSpc>
                <a:spcPct val="100000"/>
              </a:lnSpc>
            </a:pPr>
            <a:r>
              <a:rPr lang="en-GB" sz="1700">
                <a:cs typeface="Calibri Light" pitchFamily="34"/>
              </a:rPr>
              <a:t> Taverner P, Larkin M, Vseteckova J, et al.  (2020) </a:t>
            </a:r>
            <a:r>
              <a:rPr lang="en-GB" sz="1700" b="1">
                <a:cs typeface="Calibri Light" pitchFamily="34"/>
              </a:rPr>
              <a:t>Supporting adult carers during COVID-19 pandemic </a:t>
            </a:r>
            <a:r>
              <a:rPr lang="en-GB" sz="1700" u="sng">
                <a:cs typeface="Calibri Light" pitchFamily="34"/>
                <a:hlinkClick r:id="rId6"/>
              </a:rPr>
              <a:t>https://www.open.edu/openlearn/health-sports-psychology/social-care-social-work/how-can-adult-carers-get-the-best-support-during-covid-19-pandemic-and-beyond</a:t>
            </a:r>
            <a:endParaRPr lang="en-GB" sz="1700" u="sng">
              <a:cs typeface="Calibri Light" pitchFamily="34"/>
            </a:endParaRPr>
          </a:p>
          <a:p>
            <a:pPr lvl="0">
              <a:lnSpc>
                <a:spcPct val="100000"/>
              </a:lnSpc>
            </a:pPr>
            <a:r>
              <a:rPr lang="en-GB" sz="1700">
                <a:cs typeface="Calibri Light" pitchFamily="34"/>
              </a:rPr>
              <a:t>Robb M, Penson M, Vseteckova J, et al.  (2020) </a:t>
            </a:r>
            <a:r>
              <a:rPr lang="en-GB" sz="1700" b="1">
                <a:cs typeface="Calibri Light" pitchFamily="34"/>
              </a:rPr>
              <a:t>Young carers, COVID-19 and physical activity </a:t>
            </a:r>
            <a:r>
              <a:rPr lang="en-GB" sz="1700" u="sng">
                <a:cs typeface="Calibri Light" pitchFamily="34"/>
                <a:hlinkClick r:id="rId7"/>
              </a:rPr>
              <a:t>https://www.open.edu/openlearn/health-sports-psychology/social-care-social-work/young-carerscovid-19-and-physical-activity</a:t>
            </a:r>
            <a:endParaRPr lang="en-GB" sz="1700" u="sng">
              <a:cs typeface="Calibri Light" pitchFamily="34"/>
            </a:endParaRPr>
          </a:p>
          <a:p>
            <a:pPr lvl="0">
              <a:lnSpc>
                <a:spcPct val="100000"/>
              </a:lnSpc>
            </a:pPr>
            <a:r>
              <a:rPr lang="en-GB" sz="1700">
                <a:cs typeface="Calibri Light" pitchFamily="34"/>
              </a:rPr>
              <a:t>Penson M, Vseteckova J et al. (2020) </a:t>
            </a:r>
            <a:r>
              <a:rPr lang="en-GB" sz="1700" b="1">
                <a:cs typeface="Calibri Light" pitchFamily="34"/>
              </a:rPr>
              <a:t>Older Carers, COVID-19 and Physical Activity </a:t>
            </a:r>
            <a:r>
              <a:rPr lang="en-GB" sz="1700" u="sng">
                <a:cs typeface="Calibri Light" pitchFamily="34"/>
                <a:hlinkClick r:id="rId8"/>
              </a:rPr>
              <a:t>https://www.open.edu/openlearn/health-sports-psychology/social-care-social-work/older-carers-covid-19-and-physical-activity</a:t>
            </a:r>
            <a:endParaRPr lang="en-GB" sz="1700" u="sng">
              <a:cs typeface="Calibri Light" pitchFamily="34"/>
            </a:endParaRPr>
          </a:p>
          <a:p>
            <a:pPr lvl="0">
              <a:lnSpc>
                <a:spcPct val="100000"/>
              </a:lnSpc>
            </a:pPr>
            <a:r>
              <a:rPr lang="en-GB" sz="1700">
                <a:cs typeface="Calibri Light" pitchFamily="34"/>
              </a:rPr>
              <a:t>Vseteckova J </a:t>
            </a:r>
            <a:r>
              <a:rPr lang="en-GB" sz="1700" b="1">
                <a:cs typeface="Calibri Light" pitchFamily="34"/>
              </a:rPr>
              <a:t> </a:t>
            </a:r>
            <a:r>
              <a:rPr lang="en-GB" sz="1700">
                <a:cs typeface="Calibri Light" pitchFamily="34"/>
              </a:rPr>
              <a:t>&amp; Methley A  (2020) </a:t>
            </a:r>
            <a:r>
              <a:rPr lang="en-GB" sz="1700" b="1">
                <a:cs typeface="Calibri Light" pitchFamily="34"/>
              </a:rPr>
              <a:t>Acceptance Commitment Therapy (ACT) to help carers in challenging COVID-19 times </a:t>
            </a:r>
            <a:r>
              <a:rPr lang="en-GB" sz="1700" u="sng">
                <a:cs typeface="Calibri Light" pitchFamily="34"/>
                <a:hlinkClick r:id="rId9"/>
              </a:rPr>
              <a:t>https://www.open.edu/openlearn/health-sports-psychology/health/how-can-acceptance-and-commitment-therapy-help-carers-challenging-times-such-the-covid-19-pandemic</a:t>
            </a:r>
            <a:endParaRPr lang="en-GB" sz="1700">
              <a:cs typeface="Calibri Light" pitchFamily="3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188">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6251B58-0F81-CF97-6F3F-3F6A9E928C13}"/>
              </a:ext>
            </a:extLst>
          </p:cNvPr>
          <p:cNvSpPr txBox="1">
            <a:spLocks noGrp="1"/>
          </p:cNvSpPr>
          <p:nvPr>
            <p:ph idx="1"/>
          </p:nvPr>
        </p:nvSpPr>
        <p:spPr>
          <a:xfrm>
            <a:off x="206828" y="0"/>
            <a:ext cx="11985168" cy="6858000"/>
          </a:xfrm>
        </p:spPr>
        <p:txBody>
          <a:bodyPr/>
          <a:lstStyle/>
          <a:p>
            <a:pPr marL="0" lvl="0" indent="0">
              <a:lnSpc>
                <a:spcPct val="70000"/>
              </a:lnSpc>
              <a:buNone/>
            </a:pPr>
            <a:endParaRPr lang="en-GB" sz="1799"/>
          </a:p>
          <a:p>
            <a:pPr marL="0" lvl="0" indent="0">
              <a:lnSpc>
                <a:spcPct val="70000"/>
              </a:lnSpc>
              <a:buNone/>
            </a:pPr>
            <a:endParaRPr lang="en-GB" sz="2400" b="1"/>
          </a:p>
          <a:p>
            <a:pPr marL="0" lvl="0" indent="0">
              <a:lnSpc>
                <a:spcPct val="70000"/>
              </a:lnSpc>
              <a:buNone/>
            </a:pPr>
            <a:r>
              <a:rPr lang="en-GB" sz="2400" b="1">
                <a:hlinkClick r:id=""/>
              </a:rPr>
              <a:t>AGEING WELL PUBLIC TALK SERIES </a:t>
            </a:r>
            <a:r>
              <a:rPr lang="en-GB" sz="2400" b="1"/>
              <a:t>WEBSITE </a:t>
            </a:r>
          </a:p>
          <a:p>
            <a:pPr marL="0" lvl="0" indent="0">
              <a:lnSpc>
                <a:spcPct val="70000"/>
              </a:lnSpc>
              <a:buNone/>
            </a:pPr>
            <a:endParaRPr lang="en-GB" sz="2400" b="1"/>
          </a:p>
          <a:p>
            <a:pPr marL="0" lvl="0" indent="0">
              <a:lnSpc>
                <a:spcPct val="70000"/>
              </a:lnSpc>
              <a:buNone/>
            </a:pPr>
            <a:endParaRPr lang="en-GB" sz="2100" b="1"/>
          </a:p>
          <a:p>
            <a:pPr marL="0" lvl="0" indent="0">
              <a:lnSpc>
                <a:spcPct val="70000"/>
              </a:lnSpc>
              <a:buNone/>
            </a:pPr>
            <a:r>
              <a:rPr lang="en-GB" sz="2100" b="1">
                <a:hlinkClick r:id="rId2"/>
              </a:rPr>
              <a:t>‘</a:t>
            </a:r>
            <a:r>
              <a:rPr lang="en-GB" sz="2100" b="1" i="1">
                <a:hlinkClick r:id="rId2"/>
              </a:rPr>
              <a:t>Ageing Well Public Talks</a:t>
            </a:r>
            <a:r>
              <a:rPr lang="en-GB" sz="2100" b="1">
                <a:hlinkClick r:id="rId2"/>
              </a:rPr>
              <a:t>’ Series </a:t>
            </a:r>
            <a:r>
              <a:rPr lang="en-GB" sz="2100" b="1" u="sng">
                <a:highlight>
                  <a:srgbClr val="FFFF00"/>
                </a:highlight>
                <a:hlinkClick r:id="rId2"/>
              </a:rPr>
              <a:t>2022/2023</a:t>
            </a:r>
            <a:r>
              <a:rPr lang="en-GB" sz="2100" b="1">
                <a:hlinkClick r:id="rId2"/>
              </a:rPr>
              <a:t> </a:t>
            </a:r>
            <a:r>
              <a:rPr lang="en-GB" sz="2100" b="1"/>
              <a:t>repository on ORDO Collections</a:t>
            </a:r>
          </a:p>
          <a:p>
            <a:pPr marL="0" lvl="0" indent="0">
              <a:lnSpc>
                <a:spcPct val="70000"/>
              </a:lnSpc>
              <a:buNone/>
            </a:pPr>
            <a:endParaRPr lang="en-GB" sz="2100" b="1"/>
          </a:p>
          <a:p>
            <a:pPr marL="0" lvl="0" indent="0">
              <a:lnSpc>
                <a:spcPct val="70000"/>
              </a:lnSpc>
              <a:buNone/>
            </a:pPr>
            <a:r>
              <a:rPr lang="en-GB" sz="2100" b="1">
                <a:hlinkClick r:id="rId3"/>
              </a:rPr>
              <a:t>‘</a:t>
            </a:r>
            <a:r>
              <a:rPr lang="en-GB" sz="2100" b="1" i="1">
                <a:hlinkClick r:id="rId3"/>
              </a:rPr>
              <a:t>Ageing Well Public Talks</a:t>
            </a:r>
            <a:r>
              <a:rPr lang="en-GB" sz="2100" b="1">
                <a:hlinkClick r:id="rId3"/>
              </a:rPr>
              <a:t>’ Series </a:t>
            </a:r>
            <a:r>
              <a:rPr lang="en-GB" sz="2100" b="1" u="sng">
                <a:hlinkClick r:id="rId3"/>
              </a:rPr>
              <a:t>2021/2022</a:t>
            </a:r>
            <a:r>
              <a:rPr lang="en-GB" sz="2100" b="1">
                <a:hlinkClick r:id="rId3"/>
              </a:rPr>
              <a:t> </a:t>
            </a:r>
            <a:r>
              <a:rPr lang="en-GB" sz="2100" b="1"/>
              <a:t>repository on ORDO Collections</a:t>
            </a:r>
          </a:p>
          <a:p>
            <a:pPr marL="0" lvl="0" indent="0">
              <a:lnSpc>
                <a:spcPct val="70000"/>
              </a:lnSpc>
              <a:buNone/>
            </a:pPr>
            <a:endParaRPr lang="en-GB" sz="2100" b="1"/>
          </a:p>
          <a:p>
            <a:pPr marL="0" lvl="0" indent="0">
              <a:lnSpc>
                <a:spcPct val="70000"/>
              </a:lnSpc>
              <a:buNone/>
            </a:pPr>
            <a:r>
              <a:rPr lang="en-GB" sz="2100" b="1"/>
              <a:t>‘</a:t>
            </a:r>
            <a:r>
              <a:rPr lang="en-GB" sz="2100" b="1" i="1">
                <a:hlinkClick r:id="rId4"/>
              </a:rPr>
              <a:t>Ageing Well Public Talks</a:t>
            </a:r>
            <a:r>
              <a:rPr lang="en-GB" sz="2100" b="1">
                <a:hlinkClick r:id="rId4"/>
              </a:rPr>
              <a:t>’ Series </a:t>
            </a:r>
            <a:r>
              <a:rPr lang="en-GB" sz="2100" b="1" u="sng">
                <a:hlinkClick r:id="rId4"/>
              </a:rPr>
              <a:t>2020/2021</a:t>
            </a:r>
            <a:r>
              <a:rPr lang="en-GB" sz="2100" b="1">
                <a:hlinkClick r:id="rId4"/>
              </a:rPr>
              <a:t> </a:t>
            </a:r>
            <a:r>
              <a:rPr lang="en-GB" sz="2100" b="1"/>
              <a:t>repository on ORDO Collections</a:t>
            </a:r>
          </a:p>
          <a:p>
            <a:pPr marL="0" lvl="0" indent="0">
              <a:lnSpc>
                <a:spcPct val="70000"/>
              </a:lnSpc>
              <a:buNone/>
            </a:pPr>
            <a:r>
              <a:rPr lang="en-GB" sz="2100"/>
              <a:t> </a:t>
            </a:r>
          </a:p>
          <a:p>
            <a:pPr marL="0" lvl="0" indent="0">
              <a:lnSpc>
                <a:spcPct val="70000"/>
              </a:lnSpc>
              <a:buNone/>
            </a:pPr>
            <a:r>
              <a:rPr lang="en-GB" sz="2100" b="1"/>
              <a:t>‘</a:t>
            </a:r>
            <a:r>
              <a:rPr lang="en-GB" sz="2100" b="1" i="1">
                <a:hlinkClick r:id="rId5"/>
              </a:rPr>
              <a:t>Ageing Well Public Talks</a:t>
            </a:r>
            <a:r>
              <a:rPr lang="en-GB" sz="2100" b="1">
                <a:hlinkClick r:id="rId5"/>
              </a:rPr>
              <a:t>’ Series 2019/2020 </a:t>
            </a:r>
            <a:r>
              <a:rPr lang="en-GB" sz="2100" b="1"/>
              <a:t>repository on ORDO Collections</a:t>
            </a:r>
          </a:p>
          <a:p>
            <a:pPr marL="0" lvl="0" indent="0">
              <a:lnSpc>
                <a:spcPct val="70000"/>
              </a:lnSpc>
              <a:buNone/>
            </a:pPr>
            <a:r>
              <a:rPr lang="en-GB" sz="2100"/>
              <a:t> </a:t>
            </a:r>
          </a:p>
          <a:p>
            <a:pPr marL="0" lvl="0" indent="0">
              <a:lnSpc>
                <a:spcPct val="70000"/>
              </a:lnSpc>
              <a:buNone/>
            </a:pPr>
            <a:endParaRPr lang="en-GB" sz="2100"/>
          </a:p>
          <a:p>
            <a:pPr marL="0" lvl="0" indent="0">
              <a:lnSpc>
                <a:spcPct val="70000"/>
              </a:lnSpc>
              <a:buNone/>
            </a:pPr>
            <a:r>
              <a:rPr lang="en-GB" sz="2100" b="1">
                <a:solidFill>
                  <a:srgbClr val="4D4D4D"/>
                </a:solidFill>
                <a:hlinkClick r:id="rId6"/>
              </a:rPr>
              <a:t>Midlife MOT OpenLearn Course</a:t>
            </a:r>
            <a:endParaRPr lang="en-GB" sz="2100" u="sng">
              <a:solidFill>
                <a:srgbClr val="0E56A7"/>
              </a:solidFill>
            </a:endParaRPr>
          </a:p>
          <a:p>
            <a:pPr marL="0" lvl="0" indent="0">
              <a:lnSpc>
                <a:spcPct val="70000"/>
              </a:lnSpc>
              <a:buNone/>
            </a:pPr>
            <a:endParaRPr lang="en-GB" sz="2100"/>
          </a:p>
          <a:p>
            <a:pPr marL="0" lvl="0" indent="0">
              <a:lnSpc>
                <a:spcPct val="70000"/>
              </a:lnSpc>
              <a:buNone/>
            </a:pPr>
            <a:r>
              <a:rPr lang="en-GB" sz="2100" b="1"/>
              <a:t>OpenLearnCreate Course on ‘</a:t>
            </a:r>
            <a:r>
              <a:rPr lang="en-GB" sz="2100" b="1" i="1">
                <a:hlinkClick r:id="rId7"/>
              </a:rPr>
              <a:t>Ageing Well’ 2019/2020</a:t>
            </a:r>
            <a:endParaRPr lang="en-GB" sz="2100" b="1" i="1"/>
          </a:p>
          <a:p>
            <a:pPr marL="0" lvl="0" indent="0">
              <a:lnSpc>
                <a:spcPct val="70000"/>
              </a:lnSpc>
              <a:buNone/>
            </a:pPr>
            <a:r>
              <a:rPr lang="en-GB" sz="2100" b="1" i="1"/>
              <a:t> </a:t>
            </a:r>
            <a:endParaRPr lang="en-GB" sz="2100"/>
          </a:p>
          <a:p>
            <a:pPr marL="0" lvl="0" indent="0">
              <a:lnSpc>
                <a:spcPct val="70000"/>
              </a:lnSpc>
              <a:buNone/>
            </a:pPr>
            <a:r>
              <a:rPr lang="en-GB" sz="2100" b="1">
                <a:hlinkClick r:id="rId8"/>
              </a:rPr>
              <a:t>Home exercise no equipment – no problem </a:t>
            </a:r>
            <a:r>
              <a:rPr lang="en-GB" sz="2100" i="1"/>
              <a:t>Blog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D65E-D0F5-83B1-3EC9-B99CA4928E36}"/>
              </a:ext>
            </a:extLst>
          </p:cNvPr>
          <p:cNvSpPr txBox="1">
            <a:spLocks noGrp="1"/>
          </p:cNvSpPr>
          <p:nvPr>
            <p:ph type="title"/>
          </p:nvPr>
        </p:nvSpPr>
        <p:spPr/>
        <p:txBody>
          <a:bodyPr/>
          <a:lstStyle/>
          <a:p>
            <a:endParaRPr lang="en-GB"/>
          </a:p>
        </p:txBody>
      </p:sp>
      <p:pic>
        <p:nvPicPr>
          <p:cNvPr id="3" name="Content Placeholder 4" descr="Graphical user interface, text, application, email&#10;&#10;Description automatically generated">
            <a:extLst>
              <a:ext uri="{FF2B5EF4-FFF2-40B4-BE49-F238E27FC236}">
                <a16:creationId xmlns:a16="http://schemas.microsoft.com/office/drawing/2014/main" id="{B3C681DA-C145-1224-8F36-8309FF4BDE0D}"/>
              </a:ext>
            </a:extLst>
          </p:cNvPr>
          <p:cNvPicPr>
            <a:picLocks noGrp="1" noChangeAspect="1"/>
          </p:cNvPicPr>
          <p:nvPr>
            <p:ph idx="1"/>
          </p:nvPr>
        </p:nvPicPr>
        <p:blipFill>
          <a:blip r:embed="rId2"/>
          <a:stretch>
            <a:fillRect/>
          </a:stretch>
        </p:blipFill>
        <p:spPr>
          <a:xfrm>
            <a:off x="2228145" y="1825627"/>
            <a:ext cx="7735714" cy="4351336"/>
          </a:xfrm>
        </p:spPr>
      </p:pic>
      <p:pic>
        <p:nvPicPr>
          <p:cNvPr id="4" name="Picture 6" descr="Logo&#10;&#10;Description automatically generated with medium confidence">
            <a:extLst>
              <a:ext uri="{FF2B5EF4-FFF2-40B4-BE49-F238E27FC236}">
                <a16:creationId xmlns:a16="http://schemas.microsoft.com/office/drawing/2014/main" id="{E481D047-809D-B4B8-2A83-B5CC466B4366}"/>
              </a:ext>
            </a:extLst>
          </p:cNvPr>
          <p:cNvPicPr>
            <a:picLocks noChangeAspect="1"/>
          </p:cNvPicPr>
          <p:nvPr/>
        </p:nvPicPr>
        <p:blipFill>
          <a:blip r:embed="rId3"/>
          <a:stretch>
            <a:fillRect/>
          </a:stretch>
        </p:blipFill>
        <p:spPr>
          <a:xfrm>
            <a:off x="0" y="0"/>
            <a:ext cx="12191996" cy="6858000"/>
          </a:xfrm>
          <a:prstGeom prst="rect">
            <a:avLst/>
          </a:prstGeom>
          <a:noFill/>
          <a:ln cap="flat">
            <a:noFill/>
          </a:ln>
        </p:spPr>
      </p:pic>
      <p:pic>
        <p:nvPicPr>
          <p:cNvPr id="5" name="Picture 8" descr="Graphical user interface&#10;&#10;Description automatically generated">
            <a:extLst>
              <a:ext uri="{FF2B5EF4-FFF2-40B4-BE49-F238E27FC236}">
                <a16:creationId xmlns:a16="http://schemas.microsoft.com/office/drawing/2014/main" id="{504A3BAF-1FE4-7C57-93E6-773D1A0E8D2E}"/>
              </a:ext>
            </a:extLst>
          </p:cNvPr>
          <p:cNvPicPr>
            <a:picLocks noChangeAspect="1"/>
          </p:cNvPicPr>
          <p:nvPr/>
        </p:nvPicPr>
        <p:blipFill>
          <a:blip r:embed="rId4"/>
          <a:stretch>
            <a:fillRect/>
          </a:stretch>
        </p:blipFill>
        <p:spPr>
          <a:xfrm>
            <a:off x="0" y="0"/>
            <a:ext cx="12191996" cy="6858000"/>
          </a:xfrm>
          <a:prstGeom prst="rect">
            <a:avLst/>
          </a:prstGeom>
          <a:noFill/>
          <a:ln cap="flat">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7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03B1-C0BD-4406-24C3-F425F8D3DA10}"/>
              </a:ext>
            </a:extLst>
          </p:cNvPr>
          <p:cNvSpPr txBox="1">
            <a:spLocks noGrp="1"/>
          </p:cNvSpPr>
          <p:nvPr>
            <p:ph type="title"/>
          </p:nvPr>
        </p:nvSpPr>
        <p:spPr>
          <a:xfrm>
            <a:off x="850904" y="114300"/>
            <a:ext cx="8535988" cy="1076321"/>
          </a:xfrm>
        </p:spPr>
        <p:txBody>
          <a:bodyPr/>
          <a:lstStyle/>
          <a:p>
            <a:pPr lvl="0"/>
            <a:r>
              <a:rPr lang="en-US" sz="2400" b="1" spc="162">
                <a:solidFill>
                  <a:srgbClr val="002060"/>
                </a:solidFill>
                <a:latin typeface="Arial" pitchFamily="34"/>
                <a:cs typeface="Arial" pitchFamily="34"/>
              </a:rPr>
              <a:t>Ageing Well series of Public Talks 2022/23- topics</a:t>
            </a:r>
            <a:endParaRPr lang="en-GB" sz="2400" b="1" spc="162">
              <a:latin typeface="Arial" pitchFamily="34"/>
              <a:cs typeface="Arial" pitchFamily="34"/>
            </a:endParaRPr>
          </a:p>
        </p:txBody>
      </p:sp>
      <p:pic>
        <p:nvPicPr>
          <p:cNvPr id="3" name="Picture 6">
            <a:extLst>
              <a:ext uri="{FF2B5EF4-FFF2-40B4-BE49-F238E27FC236}">
                <a16:creationId xmlns:a16="http://schemas.microsoft.com/office/drawing/2014/main" id="{7A6B2D9B-C413-7561-07C4-D3190B20BEE5}"/>
              </a:ext>
            </a:extLst>
          </p:cNvPr>
          <p:cNvPicPr>
            <a:picLocks noChangeAspect="1"/>
          </p:cNvPicPr>
          <p:nvPr/>
        </p:nvPicPr>
        <p:blipFill>
          <a:blip r:embed="rId2"/>
          <a:srcRect/>
          <a:stretch>
            <a:fillRect/>
          </a:stretch>
        </p:blipFill>
        <p:spPr>
          <a:xfrm>
            <a:off x="9386892" y="241301"/>
            <a:ext cx="1363663" cy="949320"/>
          </a:xfrm>
          <a:prstGeom prst="rect">
            <a:avLst/>
          </a:prstGeom>
          <a:noFill/>
          <a:ln cap="flat">
            <a:noFill/>
          </a:ln>
        </p:spPr>
      </p:pic>
      <p:sp>
        <p:nvSpPr>
          <p:cNvPr id="4" name="Content Placeholder 2">
            <a:extLst>
              <a:ext uri="{FF2B5EF4-FFF2-40B4-BE49-F238E27FC236}">
                <a16:creationId xmlns:a16="http://schemas.microsoft.com/office/drawing/2014/main" id="{EA9EA08C-31FC-038D-2D0E-6EBDAFA8AB44}"/>
              </a:ext>
            </a:extLst>
          </p:cNvPr>
          <p:cNvSpPr txBox="1">
            <a:spLocks noGrp="1"/>
          </p:cNvSpPr>
          <p:nvPr>
            <p:ph idx="1"/>
          </p:nvPr>
        </p:nvSpPr>
        <p:spPr>
          <a:xfrm>
            <a:off x="413656" y="1257300"/>
            <a:ext cx="5682337" cy="4572000"/>
          </a:xfrm>
        </p:spPr>
        <p:txBody>
          <a:bodyPr/>
          <a:lstStyle/>
          <a:p>
            <a:pPr lvl="0"/>
            <a:r>
              <a:rPr lang="en-GB" sz="2000" b="1" i="1">
                <a:solidFill>
                  <a:srgbClr val="203864"/>
                </a:solidFill>
              </a:rPr>
              <a:t>Are we prepared to live longer? </a:t>
            </a:r>
            <a:r>
              <a:rPr lang="en-GB" sz="2000" i="1">
                <a:solidFill>
                  <a:srgbClr val="203864"/>
                </a:solidFill>
              </a:rPr>
              <a:t>(Jitka Vseteckova &amp; Catherine Pestano) </a:t>
            </a:r>
            <a:r>
              <a:rPr lang="en-GB" sz="2000" b="1" i="1">
                <a:solidFill>
                  <a:srgbClr val="203864"/>
                </a:solidFill>
              </a:rPr>
              <a:t>September 14</a:t>
            </a:r>
            <a:r>
              <a:rPr lang="en-GB" sz="2000" b="1" i="1" baseline="30000">
                <a:solidFill>
                  <a:srgbClr val="203864"/>
                </a:solidFill>
              </a:rPr>
              <a:t>th</a:t>
            </a:r>
            <a:r>
              <a:rPr lang="en-GB" sz="2000" b="1" i="1">
                <a:solidFill>
                  <a:srgbClr val="203864"/>
                </a:solidFill>
              </a:rPr>
              <a:t> 2022 </a:t>
            </a:r>
          </a:p>
          <a:p>
            <a:pPr lvl="0"/>
            <a:r>
              <a:rPr lang="en-GB" sz="2000" b="1" i="1">
                <a:solidFill>
                  <a:srgbClr val="203864"/>
                </a:solidFill>
              </a:rPr>
              <a:t>Taking control of dying </a:t>
            </a:r>
            <a:r>
              <a:rPr lang="en-GB" sz="2000" i="1">
                <a:solidFill>
                  <a:srgbClr val="203864"/>
                </a:solidFill>
              </a:rPr>
              <a:t>(Barbara Gale &amp; Amanda Whitehouse) </a:t>
            </a:r>
            <a:r>
              <a:rPr lang="en-GB" sz="2000" b="1" i="1">
                <a:solidFill>
                  <a:srgbClr val="203864"/>
                </a:solidFill>
              </a:rPr>
              <a:t>October 19</a:t>
            </a:r>
            <a:r>
              <a:rPr lang="en-GB" sz="2000" b="1" i="1" baseline="30000">
                <a:solidFill>
                  <a:srgbClr val="203864"/>
                </a:solidFill>
              </a:rPr>
              <a:t>th</a:t>
            </a:r>
            <a:r>
              <a:rPr lang="en-GB" sz="2000" b="1" i="1">
                <a:solidFill>
                  <a:srgbClr val="203864"/>
                </a:solidFill>
              </a:rPr>
              <a:t> 2022</a:t>
            </a:r>
          </a:p>
          <a:p>
            <a:pPr lvl="0"/>
            <a:r>
              <a:rPr lang="en-GB" sz="2000" b="1" i="1">
                <a:solidFill>
                  <a:srgbClr val="203864"/>
                </a:solidFill>
              </a:rPr>
              <a:t>Memory and ageing </a:t>
            </a:r>
            <a:r>
              <a:rPr lang="en-GB" sz="2000" i="1">
                <a:solidFill>
                  <a:srgbClr val="203864"/>
                </a:solidFill>
              </a:rPr>
              <a:t>(Jitka Vseteckova &amp; Helen Joannidi &amp; Ellie Broad) </a:t>
            </a:r>
            <a:r>
              <a:rPr lang="en-GB" sz="2000" b="1" i="1">
                <a:solidFill>
                  <a:srgbClr val="203864"/>
                </a:solidFill>
              </a:rPr>
              <a:t>November 16</a:t>
            </a:r>
            <a:r>
              <a:rPr lang="en-GB" sz="2000" b="1" i="1" baseline="30000">
                <a:solidFill>
                  <a:srgbClr val="203864"/>
                </a:solidFill>
              </a:rPr>
              <a:t>th</a:t>
            </a:r>
            <a:r>
              <a:rPr lang="en-GB" sz="2000" b="1" i="1">
                <a:solidFill>
                  <a:srgbClr val="203864"/>
                </a:solidFill>
              </a:rPr>
              <a:t> 2022</a:t>
            </a:r>
          </a:p>
          <a:p>
            <a:pPr lvl="0"/>
            <a:r>
              <a:rPr lang="en-GB" sz="2000" b="1" i="1">
                <a:solidFill>
                  <a:srgbClr val="203864"/>
                </a:solidFill>
              </a:rPr>
              <a:t>Equality, diversity &amp; geography of ageing </a:t>
            </a:r>
            <a:r>
              <a:rPr lang="en-GB" sz="2000" i="1">
                <a:solidFill>
                  <a:srgbClr val="203864"/>
                </a:solidFill>
              </a:rPr>
              <a:t>(Carlos M Lequizamon) </a:t>
            </a:r>
            <a:r>
              <a:rPr lang="en-GB" sz="2000" b="1" i="1">
                <a:solidFill>
                  <a:srgbClr val="203864"/>
                </a:solidFill>
              </a:rPr>
              <a:t>December 14</a:t>
            </a:r>
            <a:r>
              <a:rPr lang="en-GB" sz="2000" b="1" i="1" baseline="30000">
                <a:solidFill>
                  <a:srgbClr val="203864"/>
                </a:solidFill>
              </a:rPr>
              <a:t>th</a:t>
            </a:r>
            <a:r>
              <a:rPr lang="en-GB" sz="2000" b="1" i="1">
                <a:solidFill>
                  <a:srgbClr val="203864"/>
                </a:solidFill>
              </a:rPr>
              <a:t> 2022 </a:t>
            </a:r>
          </a:p>
          <a:p>
            <a:pPr lvl="0"/>
            <a:r>
              <a:rPr lang="en-GB" sz="2000" b="1" i="1">
                <a:solidFill>
                  <a:srgbClr val="203864"/>
                </a:solidFill>
              </a:rPr>
              <a:t>General Practices ‘COVID-19 and beyond’ </a:t>
            </a:r>
            <a:r>
              <a:rPr lang="en-GB" sz="2000" i="1">
                <a:solidFill>
                  <a:srgbClr val="203864"/>
                </a:solidFill>
              </a:rPr>
              <a:t>(Andrew Potter) </a:t>
            </a:r>
            <a:r>
              <a:rPr lang="en-GB" sz="2000" b="1" i="1">
                <a:solidFill>
                  <a:srgbClr val="203864"/>
                </a:solidFill>
              </a:rPr>
              <a:t>January 18</a:t>
            </a:r>
            <a:r>
              <a:rPr lang="en-GB" sz="2000" b="1" i="1" baseline="30000">
                <a:solidFill>
                  <a:srgbClr val="203864"/>
                </a:solidFill>
              </a:rPr>
              <a:t>th</a:t>
            </a:r>
            <a:r>
              <a:rPr lang="en-GB" sz="2000" b="1" i="1">
                <a:solidFill>
                  <a:srgbClr val="203864"/>
                </a:solidFill>
              </a:rPr>
              <a:t> 2023</a:t>
            </a:r>
          </a:p>
          <a:p>
            <a:pPr lvl="0">
              <a:lnSpc>
                <a:spcPct val="70000"/>
              </a:lnSpc>
            </a:pPr>
            <a:r>
              <a:rPr lang="en-GB" sz="2000" b="1" i="1" kern="0">
                <a:solidFill>
                  <a:srgbClr val="203864"/>
                </a:solidFill>
              </a:rPr>
              <a:t>Living with diabetes and nutrition while ageing </a:t>
            </a:r>
            <a:r>
              <a:rPr lang="en-GB" sz="2000" i="1" kern="0">
                <a:solidFill>
                  <a:srgbClr val="203864"/>
                </a:solidFill>
              </a:rPr>
              <a:t>(Jitka Vseteckova &amp; Alan Hastings) </a:t>
            </a:r>
            <a:r>
              <a:rPr lang="en-GB" sz="2000" b="1" i="1" kern="0">
                <a:solidFill>
                  <a:srgbClr val="203864"/>
                </a:solidFill>
              </a:rPr>
              <a:t>February 22</a:t>
            </a:r>
            <a:r>
              <a:rPr lang="en-GB" sz="2000" b="1" i="1" kern="0" baseline="30000">
                <a:solidFill>
                  <a:srgbClr val="203864"/>
                </a:solidFill>
              </a:rPr>
              <a:t>nd</a:t>
            </a:r>
            <a:r>
              <a:rPr lang="en-GB" sz="2000" b="1" i="1" kern="0">
                <a:solidFill>
                  <a:srgbClr val="203864"/>
                </a:solidFill>
              </a:rPr>
              <a:t>  2023 </a:t>
            </a:r>
          </a:p>
          <a:p>
            <a:pPr lvl="0">
              <a:lnSpc>
                <a:spcPct val="70000"/>
              </a:lnSpc>
            </a:pPr>
            <a:endParaRPr lang="en-GB" sz="2000">
              <a:latin typeface="Arial" pitchFamily="34"/>
              <a:cs typeface="Arial" pitchFamily="34"/>
            </a:endParaRPr>
          </a:p>
        </p:txBody>
      </p:sp>
      <p:sp>
        <p:nvSpPr>
          <p:cNvPr id="5" name="Rectangle 12">
            <a:extLst>
              <a:ext uri="{FF2B5EF4-FFF2-40B4-BE49-F238E27FC236}">
                <a16:creationId xmlns:a16="http://schemas.microsoft.com/office/drawing/2014/main" id="{7D366E93-9603-F998-22F1-05EE5F87773E}"/>
              </a:ext>
            </a:extLst>
          </p:cNvPr>
          <p:cNvSpPr/>
          <p:nvPr/>
        </p:nvSpPr>
        <p:spPr>
          <a:xfrm>
            <a:off x="1282702" y="5925741"/>
            <a:ext cx="9467853" cy="880366"/>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203864"/>
                </a:solidFill>
                <a:uFillTx/>
                <a:latin typeface="Calibri"/>
              </a:rPr>
              <a:t>Useful resources: </a:t>
            </a:r>
          </a:p>
          <a:p>
            <a:pPr marL="0" marR="0" lvl="0" indent="0" algn="ctr"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Calibri"/>
                <a:hlinkClick r:id="rId3"/>
              </a:rPr>
              <a:t>https://ordo.open.ac.uk/collections/Ageing_Well_Public_Talks_2020-21/5122166</a:t>
            </a:r>
            <a:endParaRPr lang="en-GB" sz="1800" b="1" i="0" u="none" strike="noStrike" kern="0" cap="none" spc="0" baseline="0">
              <a:solidFill>
                <a:srgbClr val="000000"/>
              </a:solidFill>
              <a:uFillTx/>
              <a:latin typeface="Calibri"/>
            </a:endParaRPr>
          </a:p>
          <a:p>
            <a:pPr marL="0" marR="0" lvl="0" indent="0" algn="ctr"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GB" sz="1800" b="1" i="0" u="none" strike="noStrike" kern="0" cap="none" spc="0" baseline="0">
              <a:solidFill>
                <a:srgbClr val="000000"/>
              </a:solidFill>
              <a:uFillTx/>
              <a:latin typeface="Calibri"/>
            </a:endParaRPr>
          </a:p>
          <a:p>
            <a:pPr marL="0" marR="0" lvl="0" indent="0" algn="ctr"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Calibri"/>
                <a:hlinkClick r:id="rId4"/>
              </a:rPr>
              <a:t>https://ordo.open.ac.uk/collections/Ageing_Well_Public_Talks_2021-22/5493216</a:t>
            </a:r>
            <a:r>
              <a:rPr lang="en-GB" sz="1800" b="1" i="0" u="none" strike="noStrike" kern="0" cap="none" spc="0" baseline="0">
                <a:solidFill>
                  <a:srgbClr val="000000"/>
                </a:solidFill>
                <a:uFillTx/>
                <a:latin typeface="Calibri"/>
              </a:rPr>
              <a:t> </a:t>
            </a:r>
            <a:endParaRPr lang="en-GB" sz="1800" b="1" i="0" u="none" strike="noStrike" kern="1200" cap="none" spc="0" baseline="0">
              <a:solidFill>
                <a:srgbClr val="000000"/>
              </a:solidFill>
              <a:uFillTx/>
              <a:latin typeface="Calibri"/>
            </a:endParaRPr>
          </a:p>
        </p:txBody>
      </p:sp>
      <p:cxnSp>
        <p:nvCxnSpPr>
          <p:cNvPr id="6" name="Straight Connector 15">
            <a:extLst>
              <a:ext uri="{FF2B5EF4-FFF2-40B4-BE49-F238E27FC236}">
                <a16:creationId xmlns:a16="http://schemas.microsoft.com/office/drawing/2014/main" id="{C2AA9824-32FB-E6DB-4C44-3382F31814F5}"/>
              </a:ext>
            </a:extLst>
          </p:cNvPr>
          <p:cNvCxnSpPr/>
          <p:nvPr/>
        </p:nvCxnSpPr>
        <p:spPr>
          <a:xfrm>
            <a:off x="1143000" y="5859063"/>
            <a:ext cx="9467853" cy="0"/>
          </a:xfrm>
          <a:prstGeom prst="straightConnector1">
            <a:avLst/>
          </a:prstGeom>
          <a:noFill/>
          <a:ln w="15873" cap="flat">
            <a:solidFill>
              <a:srgbClr val="002060"/>
            </a:solidFill>
            <a:prstDash val="solid"/>
            <a:miter/>
          </a:ln>
        </p:spPr>
      </p:cxnSp>
      <p:sp>
        <p:nvSpPr>
          <p:cNvPr id="7" name="Content Placeholder 2">
            <a:extLst>
              <a:ext uri="{FF2B5EF4-FFF2-40B4-BE49-F238E27FC236}">
                <a16:creationId xmlns:a16="http://schemas.microsoft.com/office/drawing/2014/main" id="{42882C5B-8C86-4699-8B93-C0C3C7999819}"/>
              </a:ext>
            </a:extLst>
          </p:cNvPr>
          <p:cNvSpPr txBox="1"/>
          <p:nvPr/>
        </p:nvSpPr>
        <p:spPr>
          <a:xfrm>
            <a:off x="6096003" y="1317622"/>
            <a:ext cx="4654552" cy="4511677"/>
          </a:xfrm>
          <a:prstGeom prst="rect">
            <a:avLst/>
          </a:prstGeom>
          <a:noFill/>
          <a:ln cap="flat">
            <a:noFill/>
          </a:ln>
        </p:spPr>
        <p:txBody>
          <a:bodyPr vert="horz" wrap="square" lIns="91440" tIns="45720" rIns="91440" bIns="45720" anchor="t" anchorCtr="0" compatLnSpc="1">
            <a:noAutofit/>
          </a:bodyPr>
          <a:lstStyle/>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1" i="1" u="none" strike="noStrike" kern="1200" cap="none" spc="0" baseline="0">
                <a:solidFill>
                  <a:srgbClr val="203864"/>
                </a:solidFill>
                <a:uFillTx/>
                <a:latin typeface="Calibri"/>
              </a:rPr>
              <a:t>Relationships and couple intimacy while ageing </a:t>
            </a:r>
            <a:r>
              <a:rPr lang="en-GB" sz="2000" b="0" i="1" u="none" strike="noStrike" kern="1200" cap="none" spc="0" baseline="0">
                <a:solidFill>
                  <a:srgbClr val="203864"/>
                </a:solidFill>
                <a:uFillTx/>
                <a:latin typeface="Calibri"/>
              </a:rPr>
              <a:t>(Andreas Vossler) </a:t>
            </a:r>
            <a:r>
              <a:rPr lang="en-GB" sz="2000" b="1" i="1" u="none" strike="noStrike" kern="1200" cap="none" spc="0" baseline="0">
                <a:solidFill>
                  <a:srgbClr val="203864"/>
                </a:solidFill>
                <a:uFillTx/>
                <a:latin typeface="Calibri"/>
              </a:rPr>
              <a:t>March 15</a:t>
            </a:r>
            <a:r>
              <a:rPr lang="en-GB" sz="2000" b="1" i="1" u="none" strike="noStrike" kern="1200" cap="none" spc="0" baseline="30000">
                <a:solidFill>
                  <a:srgbClr val="203864"/>
                </a:solidFill>
                <a:uFillTx/>
                <a:latin typeface="Calibri"/>
              </a:rPr>
              <a:t>th</a:t>
            </a:r>
            <a:r>
              <a:rPr lang="en-GB" sz="2000" b="1" i="1" u="none" strike="noStrike" kern="1200" cap="none" spc="0" baseline="0">
                <a:solidFill>
                  <a:srgbClr val="203864"/>
                </a:solidFill>
                <a:uFillTx/>
                <a:latin typeface="Calibri"/>
              </a:rPr>
              <a:t> 2023 </a:t>
            </a:r>
          </a:p>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1" i="1" u="none" strike="noStrike" kern="0" cap="none" spc="0" baseline="0">
                <a:solidFill>
                  <a:srgbClr val="203864"/>
                </a:solidFill>
                <a:uFillTx/>
                <a:latin typeface="Calibri"/>
              </a:rPr>
              <a:t>Lets’ talk about sleep </a:t>
            </a:r>
            <a:r>
              <a:rPr lang="en-GB" sz="2000" b="0" i="1" u="none" strike="noStrike" kern="1200" cap="none" spc="0" baseline="0">
                <a:solidFill>
                  <a:srgbClr val="203864"/>
                </a:solidFill>
                <a:uFillTx/>
                <a:latin typeface="Calibri"/>
              </a:rPr>
              <a:t>(Abi Methley) </a:t>
            </a:r>
            <a:r>
              <a:rPr lang="en-GB" sz="2000" b="1" i="1" u="none" strike="noStrike" kern="1200" cap="none" spc="0" baseline="0">
                <a:solidFill>
                  <a:srgbClr val="203864"/>
                </a:solidFill>
                <a:uFillTx/>
                <a:latin typeface="Calibri"/>
              </a:rPr>
              <a:t>April 19</a:t>
            </a:r>
            <a:r>
              <a:rPr lang="en-GB" sz="2000" b="1" i="1" u="none" strike="noStrike" kern="1200" cap="none" spc="0" baseline="30000">
                <a:solidFill>
                  <a:srgbClr val="203864"/>
                </a:solidFill>
                <a:uFillTx/>
                <a:latin typeface="Calibri"/>
              </a:rPr>
              <a:t>th</a:t>
            </a:r>
            <a:r>
              <a:rPr lang="en-GB" sz="2000" b="1" i="1" u="none" strike="noStrike" kern="1200" cap="none" spc="0" baseline="0">
                <a:solidFill>
                  <a:srgbClr val="203864"/>
                </a:solidFill>
                <a:uFillTx/>
                <a:latin typeface="Calibri"/>
              </a:rPr>
              <a:t> 2023 </a:t>
            </a:r>
          </a:p>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1" i="1" u="none" strike="noStrike" kern="1200" cap="none" spc="0" baseline="0">
                <a:solidFill>
                  <a:srgbClr val="203864"/>
                </a:solidFill>
                <a:uFillTx/>
                <a:latin typeface="Calibri"/>
              </a:rPr>
              <a:t>Health Inequalities and Ageing </a:t>
            </a:r>
            <a:r>
              <a:rPr lang="en-GB" sz="2000" b="0" i="1" u="none" strike="noStrike" kern="1200" cap="none" spc="0" baseline="0">
                <a:solidFill>
                  <a:srgbClr val="203864"/>
                </a:solidFill>
                <a:uFillTx/>
                <a:latin typeface="Calibri"/>
              </a:rPr>
              <a:t>(Sonal Mehta) </a:t>
            </a:r>
            <a:r>
              <a:rPr lang="en-GB" sz="2000" b="1" i="1" u="none" strike="noStrike" kern="1200" cap="none" spc="0" baseline="0">
                <a:solidFill>
                  <a:srgbClr val="203864"/>
                </a:solidFill>
                <a:uFillTx/>
                <a:latin typeface="Calibri"/>
              </a:rPr>
              <a:t>May 17</a:t>
            </a:r>
            <a:r>
              <a:rPr lang="en-GB" sz="2000" b="1" i="1" u="none" strike="noStrike" kern="1200" cap="none" spc="0" baseline="30000">
                <a:solidFill>
                  <a:srgbClr val="203864"/>
                </a:solidFill>
                <a:uFillTx/>
                <a:latin typeface="Calibri"/>
              </a:rPr>
              <a:t>th</a:t>
            </a:r>
            <a:r>
              <a:rPr lang="en-GB" sz="2000" b="1" i="1" u="none" strike="noStrike" kern="1200" cap="none" spc="0" baseline="0">
                <a:solidFill>
                  <a:srgbClr val="203864"/>
                </a:solidFill>
                <a:uFillTx/>
                <a:latin typeface="Calibri"/>
              </a:rPr>
              <a:t> 2023 </a:t>
            </a:r>
          </a:p>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1" i="1" u="none" strike="noStrike" kern="1200" cap="none" spc="0" baseline="0">
                <a:solidFill>
                  <a:srgbClr val="203864"/>
                </a:solidFill>
                <a:uFillTx/>
                <a:latin typeface="Calibri"/>
              </a:rPr>
              <a:t>Biomechanics of ageing </a:t>
            </a:r>
            <a:r>
              <a:rPr lang="en-GB" sz="2000" b="0" i="1" u="none" strike="noStrike" kern="1200" cap="none" spc="0" baseline="0">
                <a:solidFill>
                  <a:srgbClr val="203864"/>
                </a:solidFill>
                <a:uFillTx/>
                <a:latin typeface="Calibri"/>
              </a:rPr>
              <a:t>(Jitka Vseteckova &amp; David Curry) </a:t>
            </a:r>
            <a:r>
              <a:rPr lang="en-GB" sz="2000" b="1" i="1" u="none" strike="noStrike" kern="1200" cap="none" spc="0" baseline="0">
                <a:solidFill>
                  <a:srgbClr val="203864"/>
                </a:solidFill>
                <a:uFillTx/>
                <a:latin typeface="Calibri"/>
              </a:rPr>
              <a:t>June 14</a:t>
            </a:r>
            <a:r>
              <a:rPr lang="en-GB" sz="2000" b="1" i="1" u="none" strike="noStrike" kern="1200" cap="none" spc="0" baseline="30000">
                <a:solidFill>
                  <a:srgbClr val="203864"/>
                </a:solidFill>
                <a:uFillTx/>
                <a:latin typeface="Calibri"/>
              </a:rPr>
              <a:t>th</a:t>
            </a:r>
            <a:r>
              <a:rPr lang="en-GB" sz="2000" b="1" i="1" u="none" strike="noStrike" kern="1200" cap="none" spc="0" baseline="0">
                <a:solidFill>
                  <a:srgbClr val="203864"/>
                </a:solidFill>
                <a:uFillTx/>
                <a:latin typeface="Calibri"/>
              </a:rPr>
              <a:t> 2023 </a:t>
            </a:r>
          </a:p>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1" i="1" u="none" strike="noStrike" kern="1200" cap="none" spc="0" baseline="0">
                <a:solidFill>
                  <a:srgbClr val="203864"/>
                </a:solidFill>
                <a:uFillTx/>
                <a:latin typeface="Calibri"/>
              </a:rPr>
              <a:t>Ageing, later life and caring in LGBTQ communities </a:t>
            </a:r>
            <a:r>
              <a:rPr lang="en-GB" sz="2000" b="0" i="1" u="none" strike="noStrike" kern="1200" cap="none" spc="0" baseline="0">
                <a:solidFill>
                  <a:srgbClr val="203864"/>
                </a:solidFill>
                <a:uFillTx/>
                <a:latin typeface="Calibri"/>
              </a:rPr>
              <a:t>(Joseph DeLappe &amp; Tony Collins) </a:t>
            </a:r>
            <a:r>
              <a:rPr lang="en-GB" sz="2000" b="1" i="1" u="none" strike="noStrike" kern="1200" cap="none" spc="0" baseline="0">
                <a:solidFill>
                  <a:srgbClr val="203864"/>
                </a:solidFill>
                <a:uFillTx/>
                <a:latin typeface="Calibri"/>
              </a:rPr>
              <a:t>July </a:t>
            </a:r>
            <a:r>
              <a:rPr lang="en-GB" sz="2000" b="1" i="1" u="none" strike="noStrike" kern="0" cap="none" spc="0" baseline="0">
                <a:solidFill>
                  <a:srgbClr val="203864"/>
                </a:solidFill>
                <a:uFillTx/>
                <a:latin typeface="Calibri"/>
              </a:rPr>
              <a:t>12</a:t>
            </a:r>
            <a:r>
              <a:rPr lang="en-GB" sz="2000" b="1" i="1" u="none" strike="noStrike" kern="0" cap="none" spc="0" baseline="30000">
                <a:solidFill>
                  <a:srgbClr val="203864"/>
                </a:solidFill>
                <a:uFillTx/>
                <a:latin typeface="Calibri"/>
              </a:rPr>
              <a:t>th</a:t>
            </a:r>
            <a:r>
              <a:rPr lang="en-GB" sz="2000" b="1" i="1" u="none" strike="noStrike" kern="0" cap="none" spc="0" baseline="0">
                <a:solidFill>
                  <a:srgbClr val="203864"/>
                </a:solidFill>
                <a:uFillTx/>
                <a:latin typeface="Calibri"/>
              </a:rPr>
              <a:t> </a:t>
            </a:r>
            <a:r>
              <a:rPr lang="en-GB" sz="2000" b="1" i="1" u="none" strike="noStrike" kern="1200" cap="none" spc="0" baseline="0">
                <a:solidFill>
                  <a:srgbClr val="203864"/>
                </a:solidFill>
                <a:uFillTx/>
                <a:latin typeface="Calibri"/>
              </a:rPr>
              <a:t>2023 </a:t>
            </a:r>
          </a:p>
          <a:p>
            <a:pPr marL="228600" marR="0" lvl="0" indent="-228600" algn="l" defTabSz="914400" rtl="0" fontAlgn="auto" hangingPunct="0">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1" u="none" strike="noStrike" kern="1200" cap="none" spc="0" baseline="0">
              <a:solidFill>
                <a:srgbClr val="203864"/>
              </a:solidFill>
              <a:uFillTx/>
              <a:latin typeface="Calibri"/>
            </a:endParaRPr>
          </a:p>
          <a:p>
            <a:pPr marL="228600" marR="0" lvl="0" indent="-228600" algn="l" defTabSz="914400" rtl="0" fontAlgn="auto" hangingPunct="1">
              <a:lnSpc>
                <a:spcPct val="7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203864"/>
              </a:solidFill>
              <a:uFillTx/>
              <a:latin typeface="Arial" pitchFamily="34"/>
              <a:cs typeface="Arial" pitchFamily="3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189">
    <p:bg>
      <p:bgPr>
        <a:solidFill>
          <a:srgbClr val="FFFFFF"/>
        </a:solidFill>
        <a:effectLst/>
      </p:bgPr>
    </p:bg>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8CC0895A-A45D-7708-DCCC-763BDBE750F2}"/>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032">
            <a:extLst>
              <a:ext uri="{FF2B5EF4-FFF2-40B4-BE49-F238E27FC236}">
                <a16:creationId xmlns:a16="http://schemas.microsoft.com/office/drawing/2014/main" id="{996F8F2F-B350-6D2B-24CA-B97F63E2F380}"/>
              </a:ext>
            </a:extLst>
          </p:cNvPr>
          <p:cNvSpPr>
            <a:spLocks noMove="1" noResize="1"/>
          </p:cNvSpPr>
          <p:nvPr/>
        </p:nvSpPr>
        <p:spPr>
          <a:xfrm>
            <a:off x="0" y="0"/>
            <a:ext cx="2013554" cy="6858000"/>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4" descr="A close up of text on a white background&#10;&#10;Description generated with high confidence">
            <a:extLst>
              <a:ext uri="{FF2B5EF4-FFF2-40B4-BE49-F238E27FC236}">
                <a16:creationId xmlns:a16="http://schemas.microsoft.com/office/drawing/2014/main" id="{ED5CAC28-DF66-29E7-5761-09272447B58C}"/>
              </a:ext>
            </a:extLst>
          </p:cNvPr>
          <p:cNvPicPr>
            <a:picLocks noChangeAspect="1"/>
          </p:cNvPicPr>
          <p:nvPr/>
        </p:nvPicPr>
        <p:blipFill>
          <a:blip r:embed="rId2"/>
          <a:stretch>
            <a:fillRect/>
          </a:stretch>
        </p:blipFill>
        <p:spPr>
          <a:xfrm>
            <a:off x="-30147" y="-69640"/>
            <a:ext cx="4756260" cy="6909828"/>
          </a:xfrm>
          <a:prstGeom prst="rect">
            <a:avLst/>
          </a:prstGeom>
          <a:noFill/>
          <a:ln cap="flat">
            <a:noFill/>
          </a:ln>
        </p:spPr>
      </p:pic>
      <p:pic>
        <p:nvPicPr>
          <p:cNvPr id="5" name="Picture 4">
            <a:extLst>
              <a:ext uri="{FF2B5EF4-FFF2-40B4-BE49-F238E27FC236}">
                <a16:creationId xmlns:a16="http://schemas.microsoft.com/office/drawing/2014/main" id="{EBC382EC-3363-E115-F095-154408A85E19}"/>
              </a:ext>
            </a:extLst>
          </p:cNvPr>
          <p:cNvPicPr>
            <a:picLocks noChangeAspect="1"/>
          </p:cNvPicPr>
          <p:nvPr/>
        </p:nvPicPr>
        <p:blipFill>
          <a:blip r:embed="rId3"/>
          <a:stretch>
            <a:fillRect/>
          </a:stretch>
        </p:blipFill>
        <p:spPr>
          <a:xfrm>
            <a:off x="5815172" y="80631"/>
            <a:ext cx="3667877" cy="1748607"/>
          </a:xfrm>
          <a:prstGeom prst="rect">
            <a:avLst/>
          </a:prstGeom>
          <a:noFill/>
          <a:ln cap="flat">
            <a:noFill/>
          </a:ln>
        </p:spPr>
      </p:pic>
      <p:pic>
        <p:nvPicPr>
          <p:cNvPr id="6" name="Picture 8">
            <a:extLst>
              <a:ext uri="{FF2B5EF4-FFF2-40B4-BE49-F238E27FC236}">
                <a16:creationId xmlns:a16="http://schemas.microsoft.com/office/drawing/2014/main" id="{91802C2D-98E9-8AAF-9B35-03B47628608A}"/>
              </a:ext>
            </a:extLst>
          </p:cNvPr>
          <p:cNvPicPr>
            <a:picLocks noChangeAspect="1"/>
          </p:cNvPicPr>
          <p:nvPr/>
        </p:nvPicPr>
        <p:blipFill>
          <a:blip r:embed="rId4"/>
          <a:stretch>
            <a:fillRect/>
          </a:stretch>
        </p:blipFill>
        <p:spPr>
          <a:xfrm>
            <a:off x="9483050" y="83978"/>
            <a:ext cx="2630116" cy="1468434"/>
          </a:xfrm>
          <a:prstGeom prst="rect">
            <a:avLst/>
          </a:prstGeom>
          <a:noFill/>
          <a:ln cap="flat">
            <a:noFill/>
          </a:ln>
        </p:spPr>
      </p:pic>
      <p:pic>
        <p:nvPicPr>
          <p:cNvPr id="7" name="Picture 6">
            <a:extLst>
              <a:ext uri="{FF2B5EF4-FFF2-40B4-BE49-F238E27FC236}">
                <a16:creationId xmlns:a16="http://schemas.microsoft.com/office/drawing/2014/main" id="{7653542F-EAC6-2A36-86A0-9D6F23579109}"/>
              </a:ext>
            </a:extLst>
          </p:cNvPr>
          <p:cNvPicPr>
            <a:picLocks noChangeAspect="1"/>
          </p:cNvPicPr>
          <p:nvPr/>
        </p:nvPicPr>
        <p:blipFill>
          <a:blip r:embed="rId5"/>
          <a:stretch>
            <a:fillRect/>
          </a:stretch>
        </p:blipFill>
        <p:spPr>
          <a:xfrm>
            <a:off x="4002392" y="1991023"/>
            <a:ext cx="3133721" cy="1915338"/>
          </a:xfrm>
          <a:prstGeom prst="rect">
            <a:avLst/>
          </a:prstGeom>
          <a:noFill/>
          <a:ln cap="flat">
            <a:noFill/>
          </a:ln>
        </p:spPr>
      </p:pic>
      <p:pic>
        <p:nvPicPr>
          <p:cNvPr id="8" name="Picture 2" descr="BHSCA Home">
            <a:extLst>
              <a:ext uri="{FF2B5EF4-FFF2-40B4-BE49-F238E27FC236}">
                <a16:creationId xmlns:a16="http://schemas.microsoft.com/office/drawing/2014/main" id="{03A610AB-83BE-B37D-8D52-DE82B695AD36}"/>
              </a:ext>
            </a:extLst>
          </p:cNvPr>
          <p:cNvPicPr>
            <a:picLocks noChangeAspect="1"/>
          </p:cNvPicPr>
          <p:nvPr/>
        </p:nvPicPr>
        <p:blipFill>
          <a:blip r:embed="rId6"/>
          <a:srcRect/>
          <a:stretch>
            <a:fillRect/>
          </a:stretch>
        </p:blipFill>
        <p:spPr>
          <a:xfrm>
            <a:off x="7342458" y="1691658"/>
            <a:ext cx="3994154" cy="1500192"/>
          </a:xfrm>
          <a:prstGeom prst="rect">
            <a:avLst/>
          </a:prstGeom>
          <a:noFill/>
          <a:ln cap="flat">
            <a:noFill/>
          </a:ln>
        </p:spPr>
      </p:pic>
      <p:pic>
        <p:nvPicPr>
          <p:cNvPr id="9" name="Picture 5">
            <a:extLst>
              <a:ext uri="{FF2B5EF4-FFF2-40B4-BE49-F238E27FC236}">
                <a16:creationId xmlns:a16="http://schemas.microsoft.com/office/drawing/2014/main" id="{F3B0C368-CDED-932F-B269-7092F599ABA4}"/>
              </a:ext>
            </a:extLst>
          </p:cNvPr>
          <p:cNvPicPr>
            <a:picLocks noChangeAspect="1"/>
          </p:cNvPicPr>
          <p:nvPr/>
        </p:nvPicPr>
        <p:blipFill>
          <a:blip r:embed="rId7"/>
          <a:stretch>
            <a:fillRect/>
          </a:stretch>
        </p:blipFill>
        <p:spPr>
          <a:xfrm>
            <a:off x="4138665" y="4271765"/>
            <a:ext cx="3133721" cy="2406636"/>
          </a:xfrm>
          <a:prstGeom prst="rect">
            <a:avLst/>
          </a:prstGeom>
          <a:noFill/>
          <a:ln cap="flat">
            <a:noFill/>
          </a:ln>
        </p:spPr>
      </p:pic>
      <p:pic>
        <p:nvPicPr>
          <p:cNvPr id="10" name="Picture 7">
            <a:extLst>
              <a:ext uri="{FF2B5EF4-FFF2-40B4-BE49-F238E27FC236}">
                <a16:creationId xmlns:a16="http://schemas.microsoft.com/office/drawing/2014/main" id="{A74F1C68-C9D1-0AA2-9A89-896FE11E5E71}"/>
              </a:ext>
            </a:extLst>
          </p:cNvPr>
          <p:cNvPicPr>
            <a:picLocks noChangeAspect="1"/>
          </p:cNvPicPr>
          <p:nvPr/>
        </p:nvPicPr>
        <p:blipFill>
          <a:blip r:embed="rId8"/>
          <a:stretch>
            <a:fillRect/>
          </a:stretch>
        </p:blipFill>
        <p:spPr>
          <a:xfrm>
            <a:off x="7685065" y="4433550"/>
            <a:ext cx="4267221" cy="2406636"/>
          </a:xfrm>
          <a:prstGeom prst="rect">
            <a:avLst/>
          </a:prstGeom>
          <a:noFill/>
          <a:ln cap="flat">
            <a:noFill/>
          </a:ln>
        </p:spPr>
      </p:pic>
      <p:pic>
        <p:nvPicPr>
          <p:cNvPr id="11" name="Picture 4" descr="Home | Integrated Care Northamptonshire">
            <a:extLst>
              <a:ext uri="{FF2B5EF4-FFF2-40B4-BE49-F238E27FC236}">
                <a16:creationId xmlns:a16="http://schemas.microsoft.com/office/drawing/2014/main" id="{5A2DEA4E-413B-0A11-E647-F9CB96C4250E}"/>
              </a:ext>
            </a:extLst>
          </p:cNvPr>
          <p:cNvPicPr>
            <a:picLocks noChangeAspect="1"/>
          </p:cNvPicPr>
          <p:nvPr/>
        </p:nvPicPr>
        <p:blipFill>
          <a:blip r:embed="rId9"/>
          <a:srcRect/>
          <a:stretch>
            <a:fillRect/>
          </a:stretch>
        </p:blipFill>
        <p:spPr>
          <a:xfrm>
            <a:off x="575349" y="137754"/>
            <a:ext cx="4756260" cy="1209678"/>
          </a:xfrm>
          <a:prstGeom prst="rect">
            <a:avLst/>
          </a:prstGeom>
          <a:noFill/>
          <a:ln cap="flat">
            <a:noFill/>
          </a:ln>
        </p:spPr>
      </p:pic>
      <p:pic>
        <p:nvPicPr>
          <p:cNvPr id="12" name="Picture 6" descr="Frailty Archives - Northamptonshire Health and Care Partnership">
            <a:extLst>
              <a:ext uri="{FF2B5EF4-FFF2-40B4-BE49-F238E27FC236}">
                <a16:creationId xmlns:a16="http://schemas.microsoft.com/office/drawing/2014/main" id="{694972FC-DF0B-4F0B-6274-4158059CA8E6}"/>
              </a:ext>
            </a:extLst>
          </p:cNvPr>
          <p:cNvPicPr>
            <a:picLocks noChangeAspect="1"/>
          </p:cNvPicPr>
          <p:nvPr/>
        </p:nvPicPr>
        <p:blipFill>
          <a:blip r:embed="rId10"/>
          <a:srcRect/>
          <a:stretch>
            <a:fillRect/>
          </a:stretch>
        </p:blipFill>
        <p:spPr>
          <a:xfrm>
            <a:off x="7685065" y="3338510"/>
            <a:ext cx="3994154" cy="1706096"/>
          </a:xfrm>
          <a:prstGeom prst="rect">
            <a:avLst/>
          </a:prstGeom>
          <a:noFill/>
          <a:ln cap="flat">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19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25BB-2CA6-F54E-4265-507CDC9E0768}"/>
              </a:ext>
            </a:extLst>
          </p:cNvPr>
          <p:cNvSpPr txBox="1">
            <a:spLocks noGrp="1"/>
          </p:cNvSpPr>
          <p:nvPr>
            <p:ph type="title"/>
          </p:nvPr>
        </p:nvSpPr>
        <p:spPr/>
        <p:txBody>
          <a:bodyPr/>
          <a:lstStyle/>
          <a:p>
            <a:endParaRPr lang="en-GB"/>
          </a:p>
        </p:txBody>
      </p:sp>
      <p:pic>
        <p:nvPicPr>
          <p:cNvPr id="3" name="Content Placeholder 4" descr="A picture containing website&#10;&#10;Description automatically generated">
            <a:extLst>
              <a:ext uri="{FF2B5EF4-FFF2-40B4-BE49-F238E27FC236}">
                <a16:creationId xmlns:a16="http://schemas.microsoft.com/office/drawing/2014/main" id="{D7A2713C-0E77-7E00-45E3-69A179326910}"/>
              </a:ext>
            </a:extLst>
          </p:cNvPr>
          <p:cNvPicPr>
            <a:picLocks noGrp="1" noChangeAspect="1"/>
          </p:cNvPicPr>
          <p:nvPr>
            <p:ph idx="1"/>
          </p:nvPr>
        </p:nvPicPr>
        <p:blipFill>
          <a:blip r:embed="rId3"/>
          <a:stretch>
            <a:fillRect/>
          </a:stretch>
        </p:blipFill>
        <p:spPr>
          <a:xfrm>
            <a:off x="0" y="0"/>
            <a:ext cx="12191996"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Content Placeholder 4" descr="A screenshot of a cell phone&#10;&#10;Description generated with very high confidence">
            <a:extLst>
              <a:ext uri="{FF2B5EF4-FFF2-40B4-BE49-F238E27FC236}">
                <a16:creationId xmlns:a16="http://schemas.microsoft.com/office/drawing/2014/main" id="{AC11797C-23D5-818B-E7E9-F03A0A06B8EB}"/>
              </a:ext>
            </a:extLst>
          </p:cNvPr>
          <p:cNvPicPr>
            <a:picLocks noGrp="1" noChangeAspect="1"/>
          </p:cNvPicPr>
          <p:nvPr>
            <p:ph idx="1"/>
          </p:nvPr>
        </p:nvPicPr>
        <p:blipFill>
          <a:blip r:embed="rId2"/>
          <a:stretch>
            <a:fillRect/>
          </a:stretch>
        </p:blipFill>
        <p:spPr>
          <a:xfrm>
            <a:off x="0" y="0"/>
            <a:ext cx="11557412" cy="6858000"/>
          </a:xfrm>
        </p:spPr>
      </p:pic>
      <p:pic>
        <p:nvPicPr>
          <p:cNvPr id="3" name="Picture 2">
            <a:extLst>
              <a:ext uri="{FF2B5EF4-FFF2-40B4-BE49-F238E27FC236}">
                <a16:creationId xmlns:a16="http://schemas.microsoft.com/office/drawing/2014/main" id="{16696CD1-229E-76CA-3F91-80EE7851D764}"/>
              </a:ext>
            </a:extLst>
          </p:cNvPr>
          <p:cNvPicPr>
            <a:picLocks noChangeAspect="1"/>
          </p:cNvPicPr>
          <p:nvPr/>
        </p:nvPicPr>
        <p:blipFill>
          <a:blip r:embed="rId3"/>
          <a:stretch>
            <a:fillRect/>
          </a:stretch>
        </p:blipFill>
        <p:spPr>
          <a:xfrm>
            <a:off x="10464795" y="65086"/>
            <a:ext cx="1544412" cy="965204"/>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FF7E-4EB8-9CA8-0463-D53217C177F8}"/>
              </a:ext>
            </a:extLst>
          </p:cNvPr>
          <p:cNvSpPr txBox="1">
            <a:spLocks noGrp="1"/>
          </p:cNvSpPr>
          <p:nvPr>
            <p:ph type="title"/>
          </p:nvPr>
        </p:nvSpPr>
        <p:spPr/>
        <p:txBody>
          <a:bodyPr/>
          <a:lstStyle/>
          <a:p>
            <a:pPr lvl="0"/>
            <a:r>
              <a:rPr lang="en-GB" b="1">
                <a:solidFill>
                  <a:srgbClr val="203864"/>
                </a:solidFill>
              </a:rPr>
              <a:t>Pharmacotherapy while ageing</a:t>
            </a:r>
          </a:p>
        </p:txBody>
      </p:sp>
      <p:sp>
        <p:nvSpPr>
          <p:cNvPr id="3" name="Content Placeholder 2">
            <a:extLst>
              <a:ext uri="{FF2B5EF4-FFF2-40B4-BE49-F238E27FC236}">
                <a16:creationId xmlns:a16="http://schemas.microsoft.com/office/drawing/2014/main" id="{CDD9325C-24C2-AD8C-4130-45108689B751}"/>
              </a:ext>
            </a:extLst>
          </p:cNvPr>
          <p:cNvSpPr txBox="1">
            <a:spLocks noGrp="1"/>
          </p:cNvSpPr>
          <p:nvPr>
            <p:ph idx="1"/>
          </p:nvPr>
        </p:nvSpPr>
        <p:spPr>
          <a:xfrm>
            <a:off x="838203" y="1690689"/>
            <a:ext cx="10515600" cy="4914296"/>
          </a:xfrm>
        </p:spPr>
        <p:txBody>
          <a:bodyPr/>
          <a:lstStyle/>
          <a:p>
            <a:pPr lvl="0">
              <a:lnSpc>
                <a:spcPct val="60000"/>
              </a:lnSpc>
            </a:pPr>
            <a:r>
              <a:rPr lang="en-GB" sz="2400"/>
              <a:t>Changes related to physiological ageing (muscle, metabolism, kidney, liver)</a:t>
            </a:r>
          </a:p>
          <a:p>
            <a:pPr lvl="0">
              <a:lnSpc>
                <a:spcPct val="60000"/>
              </a:lnSpc>
            </a:pPr>
            <a:r>
              <a:rPr lang="en-GB" sz="2400"/>
              <a:t>Comorbidity /  poly-morbidity resulting in </a:t>
            </a:r>
            <a:r>
              <a:rPr lang="en-GB" sz="2400" b="1">
                <a:solidFill>
                  <a:srgbClr val="203864"/>
                </a:solidFill>
              </a:rPr>
              <a:t>poly-pharmacy</a:t>
            </a:r>
          </a:p>
          <a:p>
            <a:pPr lvl="0">
              <a:lnSpc>
                <a:spcPct val="60000"/>
              </a:lnSpc>
            </a:pPr>
            <a:endParaRPr lang="en-GB" sz="2400"/>
          </a:p>
          <a:p>
            <a:pPr lvl="0">
              <a:lnSpc>
                <a:spcPct val="60000"/>
              </a:lnSpc>
            </a:pPr>
            <a:r>
              <a:rPr lang="en-GB" sz="2400" b="1">
                <a:solidFill>
                  <a:srgbClr val="203864"/>
                </a:solidFill>
              </a:rPr>
              <a:t>Dehydration</a:t>
            </a:r>
          </a:p>
          <a:p>
            <a:pPr lvl="0">
              <a:lnSpc>
                <a:spcPct val="60000"/>
              </a:lnSpc>
            </a:pPr>
            <a:r>
              <a:rPr lang="en-GB" sz="2400"/>
              <a:t>Malnutrition/undernutrition</a:t>
            </a:r>
          </a:p>
          <a:p>
            <a:pPr lvl="0">
              <a:lnSpc>
                <a:spcPct val="60000"/>
              </a:lnSpc>
            </a:pPr>
            <a:endParaRPr lang="en-GB" sz="2400"/>
          </a:p>
          <a:p>
            <a:pPr lvl="0">
              <a:lnSpc>
                <a:spcPct val="60000"/>
              </a:lnSpc>
            </a:pPr>
            <a:r>
              <a:rPr lang="en-GB" sz="2400" b="1">
                <a:solidFill>
                  <a:srgbClr val="203864"/>
                </a:solidFill>
              </a:rPr>
              <a:t>Pharmacokinetics</a:t>
            </a:r>
          </a:p>
          <a:p>
            <a:pPr lvl="0">
              <a:lnSpc>
                <a:spcPct val="60000"/>
              </a:lnSpc>
            </a:pPr>
            <a:r>
              <a:rPr lang="en-GB" sz="2400" b="1">
                <a:solidFill>
                  <a:srgbClr val="203864"/>
                </a:solidFill>
              </a:rPr>
              <a:t>Pharmacodynamics</a:t>
            </a:r>
          </a:p>
          <a:p>
            <a:pPr lvl="0">
              <a:lnSpc>
                <a:spcPct val="60000"/>
              </a:lnSpc>
            </a:pPr>
            <a:endParaRPr lang="en-GB" sz="2400"/>
          </a:p>
          <a:p>
            <a:pPr lvl="0">
              <a:lnSpc>
                <a:spcPct val="60000"/>
              </a:lnSpc>
            </a:pPr>
            <a:r>
              <a:rPr lang="en-GB" sz="2400"/>
              <a:t>Polypharmacy &amp; drug interaction &amp; severe drug side effects</a:t>
            </a:r>
          </a:p>
          <a:p>
            <a:pPr lvl="0">
              <a:lnSpc>
                <a:spcPct val="60000"/>
              </a:lnSpc>
            </a:pPr>
            <a:endParaRPr lang="en-GB" sz="2400"/>
          </a:p>
          <a:p>
            <a:pPr lvl="0">
              <a:lnSpc>
                <a:spcPct val="60000"/>
              </a:lnSpc>
            </a:pPr>
            <a:r>
              <a:rPr lang="en-GB" sz="2400" b="1">
                <a:solidFill>
                  <a:srgbClr val="203864"/>
                </a:solidFill>
              </a:rPr>
              <a:t>Exercise &amp; Five Pillars of Ageing Well</a:t>
            </a:r>
          </a:p>
          <a:p>
            <a:pPr lvl="0">
              <a:lnSpc>
                <a:spcPct val="60000"/>
              </a:lnSpc>
            </a:pPr>
            <a:endParaRPr lang="en-GB" sz="2400" b="1">
              <a:solidFill>
                <a:srgbClr val="203864"/>
              </a:solidFill>
            </a:endParaRPr>
          </a:p>
          <a:p>
            <a:pPr lvl="0">
              <a:lnSpc>
                <a:spcPct val="60000"/>
              </a:lnSpc>
            </a:pPr>
            <a:r>
              <a:rPr lang="en-GB" sz="2400" b="1">
                <a:solidFill>
                  <a:srgbClr val="203864"/>
                </a:solidFill>
              </a:rPr>
              <a:t>THE LESS TIME THE DRUG STAYS IN THE BODY THE BETTER</a:t>
            </a:r>
          </a:p>
          <a:p>
            <a:pPr lvl="0">
              <a:lnSpc>
                <a:spcPct val="60000"/>
              </a:lnSpc>
            </a:pPr>
            <a:endParaRPr lang="en-GB" sz="2400"/>
          </a:p>
          <a:p>
            <a:pPr lvl="0">
              <a:lnSpc>
                <a:spcPct val="60000"/>
              </a:lnSpc>
            </a:pPr>
            <a:endParaRPr lang="en-GB" sz="2400"/>
          </a:p>
        </p:txBody>
      </p:sp>
      <p:pic>
        <p:nvPicPr>
          <p:cNvPr id="4" name="Picture 3">
            <a:extLst>
              <a:ext uri="{FF2B5EF4-FFF2-40B4-BE49-F238E27FC236}">
                <a16:creationId xmlns:a16="http://schemas.microsoft.com/office/drawing/2014/main" id="{AD235E26-47E9-4C81-2EA4-B128870EE305}"/>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05C1-1A81-0540-324B-9EBA9DD09B94}"/>
              </a:ext>
            </a:extLst>
          </p:cNvPr>
          <p:cNvSpPr txBox="1">
            <a:spLocks noGrp="1"/>
          </p:cNvSpPr>
          <p:nvPr>
            <p:ph type="title"/>
          </p:nvPr>
        </p:nvSpPr>
        <p:spPr>
          <a:xfrm>
            <a:off x="395843" y="121103"/>
            <a:ext cx="10515600" cy="1325559"/>
          </a:xfrm>
        </p:spPr>
        <p:txBody>
          <a:bodyPr/>
          <a:lstStyle/>
          <a:p>
            <a:pPr lvl="0"/>
            <a:r>
              <a:rPr lang="en-GB" b="1">
                <a:solidFill>
                  <a:srgbClr val="203864"/>
                </a:solidFill>
              </a:rPr>
              <a:t>Biology &amp; ageing  </a:t>
            </a:r>
          </a:p>
        </p:txBody>
      </p:sp>
      <p:sp>
        <p:nvSpPr>
          <p:cNvPr id="3" name="Content Placeholder 2">
            <a:extLst>
              <a:ext uri="{FF2B5EF4-FFF2-40B4-BE49-F238E27FC236}">
                <a16:creationId xmlns:a16="http://schemas.microsoft.com/office/drawing/2014/main" id="{1E6DC6CD-B38E-9207-489B-3D25A1CD6698}"/>
              </a:ext>
            </a:extLst>
          </p:cNvPr>
          <p:cNvSpPr txBox="1">
            <a:spLocks noGrp="1"/>
          </p:cNvSpPr>
          <p:nvPr>
            <p:ph idx="1"/>
          </p:nvPr>
        </p:nvSpPr>
        <p:spPr>
          <a:xfrm>
            <a:off x="242892" y="1406767"/>
            <a:ext cx="5776914" cy="5330129"/>
          </a:xfrm>
        </p:spPr>
        <p:txBody>
          <a:bodyPr/>
          <a:lstStyle/>
          <a:p>
            <a:pPr lvl="0">
              <a:lnSpc>
                <a:spcPct val="50000"/>
              </a:lnSpc>
            </a:pPr>
            <a:endParaRPr lang="en-GB" sz="1700" b="1">
              <a:solidFill>
                <a:srgbClr val="203864"/>
              </a:solidFill>
            </a:endParaRPr>
          </a:p>
          <a:p>
            <a:pPr lvl="0"/>
            <a:r>
              <a:rPr lang="en-GB" sz="2400">
                <a:latin typeface="Calibri" pitchFamily="34"/>
                <a:cs typeface="Calibri" pitchFamily="34"/>
              </a:rPr>
              <a:t>Mechanisms of </a:t>
            </a:r>
            <a:r>
              <a:rPr lang="en-GB" sz="2400" b="1">
                <a:solidFill>
                  <a:srgbClr val="203864"/>
                </a:solidFill>
                <a:latin typeface="Calibri" pitchFamily="34"/>
                <a:cs typeface="Calibri" pitchFamily="34"/>
              </a:rPr>
              <a:t>changes</a:t>
            </a:r>
            <a:r>
              <a:rPr lang="en-GB" sz="2400">
                <a:solidFill>
                  <a:srgbClr val="203864"/>
                </a:solidFill>
                <a:latin typeface="Calibri" pitchFamily="34"/>
                <a:cs typeface="Calibri" pitchFamily="34"/>
              </a:rPr>
              <a:t> </a:t>
            </a:r>
            <a:r>
              <a:rPr lang="en-GB" sz="2400" b="1">
                <a:solidFill>
                  <a:srgbClr val="203864"/>
                </a:solidFill>
                <a:latin typeface="Calibri" pitchFamily="34"/>
                <a:cs typeface="Calibri" pitchFamily="34"/>
              </a:rPr>
              <a:t>in basal</a:t>
            </a:r>
            <a:r>
              <a:rPr lang="en-GB" sz="2400">
                <a:solidFill>
                  <a:srgbClr val="203864"/>
                </a:solidFill>
                <a:latin typeface="Calibri" pitchFamily="34"/>
                <a:cs typeface="Calibri" pitchFamily="34"/>
              </a:rPr>
              <a:t> </a:t>
            </a:r>
            <a:r>
              <a:rPr lang="en-GB" sz="2400" b="1">
                <a:solidFill>
                  <a:srgbClr val="203864"/>
                </a:solidFill>
                <a:latin typeface="Calibri" pitchFamily="34"/>
                <a:cs typeface="Calibri" pitchFamily="34"/>
              </a:rPr>
              <a:t>metabolism during ageing</a:t>
            </a:r>
            <a:r>
              <a:rPr lang="en-GB" sz="2400">
                <a:latin typeface="Calibri" pitchFamily="34"/>
                <a:cs typeface="Calibri" pitchFamily="34"/>
              </a:rPr>
              <a:t>. A considerable number of physiological functions are known to show a gradual decline with increasing age</a:t>
            </a:r>
          </a:p>
          <a:p>
            <a:pPr lvl="0"/>
            <a:r>
              <a:rPr lang="en-GB" sz="2400" b="1">
                <a:solidFill>
                  <a:srgbClr val="203864"/>
                </a:solidFill>
                <a:latin typeface="Calibri" pitchFamily="34"/>
                <a:cs typeface="Calibri" pitchFamily="34"/>
              </a:rPr>
              <a:t>Muscle mass and total body water are reduced</a:t>
            </a:r>
            <a:r>
              <a:rPr lang="en-GB" sz="2400">
                <a:latin typeface="Calibri" pitchFamily="34"/>
                <a:cs typeface="Calibri" pitchFamily="34"/>
              </a:rPr>
              <a:t>, which can affect pharmacokinetics, especially of hydrophilic drugs- water soluble drugs</a:t>
            </a:r>
          </a:p>
          <a:p>
            <a:pPr lvl="0"/>
            <a:r>
              <a:rPr lang="en-GB" sz="2400">
                <a:latin typeface="Calibri" pitchFamily="34"/>
                <a:cs typeface="Calibri" pitchFamily="34"/>
              </a:rPr>
              <a:t>Conversely, </a:t>
            </a:r>
            <a:r>
              <a:rPr lang="en-GB" sz="2400" b="1">
                <a:solidFill>
                  <a:srgbClr val="203864"/>
                </a:solidFill>
                <a:latin typeface="Calibri" pitchFamily="34"/>
                <a:cs typeface="Calibri" pitchFamily="34"/>
              </a:rPr>
              <a:t>body fat increases </a:t>
            </a:r>
            <a:r>
              <a:rPr lang="en-GB" sz="2400">
                <a:latin typeface="Calibri" pitchFamily="34"/>
                <a:cs typeface="Calibri" pitchFamily="34"/>
              </a:rPr>
              <a:t>from 20 to 40% with age, affecting absorption and metabolism especially of lipophilic drugs – fat soluble drugs</a:t>
            </a:r>
          </a:p>
          <a:p>
            <a:pPr lvl="0">
              <a:lnSpc>
                <a:spcPct val="50000"/>
              </a:lnSpc>
            </a:pPr>
            <a:endParaRPr lang="en-GB" sz="1700" b="1">
              <a:solidFill>
                <a:srgbClr val="203864"/>
              </a:solidFill>
            </a:endParaRPr>
          </a:p>
        </p:txBody>
      </p:sp>
      <p:sp>
        <p:nvSpPr>
          <p:cNvPr id="4" name="Content Placeholder 3">
            <a:extLst>
              <a:ext uri="{FF2B5EF4-FFF2-40B4-BE49-F238E27FC236}">
                <a16:creationId xmlns:a16="http://schemas.microsoft.com/office/drawing/2014/main" id="{6231E8FD-F180-BD3F-03E2-3B010A8825B8}"/>
              </a:ext>
            </a:extLst>
          </p:cNvPr>
          <p:cNvSpPr txBox="1">
            <a:spLocks noGrp="1"/>
          </p:cNvSpPr>
          <p:nvPr>
            <p:ph idx="2"/>
          </p:nvPr>
        </p:nvSpPr>
        <p:spPr>
          <a:xfrm>
            <a:off x="6172200" y="1627622"/>
            <a:ext cx="5776914" cy="5146133"/>
          </a:xfrm>
        </p:spPr>
        <p:txBody>
          <a:bodyPr/>
          <a:lstStyle/>
          <a:p>
            <a:pPr lvl="0">
              <a:lnSpc>
                <a:spcPct val="100000"/>
              </a:lnSpc>
            </a:pPr>
            <a:r>
              <a:rPr lang="en-GB" sz="2400">
                <a:latin typeface="Calibri" pitchFamily="34"/>
                <a:cs typeface="Calibri" pitchFamily="34"/>
              </a:rPr>
              <a:t>Age-related </a:t>
            </a:r>
            <a:r>
              <a:rPr lang="en-GB" sz="2400" b="1">
                <a:solidFill>
                  <a:srgbClr val="203864"/>
                </a:solidFill>
                <a:latin typeface="Calibri" pitchFamily="34"/>
                <a:cs typeface="Calibri" pitchFamily="34"/>
              </a:rPr>
              <a:t>CARDIO-VASCULAR CHANGES </a:t>
            </a:r>
            <a:r>
              <a:rPr lang="en-GB" sz="2400">
                <a:latin typeface="Calibri" pitchFamily="34"/>
                <a:cs typeface="Calibri" pitchFamily="34"/>
              </a:rPr>
              <a:t>decrease in the overall blood flow – heart rate, heart function, flexibility of vessels and arteries  </a:t>
            </a:r>
            <a:endParaRPr lang="en-GB" sz="2400" b="1">
              <a:solidFill>
                <a:srgbClr val="203864"/>
              </a:solidFill>
              <a:latin typeface="Calibri" pitchFamily="34"/>
              <a:cs typeface="Calibri" pitchFamily="34"/>
            </a:endParaRPr>
          </a:p>
          <a:p>
            <a:pPr lvl="0">
              <a:lnSpc>
                <a:spcPct val="100000"/>
              </a:lnSpc>
            </a:pPr>
            <a:r>
              <a:rPr lang="en-GB" sz="2400" b="1">
                <a:solidFill>
                  <a:srgbClr val="203864"/>
                </a:solidFill>
                <a:latin typeface="Calibri" pitchFamily="34"/>
                <a:cs typeface="Calibri" pitchFamily="34"/>
              </a:rPr>
              <a:t>LOWER HEART RATE AT REST</a:t>
            </a:r>
          </a:p>
          <a:p>
            <a:pPr lvl="0">
              <a:lnSpc>
                <a:spcPct val="100000"/>
              </a:lnSpc>
            </a:pPr>
            <a:r>
              <a:rPr lang="en-GB" sz="2400">
                <a:latin typeface="Calibri" pitchFamily="34"/>
                <a:cs typeface="Calibri" pitchFamily="34"/>
              </a:rPr>
              <a:t>Decrease in </a:t>
            </a:r>
            <a:r>
              <a:rPr lang="en-GB" sz="2400" b="1">
                <a:solidFill>
                  <a:srgbClr val="203864"/>
                </a:solidFill>
                <a:latin typeface="Calibri" pitchFamily="34"/>
                <a:cs typeface="Calibri" pitchFamily="34"/>
              </a:rPr>
              <a:t>kidney function and liver blood flow</a:t>
            </a:r>
          </a:p>
          <a:p>
            <a:pPr lvl="0">
              <a:lnSpc>
                <a:spcPct val="100000"/>
              </a:lnSpc>
            </a:pPr>
            <a:r>
              <a:rPr lang="en-GB" sz="2400">
                <a:latin typeface="Calibri" pitchFamily="34"/>
                <a:cs typeface="Calibri" pitchFamily="34"/>
              </a:rPr>
              <a:t>As a consequence, </a:t>
            </a:r>
            <a:r>
              <a:rPr lang="en-GB" sz="2400" b="1">
                <a:solidFill>
                  <a:srgbClr val="203864"/>
                </a:solidFill>
                <a:latin typeface="Calibri" pitchFamily="34"/>
                <a:cs typeface="Calibri" pitchFamily="34"/>
              </a:rPr>
              <a:t>drug clearance decreases</a:t>
            </a:r>
          </a:p>
          <a:p>
            <a:pPr lvl="0">
              <a:lnSpc>
                <a:spcPct val="70000"/>
              </a:lnSpc>
            </a:pPr>
            <a:endParaRPr lang="en-GB" sz="2400">
              <a:latin typeface="Calibri" pitchFamily="34"/>
              <a:cs typeface="Calibri" pitchFamily="34"/>
            </a:endParaRPr>
          </a:p>
          <a:p>
            <a:pPr lvl="0">
              <a:lnSpc>
                <a:spcPct val="70000"/>
              </a:lnSpc>
            </a:pPr>
            <a:r>
              <a:rPr lang="en-GB" sz="2400" b="1">
                <a:solidFill>
                  <a:srgbClr val="203864"/>
                </a:solidFill>
                <a:latin typeface="Calibri" pitchFamily="34"/>
                <a:cs typeface="Calibri" pitchFamily="34"/>
              </a:rPr>
              <a:t>DEHYDRATION &amp; LACK OF EXERCISE</a:t>
            </a:r>
          </a:p>
          <a:p>
            <a:pPr lvl="0">
              <a:lnSpc>
                <a:spcPct val="70000"/>
              </a:lnSpc>
            </a:pPr>
            <a:endParaRPr lang="en-GB" sz="2400">
              <a:latin typeface="Calibri" pitchFamily="34"/>
              <a:cs typeface="Calibri" pitchFamily="34"/>
            </a:endParaRPr>
          </a:p>
        </p:txBody>
      </p:sp>
      <p:pic>
        <p:nvPicPr>
          <p:cNvPr id="5" name="Picture 4">
            <a:extLst>
              <a:ext uri="{FF2B5EF4-FFF2-40B4-BE49-F238E27FC236}">
                <a16:creationId xmlns:a16="http://schemas.microsoft.com/office/drawing/2014/main" id="{416330CF-9F86-138A-8314-98059614AF9B}"/>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7DA4E39-880A-BF05-FC74-773BE3888BD7}"/>
              </a:ext>
            </a:extLst>
          </p:cNvPr>
          <p:cNvSpPr txBox="1">
            <a:spLocks noGrp="1"/>
          </p:cNvSpPr>
          <p:nvPr>
            <p:ph idx="1"/>
          </p:nvPr>
        </p:nvSpPr>
        <p:spPr>
          <a:xfrm>
            <a:off x="163293" y="198433"/>
            <a:ext cx="5762631" cy="6659566"/>
          </a:xfrm>
        </p:spPr>
        <p:txBody>
          <a:bodyPr/>
          <a:lstStyle/>
          <a:p>
            <a:pPr lvl="0">
              <a:lnSpc>
                <a:spcPct val="70000"/>
              </a:lnSpc>
            </a:pPr>
            <a:endParaRPr lang="en-GB" sz="2600"/>
          </a:p>
          <a:p>
            <a:pPr marL="0" lvl="0" indent="0">
              <a:lnSpc>
                <a:spcPct val="70000"/>
              </a:lnSpc>
              <a:buNone/>
            </a:pPr>
            <a:r>
              <a:rPr lang="en-GB" sz="2600" b="1">
                <a:solidFill>
                  <a:srgbClr val="203864"/>
                </a:solidFill>
              </a:rPr>
              <a:t>TO SUM UP </a:t>
            </a:r>
            <a:endParaRPr lang="en-GB" sz="2600"/>
          </a:p>
          <a:p>
            <a:pPr lvl="0">
              <a:lnSpc>
                <a:spcPct val="70000"/>
              </a:lnSpc>
            </a:pPr>
            <a:endParaRPr lang="en-GB" sz="2600"/>
          </a:p>
          <a:p>
            <a:pPr lvl="0">
              <a:lnSpc>
                <a:spcPct val="70000"/>
              </a:lnSpc>
            </a:pPr>
            <a:endParaRPr lang="en-GB" sz="2600"/>
          </a:p>
          <a:p>
            <a:pPr lvl="0">
              <a:lnSpc>
                <a:spcPct val="70000"/>
              </a:lnSpc>
            </a:pPr>
            <a:r>
              <a:rPr lang="en-GB" sz="2600"/>
              <a:t>Many of the effects of aging on the heart and blood vessels can be reduced, slowed down by regular </a:t>
            </a:r>
            <a:r>
              <a:rPr lang="en-GB" sz="2600" b="1">
                <a:solidFill>
                  <a:srgbClr val="203864"/>
                </a:solidFill>
              </a:rPr>
              <a:t>exercise</a:t>
            </a:r>
          </a:p>
          <a:p>
            <a:pPr lvl="0">
              <a:lnSpc>
                <a:spcPct val="70000"/>
              </a:lnSpc>
            </a:pPr>
            <a:endParaRPr lang="en-GB" sz="2600"/>
          </a:p>
          <a:p>
            <a:pPr lvl="0">
              <a:lnSpc>
                <a:spcPct val="70000"/>
              </a:lnSpc>
            </a:pPr>
            <a:r>
              <a:rPr lang="en-GB" sz="2600"/>
              <a:t>Helps people </a:t>
            </a:r>
            <a:r>
              <a:rPr lang="en-GB" sz="2600" b="1">
                <a:solidFill>
                  <a:srgbClr val="203864"/>
                </a:solidFill>
              </a:rPr>
              <a:t>maintain</a:t>
            </a:r>
            <a:r>
              <a:rPr lang="en-GB" sz="2600"/>
              <a:t> </a:t>
            </a:r>
            <a:r>
              <a:rPr lang="en-GB" sz="2600" b="1">
                <a:solidFill>
                  <a:srgbClr val="203864"/>
                </a:solidFill>
              </a:rPr>
              <a:t>cardiovascular fitness as well as muscular fitness </a:t>
            </a:r>
            <a:r>
              <a:rPr lang="en-GB" sz="2600"/>
              <a:t>as they age.</a:t>
            </a:r>
          </a:p>
          <a:p>
            <a:pPr lvl="0">
              <a:lnSpc>
                <a:spcPct val="70000"/>
              </a:lnSpc>
            </a:pPr>
            <a:endParaRPr lang="en-GB" sz="2600"/>
          </a:p>
          <a:p>
            <a:pPr lvl="0">
              <a:lnSpc>
                <a:spcPct val="70000"/>
              </a:lnSpc>
            </a:pPr>
            <a:r>
              <a:rPr lang="en-GB" sz="2600" b="1">
                <a:solidFill>
                  <a:srgbClr val="203864"/>
                </a:solidFill>
              </a:rPr>
              <a:t>EXERCISE </a:t>
            </a:r>
            <a:r>
              <a:rPr lang="en-GB" sz="2600"/>
              <a:t>is beneficial regardless of the age at which it is started.</a:t>
            </a:r>
          </a:p>
          <a:p>
            <a:pPr lvl="0">
              <a:lnSpc>
                <a:spcPct val="70000"/>
              </a:lnSpc>
            </a:pPr>
            <a:endParaRPr lang="en-GB" sz="2600"/>
          </a:p>
          <a:p>
            <a:pPr lvl="0">
              <a:lnSpc>
                <a:spcPct val="70000"/>
              </a:lnSpc>
            </a:pPr>
            <a:r>
              <a:rPr lang="en-GB" sz="2600" b="1">
                <a:solidFill>
                  <a:srgbClr val="203864"/>
                </a:solidFill>
              </a:rPr>
              <a:t>Dehydration</a:t>
            </a:r>
            <a:endParaRPr lang="en-GB" sz="2600"/>
          </a:p>
          <a:p>
            <a:pPr lvl="0">
              <a:lnSpc>
                <a:spcPct val="70000"/>
              </a:lnSpc>
            </a:pPr>
            <a:endParaRPr lang="en-GB" sz="2600"/>
          </a:p>
        </p:txBody>
      </p:sp>
      <p:pic>
        <p:nvPicPr>
          <p:cNvPr id="3" name="Picture 4">
            <a:extLst>
              <a:ext uri="{FF2B5EF4-FFF2-40B4-BE49-F238E27FC236}">
                <a16:creationId xmlns:a16="http://schemas.microsoft.com/office/drawing/2014/main" id="{A40027EF-202E-4EDD-A70D-5BBCCE55D442}"/>
              </a:ext>
            </a:extLst>
          </p:cNvPr>
          <p:cNvPicPr>
            <a:picLocks noChangeAspect="1"/>
          </p:cNvPicPr>
          <p:nvPr/>
        </p:nvPicPr>
        <p:blipFill>
          <a:blip r:embed="rId2"/>
          <a:stretch>
            <a:fillRect/>
          </a:stretch>
        </p:blipFill>
        <p:spPr>
          <a:xfrm>
            <a:off x="10581601" y="198433"/>
            <a:ext cx="1544412" cy="965204"/>
          </a:xfrm>
          <a:prstGeom prst="rect">
            <a:avLst/>
          </a:prstGeom>
          <a:noFill/>
          <a:ln cap="flat">
            <a:noFill/>
          </a:ln>
        </p:spPr>
      </p:pic>
      <p:pic>
        <p:nvPicPr>
          <p:cNvPr id="4" name="Content Placeholder 4" descr="A screenshot of a cell phone&#10;&#10;Description automatically generated">
            <a:extLst>
              <a:ext uri="{FF2B5EF4-FFF2-40B4-BE49-F238E27FC236}">
                <a16:creationId xmlns:a16="http://schemas.microsoft.com/office/drawing/2014/main" id="{DC9FE37C-ECB6-549E-82ED-88AAC62B5095}"/>
              </a:ext>
            </a:extLst>
          </p:cNvPr>
          <p:cNvPicPr>
            <a:picLocks noGrp="1" noChangeAspect="1"/>
          </p:cNvPicPr>
          <p:nvPr>
            <p:ph idx="2"/>
          </p:nvPr>
        </p:nvPicPr>
        <p:blipFill>
          <a:blip r:embed="rId3"/>
          <a:stretch>
            <a:fillRect/>
          </a:stretch>
        </p:blipFill>
        <p:spPr>
          <a:xfrm>
            <a:off x="5925924" y="198433"/>
            <a:ext cx="6266072" cy="646113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pic>
        <p:nvPicPr>
          <p:cNvPr id="2" name="Picture 4" descr="Image result for pharmacokinetics adme">
            <a:hlinkClick r:id="rId2"/>
            <a:extLst>
              <a:ext uri="{FF2B5EF4-FFF2-40B4-BE49-F238E27FC236}">
                <a16:creationId xmlns:a16="http://schemas.microsoft.com/office/drawing/2014/main" id="{F4001806-488D-6B9B-CCB2-5443F7D25ED9}"/>
              </a:ext>
            </a:extLst>
          </p:cNvPr>
          <p:cNvPicPr>
            <a:picLocks noChangeAspect="1"/>
          </p:cNvPicPr>
          <p:nvPr/>
        </p:nvPicPr>
        <p:blipFill>
          <a:blip r:embed="rId3"/>
          <a:srcRect/>
          <a:stretch>
            <a:fillRect/>
          </a:stretch>
        </p:blipFill>
        <p:spPr>
          <a:xfrm>
            <a:off x="2971800" y="2209803"/>
            <a:ext cx="5484818" cy="4058765"/>
          </a:xfrm>
          <a:prstGeom prst="rect">
            <a:avLst/>
          </a:prstGeom>
          <a:noFill/>
          <a:ln cap="flat">
            <a:noFill/>
          </a:ln>
        </p:spPr>
      </p:pic>
      <p:pic>
        <p:nvPicPr>
          <p:cNvPr id="3" name="Picture 3">
            <a:extLst>
              <a:ext uri="{FF2B5EF4-FFF2-40B4-BE49-F238E27FC236}">
                <a16:creationId xmlns:a16="http://schemas.microsoft.com/office/drawing/2014/main" id="{959C51D2-95EA-AB59-CAF5-F712264CC310}"/>
              </a:ext>
            </a:extLst>
          </p:cNvPr>
          <p:cNvPicPr>
            <a:picLocks noChangeAspect="1"/>
          </p:cNvPicPr>
          <p:nvPr/>
        </p:nvPicPr>
        <p:blipFill>
          <a:blip r:embed="rId4"/>
          <a:stretch>
            <a:fillRect/>
          </a:stretch>
        </p:blipFill>
        <p:spPr>
          <a:xfrm>
            <a:off x="10529828" y="112379"/>
            <a:ext cx="1544412" cy="965204"/>
          </a:xfrm>
          <a:prstGeom prst="rect">
            <a:avLst/>
          </a:prstGeom>
          <a:noFill/>
          <a:ln cap="flat">
            <a:noFill/>
          </a:ln>
        </p:spPr>
      </p:pic>
      <p:sp>
        <p:nvSpPr>
          <p:cNvPr id="4" name="Title 3">
            <a:extLst>
              <a:ext uri="{FF2B5EF4-FFF2-40B4-BE49-F238E27FC236}">
                <a16:creationId xmlns:a16="http://schemas.microsoft.com/office/drawing/2014/main" id="{120CA715-A389-67D9-02F4-EC5375A28B02}"/>
              </a:ext>
            </a:extLst>
          </p:cNvPr>
          <p:cNvSpPr txBox="1">
            <a:spLocks noGrp="1"/>
          </p:cNvSpPr>
          <p:nvPr>
            <p:ph type="title"/>
          </p:nvPr>
        </p:nvSpPr>
        <p:spPr>
          <a:xfrm>
            <a:off x="228600" y="533396"/>
            <a:ext cx="11125203" cy="1006470"/>
          </a:xfrm>
        </p:spPr>
        <p:txBody>
          <a:bodyPr/>
          <a:lstStyle/>
          <a:p>
            <a:pPr lvl="0"/>
            <a:r>
              <a:rPr lang="en-GB" b="1">
                <a:solidFill>
                  <a:srgbClr val="203864"/>
                </a:solidFill>
                <a:latin typeface="Calibri Light" pitchFamily="34"/>
                <a:cs typeface="Calibri Light" pitchFamily="34"/>
              </a:rPr>
              <a:t>Impact of ageing on the drug journey and its action</a:t>
            </a:r>
            <a:endParaRPr lang="en-GB">
              <a:latin typeface="Calibri Light" pitchFamily="34"/>
              <a:cs typeface="Calibri Light" pitchFamily="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DE77-5857-3674-E838-5966E4B5A377}"/>
              </a:ext>
            </a:extLst>
          </p:cNvPr>
          <p:cNvSpPr txBox="1">
            <a:spLocks noGrp="1"/>
          </p:cNvSpPr>
          <p:nvPr>
            <p:ph type="title"/>
          </p:nvPr>
        </p:nvSpPr>
        <p:spPr>
          <a:xfrm>
            <a:off x="396767" y="223241"/>
            <a:ext cx="10515600" cy="1325559"/>
          </a:xfrm>
        </p:spPr>
        <p:txBody>
          <a:bodyPr/>
          <a:lstStyle/>
          <a:p>
            <a:pPr lvl="0"/>
            <a:r>
              <a:rPr lang="en-GB" b="1">
                <a:solidFill>
                  <a:srgbClr val="203864"/>
                </a:solidFill>
              </a:rPr>
              <a:t>Drug journey</a:t>
            </a:r>
          </a:p>
        </p:txBody>
      </p:sp>
      <p:grpSp>
        <p:nvGrpSpPr>
          <p:cNvPr id="3" name="Content Placeholder 3">
            <a:extLst>
              <a:ext uri="{FF2B5EF4-FFF2-40B4-BE49-F238E27FC236}">
                <a16:creationId xmlns:a16="http://schemas.microsoft.com/office/drawing/2014/main" id="{45B8ADBB-C995-2259-75C5-78B874BD918C}"/>
              </a:ext>
            </a:extLst>
          </p:cNvPr>
          <p:cNvGrpSpPr/>
          <p:nvPr/>
        </p:nvGrpSpPr>
        <p:grpSpPr>
          <a:xfrm>
            <a:off x="3056473" y="1230562"/>
            <a:ext cx="6079059" cy="5403345"/>
            <a:chOff x="3056473" y="1230562"/>
            <a:chExt cx="6079059" cy="5403345"/>
          </a:xfrm>
        </p:grpSpPr>
        <p:sp>
          <p:nvSpPr>
            <p:cNvPr id="4" name="Freeform: Shape 3">
              <a:extLst>
                <a:ext uri="{FF2B5EF4-FFF2-40B4-BE49-F238E27FC236}">
                  <a16:creationId xmlns:a16="http://schemas.microsoft.com/office/drawing/2014/main" id="{E73027C0-6FC6-5CD5-71D7-3F96A120E64E}"/>
                </a:ext>
              </a:extLst>
            </p:cNvPr>
            <p:cNvSpPr/>
            <p:nvPr/>
          </p:nvSpPr>
          <p:spPr>
            <a:xfrm>
              <a:off x="5130698" y="1230562"/>
              <a:ext cx="1930600" cy="1254885"/>
            </a:xfrm>
            <a:custGeom>
              <a:avLst/>
              <a:gdLst>
                <a:gd name="f0" fmla="val 10800000"/>
                <a:gd name="f1" fmla="val 5400000"/>
                <a:gd name="f2" fmla="val 180"/>
                <a:gd name="f3" fmla="val w"/>
                <a:gd name="f4" fmla="val h"/>
                <a:gd name="f5" fmla="val 0"/>
                <a:gd name="f6" fmla="val 1930598"/>
                <a:gd name="f7" fmla="val 1254888"/>
                <a:gd name="f8" fmla="val 209152"/>
                <a:gd name="f9" fmla="val 93641"/>
                <a:gd name="f10" fmla="val 1721446"/>
                <a:gd name="f11" fmla="val 1836957"/>
                <a:gd name="f12" fmla="val 1045736"/>
                <a:gd name="f13" fmla="val 1161247"/>
                <a:gd name="f14" fmla="+- 0 0 -90"/>
                <a:gd name="f15" fmla="*/ f3 1 1930598"/>
                <a:gd name="f16" fmla="*/ f4 1 1254888"/>
                <a:gd name="f17" fmla="+- f7 0 f5"/>
                <a:gd name="f18" fmla="+- f6 0 f5"/>
                <a:gd name="f19" fmla="*/ f14 f0 1"/>
                <a:gd name="f20" fmla="*/ f18 1 1930598"/>
                <a:gd name="f21" fmla="*/ f17 1 1254888"/>
                <a:gd name="f22" fmla="*/ 0 f18 1"/>
                <a:gd name="f23" fmla="*/ 209152 f17 1"/>
                <a:gd name="f24" fmla="*/ 209152 f18 1"/>
                <a:gd name="f25" fmla="*/ 0 f17 1"/>
                <a:gd name="f26" fmla="*/ 1721446 f18 1"/>
                <a:gd name="f27" fmla="*/ 1930598 f18 1"/>
                <a:gd name="f28" fmla="*/ 1045736 f17 1"/>
                <a:gd name="f29" fmla="*/ 1254888 f17 1"/>
                <a:gd name="f30" fmla="*/ f19 1 f2"/>
                <a:gd name="f31" fmla="*/ f22 1 1930598"/>
                <a:gd name="f32" fmla="*/ f23 1 1254888"/>
                <a:gd name="f33" fmla="*/ f24 1 1930598"/>
                <a:gd name="f34" fmla="*/ f25 1 1254888"/>
                <a:gd name="f35" fmla="*/ f26 1 1930598"/>
                <a:gd name="f36" fmla="*/ f27 1 1930598"/>
                <a:gd name="f37" fmla="*/ f28 1 1254888"/>
                <a:gd name="f38" fmla="*/ f29 1 125488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30598" h="125488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60321" tIns="160321" rIns="160321" bIns="160321" anchor="ctr" anchorCtr="1" compatLnSpc="1">
              <a:noAutofit/>
            </a:bodyPr>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600" b="0" i="0" u="none" strike="noStrike" kern="1200" cap="none" spc="0" baseline="0">
                  <a:solidFill>
                    <a:srgbClr val="FFFFFF"/>
                  </a:solidFill>
                  <a:uFillTx/>
                  <a:latin typeface="Calibri"/>
                </a:rPr>
                <a:t>Absorption</a:t>
              </a:r>
            </a:p>
          </p:txBody>
        </p:sp>
        <p:sp>
          <p:nvSpPr>
            <p:cNvPr id="5" name="Freeform: Shape 4">
              <a:extLst>
                <a:ext uri="{FF2B5EF4-FFF2-40B4-BE49-F238E27FC236}">
                  <a16:creationId xmlns:a16="http://schemas.microsoft.com/office/drawing/2014/main" id="{91269732-2219-7891-9230-B81CC61F7203}"/>
                </a:ext>
              </a:extLst>
            </p:cNvPr>
            <p:cNvSpPr/>
            <p:nvPr/>
          </p:nvSpPr>
          <p:spPr>
            <a:xfrm>
              <a:off x="4021768" y="1858005"/>
              <a:ext cx="4148459" cy="4148459"/>
            </a:xfrm>
            <a:custGeom>
              <a:avLst/>
              <a:gdLst>
                <a:gd name="f0" fmla="val w"/>
                <a:gd name="f1" fmla="val h"/>
                <a:gd name="f2" fmla="val 0"/>
                <a:gd name="f3" fmla="val 4148456"/>
                <a:gd name="f4" fmla="val 3053449"/>
                <a:gd name="f5" fmla="val 245691"/>
                <a:gd name="f6" fmla="val 2074228"/>
                <a:gd name="f7" fmla="val 17890201"/>
                <a:gd name="f8" fmla="val 2627224"/>
                <a:gd name="f9" fmla="*/ f0 1 4148456"/>
                <a:gd name="f10" fmla="*/ f1 1 4148456"/>
                <a:gd name="f11" fmla="+- f3 0 f2"/>
                <a:gd name="f12" fmla="*/ f11 1 4148456"/>
                <a:gd name="f13" fmla="*/ 0 1 f12"/>
                <a:gd name="f14" fmla="*/ 4148456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4148456" h="4148456">
                  <a:moveTo>
                    <a:pt x="f4" y="f5"/>
                  </a:moveTo>
                  <a:arcTo wR="f6" hR="f6" stAng="f7" swAng="f8"/>
                </a:path>
              </a:pathLst>
            </a:custGeom>
            <a:noFill/>
            <a:ln w="6345" cap="flat">
              <a:solidFill>
                <a:srgbClr val="4472C4"/>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E2ABB72D-251D-39F9-FF39-2FC5A0629C17}"/>
                </a:ext>
              </a:extLst>
            </p:cNvPr>
            <p:cNvSpPr/>
            <p:nvPr/>
          </p:nvSpPr>
          <p:spPr>
            <a:xfrm>
              <a:off x="7204932" y="3304787"/>
              <a:ext cx="1930600" cy="1254885"/>
            </a:xfrm>
            <a:custGeom>
              <a:avLst/>
              <a:gdLst>
                <a:gd name="f0" fmla="val 10800000"/>
                <a:gd name="f1" fmla="val 5400000"/>
                <a:gd name="f2" fmla="val 180"/>
                <a:gd name="f3" fmla="val w"/>
                <a:gd name="f4" fmla="val h"/>
                <a:gd name="f5" fmla="val 0"/>
                <a:gd name="f6" fmla="val 1930598"/>
                <a:gd name="f7" fmla="val 1254888"/>
                <a:gd name="f8" fmla="val 209152"/>
                <a:gd name="f9" fmla="val 93641"/>
                <a:gd name="f10" fmla="val 1721446"/>
                <a:gd name="f11" fmla="val 1836957"/>
                <a:gd name="f12" fmla="val 1045736"/>
                <a:gd name="f13" fmla="val 1161247"/>
                <a:gd name="f14" fmla="+- 0 0 -90"/>
                <a:gd name="f15" fmla="*/ f3 1 1930598"/>
                <a:gd name="f16" fmla="*/ f4 1 1254888"/>
                <a:gd name="f17" fmla="+- f7 0 f5"/>
                <a:gd name="f18" fmla="+- f6 0 f5"/>
                <a:gd name="f19" fmla="*/ f14 f0 1"/>
                <a:gd name="f20" fmla="*/ f18 1 1930598"/>
                <a:gd name="f21" fmla="*/ f17 1 1254888"/>
                <a:gd name="f22" fmla="*/ 0 f18 1"/>
                <a:gd name="f23" fmla="*/ 209152 f17 1"/>
                <a:gd name="f24" fmla="*/ 209152 f18 1"/>
                <a:gd name="f25" fmla="*/ 0 f17 1"/>
                <a:gd name="f26" fmla="*/ 1721446 f18 1"/>
                <a:gd name="f27" fmla="*/ 1930598 f18 1"/>
                <a:gd name="f28" fmla="*/ 1045736 f17 1"/>
                <a:gd name="f29" fmla="*/ 1254888 f17 1"/>
                <a:gd name="f30" fmla="*/ f19 1 f2"/>
                <a:gd name="f31" fmla="*/ f22 1 1930598"/>
                <a:gd name="f32" fmla="*/ f23 1 1254888"/>
                <a:gd name="f33" fmla="*/ f24 1 1930598"/>
                <a:gd name="f34" fmla="*/ f25 1 1254888"/>
                <a:gd name="f35" fmla="*/ f26 1 1930598"/>
                <a:gd name="f36" fmla="*/ f27 1 1930598"/>
                <a:gd name="f37" fmla="*/ f28 1 1254888"/>
                <a:gd name="f38" fmla="*/ f29 1 125488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30598" h="125488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60321" tIns="160321" rIns="160321" bIns="160321" anchor="ctr" anchorCtr="1" compatLnSpc="1">
              <a:noAutofit/>
            </a:bodyPr>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600" b="0" i="0" u="none" strike="noStrike" kern="1200" cap="none" spc="0" baseline="0">
                  <a:solidFill>
                    <a:srgbClr val="FFFFFF"/>
                  </a:solidFill>
                  <a:uFillTx/>
                  <a:latin typeface="Calibri"/>
                </a:rPr>
                <a:t>Distribution</a:t>
              </a:r>
            </a:p>
          </p:txBody>
        </p:sp>
        <p:sp>
          <p:nvSpPr>
            <p:cNvPr id="7" name="Freeform: Shape 6">
              <a:extLst>
                <a:ext uri="{FF2B5EF4-FFF2-40B4-BE49-F238E27FC236}">
                  <a16:creationId xmlns:a16="http://schemas.microsoft.com/office/drawing/2014/main" id="{9A87E526-A077-0B6C-2F5C-9107C6A20EFC}"/>
                </a:ext>
              </a:extLst>
            </p:cNvPr>
            <p:cNvSpPr/>
            <p:nvPr/>
          </p:nvSpPr>
          <p:spPr>
            <a:xfrm>
              <a:off x="4021768" y="1858005"/>
              <a:ext cx="4148459" cy="4148459"/>
            </a:xfrm>
            <a:custGeom>
              <a:avLst/>
              <a:gdLst>
                <a:gd name="f0" fmla="val w"/>
                <a:gd name="f1" fmla="val h"/>
                <a:gd name="f2" fmla="val 0"/>
                <a:gd name="f3" fmla="val 4148456"/>
                <a:gd name="f4" fmla="val 4046455"/>
                <a:gd name="f5" fmla="val 2716676"/>
                <a:gd name="f6" fmla="val 2074228"/>
                <a:gd name="f7" fmla="val 1082574"/>
                <a:gd name="f8" fmla="val 2627224"/>
                <a:gd name="f9" fmla="*/ f0 1 4148456"/>
                <a:gd name="f10" fmla="*/ f1 1 4148456"/>
                <a:gd name="f11" fmla="+- f3 0 f2"/>
                <a:gd name="f12" fmla="*/ f11 1 4148456"/>
                <a:gd name="f13" fmla="*/ 0 1 f12"/>
                <a:gd name="f14" fmla="*/ 4148456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4148456" h="4148456">
                  <a:moveTo>
                    <a:pt x="f4" y="f5"/>
                  </a:moveTo>
                  <a:arcTo wR="f6" hR="f6" stAng="f7" swAng="f8"/>
                </a:path>
              </a:pathLst>
            </a:custGeom>
            <a:noFill/>
            <a:ln w="6345" cap="flat">
              <a:solidFill>
                <a:srgbClr val="4472C4"/>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01B4D061-FA18-81DF-4F88-B205BC538729}"/>
                </a:ext>
              </a:extLst>
            </p:cNvPr>
            <p:cNvSpPr/>
            <p:nvPr/>
          </p:nvSpPr>
          <p:spPr>
            <a:xfrm>
              <a:off x="5130698" y="5379022"/>
              <a:ext cx="1930600" cy="1254885"/>
            </a:xfrm>
            <a:custGeom>
              <a:avLst/>
              <a:gdLst>
                <a:gd name="f0" fmla="val 10800000"/>
                <a:gd name="f1" fmla="val 5400000"/>
                <a:gd name="f2" fmla="val 180"/>
                <a:gd name="f3" fmla="val w"/>
                <a:gd name="f4" fmla="val h"/>
                <a:gd name="f5" fmla="val 0"/>
                <a:gd name="f6" fmla="val 1930598"/>
                <a:gd name="f7" fmla="val 1254888"/>
                <a:gd name="f8" fmla="val 209152"/>
                <a:gd name="f9" fmla="val 93641"/>
                <a:gd name="f10" fmla="val 1721446"/>
                <a:gd name="f11" fmla="val 1836957"/>
                <a:gd name="f12" fmla="val 1045736"/>
                <a:gd name="f13" fmla="val 1161247"/>
                <a:gd name="f14" fmla="+- 0 0 -90"/>
                <a:gd name="f15" fmla="*/ f3 1 1930598"/>
                <a:gd name="f16" fmla="*/ f4 1 1254888"/>
                <a:gd name="f17" fmla="+- f7 0 f5"/>
                <a:gd name="f18" fmla="+- f6 0 f5"/>
                <a:gd name="f19" fmla="*/ f14 f0 1"/>
                <a:gd name="f20" fmla="*/ f18 1 1930598"/>
                <a:gd name="f21" fmla="*/ f17 1 1254888"/>
                <a:gd name="f22" fmla="*/ 0 f18 1"/>
                <a:gd name="f23" fmla="*/ 209152 f17 1"/>
                <a:gd name="f24" fmla="*/ 209152 f18 1"/>
                <a:gd name="f25" fmla="*/ 0 f17 1"/>
                <a:gd name="f26" fmla="*/ 1721446 f18 1"/>
                <a:gd name="f27" fmla="*/ 1930598 f18 1"/>
                <a:gd name="f28" fmla="*/ 1045736 f17 1"/>
                <a:gd name="f29" fmla="*/ 1254888 f17 1"/>
                <a:gd name="f30" fmla="*/ f19 1 f2"/>
                <a:gd name="f31" fmla="*/ f22 1 1930598"/>
                <a:gd name="f32" fmla="*/ f23 1 1254888"/>
                <a:gd name="f33" fmla="*/ f24 1 1930598"/>
                <a:gd name="f34" fmla="*/ f25 1 1254888"/>
                <a:gd name="f35" fmla="*/ f26 1 1930598"/>
                <a:gd name="f36" fmla="*/ f27 1 1930598"/>
                <a:gd name="f37" fmla="*/ f28 1 1254888"/>
                <a:gd name="f38" fmla="*/ f29 1 125488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30598" h="125488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60321" tIns="160321" rIns="160321" bIns="160321" anchor="ctr" anchorCtr="1" compatLnSpc="1">
              <a:noAutofit/>
            </a:bodyPr>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600" b="0" i="0" u="none" strike="noStrike" kern="1200" cap="none" spc="0" baseline="0">
                  <a:solidFill>
                    <a:srgbClr val="FFFFFF"/>
                  </a:solidFill>
                  <a:uFillTx/>
                  <a:latin typeface="Calibri"/>
                </a:rPr>
                <a:t>Metabolism</a:t>
              </a:r>
            </a:p>
          </p:txBody>
        </p:sp>
        <p:sp>
          <p:nvSpPr>
            <p:cNvPr id="9" name="Freeform: Shape 8">
              <a:extLst>
                <a:ext uri="{FF2B5EF4-FFF2-40B4-BE49-F238E27FC236}">
                  <a16:creationId xmlns:a16="http://schemas.microsoft.com/office/drawing/2014/main" id="{049FBECA-B756-ED1B-3377-AADB332008D5}"/>
                </a:ext>
              </a:extLst>
            </p:cNvPr>
            <p:cNvSpPr/>
            <p:nvPr/>
          </p:nvSpPr>
          <p:spPr>
            <a:xfrm>
              <a:off x="4021768" y="1858005"/>
              <a:ext cx="4148459" cy="4148459"/>
            </a:xfrm>
            <a:custGeom>
              <a:avLst/>
              <a:gdLst>
                <a:gd name="f0" fmla="val w"/>
                <a:gd name="f1" fmla="val h"/>
                <a:gd name="f2" fmla="val 0"/>
                <a:gd name="f3" fmla="val 4148456"/>
                <a:gd name="f4" fmla="val 1095006"/>
                <a:gd name="f5" fmla="val 3902764"/>
                <a:gd name="f6" fmla="val 2074228"/>
                <a:gd name="f7" fmla="val 7090201"/>
                <a:gd name="f8" fmla="val 2627224"/>
                <a:gd name="f9" fmla="*/ f0 1 4148456"/>
                <a:gd name="f10" fmla="*/ f1 1 4148456"/>
                <a:gd name="f11" fmla="+- f3 0 f2"/>
                <a:gd name="f12" fmla="*/ f11 1 4148456"/>
                <a:gd name="f13" fmla="*/ 0 1 f12"/>
                <a:gd name="f14" fmla="*/ 4148456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4148456" h="4148456">
                  <a:moveTo>
                    <a:pt x="f4" y="f5"/>
                  </a:moveTo>
                  <a:arcTo wR="f6" hR="f6" stAng="f7" swAng="f8"/>
                </a:path>
              </a:pathLst>
            </a:custGeom>
            <a:noFill/>
            <a:ln w="6345" cap="flat">
              <a:solidFill>
                <a:srgbClr val="4472C4"/>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Shape 9">
              <a:extLst>
                <a:ext uri="{FF2B5EF4-FFF2-40B4-BE49-F238E27FC236}">
                  <a16:creationId xmlns:a16="http://schemas.microsoft.com/office/drawing/2014/main" id="{1A6B5BF9-C843-5614-591C-B8AEA6386511}"/>
                </a:ext>
              </a:extLst>
            </p:cNvPr>
            <p:cNvSpPr/>
            <p:nvPr/>
          </p:nvSpPr>
          <p:spPr>
            <a:xfrm>
              <a:off x="3056473" y="3304787"/>
              <a:ext cx="1930600" cy="1254885"/>
            </a:xfrm>
            <a:custGeom>
              <a:avLst/>
              <a:gdLst>
                <a:gd name="f0" fmla="val 10800000"/>
                <a:gd name="f1" fmla="val 5400000"/>
                <a:gd name="f2" fmla="val 180"/>
                <a:gd name="f3" fmla="val w"/>
                <a:gd name="f4" fmla="val h"/>
                <a:gd name="f5" fmla="val 0"/>
                <a:gd name="f6" fmla="val 1930598"/>
                <a:gd name="f7" fmla="val 1254888"/>
                <a:gd name="f8" fmla="val 209152"/>
                <a:gd name="f9" fmla="val 93641"/>
                <a:gd name="f10" fmla="val 1721446"/>
                <a:gd name="f11" fmla="val 1836957"/>
                <a:gd name="f12" fmla="val 1045736"/>
                <a:gd name="f13" fmla="val 1161247"/>
                <a:gd name="f14" fmla="+- 0 0 -90"/>
                <a:gd name="f15" fmla="*/ f3 1 1930598"/>
                <a:gd name="f16" fmla="*/ f4 1 1254888"/>
                <a:gd name="f17" fmla="+- f7 0 f5"/>
                <a:gd name="f18" fmla="+- f6 0 f5"/>
                <a:gd name="f19" fmla="*/ f14 f0 1"/>
                <a:gd name="f20" fmla="*/ f18 1 1930598"/>
                <a:gd name="f21" fmla="*/ f17 1 1254888"/>
                <a:gd name="f22" fmla="*/ 0 f18 1"/>
                <a:gd name="f23" fmla="*/ 209152 f17 1"/>
                <a:gd name="f24" fmla="*/ 209152 f18 1"/>
                <a:gd name="f25" fmla="*/ 0 f17 1"/>
                <a:gd name="f26" fmla="*/ 1721446 f18 1"/>
                <a:gd name="f27" fmla="*/ 1930598 f18 1"/>
                <a:gd name="f28" fmla="*/ 1045736 f17 1"/>
                <a:gd name="f29" fmla="*/ 1254888 f17 1"/>
                <a:gd name="f30" fmla="*/ f19 1 f2"/>
                <a:gd name="f31" fmla="*/ f22 1 1930598"/>
                <a:gd name="f32" fmla="*/ f23 1 1254888"/>
                <a:gd name="f33" fmla="*/ f24 1 1930598"/>
                <a:gd name="f34" fmla="*/ f25 1 1254888"/>
                <a:gd name="f35" fmla="*/ f26 1 1930598"/>
                <a:gd name="f36" fmla="*/ f27 1 1930598"/>
                <a:gd name="f37" fmla="*/ f28 1 1254888"/>
                <a:gd name="f38" fmla="*/ f29 1 125488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30598" h="125488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472C4"/>
            </a:solidFill>
            <a:ln w="12701" cap="flat">
              <a:solidFill>
                <a:srgbClr val="FFFFFF"/>
              </a:solidFill>
              <a:prstDash val="solid"/>
              <a:miter/>
            </a:ln>
          </p:spPr>
          <p:txBody>
            <a:bodyPr vert="horz" wrap="square" lIns="160321" tIns="160321" rIns="160321" bIns="160321" anchor="ctr" anchorCtr="1" compatLnSpc="1">
              <a:noAutofit/>
            </a:bodyPr>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600" b="0" i="0" u="none" strike="noStrike" kern="1200" cap="none" spc="0" baseline="0">
                  <a:solidFill>
                    <a:srgbClr val="FFFFFF"/>
                  </a:solidFill>
                  <a:uFillTx/>
                  <a:latin typeface="Calibri"/>
                </a:rPr>
                <a:t>Elimination</a:t>
              </a:r>
            </a:p>
          </p:txBody>
        </p:sp>
        <p:sp>
          <p:nvSpPr>
            <p:cNvPr id="11" name="Freeform: Shape 10">
              <a:extLst>
                <a:ext uri="{FF2B5EF4-FFF2-40B4-BE49-F238E27FC236}">
                  <a16:creationId xmlns:a16="http://schemas.microsoft.com/office/drawing/2014/main" id="{51A5A878-8F5E-E687-7555-F94D03654610}"/>
                </a:ext>
              </a:extLst>
            </p:cNvPr>
            <p:cNvSpPr/>
            <p:nvPr/>
          </p:nvSpPr>
          <p:spPr>
            <a:xfrm>
              <a:off x="4021768" y="1858005"/>
              <a:ext cx="4148459" cy="4148459"/>
            </a:xfrm>
            <a:custGeom>
              <a:avLst/>
              <a:gdLst>
                <a:gd name="f0" fmla="val w"/>
                <a:gd name="f1" fmla="val h"/>
                <a:gd name="f2" fmla="val 0"/>
                <a:gd name="f3" fmla="val 4148456"/>
                <a:gd name="f4" fmla="val 102000"/>
                <a:gd name="f5" fmla="val 1431779"/>
                <a:gd name="f6" fmla="val 2074228"/>
                <a:gd name="f7" fmla="val 11882574"/>
                <a:gd name="f8" fmla="val 2627224"/>
                <a:gd name="f9" fmla="*/ f0 1 4148456"/>
                <a:gd name="f10" fmla="*/ f1 1 4148456"/>
                <a:gd name="f11" fmla="+- f3 0 f2"/>
                <a:gd name="f12" fmla="*/ f11 1 4148456"/>
                <a:gd name="f13" fmla="*/ 0 1 f12"/>
                <a:gd name="f14" fmla="*/ 4148456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4148456" h="4148456">
                  <a:moveTo>
                    <a:pt x="f4" y="f5"/>
                  </a:moveTo>
                  <a:arcTo wR="f6" hR="f6" stAng="f7" swAng="f8"/>
                </a:path>
              </a:pathLst>
            </a:custGeom>
            <a:noFill/>
            <a:ln w="6345" cap="flat">
              <a:solidFill>
                <a:srgbClr val="4472C4"/>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pic>
        <p:nvPicPr>
          <p:cNvPr id="12" name="Picture 4">
            <a:extLst>
              <a:ext uri="{FF2B5EF4-FFF2-40B4-BE49-F238E27FC236}">
                <a16:creationId xmlns:a16="http://schemas.microsoft.com/office/drawing/2014/main" id="{B7F21271-E5B7-1099-92C6-CC3B7EFD1CCF}"/>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11108</TotalTime>
  <Words>3196</Words>
  <Application>Microsoft Office PowerPoint</Application>
  <PresentationFormat>Widescreen</PresentationFormat>
  <Paragraphs>332</Paragraphs>
  <Slides>39</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39</vt:i4>
      </vt:variant>
    </vt:vector>
  </HeadingPairs>
  <TitlesOfParts>
    <vt:vector size="46" baseType="lpstr">
      <vt:lpstr>Arial</vt:lpstr>
      <vt:lpstr>Calibri</vt:lpstr>
      <vt:lpstr>Calibri Light</vt:lpstr>
      <vt:lpstr>Office Theme</vt:lpstr>
      <vt:lpstr>4_Office Theme</vt:lpstr>
      <vt:lpstr>3_Office Theme</vt:lpstr>
      <vt:lpstr>2_Office Theme</vt:lpstr>
      <vt:lpstr>Ageing Well Public Talk Series </vt:lpstr>
      <vt:lpstr>    Talk 2. Nutritional needs while ageing  </vt:lpstr>
      <vt:lpstr>PowerPoint Presentation</vt:lpstr>
      <vt:lpstr>PowerPoint Presentation</vt:lpstr>
      <vt:lpstr>Pharmacotherapy while ageing</vt:lpstr>
      <vt:lpstr>Biology &amp; ageing  </vt:lpstr>
      <vt:lpstr>PowerPoint Presentation</vt:lpstr>
      <vt:lpstr>Impact of ageing on the drug journey and its action</vt:lpstr>
      <vt:lpstr>Drug journey</vt:lpstr>
      <vt:lpstr>PowerPoint Presentation</vt:lpstr>
      <vt:lpstr>PowerPoint Presentation</vt:lpstr>
      <vt:lpstr>Drug elimination</vt:lpstr>
      <vt:lpstr>Kidney and age related changes</vt:lpstr>
      <vt:lpstr>Pharmacodynamics</vt:lpstr>
      <vt:lpstr>PowerPoint Presentation</vt:lpstr>
      <vt:lpstr>PowerPoint Presentation</vt:lpstr>
      <vt:lpstr>Drug related problems in older adults</vt:lpstr>
      <vt:lpstr>PowerPoint Presentation</vt:lpstr>
      <vt:lpstr>Drug related effects in the older adults</vt:lpstr>
      <vt:lpstr>Accumulation of age related changes results:</vt:lpstr>
      <vt:lpstr>Hormonal changes associated with ageing</vt:lpstr>
      <vt:lpstr>The thirst response while ageing</vt:lpstr>
      <vt:lpstr>Personalised Care</vt:lpstr>
      <vt:lpstr>What we need to keep an eye on?</vt:lpstr>
      <vt:lpstr>PowerPoint Presentation</vt:lpstr>
      <vt:lpstr>Dehydration</vt:lpstr>
      <vt:lpstr>Exercising regularly</vt:lpstr>
      <vt:lpstr>PowerPoint Presentation</vt:lpstr>
      <vt:lpstr>Summary of related resources to The Ageing Well Public Talk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Ageing Well series of Public Talks 2022/23- topics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Ageing Well Series</dc:title>
  <dc:creator>Jitka Vseteckova</dc:creator>
  <cp:lastModifiedBy>Anna.Heasley</cp:lastModifiedBy>
  <cp:revision>24</cp:revision>
  <dcterms:created xsi:type="dcterms:W3CDTF">2018-02-13T21:30:28Z</dcterms:created>
  <dcterms:modified xsi:type="dcterms:W3CDTF">2023-03-08T14:59:36Z</dcterms:modified>
</cp:coreProperties>
</file>