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424" r:id="rId4"/>
    <p:sldId id="425" r:id="rId5"/>
    <p:sldId id="259" r:id="rId6"/>
    <p:sldId id="422" r:id="rId7"/>
    <p:sldId id="374" r:id="rId8"/>
    <p:sldId id="301" r:id="rId9"/>
    <p:sldId id="262" r:id="rId10"/>
    <p:sldId id="264" r:id="rId11"/>
    <p:sldId id="265" r:id="rId12"/>
    <p:sldId id="268" r:id="rId13"/>
    <p:sldId id="267" r:id="rId14"/>
    <p:sldId id="269" r:id="rId15"/>
    <p:sldId id="375" r:id="rId16"/>
    <p:sldId id="275" r:id="rId17"/>
    <p:sldId id="276" r:id="rId18"/>
    <p:sldId id="277" r:id="rId19"/>
    <p:sldId id="376" r:id="rId20"/>
    <p:sldId id="274" r:id="rId21"/>
    <p:sldId id="384" r:id="rId22"/>
    <p:sldId id="428" r:id="rId23"/>
    <p:sldId id="429" r:id="rId24"/>
    <p:sldId id="430" r:id="rId25"/>
    <p:sldId id="431" r:id="rId26"/>
    <p:sldId id="433" r:id="rId27"/>
    <p:sldId id="434" r:id="rId28"/>
    <p:sldId id="435" r:id="rId29"/>
    <p:sldId id="436" r:id="rId30"/>
    <p:sldId id="439" r:id="rId31"/>
    <p:sldId id="437" r:id="rId32"/>
    <p:sldId id="438" r:id="rId33"/>
    <p:sldId id="440" r:id="rId34"/>
    <p:sldId id="441" r:id="rId35"/>
    <p:sldId id="442" r:id="rId36"/>
    <p:sldId id="443" r:id="rId37"/>
    <p:sldId id="295" r:id="rId38"/>
    <p:sldId id="393" r:id="rId39"/>
    <p:sldId id="413" r:id="rId40"/>
    <p:sldId id="405" r:id="rId41"/>
    <p:sldId id="410" r:id="rId42"/>
    <p:sldId id="427" r:id="rId43"/>
    <p:sldId id="406" r:id="rId44"/>
    <p:sldId id="371" r:id="rId45"/>
    <p:sldId id="418" r:id="rId46"/>
    <p:sldId id="421" r:id="rId47"/>
    <p:sldId id="420" r:id="rId48"/>
    <p:sldId id="42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3CE04-83F7-481D-835E-62B51B3FA0E5}" type="datetimeFigureOut">
              <a:rPr lang="en-GB" smtClean="0"/>
              <a:t>17/11/2022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061CE-69BE-4DD8-B781-C2890A58A39B}" type="slidenum">
              <a:rPr lang="en-GB" smtClean="0"/>
              <a:t>‹#›</a:t>
            </a:fld>
            <a:endParaRPr lang="en-GB"/>
          </a:p>
        </p:txBody>
      </p:sp>
    </p:spTree>
    <p:extLst>
      <p:ext uri="{BB962C8B-B14F-4D97-AF65-F5344CB8AC3E}">
        <p14:creationId xmlns:p14="http://schemas.microsoft.com/office/powerpoint/2010/main" val="243748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732B-9A08-4132-8931-E4E91C7A9AC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4F37BCE6-10EA-4DE8-968B-1B9D2269199A}"/>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D326C929-EED8-4C3D-A7C0-454A6464362D}"/>
              </a:ext>
            </a:extLst>
          </p:cNvPr>
          <p:cNvSpPr txBox="1">
            <a:spLocks noGrp="1"/>
          </p:cNvSpPr>
          <p:nvPr>
            <p:ph type="dt" sz="half" idx="7"/>
          </p:nvPr>
        </p:nvSpPr>
        <p:spPr/>
        <p:txBody>
          <a:bodyPr/>
          <a:lstStyle>
            <a:lvl1pPr>
              <a:defRPr/>
            </a:lvl1pPr>
          </a:lstStyle>
          <a:p>
            <a:pPr lvl="0"/>
            <a:fld id="{0765FC25-480D-4682-B1E2-32F237A1A02D}" type="datetime1">
              <a:rPr lang="en-GB"/>
              <a:pPr lvl="0"/>
              <a:t>17/11/2022</a:t>
            </a:fld>
            <a:endParaRPr lang="en-GB"/>
          </a:p>
        </p:txBody>
      </p:sp>
      <p:sp>
        <p:nvSpPr>
          <p:cNvPr id="5" name="Footer Placeholder 4">
            <a:extLst>
              <a:ext uri="{FF2B5EF4-FFF2-40B4-BE49-F238E27FC236}">
                <a16:creationId xmlns:a16="http://schemas.microsoft.com/office/drawing/2014/main" id="{10BFAD36-CA7E-4810-A681-E6409DD4253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6F498A7-51DB-4AA3-8D15-55DFE3226565}"/>
              </a:ext>
            </a:extLst>
          </p:cNvPr>
          <p:cNvSpPr txBox="1">
            <a:spLocks noGrp="1"/>
          </p:cNvSpPr>
          <p:nvPr>
            <p:ph type="sldNum" sz="quarter" idx="8"/>
          </p:nvPr>
        </p:nvSpPr>
        <p:spPr/>
        <p:txBody>
          <a:bodyPr/>
          <a:lstStyle>
            <a:lvl1pPr>
              <a:defRPr/>
            </a:lvl1pPr>
          </a:lstStyle>
          <a:p>
            <a:pPr lvl="0"/>
            <a:fld id="{53C9000B-23CE-4E95-B50C-D2D416401211}" type="slidenum">
              <a:t>‹#›</a:t>
            </a:fld>
            <a:endParaRPr lang="en-GB"/>
          </a:p>
        </p:txBody>
      </p:sp>
    </p:spTree>
    <p:extLst>
      <p:ext uri="{BB962C8B-B14F-4D97-AF65-F5344CB8AC3E}">
        <p14:creationId xmlns:p14="http://schemas.microsoft.com/office/powerpoint/2010/main" val="1715556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79CC-EE7F-4F56-802F-ACF58BAFAC4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CA10011-FF9C-411F-B6E3-79990E3776D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722031-0D42-4B33-82E9-711F694BA810}"/>
              </a:ext>
            </a:extLst>
          </p:cNvPr>
          <p:cNvSpPr txBox="1">
            <a:spLocks noGrp="1"/>
          </p:cNvSpPr>
          <p:nvPr>
            <p:ph type="dt" sz="half" idx="7"/>
          </p:nvPr>
        </p:nvSpPr>
        <p:spPr/>
        <p:txBody>
          <a:bodyPr/>
          <a:lstStyle>
            <a:lvl1pPr>
              <a:defRPr/>
            </a:lvl1pPr>
          </a:lstStyle>
          <a:p>
            <a:pPr lvl="0"/>
            <a:fld id="{1C6E09BC-16C0-46FA-9830-D5E416325B15}" type="datetime1">
              <a:rPr lang="en-GB"/>
              <a:pPr lvl="0"/>
              <a:t>17/11/2022</a:t>
            </a:fld>
            <a:endParaRPr lang="en-GB"/>
          </a:p>
        </p:txBody>
      </p:sp>
      <p:sp>
        <p:nvSpPr>
          <p:cNvPr id="5" name="Footer Placeholder 4">
            <a:extLst>
              <a:ext uri="{FF2B5EF4-FFF2-40B4-BE49-F238E27FC236}">
                <a16:creationId xmlns:a16="http://schemas.microsoft.com/office/drawing/2014/main" id="{238BA044-6ED5-4DC1-B392-FDB6ED3EE9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7DB01F9-A112-4528-8EBC-EE548BBBA248}"/>
              </a:ext>
            </a:extLst>
          </p:cNvPr>
          <p:cNvSpPr txBox="1">
            <a:spLocks noGrp="1"/>
          </p:cNvSpPr>
          <p:nvPr>
            <p:ph type="sldNum" sz="quarter" idx="8"/>
          </p:nvPr>
        </p:nvSpPr>
        <p:spPr/>
        <p:txBody>
          <a:bodyPr/>
          <a:lstStyle>
            <a:lvl1pPr>
              <a:defRPr/>
            </a:lvl1pPr>
          </a:lstStyle>
          <a:p>
            <a:pPr lvl="0"/>
            <a:fld id="{0202E398-120A-42A9-9B72-B9DD930F7455}" type="slidenum">
              <a:t>‹#›</a:t>
            </a:fld>
            <a:endParaRPr lang="en-GB"/>
          </a:p>
        </p:txBody>
      </p:sp>
    </p:spTree>
    <p:extLst>
      <p:ext uri="{BB962C8B-B14F-4D97-AF65-F5344CB8AC3E}">
        <p14:creationId xmlns:p14="http://schemas.microsoft.com/office/powerpoint/2010/main" val="303351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1B55C-9BAD-4D34-94DA-CDEDA8AE886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A8D391C-F7EF-4D54-8C25-56D56C87E104}"/>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F4CDE-B74C-4AC9-B007-DE93ED0E4442}"/>
              </a:ext>
            </a:extLst>
          </p:cNvPr>
          <p:cNvSpPr txBox="1">
            <a:spLocks noGrp="1"/>
          </p:cNvSpPr>
          <p:nvPr>
            <p:ph type="dt" sz="half" idx="7"/>
          </p:nvPr>
        </p:nvSpPr>
        <p:spPr/>
        <p:txBody>
          <a:bodyPr/>
          <a:lstStyle>
            <a:lvl1pPr>
              <a:defRPr/>
            </a:lvl1pPr>
          </a:lstStyle>
          <a:p>
            <a:pPr lvl="0"/>
            <a:fld id="{675EDFDB-F7AE-4875-951F-310E1959F0A5}" type="datetime1">
              <a:rPr lang="en-GB"/>
              <a:pPr lvl="0"/>
              <a:t>17/11/2022</a:t>
            </a:fld>
            <a:endParaRPr lang="en-GB"/>
          </a:p>
        </p:txBody>
      </p:sp>
      <p:sp>
        <p:nvSpPr>
          <p:cNvPr id="5" name="Footer Placeholder 4">
            <a:extLst>
              <a:ext uri="{FF2B5EF4-FFF2-40B4-BE49-F238E27FC236}">
                <a16:creationId xmlns:a16="http://schemas.microsoft.com/office/drawing/2014/main" id="{92EED385-B12F-4B36-A1AD-3B93B4064B5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94251DD-1B2C-43D9-8601-8F27DE299776}"/>
              </a:ext>
            </a:extLst>
          </p:cNvPr>
          <p:cNvSpPr txBox="1">
            <a:spLocks noGrp="1"/>
          </p:cNvSpPr>
          <p:nvPr>
            <p:ph type="sldNum" sz="quarter" idx="8"/>
          </p:nvPr>
        </p:nvSpPr>
        <p:spPr/>
        <p:txBody>
          <a:bodyPr/>
          <a:lstStyle>
            <a:lvl1pPr>
              <a:defRPr/>
            </a:lvl1pPr>
          </a:lstStyle>
          <a:p>
            <a:pPr lvl="0"/>
            <a:fld id="{845608FF-3DD4-4500-A654-22AF9724A0E0}" type="slidenum">
              <a:t>‹#›</a:t>
            </a:fld>
            <a:endParaRPr lang="en-GB"/>
          </a:p>
        </p:txBody>
      </p:sp>
    </p:spTree>
    <p:extLst>
      <p:ext uri="{BB962C8B-B14F-4D97-AF65-F5344CB8AC3E}">
        <p14:creationId xmlns:p14="http://schemas.microsoft.com/office/powerpoint/2010/main" val="366717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D9AE-8F46-4C4D-98BD-430FAF580E4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15403A87-9B01-485B-9D6D-AB67B708931E}"/>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30C31943-0114-44C4-94D3-A8277FB2DF17}"/>
              </a:ext>
            </a:extLst>
          </p:cNvPr>
          <p:cNvSpPr txBox="1">
            <a:spLocks noGrp="1"/>
          </p:cNvSpPr>
          <p:nvPr>
            <p:ph type="dt" sz="half" idx="7"/>
          </p:nvPr>
        </p:nvSpPr>
        <p:spPr/>
        <p:txBody>
          <a:bodyPr/>
          <a:lstStyle>
            <a:lvl1pPr>
              <a:defRPr/>
            </a:lvl1pPr>
          </a:lstStyle>
          <a:p>
            <a:pPr lvl="0"/>
            <a:fld id="{2ED93068-40BD-4796-9C67-D9103223F73B}" type="datetime1">
              <a:rPr lang="en-GB"/>
              <a:pPr lvl="0"/>
              <a:t>17/11/2022</a:t>
            </a:fld>
            <a:endParaRPr lang="en-GB"/>
          </a:p>
        </p:txBody>
      </p:sp>
      <p:sp>
        <p:nvSpPr>
          <p:cNvPr id="5" name="Footer Placeholder 4">
            <a:extLst>
              <a:ext uri="{FF2B5EF4-FFF2-40B4-BE49-F238E27FC236}">
                <a16:creationId xmlns:a16="http://schemas.microsoft.com/office/drawing/2014/main" id="{99141895-2BF9-4CFF-9801-DF3375EEA15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DBC4F49-7FA4-41C4-8022-4BE9BE169890}"/>
              </a:ext>
            </a:extLst>
          </p:cNvPr>
          <p:cNvSpPr txBox="1">
            <a:spLocks noGrp="1"/>
          </p:cNvSpPr>
          <p:nvPr>
            <p:ph type="sldNum" sz="quarter" idx="8"/>
          </p:nvPr>
        </p:nvSpPr>
        <p:spPr/>
        <p:txBody>
          <a:bodyPr/>
          <a:lstStyle>
            <a:lvl1pPr>
              <a:defRPr/>
            </a:lvl1pPr>
          </a:lstStyle>
          <a:p>
            <a:pPr lvl="0"/>
            <a:fld id="{D0F710B0-F3A3-413C-B575-C51F7902A9F8}" type="slidenum">
              <a:t>‹#›</a:t>
            </a:fld>
            <a:endParaRPr lang="en-GB"/>
          </a:p>
        </p:txBody>
      </p:sp>
    </p:spTree>
    <p:extLst>
      <p:ext uri="{BB962C8B-B14F-4D97-AF65-F5344CB8AC3E}">
        <p14:creationId xmlns:p14="http://schemas.microsoft.com/office/powerpoint/2010/main" val="28698535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289F-7D4A-4D65-924F-B619C01D22E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A0C8520-0621-46BC-9FA2-F592DE613D9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890ACB-A179-4197-87E5-07DAA6617181}"/>
              </a:ext>
            </a:extLst>
          </p:cNvPr>
          <p:cNvSpPr txBox="1">
            <a:spLocks noGrp="1"/>
          </p:cNvSpPr>
          <p:nvPr>
            <p:ph type="dt" sz="half" idx="7"/>
          </p:nvPr>
        </p:nvSpPr>
        <p:spPr/>
        <p:txBody>
          <a:bodyPr/>
          <a:lstStyle>
            <a:lvl1pPr>
              <a:defRPr/>
            </a:lvl1pPr>
          </a:lstStyle>
          <a:p>
            <a:pPr lvl="0"/>
            <a:fld id="{AFBBC778-5429-41EC-9792-92F6833CE057}" type="datetime1">
              <a:rPr lang="en-GB"/>
              <a:pPr lvl="0"/>
              <a:t>17/11/2022</a:t>
            </a:fld>
            <a:endParaRPr lang="en-GB"/>
          </a:p>
        </p:txBody>
      </p:sp>
      <p:sp>
        <p:nvSpPr>
          <p:cNvPr id="5" name="Footer Placeholder 4">
            <a:extLst>
              <a:ext uri="{FF2B5EF4-FFF2-40B4-BE49-F238E27FC236}">
                <a16:creationId xmlns:a16="http://schemas.microsoft.com/office/drawing/2014/main" id="{D247574B-A654-4AD6-AEDB-C5C19620B2D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7850601-7730-4B0C-8E4E-C28EDD8E245D}"/>
              </a:ext>
            </a:extLst>
          </p:cNvPr>
          <p:cNvSpPr txBox="1">
            <a:spLocks noGrp="1"/>
          </p:cNvSpPr>
          <p:nvPr>
            <p:ph type="sldNum" sz="quarter" idx="8"/>
          </p:nvPr>
        </p:nvSpPr>
        <p:spPr/>
        <p:txBody>
          <a:bodyPr/>
          <a:lstStyle>
            <a:lvl1pPr>
              <a:defRPr/>
            </a:lvl1pPr>
          </a:lstStyle>
          <a:p>
            <a:pPr lvl="0"/>
            <a:fld id="{8B7DE3A5-06ED-40BD-B57C-3ED1334EF80A}" type="slidenum">
              <a:t>‹#›</a:t>
            </a:fld>
            <a:endParaRPr lang="en-GB"/>
          </a:p>
        </p:txBody>
      </p:sp>
    </p:spTree>
    <p:extLst>
      <p:ext uri="{BB962C8B-B14F-4D97-AF65-F5344CB8AC3E}">
        <p14:creationId xmlns:p14="http://schemas.microsoft.com/office/powerpoint/2010/main" val="4544283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4001-49BF-4D5B-A0AB-B2A539EE2AF1}"/>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0E8D63D-D85D-4C58-9594-1AD744630139}"/>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EBCE8D7-DCC5-482D-9699-DA13C7857664}"/>
              </a:ext>
            </a:extLst>
          </p:cNvPr>
          <p:cNvSpPr txBox="1">
            <a:spLocks noGrp="1"/>
          </p:cNvSpPr>
          <p:nvPr>
            <p:ph type="dt" sz="half" idx="7"/>
          </p:nvPr>
        </p:nvSpPr>
        <p:spPr/>
        <p:txBody>
          <a:bodyPr/>
          <a:lstStyle>
            <a:lvl1pPr>
              <a:defRPr/>
            </a:lvl1pPr>
          </a:lstStyle>
          <a:p>
            <a:pPr lvl="0"/>
            <a:fld id="{9185497C-5447-4A67-B8FC-F475D99BA198}" type="datetime1">
              <a:rPr lang="en-GB"/>
              <a:pPr lvl="0"/>
              <a:t>17/11/2022</a:t>
            </a:fld>
            <a:endParaRPr lang="en-GB"/>
          </a:p>
        </p:txBody>
      </p:sp>
      <p:sp>
        <p:nvSpPr>
          <p:cNvPr id="5" name="Footer Placeholder 4">
            <a:extLst>
              <a:ext uri="{FF2B5EF4-FFF2-40B4-BE49-F238E27FC236}">
                <a16:creationId xmlns:a16="http://schemas.microsoft.com/office/drawing/2014/main" id="{4F282462-0951-4B7D-80EC-E9A2083045A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460BB43-C1A1-48DD-B177-89D9187D0F87}"/>
              </a:ext>
            </a:extLst>
          </p:cNvPr>
          <p:cNvSpPr txBox="1">
            <a:spLocks noGrp="1"/>
          </p:cNvSpPr>
          <p:nvPr>
            <p:ph type="sldNum" sz="quarter" idx="8"/>
          </p:nvPr>
        </p:nvSpPr>
        <p:spPr/>
        <p:txBody>
          <a:bodyPr/>
          <a:lstStyle>
            <a:lvl1pPr>
              <a:defRPr/>
            </a:lvl1pPr>
          </a:lstStyle>
          <a:p>
            <a:pPr lvl="0"/>
            <a:fld id="{2F93BF5F-6AC7-44CC-B0EF-27C0F47D1E3C}" type="slidenum">
              <a:t>‹#›</a:t>
            </a:fld>
            <a:endParaRPr lang="en-GB"/>
          </a:p>
        </p:txBody>
      </p:sp>
    </p:spTree>
    <p:extLst>
      <p:ext uri="{BB962C8B-B14F-4D97-AF65-F5344CB8AC3E}">
        <p14:creationId xmlns:p14="http://schemas.microsoft.com/office/powerpoint/2010/main" val="1033963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B8DB-5AFA-477A-9A6F-CC516F24636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127065A-F5FD-43B0-A549-163DEFD84D05}"/>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D8C76C-1FF0-4457-BD91-AD6862715F00}"/>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CAF958-A569-4AB6-BCC5-26E2E009F342}"/>
              </a:ext>
            </a:extLst>
          </p:cNvPr>
          <p:cNvSpPr txBox="1">
            <a:spLocks noGrp="1"/>
          </p:cNvSpPr>
          <p:nvPr>
            <p:ph type="dt" sz="half" idx="7"/>
          </p:nvPr>
        </p:nvSpPr>
        <p:spPr/>
        <p:txBody>
          <a:bodyPr/>
          <a:lstStyle>
            <a:lvl1pPr>
              <a:defRPr/>
            </a:lvl1pPr>
          </a:lstStyle>
          <a:p>
            <a:pPr lvl="0"/>
            <a:fld id="{5B225000-2377-4744-8F8F-6F9B48F50768}" type="datetime1">
              <a:rPr lang="en-GB"/>
              <a:pPr lvl="0"/>
              <a:t>17/11/2022</a:t>
            </a:fld>
            <a:endParaRPr lang="en-GB"/>
          </a:p>
        </p:txBody>
      </p:sp>
      <p:sp>
        <p:nvSpPr>
          <p:cNvPr id="6" name="Footer Placeholder 5">
            <a:extLst>
              <a:ext uri="{FF2B5EF4-FFF2-40B4-BE49-F238E27FC236}">
                <a16:creationId xmlns:a16="http://schemas.microsoft.com/office/drawing/2014/main" id="{15CC5620-5C68-4406-B979-CD518776F68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42ED947-CD0F-4C58-A484-5728077D92ED}"/>
              </a:ext>
            </a:extLst>
          </p:cNvPr>
          <p:cNvSpPr txBox="1">
            <a:spLocks noGrp="1"/>
          </p:cNvSpPr>
          <p:nvPr>
            <p:ph type="sldNum" sz="quarter" idx="8"/>
          </p:nvPr>
        </p:nvSpPr>
        <p:spPr/>
        <p:txBody>
          <a:bodyPr/>
          <a:lstStyle>
            <a:lvl1pPr>
              <a:defRPr/>
            </a:lvl1pPr>
          </a:lstStyle>
          <a:p>
            <a:pPr lvl="0"/>
            <a:fld id="{D58C4541-BDDE-48F0-A832-21948429E2DA}" type="slidenum">
              <a:t>‹#›</a:t>
            </a:fld>
            <a:endParaRPr lang="en-GB"/>
          </a:p>
        </p:txBody>
      </p:sp>
    </p:spTree>
    <p:extLst>
      <p:ext uri="{BB962C8B-B14F-4D97-AF65-F5344CB8AC3E}">
        <p14:creationId xmlns:p14="http://schemas.microsoft.com/office/powerpoint/2010/main" val="3674664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AB60-6AFC-422C-AA77-2E8BBF0D2190}"/>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AAF6ED5-EA2B-4EA5-920E-CC893A2AED4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15C0B182-94BA-41E0-81DB-5E458AD7397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DB6C45-2CA7-464D-A299-551044BBAF6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C58D764-865D-4A61-B579-C347C35E550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DA9B37-8F92-4944-BC1D-8C8627C9F4AF}"/>
              </a:ext>
            </a:extLst>
          </p:cNvPr>
          <p:cNvSpPr txBox="1">
            <a:spLocks noGrp="1"/>
          </p:cNvSpPr>
          <p:nvPr>
            <p:ph type="dt" sz="half" idx="7"/>
          </p:nvPr>
        </p:nvSpPr>
        <p:spPr/>
        <p:txBody>
          <a:bodyPr/>
          <a:lstStyle>
            <a:lvl1pPr>
              <a:defRPr/>
            </a:lvl1pPr>
          </a:lstStyle>
          <a:p>
            <a:pPr lvl="0"/>
            <a:fld id="{332C1B40-B309-4B88-A536-31AD66E49519}" type="datetime1">
              <a:rPr lang="en-GB"/>
              <a:pPr lvl="0"/>
              <a:t>17/11/2022</a:t>
            </a:fld>
            <a:endParaRPr lang="en-GB"/>
          </a:p>
        </p:txBody>
      </p:sp>
      <p:sp>
        <p:nvSpPr>
          <p:cNvPr id="8" name="Footer Placeholder 7">
            <a:extLst>
              <a:ext uri="{FF2B5EF4-FFF2-40B4-BE49-F238E27FC236}">
                <a16:creationId xmlns:a16="http://schemas.microsoft.com/office/drawing/2014/main" id="{20D89252-D5D4-419F-B5E0-BF1BACA2F72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650974E4-03AB-4537-B7C5-18FD0E5776FF}"/>
              </a:ext>
            </a:extLst>
          </p:cNvPr>
          <p:cNvSpPr txBox="1">
            <a:spLocks noGrp="1"/>
          </p:cNvSpPr>
          <p:nvPr>
            <p:ph type="sldNum" sz="quarter" idx="8"/>
          </p:nvPr>
        </p:nvSpPr>
        <p:spPr/>
        <p:txBody>
          <a:bodyPr/>
          <a:lstStyle>
            <a:lvl1pPr>
              <a:defRPr/>
            </a:lvl1pPr>
          </a:lstStyle>
          <a:p>
            <a:pPr lvl="0"/>
            <a:fld id="{A59AE477-DBAA-4A8F-AA58-05531E3B81B4}" type="slidenum">
              <a:t>‹#›</a:t>
            </a:fld>
            <a:endParaRPr lang="en-GB"/>
          </a:p>
        </p:txBody>
      </p:sp>
    </p:spTree>
    <p:extLst>
      <p:ext uri="{BB962C8B-B14F-4D97-AF65-F5344CB8AC3E}">
        <p14:creationId xmlns:p14="http://schemas.microsoft.com/office/powerpoint/2010/main" val="3344563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70DE-5023-4EF6-8DE3-FA1E45F67A8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6EB6673-00F3-4354-BBFA-D9DAE889E7B0}"/>
              </a:ext>
            </a:extLst>
          </p:cNvPr>
          <p:cNvSpPr txBox="1">
            <a:spLocks noGrp="1"/>
          </p:cNvSpPr>
          <p:nvPr>
            <p:ph type="dt" sz="half" idx="7"/>
          </p:nvPr>
        </p:nvSpPr>
        <p:spPr/>
        <p:txBody>
          <a:bodyPr/>
          <a:lstStyle>
            <a:lvl1pPr>
              <a:defRPr/>
            </a:lvl1pPr>
          </a:lstStyle>
          <a:p>
            <a:pPr lvl="0"/>
            <a:fld id="{313388C0-569E-4AE1-908F-C502F7825DD9}" type="datetime1">
              <a:rPr lang="en-GB"/>
              <a:pPr lvl="0"/>
              <a:t>17/11/2022</a:t>
            </a:fld>
            <a:endParaRPr lang="en-GB"/>
          </a:p>
        </p:txBody>
      </p:sp>
      <p:sp>
        <p:nvSpPr>
          <p:cNvPr id="4" name="Footer Placeholder 3">
            <a:extLst>
              <a:ext uri="{FF2B5EF4-FFF2-40B4-BE49-F238E27FC236}">
                <a16:creationId xmlns:a16="http://schemas.microsoft.com/office/drawing/2014/main" id="{EDB32EA1-DEE5-4503-880E-32F3569F8CAC}"/>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272F29A5-725E-4155-826A-2AD8346E751E}"/>
              </a:ext>
            </a:extLst>
          </p:cNvPr>
          <p:cNvSpPr txBox="1">
            <a:spLocks noGrp="1"/>
          </p:cNvSpPr>
          <p:nvPr>
            <p:ph type="sldNum" sz="quarter" idx="8"/>
          </p:nvPr>
        </p:nvSpPr>
        <p:spPr/>
        <p:txBody>
          <a:bodyPr/>
          <a:lstStyle>
            <a:lvl1pPr>
              <a:defRPr/>
            </a:lvl1pPr>
          </a:lstStyle>
          <a:p>
            <a:pPr lvl="0"/>
            <a:fld id="{D8C257F1-9F0D-491F-B5E3-BE2CADF21311}" type="slidenum">
              <a:t>‹#›</a:t>
            </a:fld>
            <a:endParaRPr lang="en-GB"/>
          </a:p>
        </p:txBody>
      </p:sp>
    </p:spTree>
    <p:extLst>
      <p:ext uri="{BB962C8B-B14F-4D97-AF65-F5344CB8AC3E}">
        <p14:creationId xmlns:p14="http://schemas.microsoft.com/office/powerpoint/2010/main" val="10367364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BC80F-07F0-4386-8D64-BE692B05F75B}"/>
              </a:ext>
            </a:extLst>
          </p:cNvPr>
          <p:cNvSpPr txBox="1">
            <a:spLocks noGrp="1"/>
          </p:cNvSpPr>
          <p:nvPr>
            <p:ph type="dt" sz="half" idx="7"/>
          </p:nvPr>
        </p:nvSpPr>
        <p:spPr/>
        <p:txBody>
          <a:bodyPr/>
          <a:lstStyle>
            <a:lvl1pPr>
              <a:defRPr/>
            </a:lvl1pPr>
          </a:lstStyle>
          <a:p>
            <a:pPr lvl="0"/>
            <a:fld id="{DCDBB0CC-5C4F-4212-873C-C3A966A4D39B}" type="datetime1">
              <a:rPr lang="en-GB"/>
              <a:pPr lvl="0"/>
              <a:t>17/11/2022</a:t>
            </a:fld>
            <a:endParaRPr lang="en-GB"/>
          </a:p>
        </p:txBody>
      </p:sp>
      <p:sp>
        <p:nvSpPr>
          <p:cNvPr id="3" name="Footer Placeholder 2">
            <a:extLst>
              <a:ext uri="{FF2B5EF4-FFF2-40B4-BE49-F238E27FC236}">
                <a16:creationId xmlns:a16="http://schemas.microsoft.com/office/drawing/2014/main" id="{A858EF03-AF0A-4F4F-AF31-253E821F5238}"/>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1275FDCA-595C-4E58-B5F3-39B455FE7E4D}"/>
              </a:ext>
            </a:extLst>
          </p:cNvPr>
          <p:cNvSpPr txBox="1">
            <a:spLocks noGrp="1"/>
          </p:cNvSpPr>
          <p:nvPr>
            <p:ph type="sldNum" sz="quarter" idx="8"/>
          </p:nvPr>
        </p:nvSpPr>
        <p:spPr/>
        <p:txBody>
          <a:bodyPr/>
          <a:lstStyle>
            <a:lvl1pPr>
              <a:defRPr/>
            </a:lvl1pPr>
          </a:lstStyle>
          <a:p>
            <a:pPr lvl="0"/>
            <a:fld id="{2428978F-CA34-426B-A07E-D79F067AE71B}" type="slidenum">
              <a:t>‹#›</a:t>
            </a:fld>
            <a:endParaRPr lang="en-GB"/>
          </a:p>
        </p:txBody>
      </p:sp>
    </p:spTree>
    <p:extLst>
      <p:ext uri="{BB962C8B-B14F-4D97-AF65-F5344CB8AC3E}">
        <p14:creationId xmlns:p14="http://schemas.microsoft.com/office/powerpoint/2010/main" val="2031292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F9CA-B7E4-4E20-A0DF-FC59E5477BB7}"/>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FCE8879-1C11-44EC-9B52-99DBC64051A9}"/>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A3EAA-5241-4785-B3DA-3E13730FF72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ADE4A59-9C30-417D-A456-30D97113B23E}"/>
              </a:ext>
            </a:extLst>
          </p:cNvPr>
          <p:cNvSpPr txBox="1">
            <a:spLocks noGrp="1"/>
          </p:cNvSpPr>
          <p:nvPr>
            <p:ph type="dt" sz="half" idx="7"/>
          </p:nvPr>
        </p:nvSpPr>
        <p:spPr/>
        <p:txBody>
          <a:bodyPr/>
          <a:lstStyle>
            <a:lvl1pPr>
              <a:defRPr/>
            </a:lvl1pPr>
          </a:lstStyle>
          <a:p>
            <a:pPr lvl="0"/>
            <a:fld id="{A39BFB2A-DF13-4CF9-BF1B-C7964AB8D74B}" type="datetime1">
              <a:rPr lang="en-GB"/>
              <a:pPr lvl="0"/>
              <a:t>17/11/2022</a:t>
            </a:fld>
            <a:endParaRPr lang="en-GB"/>
          </a:p>
        </p:txBody>
      </p:sp>
      <p:sp>
        <p:nvSpPr>
          <p:cNvPr id="6" name="Footer Placeholder 5">
            <a:extLst>
              <a:ext uri="{FF2B5EF4-FFF2-40B4-BE49-F238E27FC236}">
                <a16:creationId xmlns:a16="http://schemas.microsoft.com/office/drawing/2014/main" id="{E7250F17-BBD9-4654-8344-3CC89F93207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6DCCAB9-B39B-4D31-91C2-701F63EA7563}"/>
              </a:ext>
            </a:extLst>
          </p:cNvPr>
          <p:cNvSpPr txBox="1">
            <a:spLocks noGrp="1"/>
          </p:cNvSpPr>
          <p:nvPr>
            <p:ph type="sldNum" sz="quarter" idx="8"/>
          </p:nvPr>
        </p:nvSpPr>
        <p:spPr/>
        <p:txBody>
          <a:bodyPr/>
          <a:lstStyle>
            <a:lvl1pPr>
              <a:defRPr/>
            </a:lvl1pPr>
          </a:lstStyle>
          <a:p>
            <a:pPr lvl="0"/>
            <a:fld id="{ED8C3F89-8BD7-41EE-8982-2F4837F91431}" type="slidenum">
              <a:t>‹#›</a:t>
            </a:fld>
            <a:endParaRPr lang="en-GB"/>
          </a:p>
        </p:txBody>
      </p:sp>
    </p:spTree>
    <p:extLst>
      <p:ext uri="{BB962C8B-B14F-4D97-AF65-F5344CB8AC3E}">
        <p14:creationId xmlns:p14="http://schemas.microsoft.com/office/powerpoint/2010/main" val="60622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CF8A-4DB1-4FE4-AF96-2934F87FCFD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C4F475C-EEC8-4CC9-86B3-1E40B543769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2868DB-222E-4454-9D90-1614033252AF}"/>
              </a:ext>
            </a:extLst>
          </p:cNvPr>
          <p:cNvSpPr txBox="1">
            <a:spLocks noGrp="1"/>
          </p:cNvSpPr>
          <p:nvPr>
            <p:ph type="dt" sz="half" idx="7"/>
          </p:nvPr>
        </p:nvSpPr>
        <p:spPr/>
        <p:txBody>
          <a:bodyPr/>
          <a:lstStyle>
            <a:lvl1pPr>
              <a:defRPr/>
            </a:lvl1pPr>
          </a:lstStyle>
          <a:p>
            <a:pPr lvl="0"/>
            <a:fld id="{512338CE-1858-4961-A3BA-B9998BEDD4E4}" type="datetime1">
              <a:rPr lang="en-GB"/>
              <a:pPr lvl="0"/>
              <a:t>17/11/2022</a:t>
            </a:fld>
            <a:endParaRPr lang="en-GB"/>
          </a:p>
        </p:txBody>
      </p:sp>
      <p:sp>
        <p:nvSpPr>
          <p:cNvPr id="5" name="Footer Placeholder 4">
            <a:extLst>
              <a:ext uri="{FF2B5EF4-FFF2-40B4-BE49-F238E27FC236}">
                <a16:creationId xmlns:a16="http://schemas.microsoft.com/office/drawing/2014/main" id="{9F9AB003-193F-4D66-A4A3-FC24C523132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1D6EE1C-D79E-4761-B867-EE23A57C92EB}"/>
              </a:ext>
            </a:extLst>
          </p:cNvPr>
          <p:cNvSpPr txBox="1">
            <a:spLocks noGrp="1"/>
          </p:cNvSpPr>
          <p:nvPr>
            <p:ph type="sldNum" sz="quarter" idx="8"/>
          </p:nvPr>
        </p:nvSpPr>
        <p:spPr/>
        <p:txBody>
          <a:bodyPr/>
          <a:lstStyle>
            <a:lvl1pPr>
              <a:defRPr/>
            </a:lvl1pPr>
          </a:lstStyle>
          <a:p>
            <a:pPr lvl="0"/>
            <a:fld id="{65744AA2-D27A-4137-A8DA-F5994C30DEA1}" type="slidenum">
              <a:t>‹#›</a:t>
            </a:fld>
            <a:endParaRPr lang="en-GB"/>
          </a:p>
        </p:txBody>
      </p:sp>
    </p:spTree>
    <p:extLst>
      <p:ext uri="{BB962C8B-B14F-4D97-AF65-F5344CB8AC3E}">
        <p14:creationId xmlns:p14="http://schemas.microsoft.com/office/powerpoint/2010/main" val="420775987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91C6-E4B4-422F-A4FB-D8DC04D7577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632B6F2-B022-4135-8AD3-76F46D14CF1C}"/>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endParaRPr lang="en-GB"/>
          </a:p>
        </p:txBody>
      </p:sp>
      <p:sp>
        <p:nvSpPr>
          <p:cNvPr id="4" name="Text Placeholder 3">
            <a:extLst>
              <a:ext uri="{FF2B5EF4-FFF2-40B4-BE49-F238E27FC236}">
                <a16:creationId xmlns:a16="http://schemas.microsoft.com/office/drawing/2014/main" id="{60CC430D-254E-48AB-B9AB-CB9616170E4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1475E77-35F4-4A9A-B8E6-21B10A936B8B}"/>
              </a:ext>
            </a:extLst>
          </p:cNvPr>
          <p:cNvSpPr txBox="1">
            <a:spLocks noGrp="1"/>
          </p:cNvSpPr>
          <p:nvPr>
            <p:ph type="dt" sz="half" idx="7"/>
          </p:nvPr>
        </p:nvSpPr>
        <p:spPr/>
        <p:txBody>
          <a:bodyPr/>
          <a:lstStyle>
            <a:lvl1pPr>
              <a:defRPr/>
            </a:lvl1pPr>
          </a:lstStyle>
          <a:p>
            <a:pPr lvl="0"/>
            <a:fld id="{00FA80B4-B7F5-43C6-97D0-C3806C899A0F}" type="datetime1">
              <a:rPr lang="en-GB"/>
              <a:pPr lvl="0"/>
              <a:t>17/11/2022</a:t>
            </a:fld>
            <a:endParaRPr lang="en-GB"/>
          </a:p>
        </p:txBody>
      </p:sp>
      <p:sp>
        <p:nvSpPr>
          <p:cNvPr id="6" name="Footer Placeholder 5">
            <a:extLst>
              <a:ext uri="{FF2B5EF4-FFF2-40B4-BE49-F238E27FC236}">
                <a16:creationId xmlns:a16="http://schemas.microsoft.com/office/drawing/2014/main" id="{E1769075-32C6-4790-AC72-5FD13EACFAA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A2F01AB-367A-4B8A-B58B-0513BBB049E1}"/>
              </a:ext>
            </a:extLst>
          </p:cNvPr>
          <p:cNvSpPr txBox="1">
            <a:spLocks noGrp="1"/>
          </p:cNvSpPr>
          <p:nvPr>
            <p:ph type="sldNum" sz="quarter" idx="8"/>
          </p:nvPr>
        </p:nvSpPr>
        <p:spPr/>
        <p:txBody>
          <a:bodyPr/>
          <a:lstStyle>
            <a:lvl1pPr>
              <a:defRPr/>
            </a:lvl1pPr>
          </a:lstStyle>
          <a:p>
            <a:pPr lvl="0"/>
            <a:fld id="{81BF07A5-8F3D-4F8A-BA00-6DF7B0FA5F3B}" type="slidenum">
              <a:t>‹#›</a:t>
            </a:fld>
            <a:endParaRPr lang="en-GB"/>
          </a:p>
        </p:txBody>
      </p:sp>
    </p:spTree>
    <p:extLst>
      <p:ext uri="{BB962C8B-B14F-4D97-AF65-F5344CB8AC3E}">
        <p14:creationId xmlns:p14="http://schemas.microsoft.com/office/powerpoint/2010/main" val="2713311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35FB-ED56-4D38-9FCB-2ED13351736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6FCC319A-A881-4BAF-A1CA-7199EC0A1BE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72927A-566D-4AAB-A914-809A035A99B2}"/>
              </a:ext>
            </a:extLst>
          </p:cNvPr>
          <p:cNvSpPr txBox="1">
            <a:spLocks noGrp="1"/>
          </p:cNvSpPr>
          <p:nvPr>
            <p:ph type="dt" sz="half" idx="7"/>
          </p:nvPr>
        </p:nvSpPr>
        <p:spPr/>
        <p:txBody>
          <a:bodyPr/>
          <a:lstStyle>
            <a:lvl1pPr>
              <a:defRPr/>
            </a:lvl1pPr>
          </a:lstStyle>
          <a:p>
            <a:pPr lvl="0"/>
            <a:fld id="{085C8E22-F1EF-4AE5-A211-34A4C5873FF8}" type="datetime1">
              <a:rPr lang="en-GB"/>
              <a:pPr lvl="0"/>
              <a:t>17/11/2022</a:t>
            </a:fld>
            <a:endParaRPr lang="en-GB"/>
          </a:p>
        </p:txBody>
      </p:sp>
      <p:sp>
        <p:nvSpPr>
          <p:cNvPr id="5" name="Footer Placeholder 4">
            <a:extLst>
              <a:ext uri="{FF2B5EF4-FFF2-40B4-BE49-F238E27FC236}">
                <a16:creationId xmlns:a16="http://schemas.microsoft.com/office/drawing/2014/main" id="{A34537E9-1F82-4795-99CD-A476F99C4BE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DFD0B2E-F9F3-4B9D-BA14-E76DAAA9BA88}"/>
              </a:ext>
            </a:extLst>
          </p:cNvPr>
          <p:cNvSpPr txBox="1">
            <a:spLocks noGrp="1"/>
          </p:cNvSpPr>
          <p:nvPr>
            <p:ph type="sldNum" sz="quarter" idx="8"/>
          </p:nvPr>
        </p:nvSpPr>
        <p:spPr/>
        <p:txBody>
          <a:bodyPr/>
          <a:lstStyle>
            <a:lvl1pPr>
              <a:defRPr/>
            </a:lvl1pPr>
          </a:lstStyle>
          <a:p>
            <a:pPr lvl="0"/>
            <a:fld id="{425CC1EA-FF90-4276-829D-E08330849E9E}" type="slidenum">
              <a:t>‹#›</a:t>
            </a:fld>
            <a:endParaRPr lang="en-GB"/>
          </a:p>
        </p:txBody>
      </p:sp>
    </p:spTree>
    <p:extLst>
      <p:ext uri="{BB962C8B-B14F-4D97-AF65-F5344CB8AC3E}">
        <p14:creationId xmlns:p14="http://schemas.microsoft.com/office/powerpoint/2010/main" val="374385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239B8-9D6C-4709-9D42-DD18DB05F7ED}"/>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CAD450D1-5BC2-4833-9D74-399DDCCB4F5F}"/>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841849-CEF6-4D16-95BD-A8BC16A0D762}"/>
              </a:ext>
            </a:extLst>
          </p:cNvPr>
          <p:cNvSpPr txBox="1">
            <a:spLocks noGrp="1"/>
          </p:cNvSpPr>
          <p:nvPr>
            <p:ph type="dt" sz="half" idx="7"/>
          </p:nvPr>
        </p:nvSpPr>
        <p:spPr/>
        <p:txBody>
          <a:bodyPr/>
          <a:lstStyle>
            <a:lvl1pPr>
              <a:defRPr/>
            </a:lvl1pPr>
          </a:lstStyle>
          <a:p>
            <a:pPr lvl="0"/>
            <a:fld id="{5ED44C49-0087-4147-B6E3-168E8D9777DC}" type="datetime1">
              <a:rPr lang="en-GB"/>
              <a:pPr lvl="0"/>
              <a:t>17/11/2022</a:t>
            </a:fld>
            <a:endParaRPr lang="en-GB"/>
          </a:p>
        </p:txBody>
      </p:sp>
      <p:sp>
        <p:nvSpPr>
          <p:cNvPr id="5" name="Footer Placeholder 4">
            <a:extLst>
              <a:ext uri="{FF2B5EF4-FFF2-40B4-BE49-F238E27FC236}">
                <a16:creationId xmlns:a16="http://schemas.microsoft.com/office/drawing/2014/main" id="{E78D6053-40DA-4C09-90E9-1D31B45A996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2C78858-F95C-436A-9271-A5C720755032}"/>
              </a:ext>
            </a:extLst>
          </p:cNvPr>
          <p:cNvSpPr txBox="1">
            <a:spLocks noGrp="1"/>
          </p:cNvSpPr>
          <p:nvPr>
            <p:ph type="sldNum" sz="quarter" idx="8"/>
          </p:nvPr>
        </p:nvSpPr>
        <p:spPr/>
        <p:txBody>
          <a:bodyPr/>
          <a:lstStyle>
            <a:lvl1pPr>
              <a:defRPr/>
            </a:lvl1pPr>
          </a:lstStyle>
          <a:p>
            <a:pPr lvl="0"/>
            <a:fld id="{0983F9D5-56E0-403D-BD7B-BC292C02E524}" type="slidenum">
              <a:t>‹#›</a:t>
            </a:fld>
            <a:endParaRPr lang="en-GB"/>
          </a:p>
        </p:txBody>
      </p:sp>
    </p:spTree>
    <p:extLst>
      <p:ext uri="{BB962C8B-B14F-4D97-AF65-F5344CB8AC3E}">
        <p14:creationId xmlns:p14="http://schemas.microsoft.com/office/powerpoint/2010/main" val="278584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919EC4E-BA4A-4ED3-BD4A-044D34B29113}"/>
              </a:ext>
            </a:extLst>
          </p:cNvPr>
          <p:cNvSpPr/>
          <p:nvPr/>
        </p:nvSpPr>
        <p:spPr>
          <a:xfrm>
            <a:off x="0" y="0"/>
            <a:ext cx="12191996" cy="4572000"/>
          </a:xfrm>
          <a:prstGeom prst="rect">
            <a:avLst/>
          </a:prstGeom>
          <a:solidFill>
            <a:srgbClr val="9CBEBD"/>
          </a:solidFill>
          <a:ln cap="flat">
            <a:noFill/>
            <a:prstDash val="solid"/>
          </a:ln>
        </p:spPr>
        <p:txBody>
          <a:bodyPr vert="horz" wrap="square" lIns="0" tIns="0" rIns="0" bIns="0" anchor="t" anchorCtr="0" compatLnSpc="1">
            <a:noAutofit/>
          </a:bodyPr>
          <a:lstStyle/>
          <a:p>
            <a:pPr marL="0" marR="0" lvl="0" indent="0" algn="l" defTabSz="45251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91" b="0" i="0" u="none" strike="noStrike" kern="0" cap="none" spc="0" baseline="0">
              <a:solidFill>
                <a:srgbClr val="000000"/>
              </a:solidFill>
              <a:uFillTx/>
              <a:latin typeface="Calibri"/>
            </a:endParaRPr>
          </a:p>
        </p:txBody>
      </p:sp>
      <p:cxnSp>
        <p:nvCxnSpPr>
          <p:cNvPr id="3" name="Straight Connector 7">
            <a:extLst>
              <a:ext uri="{FF2B5EF4-FFF2-40B4-BE49-F238E27FC236}">
                <a16:creationId xmlns:a16="http://schemas.microsoft.com/office/drawing/2014/main" id="{49A3CFD6-04E3-44AB-9323-74150B0F3F52}"/>
              </a:ext>
            </a:extLst>
          </p:cNvPr>
          <p:cNvCxnSpPr/>
          <p:nvPr/>
        </p:nvCxnSpPr>
        <p:spPr>
          <a:xfrm flipV="1">
            <a:off x="8385907" y="5264145"/>
            <a:ext cx="0" cy="914400"/>
          </a:xfrm>
          <a:prstGeom prst="straightConnector1">
            <a:avLst/>
          </a:prstGeom>
          <a:noFill/>
          <a:ln w="19046" cap="flat">
            <a:solidFill>
              <a:srgbClr val="9CBEBD"/>
            </a:solidFill>
            <a:prstDash val="solid"/>
            <a:miter/>
          </a:ln>
        </p:spPr>
      </p:cxnSp>
      <p:sp>
        <p:nvSpPr>
          <p:cNvPr id="4" name="Title 1">
            <a:extLst>
              <a:ext uri="{FF2B5EF4-FFF2-40B4-BE49-F238E27FC236}">
                <a16:creationId xmlns:a16="http://schemas.microsoft.com/office/drawing/2014/main" id="{CCD4C703-6C34-42FF-911F-4C53E040A270}"/>
              </a:ext>
            </a:extLst>
          </p:cNvPr>
          <p:cNvSpPr txBox="1">
            <a:spLocks noGrp="1"/>
          </p:cNvSpPr>
          <p:nvPr>
            <p:ph type="ctrTitle"/>
          </p:nvPr>
        </p:nvSpPr>
        <p:spPr>
          <a:xfrm>
            <a:off x="457200" y="4960135"/>
            <a:ext cx="7772400" cy="1463040"/>
          </a:xfrm>
        </p:spPr>
        <p:txBody>
          <a:bodyPr/>
          <a:lstStyle>
            <a:lvl1pPr algn="r">
              <a:defRPr spc="99"/>
            </a:lvl1pPr>
          </a:lstStyle>
          <a:p>
            <a:pPr lvl="0"/>
            <a:r>
              <a:rPr lang="en-US"/>
              <a:t>Click to edit Master title style</a:t>
            </a:r>
          </a:p>
        </p:txBody>
      </p:sp>
      <p:sp>
        <p:nvSpPr>
          <p:cNvPr id="5" name="Subtitle 2">
            <a:extLst>
              <a:ext uri="{FF2B5EF4-FFF2-40B4-BE49-F238E27FC236}">
                <a16:creationId xmlns:a16="http://schemas.microsoft.com/office/drawing/2014/main" id="{722DF4C4-4237-4319-812A-8E6DCD2E697B}"/>
              </a:ext>
            </a:extLst>
          </p:cNvPr>
          <p:cNvSpPr txBox="1">
            <a:spLocks noGrp="1"/>
          </p:cNvSpPr>
          <p:nvPr>
            <p:ph type="subTitle" idx="1"/>
          </p:nvPr>
        </p:nvSpPr>
        <p:spPr>
          <a:xfrm>
            <a:off x="8610603" y="4960135"/>
            <a:ext cx="3200400" cy="1463040"/>
          </a:xfrm>
        </p:spPr>
        <p:txBody>
          <a:bodyPr lIns="91440" rIns="91440" anchor="ctr"/>
          <a:lstStyle>
            <a:lvl1pPr marL="0" indent="0">
              <a:lnSpc>
                <a:spcPct val="100000"/>
              </a:lnSpc>
              <a:spcBef>
                <a:spcPts val="0"/>
              </a:spcBef>
              <a:buNone/>
              <a:defRPr sz="891">
                <a:solidFill>
                  <a:srgbClr val="474233"/>
                </a:solidFill>
              </a:defRPr>
            </a:lvl1pPr>
          </a:lstStyle>
          <a:p>
            <a:pPr lvl="0"/>
            <a:r>
              <a:rPr lang="en-US"/>
              <a:t>Click to edit Master subtitle style</a:t>
            </a:r>
          </a:p>
        </p:txBody>
      </p:sp>
      <p:sp>
        <p:nvSpPr>
          <p:cNvPr id="6" name="Date Placeholder 3">
            <a:extLst>
              <a:ext uri="{FF2B5EF4-FFF2-40B4-BE49-F238E27FC236}">
                <a16:creationId xmlns:a16="http://schemas.microsoft.com/office/drawing/2014/main" id="{57871D6A-2A2A-4AFC-A63D-7EBB6CE1E88B}"/>
              </a:ext>
            </a:extLst>
          </p:cNvPr>
          <p:cNvSpPr txBox="1">
            <a:spLocks noGrp="1"/>
          </p:cNvSpPr>
          <p:nvPr>
            <p:ph type="dt" sz="half" idx="7"/>
          </p:nvPr>
        </p:nvSpPr>
        <p:spPr/>
        <p:txBody>
          <a:bodyPr/>
          <a:lstStyle>
            <a:lvl1pPr>
              <a:defRPr/>
            </a:lvl1pPr>
          </a:lstStyle>
          <a:p>
            <a:pPr lvl="0"/>
            <a:fld id="{4EC0C91D-C7FF-4078-9551-34CAC960C1E9}" type="datetime1">
              <a:rPr lang="en-GB"/>
              <a:pPr lvl="0"/>
              <a:t>17/11/2022</a:t>
            </a:fld>
            <a:endParaRPr lang="en-GB"/>
          </a:p>
        </p:txBody>
      </p:sp>
      <p:sp>
        <p:nvSpPr>
          <p:cNvPr id="7" name="Footer Placeholder 4">
            <a:extLst>
              <a:ext uri="{FF2B5EF4-FFF2-40B4-BE49-F238E27FC236}">
                <a16:creationId xmlns:a16="http://schemas.microsoft.com/office/drawing/2014/main" id="{6790220D-5642-486F-9C00-D76D5640A625}"/>
              </a:ext>
            </a:extLst>
          </p:cNvPr>
          <p:cNvSpPr txBox="1">
            <a:spLocks noGrp="1"/>
          </p:cNvSpPr>
          <p:nvPr>
            <p:ph type="ftr" sz="quarter" idx="9"/>
          </p:nvPr>
        </p:nvSpPr>
        <p:spPr/>
        <p:txBody>
          <a:bodyPr/>
          <a:lstStyle>
            <a:lvl1pPr>
              <a:defRPr/>
            </a:lvl1pPr>
          </a:lstStyle>
          <a:p>
            <a:pPr lvl="0"/>
            <a:endParaRPr lang="en-GB"/>
          </a:p>
        </p:txBody>
      </p:sp>
      <p:sp>
        <p:nvSpPr>
          <p:cNvPr id="8" name="Slide Number Placeholder 5">
            <a:extLst>
              <a:ext uri="{FF2B5EF4-FFF2-40B4-BE49-F238E27FC236}">
                <a16:creationId xmlns:a16="http://schemas.microsoft.com/office/drawing/2014/main" id="{58E565FE-914D-44D1-86A7-7BB7EBC2DCD5}"/>
              </a:ext>
            </a:extLst>
          </p:cNvPr>
          <p:cNvSpPr txBox="1">
            <a:spLocks noGrp="1"/>
          </p:cNvSpPr>
          <p:nvPr>
            <p:ph type="sldNum" sz="quarter" idx="8"/>
          </p:nvPr>
        </p:nvSpPr>
        <p:spPr/>
        <p:txBody>
          <a:bodyPr/>
          <a:lstStyle>
            <a:lvl1pPr>
              <a:defRPr/>
            </a:lvl1pPr>
          </a:lstStyle>
          <a:p>
            <a:pPr lvl="0"/>
            <a:fld id="{9F2FD1E8-C731-48EB-9850-3DC2D917FF3A}" type="slidenum">
              <a:t>‹#›</a:t>
            </a:fld>
            <a:endParaRPr lang="en-GB"/>
          </a:p>
        </p:txBody>
      </p:sp>
    </p:spTree>
    <p:extLst>
      <p:ext uri="{BB962C8B-B14F-4D97-AF65-F5344CB8AC3E}">
        <p14:creationId xmlns:p14="http://schemas.microsoft.com/office/powerpoint/2010/main" val="408610814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0F05-D36A-468D-86E6-27CC5CB9C54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9668797-5F38-404E-9838-7A23316C205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6637C-E705-4B30-864F-412276E21ECD}"/>
              </a:ext>
            </a:extLst>
          </p:cNvPr>
          <p:cNvSpPr txBox="1">
            <a:spLocks noGrp="1"/>
          </p:cNvSpPr>
          <p:nvPr>
            <p:ph type="dt" sz="half" idx="7"/>
          </p:nvPr>
        </p:nvSpPr>
        <p:spPr/>
        <p:txBody>
          <a:bodyPr/>
          <a:lstStyle>
            <a:lvl1pPr>
              <a:defRPr/>
            </a:lvl1pPr>
          </a:lstStyle>
          <a:p>
            <a:pPr lvl="0"/>
            <a:fld id="{162F6F06-2A3B-4AC8-AF06-3D64269535E5}" type="datetime1">
              <a:rPr lang="en-GB"/>
              <a:pPr lvl="0"/>
              <a:t>17/11/2022</a:t>
            </a:fld>
            <a:endParaRPr lang="en-GB"/>
          </a:p>
        </p:txBody>
      </p:sp>
      <p:sp>
        <p:nvSpPr>
          <p:cNvPr id="5" name="Footer Placeholder 4">
            <a:extLst>
              <a:ext uri="{FF2B5EF4-FFF2-40B4-BE49-F238E27FC236}">
                <a16:creationId xmlns:a16="http://schemas.microsoft.com/office/drawing/2014/main" id="{758266A3-82BA-479B-B624-C0A14F02FC7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7C2F808-A136-49A5-8AE3-F011C7B5891B}"/>
              </a:ext>
            </a:extLst>
          </p:cNvPr>
          <p:cNvSpPr txBox="1">
            <a:spLocks noGrp="1"/>
          </p:cNvSpPr>
          <p:nvPr>
            <p:ph type="sldNum" sz="quarter" idx="8"/>
          </p:nvPr>
        </p:nvSpPr>
        <p:spPr/>
        <p:txBody>
          <a:bodyPr/>
          <a:lstStyle>
            <a:lvl1pPr>
              <a:defRPr/>
            </a:lvl1pPr>
          </a:lstStyle>
          <a:p>
            <a:pPr lvl="0"/>
            <a:fld id="{C3FE7A9F-E509-4324-89BF-828CE9F3DDB2}" type="slidenum">
              <a:t>‹#›</a:t>
            </a:fld>
            <a:endParaRPr lang="en-GB"/>
          </a:p>
        </p:txBody>
      </p:sp>
    </p:spTree>
    <p:extLst>
      <p:ext uri="{BB962C8B-B14F-4D97-AF65-F5344CB8AC3E}">
        <p14:creationId xmlns:p14="http://schemas.microsoft.com/office/powerpoint/2010/main" val="1446903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56FF64C-8786-451A-87F6-6870B70056C5}"/>
              </a:ext>
            </a:extLst>
          </p:cNvPr>
          <p:cNvSpPr/>
          <p:nvPr/>
        </p:nvSpPr>
        <p:spPr>
          <a:xfrm>
            <a:off x="0" y="0"/>
            <a:ext cx="12191996" cy="4572000"/>
          </a:xfrm>
          <a:prstGeom prst="rect">
            <a:avLst/>
          </a:prstGeom>
          <a:solidFill>
            <a:srgbClr val="D2CB6C"/>
          </a:solidFill>
          <a:ln cap="flat">
            <a:noFill/>
            <a:prstDash val="solid"/>
          </a:ln>
        </p:spPr>
        <p:txBody>
          <a:bodyPr vert="horz" wrap="square" lIns="0" tIns="0" rIns="0" bIns="0" anchor="t" anchorCtr="0" compatLnSpc="1">
            <a:noAutofit/>
          </a:bodyPr>
          <a:lstStyle/>
          <a:p>
            <a:pPr marL="0" marR="0" lvl="0" indent="0" algn="l" defTabSz="45251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91" b="0" i="0" u="none" strike="noStrike" kern="0" cap="none" spc="0" baseline="0">
              <a:solidFill>
                <a:srgbClr val="000000"/>
              </a:solidFill>
              <a:uFillTx/>
              <a:latin typeface="Calibri"/>
            </a:endParaRPr>
          </a:p>
        </p:txBody>
      </p:sp>
      <p:cxnSp>
        <p:nvCxnSpPr>
          <p:cNvPr id="3" name="Straight Connector 7">
            <a:extLst>
              <a:ext uri="{FF2B5EF4-FFF2-40B4-BE49-F238E27FC236}">
                <a16:creationId xmlns:a16="http://schemas.microsoft.com/office/drawing/2014/main" id="{287700F4-1945-4569-AFE8-E26C79407E8A}"/>
              </a:ext>
            </a:extLst>
          </p:cNvPr>
          <p:cNvCxnSpPr/>
          <p:nvPr/>
        </p:nvCxnSpPr>
        <p:spPr>
          <a:xfrm flipV="1">
            <a:off x="8385907" y="5264145"/>
            <a:ext cx="0" cy="914400"/>
          </a:xfrm>
          <a:prstGeom prst="straightConnector1">
            <a:avLst/>
          </a:prstGeom>
          <a:noFill/>
          <a:ln w="19046" cap="flat">
            <a:solidFill>
              <a:srgbClr val="D2CB6C"/>
            </a:solidFill>
            <a:prstDash val="solid"/>
            <a:miter/>
          </a:ln>
        </p:spPr>
      </p:cxnSp>
      <p:sp>
        <p:nvSpPr>
          <p:cNvPr id="4" name="Title 1">
            <a:extLst>
              <a:ext uri="{FF2B5EF4-FFF2-40B4-BE49-F238E27FC236}">
                <a16:creationId xmlns:a16="http://schemas.microsoft.com/office/drawing/2014/main" id="{AFD1D93C-CFDD-4475-84E9-70239753376A}"/>
              </a:ext>
            </a:extLst>
          </p:cNvPr>
          <p:cNvSpPr txBox="1">
            <a:spLocks noGrp="1"/>
          </p:cNvSpPr>
          <p:nvPr>
            <p:ph type="title"/>
          </p:nvPr>
        </p:nvSpPr>
        <p:spPr>
          <a:xfrm>
            <a:off x="457200" y="4960135"/>
            <a:ext cx="7772400" cy="1463040"/>
          </a:xfrm>
        </p:spPr>
        <p:txBody>
          <a:bodyPr/>
          <a:lstStyle>
            <a:lvl1pPr algn="r">
              <a:defRPr spc="99"/>
            </a:lvl1pPr>
          </a:lstStyle>
          <a:p>
            <a:pPr lvl="0"/>
            <a:r>
              <a:rPr lang="en-US"/>
              <a:t>Click to edit Master title style</a:t>
            </a:r>
          </a:p>
        </p:txBody>
      </p:sp>
      <p:sp>
        <p:nvSpPr>
          <p:cNvPr id="5" name="Text Placeholder 2">
            <a:extLst>
              <a:ext uri="{FF2B5EF4-FFF2-40B4-BE49-F238E27FC236}">
                <a16:creationId xmlns:a16="http://schemas.microsoft.com/office/drawing/2014/main" id="{74B68E92-BEDE-42BB-A053-7208E247E61F}"/>
              </a:ext>
            </a:extLst>
          </p:cNvPr>
          <p:cNvSpPr txBox="1">
            <a:spLocks noGrp="1"/>
          </p:cNvSpPr>
          <p:nvPr>
            <p:ph type="body" idx="1"/>
          </p:nvPr>
        </p:nvSpPr>
        <p:spPr>
          <a:xfrm>
            <a:off x="8610603" y="4960135"/>
            <a:ext cx="3200400" cy="1463040"/>
          </a:xfrm>
        </p:spPr>
        <p:txBody>
          <a:bodyPr lIns="91440" rIns="91440" anchor="ctr"/>
          <a:lstStyle>
            <a:lvl1pPr marL="0" indent="0">
              <a:lnSpc>
                <a:spcPct val="100000"/>
              </a:lnSpc>
              <a:spcBef>
                <a:spcPts val="0"/>
              </a:spcBef>
              <a:buNone/>
              <a:defRPr sz="891">
                <a:solidFill>
                  <a:srgbClr val="474233"/>
                </a:solidFill>
              </a:defRPr>
            </a:lvl1pPr>
          </a:lstStyle>
          <a:p>
            <a:pPr lvl="0"/>
            <a:r>
              <a:rPr lang="en-US"/>
              <a:t>Click to edit Master text styles</a:t>
            </a:r>
          </a:p>
        </p:txBody>
      </p:sp>
      <p:sp>
        <p:nvSpPr>
          <p:cNvPr id="6" name="Date Placeholder 3">
            <a:extLst>
              <a:ext uri="{FF2B5EF4-FFF2-40B4-BE49-F238E27FC236}">
                <a16:creationId xmlns:a16="http://schemas.microsoft.com/office/drawing/2014/main" id="{64B69DAD-84A1-422E-ABC9-4DDC51694B73}"/>
              </a:ext>
            </a:extLst>
          </p:cNvPr>
          <p:cNvSpPr txBox="1">
            <a:spLocks noGrp="1"/>
          </p:cNvSpPr>
          <p:nvPr>
            <p:ph type="dt" sz="half" idx="7"/>
          </p:nvPr>
        </p:nvSpPr>
        <p:spPr/>
        <p:txBody>
          <a:bodyPr/>
          <a:lstStyle>
            <a:lvl1pPr>
              <a:defRPr/>
            </a:lvl1pPr>
          </a:lstStyle>
          <a:p>
            <a:pPr lvl="0"/>
            <a:fld id="{EC77BBE1-97F9-402A-90DE-D85AEB18C2EC}" type="datetime1">
              <a:rPr lang="en-GB"/>
              <a:pPr lvl="0"/>
              <a:t>17/11/2022</a:t>
            </a:fld>
            <a:endParaRPr lang="en-GB"/>
          </a:p>
        </p:txBody>
      </p:sp>
      <p:sp>
        <p:nvSpPr>
          <p:cNvPr id="7" name="Footer Placeholder 4">
            <a:extLst>
              <a:ext uri="{FF2B5EF4-FFF2-40B4-BE49-F238E27FC236}">
                <a16:creationId xmlns:a16="http://schemas.microsoft.com/office/drawing/2014/main" id="{70159BEE-0B91-4BBD-8D72-5055C8506FC4}"/>
              </a:ext>
            </a:extLst>
          </p:cNvPr>
          <p:cNvSpPr txBox="1">
            <a:spLocks noGrp="1"/>
          </p:cNvSpPr>
          <p:nvPr>
            <p:ph type="ftr" sz="quarter" idx="9"/>
          </p:nvPr>
        </p:nvSpPr>
        <p:spPr/>
        <p:txBody>
          <a:bodyPr/>
          <a:lstStyle>
            <a:lvl1pPr>
              <a:defRPr/>
            </a:lvl1pPr>
          </a:lstStyle>
          <a:p>
            <a:pPr lvl="0"/>
            <a:endParaRPr lang="en-GB"/>
          </a:p>
        </p:txBody>
      </p:sp>
      <p:sp>
        <p:nvSpPr>
          <p:cNvPr id="8" name="Slide Number Placeholder 5">
            <a:extLst>
              <a:ext uri="{FF2B5EF4-FFF2-40B4-BE49-F238E27FC236}">
                <a16:creationId xmlns:a16="http://schemas.microsoft.com/office/drawing/2014/main" id="{2D770DC0-0614-48CF-A33B-83CF82E21F26}"/>
              </a:ext>
            </a:extLst>
          </p:cNvPr>
          <p:cNvSpPr txBox="1">
            <a:spLocks noGrp="1"/>
          </p:cNvSpPr>
          <p:nvPr>
            <p:ph type="sldNum" sz="quarter" idx="8"/>
          </p:nvPr>
        </p:nvSpPr>
        <p:spPr/>
        <p:txBody>
          <a:bodyPr/>
          <a:lstStyle>
            <a:lvl1pPr>
              <a:defRPr/>
            </a:lvl1pPr>
          </a:lstStyle>
          <a:p>
            <a:pPr lvl="0"/>
            <a:fld id="{C07CD9A7-B16E-4ADF-9DB2-DA6ED071937C}" type="slidenum">
              <a:t>‹#›</a:t>
            </a:fld>
            <a:endParaRPr lang="en-GB"/>
          </a:p>
        </p:txBody>
      </p:sp>
    </p:spTree>
    <p:extLst>
      <p:ext uri="{BB962C8B-B14F-4D97-AF65-F5344CB8AC3E}">
        <p14:creationId xmlns:p14="http://schemas.microsoft.com/office/powerpoint/2010/main" val="270653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3651-8D0E-4607-B2CA-B68429AFDE4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158E42C-FFD9-4FC8-A13C-155984D74D7A}"/>
              </a:ext>
            </a:extLst>
          </p:cNvPr>
          <p:cNvSpPr txBox="1">
            <a:spLocks noGrp="1"/>
          </p:cNvSpPr>
          <p:nvPr>
            <p:ph idx="1"/>
          </p:nvPr>
        </p:nvSpPr>
        <p:spPr>
          <a:xfrm>
            <a:off x="1024128" y="2286000"/>
            <a:ext cx="4754880" cy="40233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501EB-CEE2-410B-99B7-8346756E8FD7}"/>
              </a:ext>
            </a:extLst>
          </p:cNvPr>
          <p:cNvSpPr txBox="1">
            <a:spLocks noGrp="1"/>
          </p:cNvSpPr>
          <p:nvPr>
            <p:ph idx="2"/>
          </p:nvPr>
        </p:nvSpPr>
        <p:spPr>
          <a:xfrm>
            <a:off x="5989320" y="2286000"/>
            <a:ext cx="4754880" cy="40233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20245C9-3E6F-4823-BE7D-B3D2BCA8D55B}"/>
              </a:ext>
            </a:extLst>
          </p:cNvPr>
          <p:cNvSpPr txBox="1">
            <a:spLocks noGrp="1"/>
          </p:cNvSpPr>
          <p:nvPr>
            <p:ph type="dt" sz="half" idx="7"/>
          </p:nvPr>
        </p:nvSpPr>
        <p:spPr/>
        <p:txBody>
          <a:bodyPr/>
          <a:lstStyle>
            <a:lvl1pPr>
              <a:defRPr/>
            </a:lvl1pPr>
          </a:lstStyle>
          <a:p>
            <a:pPr lvl="0"/>
            <a:fld id="{CD954318-E28E-458F-A807-D4DC7E790D5A}" type="datetime1">
              <a:rPr lang="en-GB"/>
              <a:pPr lvl="0"/>
              <a:t>17/11/2022</a:t>
            </a:fld>
            <a:endParaRPr lang="en-GB"/>
          </a:p>
        </p:txBody>
      </p:sp>
      <p:sp>
        <p:nvSpPr>
          <p:cNvPr id="6" name="Footer Placeholder 4">
            <a:extLst>
              <a:ext uri="{FF2B5EF4-FFF2-40B4-BE49-F238E27FC236}">
                <a16:creationId xmlns:a16="http://schemas.microsoft.com/office/drawing/2014/main" id="{333FBD53-0199-4D62-8674-4038139B767A}"/>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4E6B8108-4A87-4E93-AC2E-C586E7676852}"/>
              </a:ext>
            </a:extLst>
          </p:cNvPr>
          <p:cNvSpPr txBox="1">
            <a:spLocks noGrp="1"/>
          </p:cNvSpPr>
          <p:nvPr>
            <p:ph type="sldNum" sz="quarter" idx="8"/>
          </p:nvPr>
        </p:nvSpPr>
        <p:spPr/>
        <p:txBody>
          <a:bodyPr/>
          <a:lstStyle>
            <a:lvl1pPr>
              <a:defRPr/>
            </a:lvl1pPr>
          </a:lstStyle>
          <a:p>
            <a:pPr lvl="0"/>
            <a:fld id="{A0CD04AA-56D5-46AE-9F2A-53D44F452BE5}" type="slidenum">
              <a:t>‹#›</a:t>
            </a:fld>
            <a:endParaRPr lang="en-GB"/>
          </a:p>
        </p:txBody>
      </p:sp>
    </p:spTree>
    <p:extLst>
      <p:ext uri="{BB962C8B-B14F-4D97-AF65-F5344CB8AC3E}">
        <p14:creationId xmlns:p14="http://schemas.microsoft.com/office/powerpoint/2010/main" val="3997466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D814307F-168E-4D32-A198-ACD144ADBAAD}"/>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2F1889DB-0690-4C76-A4E5-FACF16C7F51D}"/>
              </a:ext>
            </a:extLst>
          </p:cNvPr>
          <p:cNvSpPr txBox="1">
            <a:spLocks noGrp="1"/>
          </p:cNvSpPr>
          <p:nvPr>
            <p:ph type="body" idx="1"/>
          </p:nvPr>
        </p:nvSpPr>
        <p:spPr>
          <a:xfrm>
            <a:off x="1024128" y="2179636"/>
            <a:ext cx="4754880" cy="822960"/>
          </a:xfrm>
        </p:spPr>
        <p:txBody>
          <a:bodyPr lIns="137160" rIns="137160" anchor="ctr"/>
          <a:lstStyle>
            <a:lvl1pPr marL="0" indent="0">
              <a:spcBef>
                <a:spcPts val="0"/>
              </a:spcBef>
              <a:spcAft>
                <a:spcPts val="0"/>
              </a:spcAft>
              <a:buNone/>
              <a:defRPr sz="1139">
                <a:solidFill>
                  <a:srgbClr val="689C9A"/>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1A7CFE2D-3E3F-48EC-8601-672837DD923E}"/>
              </a:ext>
            </a:extLst>
          </p:cNvPr>
          <p:cNvSpPr txBox="1">
            <a:spLocks noGrp="1"/>
          </p:cNvSpPr>
          <p:nvPr>
            <p:ph idx="2"/>
          </p:nvPr>
        </p:nvSpPr>
        <p:spPr>
          <a:xfrm>
            <a:off x="1024128" y="2967785"/>
            <a:ext cx="4754880" cy="33415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744779-9BC7-4161-9708-DA415FACB5B7}"/>
              </a:ext>
            </a:extLst>
          </p:cNvPr>
          <p:cNvSpPr txBox="1">
            <a:spLocks noGrp="1"/>
          </p:cNvSpPr>
          <p:nvPr>
            <p:ph type="body" idx="3"/>
          </p:nvPr>
        </p:nvSpPr>
        <p:spPr>
          <a:xfrm>
            <a:off x="5989320" y="2179636"/>
            <a:ext cx="4754880" cy="822960"/>
          </a:xfrm>
        </p:spPr>
        <p:txBody>
          <a:bodyPr lIns="137160" rIns="137160" anchor="ctr"/>
          <a:lstStyle>
            <a:lvl1pPr marL="0" indent="0">
              <a:spcBef>
                <a:spcPts val="890"/>
              </a:spcBef>
              <a:spcAft>
                <a:spcPts val="0"/>
              </a:spcAft>
              <a:buNone/>
              <a:defRPr sz="1139">
                <a:solidFill>
                  <a:srgbClr val="689C9A"/>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A73471EC-4E70-4EFD-9CBF-93005692AB42}"/>
              </a:ext>
            </a:extLst>
          </p:cNvPr>
          <p:cNvSpPr txBox="1">
            <a:spLocks noGrp="1"/>
          </p:cNvSpPr>
          <p:nvPr>
            <p:ph idx="4"/>
          </p:nvPr>
        </p:nvSpPr>
        <p:spPr>
          <a:xfrm>
            <a:off x="5989320" y="2967785"/>
            <a:ext cx="4754880" cy="33415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A2A045-E093-4AD4-A06F-87DC10348A2E}"/>
              </a:ext>
            </a:extLst>
          </p:cNvPr>
          <p:cNvSpPr txBox="1">
            <a:spLocks noGrp="1"/>
          </p:cNvSpPr>
          <p:nvPr>
            <p:ph type="dt" sz="half" idx="7"/>
          </p:nvPr>
        </p:nvSpPr>
        <p:spPr/>
        <p:txBody>
          <a:bodyPr/>
          <a:lstStyle>
            <a:lvl1pPr>
              <a:defRPr/>
            </a:lvl1pPr>
          </a:lstStyle>
          <a:p>
            <a:pPr lvl="0"/>
            <a:fld id="{0459D906-6042-473A-AD31-29F25478185D}" type="datetime1">
              <a:rPr lang="en-GB"/>
              <a:pPr lvl="0"/>
              <a:t>17/11/2022</a:t>
            </a:fld>
            <a:endParaRPr lang="en-GB"/>
          </a:p>
        </p:txBody>
      </p:sp>
      <p:sp>
        <p:nvSpPr>
          <p:cNvPr id="8" name="Footer Placeholder 4">
            <a:extLst>
              <a:ext uri="{FF2B5EF4-FFF2-40B4-BE49-F238E27FC236}">
                <a16:creationId xmlns:a16="http://schemas.microsoft.com/office/drawing/2014/main" id="{09521227-7FA4-47F4-BD10-C52389FB6F31}"/>
              </a:ext>
            </a:extLst>
          </p:cNvPr>
          <p:cNvSpPr txBox="1">
            <a:spLocks noGrp="1"/>
          </p:cNvSpPr>
          <p:nvPr>
            <p:ph type="ftr" sz="quarter" idx="9"/>
          </p:nvPr>
        </p:nvSpPr>
        <p:spPr/>
        <p:txBody>
          <a:bodyPr/>
          <a:lstStyle>
            <a:lvl1pPr>
              <a:defRPr/>
            </a:lvl1pPr>
          </a:lstStyle>
          <a:p>
            <a:pPr lvl="0"/>
            <a:endParaRPr lang="en-GB"/>
          </a:p>
        </p:txBody>
      </p:sp>
      <p:sp>
        <p:nvSpPr>
          <p:cNvPr id="9" name="Slide Number Placeholder 5">
            <a:extLst>
              <a:ext uri="{FF2B5EF4-FFF2-40B4-BE49-F238E27FC236}">
                <a16:creationId xmlns:a16="http://schemas.microsoft.com/office/drawing/2014/main" id="{34DE5AA1-555B-4061-80F0-3978D7C4B29D}"/>
              </a:ext>
            </a:extLst>
          </p:cNvPr>
          <p:cNvSpPr txBox="1">
            <a:spLocks noGrp="1"/>
          </p:cNvSpPr>
          <p:nvPr>
            <p:ph type="sldNum" sz="quarter" idx="8"/>
          </p:nvPr>
        </p:nvSpPr>
        <p:spPr/>
        <p:txBody>
          <a:bodyPr/>
          <a:lstStyle>
            <a:lvl1pPr>
              <a:defRPr/>
            </a:lvl1pPr>
          </a:lstStyle>
          <a:p>
            <a:pPr lvl="0"/>
            <a:fld id="{497B72CB-21BD-4DD9-AC44-6D3080676358}" type="slidenum">
              <a:t>‹#›</a:t>
            </a:fld>
            <a:endParaRPr lang="en-GB"/>
          </a:p>
        </p:txBody>
      </p:sp>
    </p:spTree>
    <p:extLst>
      <p:ext uri="{BB962C8B-B14F-4D97-AF65-F5344CB8AC3E}">
        <p14:creationId xmlns:p14="http://schemas.microsoft.com/office/powerpoint/2010/main" val="1941728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F4D3-0397-464E-AACB-4EFCB0A015B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FCC640A5-7908-4415-8280-32DBA8F58164}"/>
              </a:ext>
            </a:extLst>
          </p:cNvPr>
          <p:cNvSpPr txBox="1">
            <a:spLocks noGrp="1"/>
          </p:cNvSpPr>
          <p:nvPr>
            <p:ph type="dt" sz="half" idx="7"/>
          </p:nvPr>
        </p:nvSpPr>
        <p:spPr/>
        <p:txBody>
          <a:bodyPr/>
          <a:lstStyle>
            <a:lvl1pPr>
              <a:defRPr/>
            </a:lvl1pPr>
          </a:lstStyle>
          <a:p>
            <a:pPr lvl="0"/>
            <a:fld id="{87CAD701-5D33-430D-AD46-CFE008E23F85}" type="datetime1">
              <a:rPr lang="en-GB"/>
              <a:pPr lvl="0"/>
              <a:t>17/11/2022</a:t>
            </a:fld>
            <a:endParaRPr lang="en-GB"/>
          </a:p>
        </p:txBody>
      </p:sp>
      <p:sp>
        <p:nvSpPr>
          <p:cNvPr id="4" name="Footer Placeholder 4">
            <a:extLst>
              <a:ext uri="{FF2B5EF4-FFF2-40B4-BE49-F238E27FC236}">
                <a16:creationId xmlns:a16="http://schemas.microsoft.com/office/drawing/2014/main" id="{E3119DBB-7B15-4F6F-B74E-0F8936043C5B}"/>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809F8450-2EDB-4435-96DC-045BE40B078A}"/>
              </a:ext>
            </a:extLst>
          </p:cNvPr>
          <p:cNvSpPr txBox="1">
            <a:spLocks noGrp="1"/>
          </p:cNvSpPr>
          <p:nvPr>
            <p:ph type="sldNum" sz="quarter" idx="8"/>
          </p:nvPr>
        </p:nvSpPr>
        <p:spPr/>
        <p:txBody>
          <a:bodyPr/>
          <a:lstStyle>
            <a:lvl1pPr>
              <a:defRPr/>
            </a:lvl1pPr>
          </a:lstStyle>
          <a:p>
            <a:pPr lvl="0"/>
            <a:fld id="{D9F6910F-6716-4CB1-A01A-1039F6A3E217}" type="slidenum">
              <a:t>‹#›</a:t>
            </a:fld>
            <a:endParaRPr lang="en-GB"/>
          </a:p>
        </p:txBody>
      </p:sp>
    </p:spTree>
    <p:extLst>
      <p:ext uri="{BB962C8B-B14F-4D97-AF65-F5344CB8AC3E}">
        <p14:creationId xmlns:p14="http://schemas.microsoft.com/office/powerpoint/2010/main" val="278764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E413AD-7C4C-465F-B18B-5FEE2EA4DB5E}"/>
              </a:ext>
            </a:extLst>
          </p:cNvPr>
          <p:cNvSpPr txBox="1">
            <a:spLocks noGrp="1"/>
          </p:cNvSpPr>
          <p:nvPr>
            <p:ph type="dt" sz="half" idx="7"/>
          </p:nvPr>
        </p:nvSpPr>
        <p:spPr/>
        <p:txBody>
          <a:bodyPr/>
          <a:lstStyle>
            <a:lvl1pPr>
              <a:defRPr/>
            </a:lvl1pPr>
          </a:lstStyle>
          <a:p>
            <a:pPr lvl="0"/>
            <a:fld id="{DBA0E652-8F23-4BD7-B709-4DB5598EE9F7}" type="datetime1">
              <a:rPr lang="en-GB"/>
              <a:pPr lvl="0"/>
              <a:t>17/11/2022</a:t>
            </a:fld>
            <a:endParaRPr lang="en-GB"/>
          </a:p>
        </p:txBody>
      </p:sp>
      <p:sp>
        <p:nvSpPr>
          <p:cNvPr id="3" name="Footer Placeholder 2">
            <a:extLst>
              <a:ext uri="{FF2B5EF4-FFF2-40B4-BE49-F238E27FC236}">
                <a16:creationId xmlns:a16="http://schemas.microsoft.com/office/drawing/2014/main" id="{44917EDB-BEAD-4137-B8D6-5BEDAF146C17}"/>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1B704069-362C-43EB-9CF1-770A9FCF59D8}"/>
              </a:ext>
            </a:extLst>
          </p:cNvPr>
          <p:cNvSpPr txBox="1">
            <a:spLocks noGrp="1"/>
          </p:cNvSpPr>
          <p:nvPr>
            <p:ph type="sldNum" sz="quarter" idx="8"/>
          </p:nvPr>
        </p:nvSpPr>
        <p:spPr/>
        <p:txBody>
          <a:bodyPr/>
          <a:lstStyle>
            <a:lvl1pPr>
              <a:defRPr/>
            </a:lvl1pPr>
          </a:lstStyle>
          <a:p>
            <a:pPr lvl="0"/>
            <a:fld id="{3B1A85F2-0100-47D6-B508-1C5F6211D234}" type="slidenum">
              <a:t>‹#›</a:t>
            </a:fld>
            <a:endParaRPr lang="en-GB"/>
          </a:p>
        </p:txBody>
      </p:sp>
    </p:spTree>
    <p:extLst>
      <p:ext uri="{BB962C8B-B14F-4D97-AF65-F5344CB8AC3E}">
        <p14:creationId xmlns:p14="http://schemas.microsoft.com/office/powerpoint/2010/main" val="169003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DCAB-C3BE-4BDC-B50B-E57A63EA448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76AB263-47FC-4B3E-A953-B002B8803F2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DBD3A50B-011F-4CB4-81E6-586EA876AF6C}"/>
              </a:ext>
            </a:extLst>
          </p:cNvPr>
          <p:cNvSpPr txBox="1">
            <a:spLocks noGrp="1"/>
          </p:cNvSpPr>
          <p:nvPr>
            <p:ph type="dt" sz="half" idx="7"/>
          </p:nvPr>
        </p:nvSpPr>
        <p:spPr/>
        <p:txBody>
          <a:bodyPr/>
          <a:lstStyle>
            <a:lvl1pPr>
              <a:defRPr/>
            </a:lvl1pPr>
          </a:lstStyle>
          <a:p>
            <a:pPr lvl="0"/>
            <a:fld id="{ACFA9DA8-E6D1-45FD-85BC-FB20CB9B55CC}" type="datetime1">
              <a:rPr lang="en-GB"/>
              <a:pPr lvl="0"/>
              <a:t>17/11/2022</a:t>
            </a:fld>
            <a:endParaRPr lang="en-GB"/>
          </a:p>
        </p:txBody>
      </p:sp>
      <p:sp>
        <p:nvSpPr>
          <p:cNvPr id="5" name="Footer Placeholder 4">
            <a:extLst>
              <a:ext uri="{FF2B5EF4-FFF2-40B4-BE49-F238E27FC236}">
                <a16:creationId xmlns:a16="http://schemas.microsoft.com/office/drawing/2014/main" id="{F86754D9-39F9-4990-AA0A-EAB55585863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3E28076-8560-4F83-B360-A70D0B45345D}"/>
              </a:ext>
            </a:extLst>
          </p:cNvPr>
          <p:cNvSpPr txBox="1">
            <a:spLocks noGrp="1"/>
          </p:cNvSpPr>
          <p:nvPr>
            <p:ph type="sldNum" sz="quarter" idx="8"/>
          </p:nvPr>
        </p:nvSpPr>
        <p:spPr/>
        <p:txBody>
          <a:bodyPr/>
          <a:lstStyle>
            <a:lvl1pPr>
              <a:defRPr/>
            </a:lvl1pPr>
          </a:lstStyle>
          <a:p>
            <a:pPr lvl="0"/>
            <a:fld id="{AFA1C038-FCB4-4428-92DD-0518E498520F}" type="slidenum">
              <a:t>‹#›</a:t>
            </a:fld>
            <a:endParaRPr lang="en-GB"/>
          </a:p>
        </p:txBody>
      </p:sp>
    </p:spTree>
    <p:extLst>
      <p:ext uri="{BB962C8B-B14F-4D97-AF65-F5344CB8AC3E}">
        <p14:creationId xmlns:p14="http://schemas.microsoft.com/office/powerpoint/2010/main" val="3221100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38F65A7-5F07-4372-98DE-82796FA0BD80}"/>
              </a:ext>
            </a:extLst>
          </p:cNvPr>
          <p:cNvSpPr txBox="1">
            <a:spLocks noGrp="1"/>
          </p:cNvSpPr>
          <p:nvPr>
            <p:ph type="title"/>
          </p:nvPr>
        </p:nvSpPr>
        <p:spPr>
          <a:xfrm>
            <a:off x="1024128" y="471510"/>
            <a:ext cx="4389120" cy="1737360"/>
          </a:xfrm>
        </p:spPr>
        <p:txBody>
          <a:bodyPr>
            <a:noAutofit/>
          </a:bodyPr>
          <a:lstStyle>
            <a:lvl1pPr>
              <a:defRPr sz="1980"/>
            </a:lvl1pPr>
          </a:lstStyle>
          <a:p>
            <a:pPr lvl="0"/>
            <a:r>
              <a:rPr lang="en-US"/>
              <a:t>Click to edit Master title style</a:t>
            </a:r>
          </a:p>
        </p:txBody>
      </p:sp>
      <p:sp>
        <p:nvSpPr>
          <p:cNvPr id="3" name="Content Placeholder 2">
            <a:extLst>
              <a:ext uri="{FF2B5EF4-FFF2-40B4-BE49-F238E27FC236}">
                <a16:creationId xmlns:a16="http://schemas.microsoft.com/office/drawing/2014/main" id="{77CA8056-4068-4A3B-BE4D-4FCB0E746D66}"/>
              </a:ext>
            </a:extLst>
          </p:cNvPr>
          <p:cNvSpPr txBox="1">
            <a:spLocks noGrp="1"/>
          </p:cNvSpPr>
          <p:nvPr>
            <p:ph idx="1"/>
          </p:nvPr>
        </p:nvSpPr>
        <p:spPr>
          <a:xfrm>
            <a:off x="5715000" y="822960"/>
            <a:ext cx="5678424" cy="5184648"/>
          </a:xfrm>
        </p:spPr>
        <p:txBody>
          <a:bodyPr/>
          <a:lstStyle>
            <a:lvl1pPr>
              <a:defRPr sz="1187"/>
            </a:lvl1pPr>
            <a:lvl2pPr>
              <a:defRPr sz="990"/>
            </a:lvl2pPr>
            <a:lvl3pPr>
              <a:defRPr sz="791"/>
            </a:lvl3pPr>
            <a:lvl4pPr>
              <a:defRPr sz="791"/>
            </a:lvl4pPr>
            <a:lvl5pPr>
              <a:defRPr sz="7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19395A-523C-4362-BCA1-6C8E6FAA544E}"/>
              </a:ext>
            </a:extLst>
          </p:cNvPr>
          <p:cNvSpPr txBox="1">
            <a:spLocks noGrp="1"/>
          </p:cNvSpPr>
          <p:nvPr>
            <p:ph type="body" idx="2"/>
          </p:nvPr>
        </p:nvSpPr>
        <p:spPr>
          <a:xfrm>
            <a:off x="1024128" y="2257507"/>
            <a:ext cx="4389120" cy="3762289"/>
          </a:xfrm>
        </p:spPr>
        <p:txBody>
          <a:bodyPr lIns="91440" rIns="91440"/>
          <a:lstStyle>
            <a:lvl1pPr marL="0" indent="0">
              <a:lnSpc>
                <a:spcPct val="108000"/>
              </a:lnSpc>
              <a:spcBef>
                <a:spcPts val="300"/>
              </a:spcBef>
              <a:buNone/>
              <a:defRPr sz="791"/>
            </a:lvl1pPr>
          </a:lstStyle>
          <a:p>
            <a:pPr lvl="0"/>
            <a:r>
              <a:rPr lang="en-US"/>
              <a:t>Click to edit Master text styles</a:t>
            </a:r>
          </a:p>
        </p:txBody>
      </p:sp>
      <p:sp>
        <p:nvSpPr>
          <p:cNvPr id="5" name="Date Placeholder 3">
            <a:extLst>
              <a:ext uri="{FF2B5EF4-FFF2-40B4-BE49-F238E27FC236}">
                <a16:creationId xmlns:a16="http://schemas.microsoft.com/office/drawing/2014/main" id="{CCFFBA3F-594D-4E5F-A794-CF82E65473A7}"/>
              </a:ext>
            </a:extLst>
          </p:cNvPr>
          <p:cNvSpPr txBox="1">
            <a:spLocks noGrp="1"/>
          </p:cNvSpPr>
          <p:nvPr>
            <p:ph type="dt" sz="half" idx="7"/>
          </p:nvPr>
        </p:nvSpPr>
        <p:spPr/>
        <p:txBody>
          <a:bodyPr/>
          <a:lstStyle>
            <a:lvl1pPr>
              <a:defRPr/>
            </a:lvl1pPr>
          </a:lstStyle>
          <a:p>
            <a:pPr lvl="0"/>
            <a:fld id="{757DA0E2-D095-4793-A336-7D7920CF0BF3}" type="datetime1">
              <a:rPr lang="en-GB"/>
              <a:pPr lvl="0"/>
              <a:t>17/11/2022</a:t>
            </a:fld>
            <a:endParaRPr lang="en-GB"/>
          </a:p>
        </p:txBody>
      </p:sp>
      <p:sp>
        <p:nvSpPr>
          <p:cNvPr id="6" name="Footer Placeholder 4">
            <a:extLst>
              <a:ext uri="{FF2B5EF4-FFF2-40B4-BE49-F238E27FC236}">
                <a16:creationId xmlns:a16="http://schemas.microsoft.com/office/drawing/2014/main" id="{86BEAA64-6A4A-4375-8048-842C9192C584}"/>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21442BFD-D0F1-4EDC-8395-0666F039F46B}"/>
              </a:ext>
            </a:extLst>
          </p:cNvPr>
          <p:cNvSpPr txBox="1">
            <a:spLocks noGrp="1"/>
          </p:cNvSpPr>
          <p:nvPr>
            <p:ph type="sldNum" sz="quarter" idx="8"/>
          </p:nvPr>
        </p:nvSpPr>
        <p:spPr/>
        <p:txBody>
          <a:bodyPr/>
          <a:lstStyle>
            <a:lvl1pPr>
              <a:defRPr/>
            </a:lvl1pPr>
          </a:lstStyle>
          <a:p>
            <a:pPr lvl="0"/>
            <a:fld id="{1997279F-319C-4887-A989-6728F304926F}" type="slidenum">
              <a:t>‹#›</a:t>
            </a:fld>
            <a:endParaRPr lang="en-GB"/>
          </a:p>
        </p:txBody>
      </p:sp>
    </p:spTree>
    <p:extLst>
      <p:ext uri="{BB962C8B-B14F-4D97-AF65-F5344CB8AC3E}">
        <p14:creationId xmlns:p14="http://schemas.microsoft.com/office/powerpoint/2010/main" val="2609903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2" name="Straight Connector 8">
            <a:extLst>
              <a:ext uri="{FF2B5EF4-FFF2-40B4-BE49-F238E27FC236}">
                <a16:creationId xmlns:a16="http://schemas.microsoft.com/office/drawing/2014/main" id="{945F793D-9017-4E3A-A81E-46735C406812}"/>
              </a:ext>
            </a:extLst>
          </p:cNvPr>
          <p:cNvCxnSpPr/>
          <p:nvPr/>
        </p:nvCxnSpPr>
        <p:spPr>
          <a:xfrm flipV="1">
            <a:off x="8385907" y="5264145"/>
            <a:ext cx="0" cy="914400"/>
          </a:xfrm>
          <a:prstGeom prst="straightConnector1">
            <a:avLst/>
          </a:prstGeom>
          <a:noFill/>
          <a:ln w="19046" cap="flat">
            <a:solidFill>
              <a:srgbClr val="9CBEBD"/>
            </a:solidFill>
            <a:prstDash val="solid"/>
            <a:miter/>
          </a:ln>
        </p:spPr>
      </p:cxnSp>
      <p:sp>
        <p:nvSpPr>
          <p:cNvPr id="3" name="Title 1">
            <a:extLst>
              <a:ext uri="{FF2B5EF4-FFF2-40B4-BE49-F238E27FC236}">
                <a16:creationId xmlns:a16="http://schemas.microsoft.com/office/drawing/2014/main" id="{685D332D-CFD7-4F44-A097-5BE666D43B76}"/>
              </a:ext>
            </a:extLst>
          </p:cNvPr>
          <p:cNvSpPr txBox="1">
            <a:spLocks noGrp="1"/>
          </p:cNvSpPr>
          <p:nvPr>
            <p:ph type="title"/>
          </p:nvPr>
        </p:nvSpPr>
        <p:spPr>
          <a:xfrm>
            <a:off x="457200" y="4960135"/>
            <a:ext cx="7772400" cy="1463040"/>
          </a:xfrm>
        </p:spPr>
        <p:txBody>
          <a:bodyPr/>
          <a:lstStyle>
            <a:lvl1pPr algn="r">
              <a:defRPr spc="99"/>
            </a:lvl1pPr>
          </a:lstStyle>
          <a:p>
            <a:pPr lvl="0"/>
            <a:r>
              <a:rPr lang="en-US"/>
              <a:t>Click to edit Master title style</a:t>
            </a:r>
          </a:p>
        </p:txBody>
      </p:sp>
      <p:sp>
        <p:nvSpPr>
          <p:cNvPr id="4" name="Picture Placeholder 2">
            <a:extLst>
              <a:ext uri="{FF2B5EF4-FFF2-40B4-BE49-F238E27FC236}">
                <a16:creationId xmlns:a16="http://schemas.microsoft.com/office/drawing/2014/main" id="{930D44EB-DBAC-424D-9ED2-BB045576DB4F}"/>
              </a:ext>
            </a:extLst>
          </p:cNvPr>
          <p:cNvSpPr txBox="1">
            <a:spLocks noGrp="1"/>
          </p:cNvSpPr>
          <p:nvPr>
            <p:ph type="pic" idx="1"/>
          </p:nvPr>
        </p:nvSpPr>
        <p:spPr>
          <a:xfrm>
            <a:off x="0" y="0"/>
            <a:ext cx="12188952" cy="4572000"/>
          </a:xfrm>
          <a:solidFill>
            <a:srgbClr val="C4D8D7"/>
          </a:solidFill>
        </p:spPr>
        <p:txBody>
          <a:bodyPr lIns="457200" tIns="365760">
            <a:normAutofit/>
          </a:bodyPr>
          <a:lstStyle>
            <a:lvl1pPr marL="0" indent="0">
              <a:buNone/>
              <a:defRPr sz="1584"/>
            </a:lvl1pPr>
          </a:lstStyle>
          <a:p>
            <a:pPr lvl="0"/>
            <a:r>
              <a:rPr lang="en-US"/>
              <a:t>Click icon to add picture</a:t>
            </a:r>
          </a:p>
        </p:txBody>
      </p:sp>
      <p:sp>
        <p:nvSpPr>
          <p:cNvPr id="5" name="Text Placeholder 3">
            <a:extLst>
              <a:ext uri="{FF2B5EF4-FFF2-40B4-BE49-F238E27FC236}">
                <a16:creationId xmlns:a16="http://schemas.microsoft.com/office/drawing/2014/main" id="{6BD142C5-F576-4D70-BF0E-AFF3D360F84D}"/>
              </a:ext>
            </a:extLst>
          </p:cNvPr>
          <p:cNvSpPr txBox="1">
            <a:spLocks noGrp="1"/>
          </p:cNvSpPr>
          <p:nvPr>
            <p:ph type="body" idx="2"/>
          </p:nvPr>
        </p:nvSpPr>
        <p:spPr>
          <a:xfrm>
            <a:off x="8610603" y="4960135"/>
            <a:ext cx="3200400" cy="1463040"/>
          </a:xfrm>
        </p:spPr>
        <p:txBody>
          <a:bodyPr lIns="91440" rIns="91440" anchor="ctr"/>
          <a:lstStyle>
            <a:lvl1pPr marL="0" indent="0">
              <a:lnSpc>
                <a:spcPct val="100000"/>
              </a:lnSpc>
              <a:spcBef>
                <a:spcPts val="0"/>
              </a:spcBef>
              <a:buNone/>
              <a:defRPr sz="891">
                <a:solidFill>
                  <a:srgbClr val="474233"/>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B5CEE37C-F6C8-444E-8841-709F77C47FC8}"/>
              </a:ext>
            </a:extLst>
          </p:cNvPr>
          <p:cNvSpPr txBox="1">
            <a:spLocks noGrp="1"/>
          </p:cNvSpPr>
          <p:nvPr>
            <p:ph type="dt" sz="half" idx="7"/>
          </p:nvPr>
        </p:nvSpPr>
        <p:spPr/>
        <p:txBody>
          <a:bodyPr/>
          <a:lstStyle>
            <a:lvl1pPr>
              <a:defRPr/>
            </a:lvl1pPr>
          </a:lstStyle>
          <a:p>
            <a:pPr lvl="0"/>
            <a:fld id="{0074C089-4B3D-4ECE-B912-7CC7A09FF2D2}" type="datetime1">
              <a:rPr lang="en-GB"/>
              <a:pPr lvl="0"/>
              <a:t>17/11/2022</a:t>
            </a:fld>
            <a:endParaRPr lang="en-GB"/>
          </a:p>
        </p:txBody>
      </p:sp>
      <p:sp>
        <p:nvSpPr>
          <p:cNvPr id="7" name="Footer Placeholder 5">
            <a:extLst>
              <a:ext uri="{FF2B5EF4-FFF2-40B4-BE49-F238E27FC236}">
                <a16:creationId xmlns:a16="http://schemas.microsoft.com/office/drawing/2014/main" id="{975357B0-0E28-448B-8057-4F4C22C1F59C}"/>
              </a:ext>
            </a:extLst>
          </p:cNvPr>
          <p:cNvSpPr txBox="1">
            <a:spLocks noGrp="1"/>
          </p:cNvSpPr>
          <p:nvPr>
            <p:ph type="ftr" sz="quarter" idx="9"/>
          </p:nvPr>
        </p:nvSpPr>
        <p:spPr/>
        <p:txBody>
          <a:bodyPr/>
          <a:lstStyle>
            <a:lvl1pPr>
              <a:defRPr/>
            </a:lvl1pPr>
          </a:lstStyle>
          <a:p>
            <a:pPr lvl="0"/>
            <a:endParaRPr lang="en-GB"/>
          </a:p>
        </p:txBody>
      </p:sp>
      <p:sp>
        <p:nvSpPr>
          <p:cNvPr id="8" name="Slide Number Placeholder 6">
            <a:extLst>
              <a:ext uri="{FF2B5EF4-FFF2-40B4-BE49-F238E27FC236}">
                <a16:creationId xmlns:a16="http://schemas.microsoft.com/office/drawing/2014/main" id="{0CDA6A38-BB05-43E0-8116-58C0422D1925}"/>
              </a:ext>
            </a:extLst>
          </p:cNvPr>
          <p:cNvSpPr txBox="1">
            <a:spLocks noGrp="1"/>
          </p:cNvSpPr>
          <p:nvPr>
            <p:ph type="sldNum" sz="quarter" idx="8"/>
          </p:nvPr>
        </p:nvSpPr>
        <p:spPr/>
        <p:txBody>
          <a:bodyPr/>
          <a:lstStyle>
            <a:lvl1pPr>
              <a:defRPr/>
            </a:lvl1pPr>
          </a:lstStyle>
          <a:p>
            <a:pPr lvl="0"/>
            <a:fld id="{BA8C9879-3047-4E8C-A9AF-291D9A35253D}" type="slidenum">
              <a:t>‹#›</a:t>
            </a:fld>
            <a:endParaRPr lang="en-GB"/>
          </a:p>
        </p:txBody>
      </p:sp>
    </p:spTree>
    <p:extLst>
      <p:ext uri="{BB962C8B-B14F-4D97-AF65-F5344CB8AC3E}">
        <p14:creationId xmlns:p14="http://schemas.microsoft.com/office/powerpoint/2010/main" val="78756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8BD3-DD03-461A-8BA1-7D28C1285291}"/>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9611350-512B-404B-947E-0A3129322DE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B593D-BA6F-460D-94E5-093451A35874}"/>
              </a:ext>
            </a:extLst>
          </p:cNvPr>
          <p:cNvSpPr txBox="1">
            <a:spLocks noGrp="1"/>
          </p:cNvSpPr>
          <p:nvPr>
            <p:ph type="dt" sz="half" idx="7"/>
          </p:nvPr>
        </p:nvSpPr>
        <p:spPr/>
        <p:txBody>
          <a:bodyPr/>
          <a:lstStyle>
            <a:lvl1pPr>
              <a:defRPr/>
            </a:lvl1pPr>
          </a:lstStyle>
          <a:p>
            <a:pPr lvl="0"/>
            <a:fld id="{30888F4F-9E01-489D-B63A-6A82DF048EA5}" type="datetime1">
              <a:rPr lang="en-GB"/>
              <a:pPr lvl="0"/>
              <a:t>17/11/2022</a:t>
            </a:fld>
            <a:endParaRPr lang="en-GB"/>
          </a:p>
        </p:txBody>
      </p:sp>
      <p:sp>
        <p:nvSpPr>
          <p:cNvPr id="5" name="Footer Placeholder 4">
            <a:extLst>
              <a:ext uri="{FF2B5EF4-FFF2-40B4-BE49-F238E27FC236}">
                <a16:creationId xmlns:a16="http://schemas.microsoft.com/office/drawing/2014/main" id="{FE6DE2C1-6D53-48FC-A116-A7E1E8A8F23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9C8057B-192E-463A-B76A-C17B38836756}"/>
              </a:ext>
            </a:extLst>
          </p:cNvPr>
          <p:cNvSpPr txBox="1">
            <a:spLocks noGrp="1"/>
          </p:cNvSpPr>
          <p:nvPr>
            <p:ph type="sldNum" sz="quarter" idx="8"/>
          </p:nvPr>
        </p:nvSpPr>
        <p:spPr/>
        <p:txBody>
          <a:bodyPr/>
          <a:lstStyle>
            <a:lvl1pPr>
              <a:defRPr/>
            </a:lvl1pPr>
          </a:lstStyle>
          <a:p>
            <a:pPr lvl="0"/>
            <a:fld id="{5F3B35D3-39E2-4CE0-B187-991A38ACB45C}" type="slidenum">
              <a:t>‹#›</a:t>
            </a:fld>
            <a:endParaRPr lang="en-GB"/>
          </a:p>
        </p:txBody>
      </p:sp>
    </p:spTree>
    <p:extLst>
      <p:ext uri="{BB962C8B-B14F-4D97-AF65-F5344CB8AC3E}">
        <p14:creationId xmlns:p14="http://schemas.microsoft.com/office/powerpoint/2010/main" val="3156053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A5C8439E-359F-40AC-97A8-5222AE29F054}"/>
              </a:ext>
            </a:extLst>
          </p:cNvPr>
          <p:cNvCxnSpPr/>
          <p:nvPr/>
        </p:nvCxnSpPr>
        <p:spPr>
          <a:xfrm rot="5399996" flipV="1">
            <a:off x="10058400" y="58741"/>
            <a:ext cx="0" cy="914400"/>
          </a:xfrm>
          <a:prstGeom prst="straightConnector1">
            <a:avLst/>
          </a:prstGeom>
          <a:noFill/>
          <a:ln w="19046" cap="flat">
            <a:solidFill>
              <a:srgbClr val="9CBEBD"/>
            </a:solidFill>
            <a:prstDash val="solid"/>
            <a:miter/>
          </a:ln>
        </p:spPr>
      </p:cxnSp>
      <p:sp>
        <p:nvSpPr>
          <p:cNvPr id="3" name="Vertical Title 1">
            <a:extLst>
              <a:ext uri="{FF2B5EF4-FFF2-40B4-BE49-F238E27FC236}">
                <a16:creationId xmlns:a16="http://schemas.microsoft.com/office/drawing/2014/main" id="{82E17AEA-3374-4B64-B632-3BA709C31145}"/>
              </a:ext>
            </a:extLst>
          </p:cNvPr>
          <p:cNvSpPr txBox="1">
            <a:spLocks noGrp="1"/>
          </p:cNvSpPr>
          <p:nvPr>
            <p:ph type="title" orient="vert"/>
          </p:nvPr>
        </p:nvSpPr>
        <p:spPr>
          <a:xfrm>
            <a:off x="8724903" y="761996"/>
            <a:ext cx="2628899" cy="5410203"/>
          </a:xfrm>
        </p:spPr>
        <p:txBody>
          <a:bodyPr vert="eaVert" lIns="45720" tIns="91440" rIns="45720" bIns="91440"/>
          <a:lstStyle>
            <a:lvl1pPr>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EC419A68-E979-48C1-BA8E-A1056D07D40D}"/>
              </a:ext>
            </a:extLst>
          </p:cNvPr>
          <p:cNvSpPr txBox="1">
            <a:spLocks noGrp="1"/>
          </p:cNvSpPr>
          <p:nvPr>
            <p:ph type="body" orient="vert" idx="1"/>
          </p:nvPr>
        </p:nvSpPr>
        <p:spPr>
          <a:xfrm>
            <a:off x="990596" y="761996"/>
            <a:ext cx="7581903" cy="54102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15FE86-5550-4B30-8BC1-A753BF821F59}"/>
              </a:ext>
            </a:extLst>
          </p:cNvPr>
          <p:cNvSpPr txBox="1">
            <a:spLocks noGrp="1"/>
          </p:cNvSpPr>
          <p:nvPr>
            <p:ph type="dt" sz="half" idx="7"/>
          </p:nvPr>
        </p:nvSpPr>
        <p:spPr/>
        <p:txBody>
          <a:bodyPr/>
          <a:lstStyle>
            <a:lvl1pPr>
              <a:defRPr/>
            </a:lvl1pPr>
          </a:lstStyle>
          <a:p>
            <a:pPr lvl="0"/>
            <a:fld id="{2BEA839A-5C1A-4D0D-8BC3-8CB8D4405BA5}" type="datetime1">
              <a:rPr lang="en-GB"/>
              <a:pPr lvl="0"/>
              <a:t>17/11/2022</a:t>
            </a:fld>
            <a:endParaRPr lang="en-GB"/>
          </a:p>
        </p:txBody>
      </p:sp>
      <p:sp>
        <p:nvSpPr>
          <p:cNvPr id="6" name="Footer Placeholder 4">
            <a:extLst>
              <a:ext uri="{FF2B5EF4-FFF2-40B4-BE49-F238E27FC236}">
                <a16:creationId xmlns:a16="http://schemas.microsoft.com/office/drawing/2014/main" id="{DE2F5CB7-F1EB-42D1-931E-7EE624701B8F}"/>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CC727812-A2D8-462B-999D-DAD585C12720}"/>
              </a:ext>
            </a:extLst>
          </p:cNvPr>
          <p:cNvSpPr txBox="1">
            <a:spLocks noGrp="1"/>
          </p:cNvSpPr>
          <p:nvPr>
            <p:ph type="sldNum" sz="quarter" idx="8"/>
          </p:nvPr>
        </p:nvSpPr>
        <p:spPr/>
        <p:txBody>
          <a:bodyPr/>
          <a:lstStyle>
            <a:lvl1pPr>
              <a:defRPr/>
            </a:lvl1pPr>
          </a:lstStyle>
          <a:p>
            <a:pPr lvl="0"/>
            <a:fld id="{2A68258B-7AFA-494A-8663-3392DE39E0DC}" type="slidenum">
              <a:t>‹#›</a:t>
            </a:fld>
            <a:endParaRPr lang="en-GB"/>
          </a:p>
        </p:txBody>
      </p:sp>
    </p:spTree>
    <p:extLst>
      <p:ext uri="{BB962C8B-B14F-4D97-AF65-F5344CB8AC3E}">
        <p14:creationId xmlns:p14="http://schemas.microsoft.com/office/powerpoint/2010/main" val="41186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96D4-37AF-4EFC-B2EA-A2F04339D4E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078DBF5-1470-4462-BAE2-F2F24B21A13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749811-B07F-4A5D-8AFC-E7FC3F04043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16010A-DDAB-4AE2-BFA0-7A50656F4134}"/>
              </a:ext>
            </a:extLst>
          </p:cNvPr>
          <p:cNvSpPr txBox="1">
            <a:spLocks noGrp="1"/>
          </p:cNvSpPr>
          <p:nvPr>
            <p:ph type="dt" sz="half" idx="7"/>
          </p:nvPr>
        </p:nvSpPr>
        <p:spPr/>
        <p:txBody>
          <a:bodyPr/>
          <a:lstStyle>
            <a:lvl1pPr>
              <a:defRPr/>
            </a:lvl1pPr>
          </a:lstStyle>
          <a:p>
            <a:pPr lvl="0"/>
            <a:fld id="{1B1EE812-27E2-4E60-A05C-375692281C2A}" type="datetime1">
              <a:rPr lang="en-GB"/>
              <a:pPr lvl="0"/>
              <a:t>17/11/2022</a:t>
            </a:fld>
            <a:endParaRPr lang="en-GB"/>
          </a:p>
        </p:txBody>
      </p:sp>
      <p:sp>
        <p:nvSpPr>
          <p:cNvPr id="6" name="Footer Placeholder 5">
            <a:extLst>
              <a:ext uri="{FF2B5EF4-FFF2-40B4-BE49-F238E27FC236}">
                <a16:creationId xmlns:a16="http://schemas.microsoft.com/office/drawing/2014/main" id="{D2FB817A-92E2-4F6C-9432-11D523578FB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54BE26E-3C11-47BE-A03B-0BE3C6205BF8}"/>
              </a:ext>
            </a:extLst>
          </p:cNvPr>
          <p:cNvSpPr txBox="1">
            <a:spLocks noGrp="1"/>
          </p:cNvSpPr>
          <p:nvPr>
            <p:ph type="sldNum" sz="quarter" idx="8"/>
          </p:nvPr>
        </p:nvSpPr>
        <p:spPr/>
        <p:txBody>
          <a:bodyPr/>
          <a:lstStyle>
            <a:lvl1pPr>
              <a:defRPr/>
            </a:lvl1pPr>
          </a:lstStyle>
          <a:p>
            <a:pPr lvl="0"/>
            <a:fld id="{406A8D9F-4DA9-4F20-89EA-9C65C3962FB7}" type="slidenum">
              <a:t>‹#›</a:t>
            </a:fld>
            <a:endParaRPr lang="en-GB"/>
          </a:p>
        </p:txBody>
      </p:sp>
    </p:spTree>
    <p:extLst>
      <p:ext uri="{BB962C8B-B14F-4D97-AF65-F5344CB8AC3E}">
        <p14:creationId xmlns:p14="http://schemas.microsoft.com/office/powerpoint/2010/main" val="21792784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7CE-39DC-4107-AD0A-46E6F050EC09}"/>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48E2C51-C3FF-47A2-A259-B4CABC32AD6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ACD3BF20-ACA1-4B16-8991-A3FE11A0D94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106FD2-05FF-4F93-9EE9-DDE27908522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E08E671F-D298-446F-8ED2-C205AC99851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5FA241-B0B2-438C-A9E8-851D13E8D0FE}"/>
              </a:ext>
            </a:extLst>
          </p:cNvPr>
          <p:cNvSpPr txBox="1">
            <a:spLocks noGrp="1"/>
          </p:cNvSpPr>
          <p:nvPr>
            <p:ph type="dt" sz="half" idx="7"/>
          </p:nvPr>
        </p:nvSpPr>
        <p:spPr/>
        <p:txBody>
          <a:bodyPr/>
          <a:lstStyle>
            <a:lvl1pPr>
              <a:defRPr/>
            </a:lvl1pPr>
          </a:lstStyle>
          <a:p>
            <a:pPr lvl="0"/>
            <a:fld id="{1853EE7B-C88A-4FDD-9424-ADD0B8A82371}" type="datetime1">
              <a:rPr lang="en-GB"/>
              <a:pPr lvl="0"/>
              <a:t>17/11/2022</a:t>
            </a:fld>
            <a:endParaRPr lang="en-GB"/>
          </a:p>
        </p:txBody>
      </p:sp>
      <p:sp>
        <p:nvSpPr>
          <p:cNvPr id="8" name="Footer Placeholder 7">
            <a:extLst>
              <a:ext uri="{FF2B5EF4-FFF2-40B4-BE49-F238E27FC236}">
                <a16:creationId xmlns:a16="http://schemas.microsoft.com/office/drawing/2014/main" id="{E6AF91ED-22C2-445C-B963-A3E7A048C431}"/>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7ECB5EA-1DD0-4F46-A7C2-2C1C70773E15}"/>
              </a:ext>
            </a:extLst>
          </p:cNvPr>
          <p:cNvSpPr txBox="1">
            <a:spLocks noGrp="1"/>
          </p:cNvSpPr>
          <p:nvPr>
            <p:ph type="sldNum" sz="quarter" idx="8"/>
          </p:nvPr>
        </p:nvSpPr>
        <p:spPr/>
        <p:txBody>
          <a:bodyPr/>
          <a:lstStyle>
            <a:lvl1pPr>
              <a:defRPr/>
            </a:lvl1pPr>
          </a:lstStyle>
          <a:p>
            <a:pPr lvl="0"/>
            <a:fld id="{717B0283-9CF4-46A5-8322-0716C83943A6}" type="slidenum">
              <a:t>‹#›</a:t>
            </a:fld>
            <a:endParaRPr lang="en-GB"/>
          </a:p>
        </p:txBody>
      </p:sp>
    </p:spTree>
    <p:extLst>
      <p:ext uri="{BB962C8B-B14F-4D97-AF65-F5344CB8AC3E}">
        <p14:creationId xmlns:p14="http://schemas.microsoft.com/office/powerpoint/2010/main" val="28007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FC3B-517F-489B-9048-27F3F5537F9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CA7BD5E-6F2E-4DDA-8F95-ED67EC1B1D79}"/>
              </a:ext>
            </a:extLst>
          </p:cNvPr>
          <p:cNvSpPr txBox="1">
            <a:spLocks noGrp="1"/>
          </p:cNvSpPr>
          <p:nvPr>
            <p:ph type="dt" sz="half" idx="7"/>
          </p:nvPr>
        </p:nvSpPr>
        <p:spPr/>
        <p:txBody>
          <a:bodyPr/>
          <a:lstStyle>
            <a:lvl1pPr>
              <a:defRPr/>
            </a:lvl1pPr>
          </a:lstStyle>
          <a:p>
            <a:pPr lvl="0"/>
            <a:fld id="{30695AA5-69C6-42C3-80E7-86261C055B39}" type="datetime1">
              <a:rPr lang="en-GB"/>
              <a:pPr lvl="0"/>
              <a:t>17/11/2022</a:t>
            </a:fld>
            <a:endParaRPr lang="en-GB"/>
          </a:p>
        </p:txBody>
      </p:sp>
      <p:sp>
        <p:nvSpPr>
          <p:cNvPr id="4" name="Footer Placeholder 3">
            <a:extLst>
              <a:ext uri="{FF2B5EF4-FFF2-40B4-BE49-F238E27FC236}">
                <a16:creationId xmlns:a16="http://schemas.microsoft.com/office/drawing/2014/main" id="{C1416907-3D77-4864-8151-AB32522A9C37}"/>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5A01F74-C013-468A-842C-83AFD5279252}"/>
              </a:ext>
            </a:extLst>
          </p:cNvPr>
          <p:cNvSpPr txBox="1">
            <a:spLocks noGrp="1"/>
          </p:cNvSpPr>
          <p:nvPr>
            <p:ph type="sldNum" sz="quarter" idx="8"/>
          </p:nvPr>
        </p:nvSpPr>
        <p:spPr/>
        <p:txBody>
          <a:bodyPr/>
          <a:lstStyle>
            <a:lvl1pPr>
              <a:defRPr/>
            </a:lvl1pPr>
          </a:lstStyle>
          <a:p>
            <a:pPr lvl="0"/>
            <a:fld id="{1D6E68E5-8550-49D2-BA1B-097F72F9225A}" type="slidenum">
              <a:t>‹#›</a:t>
            </a:fld>
            <a:endParaRPr lang="en-GB"/>
          </a:p>
        </p:txBody>
      </p:sp>
    </p:spTree>
    <p:extLst>
      <p:ext uri="{BB962C8B-B14F-4D97-AF65-F5344CB8AC3E}">
        <p14:creationId xmlns:p14="http://schemas.microsoft.com/office/powerpoint/2010/main" val="26199858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3EAE9-B4F4-42B4-8725-9B70C7646FCD}"/>
              </a:ext>
            </a:extLst>
          </p:cNvPr>
          <p:cNvSpPr txBox="1">
            <a:spLocks noGrp="1"/>
          </p:cNvSpPr>
          <p:nvPr>
            <p:ph type="dt" sz="half" idx="7"/>
          </p:nvPr>
        </p:nvSpPr>
        <p:spPr/>
        <p:txBody>
          <a:bodyPr/>
          <a:lstStyle>
            <a:lvl1pPr>
              <a:defRPr/>
            </a:lvl1pPr>
          </a:lstStyle>
          <a:p>
            <a:pPr lvl="0"/>
            <a:fld id="{814E3159-8DCF-409D-A400-455365F0AF85}" type="datetime1">
              <a:rPr lang="en-GB"/>
              <a:pPr lvl="0"/>
              <a:t>17/11/2022</a:t>
            </a:fld>
            <a:endParaRPr lang="en-GB"/>
          </a:p>
        </p:txBody>
      </p:sp>
      <p:sp>
        <p:nvSpPr>
          <p:cNvPr id="3" name="Footer Placeholder 2">
            <a:extLst>
              <a:ext uri="{FF2B5EF4-FFF2-40B4-BE49-F238E27FC236}">
                <a16:creationId xmlns:a16="http://schemas.microsoft.com/office/drawing/2014/main" id="{C93E129B-E5AC-4131-AF91-55C9F3E7E93E}"/>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9B2F64C6-4BFF-443A-9E73-6A8F57C420C7}"/>
              </a:ext>
            </a:extLst>
          </p:cNvPr>
          <p:cNvSpPr txBox="1">
            <a:spLocks noGrp="1"/>
          </p:cNvSpPr>
          <p:nvPr>
            <p:ph type="sldNum" sz="quarter" idx="8"/>
          </p:nvPr>
        </p:nvSpPr>
        <p:spPr/>
        <p:txBody>
          <a:bodyPr/>
          <a:lstStyle>
            <a:lvl1pPr>
              <a:defRPr/>
            </a:lvl1pPr>
          </a:lstStyle>
          <a:p>
            <a:pPr lvl="0"/>
            <a:fld id="{A130DE88-04C6-4A47-9B16-F1F8F9A28531}" type="slidenum">
              <a:t>‹#›</a:t>
            </a:fld>
            <a:endParaRPr lang="en-GB"/>
          </a:p>
        </p:txBody>
      </p:sp>
    </p:spTree>
    <p:extLst>
      <p:ext uri="{BB962C8B-B14F-4D97-AF65-F5344CB8AC3E}">
        <p14:creationId xmlns:p14="http://schemas.microsoft.com/office/powerpoint/2010/main" val="415862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B2A3-2B4A-4D00-B788-B9C6A5CE30D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3C7779B-DE77-437B-94FB-FD764AA266E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C399C0-5956-4AAC-9B44-CACABD61FF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5B6EA54B-ADFC-4C93-AEDE-D40E60213120}"/>
              </a:ext>
            </a:extLst>
          </p:cNvPr>
          <p:cNvSpPr txBox="1">
            <a:spLocks noGrp="1"/>
          </p:cNvSpPr>
          <p:nvPr>
            <p:ph type="dt" sz="half" idx="7"/>
          </p:nvPr>
        </p:nvSpPr>
        <p:spPr/>
        <p:txBody>
          <a:bodyPr/>
          <a:lstStyle>
            <a:lvl1pPr>
              <a:defRPr/>
            </a:lvl1pPr>
          </a:lstStyle>
          <a:p>
            <a:pPr lvl="0"/>
            <a:fld id="{DE78DB54-27B3-4B9D-95E6-74B426B0BBA6}" type="datetime1">
              <a:rPr lang="en-GB"/>
              <a:pPr lvl="0"/>
              <a:t>17/11/2022</a:t>
            </a:fld>
            <a:endParaRPr lang="en-GB"/>
          </a:p>
        </p:txBody>
      </p:sp>
      <p:sp>
        <p:nvSpPr>
          <p:cNvPr id="6" name="Footer Placeholder 5">
            <a:extLst>
              <a:ext uri="{FF2B5EF4-FFF2-40B4-BE49-F238E27FC236}">
                <a16:creationId xmlns:a16="http://schemas.microsoft.com/office/drawing/2014/main" id="{C3CA13D2-45DF-43A2-A9BE-9C6D12AF2EB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9B697E3-CB07-4ED6-BCE3-CED48BC1D936}"/>
              </a:ext>
            </a:extLst>
          </p:cNvPr>
          <p:cNvSpPr txBox="1">
            <a:spLocks noGrp="1"/>
          </p:cNvSpPr>
          <p:nvPr>
            <p:ph type="sldNum" sz="quarter" idx="8"/>
          </p:nvPr>
        </p:nvSpPr>
        <p:spPr/>
        <p:txBody>
          <a:bodyPr/>
          <a:lstStyle>
            <a:lvl1pPr>
              <a:defRPr/>
            </a:lvl1pPr>
          </a:lstStyle>
          <a:p>
            <a:pPr lvl="0"/>
            <a:fld id="{AC55467E-25A7-44DB-93EF-A61907092C7C}" type="slidenum">
              <a:t>‹#›</a:t>
            </a:fld>
            <a:endParaRPr lang="en-GB"/>
          </a:p>
        </p:txBody>
      </p:sp>
    </p:spTree>
    <p:extLst>
      <p:ext uri="{BB962C8B-B14F-4D97-AF65-F5344CB8AC3E}">
        <p14:creationId xmlns:p14="http://schemas.microsoft.com/office/powerpoint/2010/main" val="279862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474E-8ACC-4856-B1A9-1E48EE3FEA9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A4311547-54DB-4E7B-8679-E8E54B00603D}"/>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4DF29EFD-691C-4796-A875-E0BADD7C9A0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E2380189-04AD-43AE-8A56-137DF450470C}"/>
              </a:ext>
            </a:extLst>
          </p:cNvPr>
          <p:cNvSpPr txBox="1">
            <a:spLocks noGrp="1"/>
          </p:cNvSpPr>
          <p:nvPr>
            <p:ph type="dt" sz="half" idx="7"/>
          </p:nvPr>
        </p:nvSpPr>
        <p:spPr/>
        <p:txBody>
          <a:bodyPr/>
          <a:lstStyle>
            <a:lvl1pPr>
              <a:defRPr/>
            </a:lvl1pPr>
          </a:lstStyle>
          <a:p>
            <a:pPr lvl="0"/>
            <a:fld id="{0BF024E7-EC88-49B6-B074-6D6DC0DBEC1F}" type="datetime1">
              <a:rPr lang="en-GB"/>
              <a:pPr lvl="0"/>
              <a:t>17/11/2022</a:t>
            </a:fld>
            <a:endParaRPr lang="en-GB"/>
          </a:p>
        </p:txBody>
      </p:sp>
      <p:sp>
        <p:nvSpPr>
          <p:cNvPr id="6" name="Footer Placeholder 5">
            <a:extLst>
              <a:ext uri="{FF2B5EF4-FFF2-40B4-BE49-F238E27FC236}">
                <a16:creationId xmlns:a16="http://schemas.microsoft.com/office/drawing/2014/main" id="{564E40BE-5EDC-4A0A-93C0-BC732814CDC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14C0E68-5BA5-415A-A2A7-F15FD5366D7B}"/>
              </a:ext>
            </a:extLst>
          </p:cNvPr>
          <p:cNvSpPr txBox="1">
            <a:spLocks noGrp="1"/>
          </p:cNvSpPr>
          <p:nvPr>
            <p:ph type="sldNum" sz="quarter" idx="8"/>
          </p:nvPr>
        </p:nvSpPr>
        <p:spPr/>
        <p:txBody>
          <a:bodyPr/>
          <a:lstStyle>
            <a:lvl1pPr>
              <a:defRPr/>
            </a:lvl1pPr>
          </a:lstStyle>
          <a:p>
            <a:pPr lvl="0"/>
            <a:fld id="{CE87DC52-57CD-47F6-B72A-5774EE316E9C}" type="slidenum">
              <a:t>‹#›</a:t>
            </a:fld>
            <a:endParaRPr lang="en-GB"/>
          </a:p>
        </p:txBody>
      </p:sp>
    </p:spTree>
    <p:extLst>
      <p:ext uri="{BB962C8B-B14F-4D97-AF65-F5344CB8AC3E}">
        <p14:creationId xmlns:p14="http://schemas.microsoft.com/office/powerpoint/2010/main" val="127253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E92A4-AE20-4B38-9A71-B75779B9DF0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713C286-CA61-412B-9D16-88FFD0700FB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224D71-241A-4E92-A109-78443777815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5F9901D-9704-4F50-A36F-2E172969C4FA}" type="datetime1">
              <a:rPr lang="en-GB"/>
              <a:pPr lvl="0"/>
              <a:t>17/11/2022</a:t>
            </a:fld>
            <a:endParaRPr lang="en-GB"/>
          </a:p>
        </p:txBody>
      </p:sp>
      <p:sp>
        <p:nvSpPr>
          <p:cNvPr id="5" name="Footer Placeholder 4">
            <a:extLst>
              <a:ext uri="{FF2B5EF4-FFF2-40B4-BE49-F238E27FC236}">
                <a16:creationId xmlns:a16="http://schemas.microsoft.com/office/drawing/2014/main" id="{31C925CD-87C9-45E2-B55C-BC50A89CC3C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E9D250C-339A-4412-82E1-0BFE6651199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FA887A0-EB54-4495-9779-9F3CEB120812}"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D2C65-19B8-4EE3-BC1B-164C049EA7A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5BC1F5E-036C-4446-9A26-559062E5321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ED5E2F-C2C6-44D6-82F2-821381FF032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5CBD28A7-8E3C-4823-8C41-2BF5EA086125}" type="datetime1">
              <a:rPr lang="en-GB"/>
              <a:pPr lvl="0"/>
              <a:t>17/11/2022</a:t>
            </a:fld>
            <a:endParaRPr lang="en-GB"/>
          </a:p>
        </p:txBody>
      </p:sp>
      <p:sp>
        <p:nvSpPr>
          <p:cNvPr id="5" name="Footer Placeholder 4">
            <a:extLst>
              <a:ext uri="{FF2B5EF4-FFF2-40B4-BE49-F238E27FC236}">
                <a16:creationId xmlns:a16="http://schemas.microsoft.com/office/drawing/2014/main" id="{999788DE-5482-46E4-A344-F0E2D53176D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AA427432-A836-4C39-97AC-A82D1726A84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1F07106-F67C-43F9-93A1-51E1E70A5A87}" type="slidenum">
              <a:t>‹#›</a:t>
            </a:fld>
            <a:endParaRPr lang="en-GB"/>
          </a:p>
        </p:txBody>
      </p:sp>
    </p:spTree>
    <p:extLst>
      <p:ext uri="{BB962C8B-B14F-4D97-AF65-F5344CB8AC3E}">
        <p14:creationId xmlns:p14="http://schemas.microsoft.com/office/powerpoint/2010/main" val="49129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6B455-D751-4A31-8480-36F0C6DE04C3}"/>
              </a:ext>
            </a:extLst>
          </p:cNvPr>
          <p:cNvSpPr txBox="1">
            <a:spLocks noGrp="1"/>
          </p:cNvSpPr>
          <p:nvPr>
            <p:ph type="title"/>
          </p:nvPr>
        </p:nvSpPr>
        <p:spPr>
          <a:xfrm>
            <a:off x="1023817" y="585792"/>
            <a:ext cx="9720382" cy="1498601"/>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9B2C8478-32D7-4A11-9A65-A565C38F2A40}"/>
              </a:ext>
            </a:extLst>
          </p:cNvPr>
          <p:cNvSpPr txBox="1">
            <a:spLocks noGrp="1"/>
          </p:cNvSpPr>
          <p:nvPr>
            <p:ph type="body" idx="1"/>
          </p:nvPr>
        </p:nvSpPr>
        <p:spPr>
          <a:xfrm>
            <a:off x="1023817" y="2286000"/>
            <a:ext cx="9720382" cy="4022729"/>
          </a:xfrm>
          <a:prstGeom prst="rect">
            <a:avLst/>
          </a:prstGeom>
          <a:noFill/>
          <a:ln>
            <a:noFill/>
          </a:ln>
        </p:spPr>
        <p:txBody>
          <a:bodyPr vert="horz" wrap="square" lIns="45720" tIns="45720" rIns="4572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339E0-DBDD-4C5F-B292-FD5FFD3BE8D4}"/>
              </a:ext>
            </a:extLst>
          </p:cNvPr>
          <p:cNvSpPr txBox="1">
            <a:spLocks noGrp="1"/>
          </p:cNvSpPr>
          <p:nvPr>
            <p:ph type="dt" sz="half" idx="2"/>
          </p:nvPr>
        </p:nvSpPr>
        <p:spPr>
          <a:xfrm>
            <a:off x="1023817" y="6470651"/>
            <a:ext cx="2155094" cy="274640"/>
          </a:xfrm>
          <a:prstGeom prst="rect">
            <a:avLst/>
          </a:prstGeom>
          <a:noFill/>
          <a:ln>
            <a:noFill/>
          </a:ln>
        </p:spPr>
        <p:txBody>
          <a:bodyPr vert="horz" wrap="square" lIns="91440" tIns="45720" rIns="91440" bIns="45720" anchor="ctr" anchorCtr="0" compatLnSpc="1">
            <a:noAutofit/>
          </a:bodyPr>
          <a:lstStyle>
            <a:lvl1pPr marL="0" marR="0" lvl="0" indent="0" algn="l" defTabSz="226259" rtl="0" fontAlgn="auto" hangingPunct="1">
              <a:lnSpc>
                <a:spcPct val="100000"/>
              </a:lnSpc>
              <a:spcBef>
                <a:spcPts val="0"/>
              </a:spcBef>
              <a:spcAft>
                <a:spcPts val="0"/>
              </a:spcAft>
              <a:buNone/>
              <a:tabLst/>
              <a:defRPr lang="en-GB" sz="496" b="0" i="0" u="none" strike="noStrike" kern="1200" cap="none" spc="0" baseline="0">
                <a:solidFill>
                  <a:srgbClr val="474233"/>
                </a:solidFill>
                <a:uFillTx/>
                <a:latin typeface="Tw Cen MT Condensed"/>
              </a:defRPr>
            </a:lvl1pPr>
          </a:lstStyle>
          <a:p>
            <a:pPr lvl="0"/>
            <a:fld id="{30FA7493-605A-4F5D-A7B5-662B2B974517}" type="datetime1">
              <a:rPr lang="en-GB"/>
              <a:pPr lvl="0"/>
              <a:t>17/11/2022</a:t>
            </a:fld>
            <a:endParaRPr lang="en-GB"/>
          </a:p>
        </p:txBody>
      </p:sp>
      <p:sp>
        <p:nvSpPr>
          <p:cNvPr id="5" name="Footer Placeholder 4">
            <a:extLst>
              <a:ext uri="{FF2B5EF4-FFF2-40B4-BE49-F238E27FC236}">
                <a16:creationId xmlns:a16="http://schemas.microsoft.com/office/drawing/2014/main" id="{31824E28-8E43-44D2-85D6-275404F78ACD}"/>
              </a:ext>
            </a:extLst>
          </p:cNvPr>
          <p:cNvSpPr txBox="1">
            <a:spLocks noGrp="1"/>
          </p:cNvSpPr>
          <p:nvPr>
            <p:ph type="ftr" sz="quarter" idx="3"/>
          </p:nvPr>
        </p:nvSpPr>
        <p:spPr>
          <a:xfrm>
            <a:off x="4843585" y="6470651"/>
            <a:ext cx="5900614" cy="274640"/>
          </a:xfrm>
          <a:prstGeom prst="rect">
            <a:avLst/>
          </a:prstGeom>
          <a:noFill/>
          <a:ln>
            <a:noFill/>
          </a:ln>
        </p:spPr>
        <p:txBody>
          <a:bodyPr vert="horz" wrap="square" lIns="91440" tIns="45720" rIns="91440" bIns="45720" anchor="ctr" anchorCtr="0" compatLnSpc="1">
            <a:noAutofit/>
          </a:bodyPr>
          <a:lstStyle>
            <a:lvl1pPr marL="0" marR="0" lvl="0" indent="0" algn="r" defTabSz="226259" rtl="0" fontAlgn="auto" hangingPunct="1">
              <a:lnSpc>
                <a:spcPct val="100000"/>
              </a:lnSpc>
              <a:spcBef>
                <a:spcPts val="0"/>
              </a:spcBef>
              <a:spcAft>
                <a:spcPts val="0"/>
              </a:spcAft>
              <a:buNone/>
              <a:tabLst/>
              <a:defRPr lang="en-GB" sz="496" b="0" i="0" u="none" strike="noStrike" kern="1200" cap="all" spc="0" baseline="0">
                <a:solidFill>
                  <a:srgbClr val="474233"/>
                </a:solidFill>
                <a:uFillTx/>
                <a:latin typeface="Tw Cen MT Condensed"/>
              </a:defRPr>
            </a:lvl1pPr>
          </a:lstStyle>
          <a:p>
            <a:pPr lvl="0"/>
            <a:endParaRPr lang="en-GB"/>
          </a:p>
        </p:txBody>
      </p:sp>
      <p:sp>
        <p:nvSpPr>
          <p:cNvPr id="6" name="Slide Number Placeholder 5">
            <a:extLst>
              <a:ext uri="{FF2B5EF4-FFF2-40B4-BE49-F238E27FC236}">
                <a16:creationId xmlns:a16="http://schemas.microsoft.com/office/drawing/2014/main" id="{D51DB2C0-F22A-44DD-A7E1-1ADF03CB7420}"/>
              </a:ext>
            </a:extLst>
          </p:cNvPr>
          <p:cNvSpPr txBox="1">
            <a:spLocks noGrp="1"/>
          </p:cNvSpPr>
          <p:nvPr>
            <p:ph type="sldNum" sz="quarter" idx="4"/>
          </p:nvPr>
        </p:nvSpPr>
        <p:spPr>
          <a:xfrm>
            <a:off x="10837990" y="6470651"/>
            <a:ext cx="973013" cy="274640"/>
          </a:xfrm>
          <a:prstGeom prst="rect">
            <a:avLst/>
          </a:prstGeom>
          <a:noFill/>
          <a:ln>
            <a:noFill/>
          </a:ln>
        </p:spPr>
        <p:txBody>
          <a:bodyPr vert="horz" wrap="square" lIns="91440" tIns="45720" rIns="91440" bIns="45720" anchor="ctr" anchorCtr="0" compatLnSpc="1">
            <a:noAutofit/>
          </a:bodyPr>
          <a:lstStyle>
            <a:lvl1pPr marL="0" marR="0" lvl="0" indent="0" algn="l" defTabSz="226259" rtl="0" fontAlgn="auto" hangingPunct="1">
              <a:lnSpc>
                <a:spcPct val="100000"/>
              </a:lnSpc>
              <a:spcBef>
                <a:spcPts val="0"/>
              </a:spcBef>
              <a:spcAft>
                <a:spcPts val="0"/>
              </a:spcAft>
              <a:buNone/>
              <a:tabLst/>
              <a:defRPr lang="en-GB" sz="496" b="0" i="0" u="none" strike="noStrike" kern="1200" cap="none" spc="0" baseline="0">
                <a:solidFill>
                  <a:srgbClr val="474233"/>
                </a:solidFill>
                <a:uFillTx/>
                <a:latin typeface="Tw Cen MT Condensed"/>
              </a:defRPr>
            </a:lvl1pPr>
          </a:lstStyle>
          <a:p>
            <a:pPr lvl="0"/>
            <a:fld id="{916DB13C-8DD7-4BA9-BB28-AED6CE2FC369}" type="slidenum">
              <a:t>‹#›</a:t>
            </a:fld>
            <a:endParaRPr lang="en-GB"/>
          </a:p>
        </p:txBody>
      </p:sp>
      <p:cxnSp>
        <p:nvCxnSpPr>
          <p:cNvPr id="7" name="Straight Connector 6">
            <a:extLst>
              <a:ext uri="{FF2B5EF4-FFF2-40B4-BE49-F238E27FC236}">
                <a16:creationId xmlns:a16="http://schemas.microsoft.com/office/drawing/2014/main" id="{60C07770-F00C-4806-8B76-B1D07E60A28C}"/>
              </a:ext>
            </a:extLst>
          </p:cNvPr>
          <p:cNvCxnSpPr/>
          <p:nvPr/>
        </p:nvCxnSpPr>
        <p:spPr>
          <a:xfrm flipV="1">
            <a:off x="761996" y="827083"/>
            <a:ext cx="0" cy="914400"/>
          </a:xfrm>
          <a:prstGeom prst="straightConnector1">
            <a:avLst/>
          </a:prstGeom>
          <a:noFill/>
          <a:ln w="19046" cap="flat">
            <a:solidFill>
              <a:srgbClr val="9CBEBD"/>
            </a:solidFill>
            <a:prstDash val="solid"/>
            <a:miter/>
          </a:ln>
        </p:spPr>
      </p:cxnSp>
    </p:spTree>
    <p:extLst>
      <p:ext uri="{BB962C8B-B14F-4D97-AF65-F5344CB8AC3E}">
        <p14:creationId xmlns:p14="http://schemas.microsoft.com/office/powerpoint/2010/main" val="2673746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452216" rtl="0" fontAlgn="auto" hangingPunct="0">
        <a:lnSpc>
          <a:spcPct val="80000"/>
        </a:lnSpc>
        <a:spcBef>
          <a:spcPts val="0"/>
        </a:spcBef>
        <a:spcAft>
          <a:spcPts val="0"/>
        </a:spcAft>
        <a:buNone/>
        <a:tabLst/>
        <a:defRPr lang="en-US" sz="2399" b="0" i="0" u="none" strike="noStrike" kern="1200" cap="all" spc="49" baseline="0">
          <a:solidFill>
            <a:srgbClr val="474233"/>
          </a:solidFill>
          <a:uFillTx/>
          <a:latin typeface="Tw Cen MT Condensed"/>
        </a:defRPr>
      </a:lvl1pPr>
    </p:titleStyle>
    <p:bodyStyle>
      <a:lvl1pPr marL="44037" marR="0" lvl="0" indent="-44037" algn="l" defTabSz="452216" rtl="0" fontAlgn="auto" hangingPunct="0">
        <a:lnSpc>
          <a:spcPct val="90000"/>
        </a:lnSpc>
        <a:spcBef>
          <a:spcPts val="595"/>
        </a:spcBef>
        <a:spcAft>
          <a:spcPts val="105"/>
        </a:spcAft>
        <a:buClr>
          <a:srgbClr val="9CBEBD"/>
        </a:buClr>
        <a:buSzPct val="100000"/>
        <a:buFont typeface="Tw Cen MT" pitchFamily="34"/>
        <a:buChar char=" "/>
        <a:tabLst/>
        <a:defRPr lang="en-US" sz="974" b="0" i="0" u="none" strike="noStrike" kern="1200" cap="none" spc="0" baseline="0">
          <a:solidFill>
            <a:srgbClr val="2E2B21"/>
          </a:solidFill>
          <a:uFillTx/>
          <a:latin typeface="Tw Cen MT"/>
        </a:defRPr>
      </a:lvl1pPr>
      <a:lvl2pPr marL="129716" marR="0" lvl="1" indent="-66641" algn="l" defTabSz="452216" rtl="0" fontAlgn="auto" hangingPunct="0">
        <a:lnSpc>
          <a:spcPct val="90000"/>
        </a:lnSpc>
        <a:spcBef>
          <a:spcPts val="105"/>
        </a:spcBef>
        <a:spcAft>
          <a:spcPts val="200"/>
        </a:spcAft>
        <a:buClr>
          <a:srgbClr val="9CBEBD"/>
        </a:buClr>
        <a:buSzPct val="100000"/>
        <a:buFont typeface="Wingdings 3" pitchFamily="18"/>
        <a:buChar char=""/>
        <a:tabLst/>
        <a:defRPr lang="en-US" sz="825" b="0" i="0" u="none" strike="noStrike" kern="1200" cap="none" spc="0" baseline="0">
          <a:solidFill>
            <a:srgbClr val="2E2B21"/>
          </a:solidFill>
          <a:uFillTx/>
          <a:latin typeface="Tw Cen MT"/>
        </a:defRPr>
      </a:lvl2pPr>
      <a:lvl3pPr marL="221348" marR="0" lvl="2" indent="-66641" algn="l" defTabSz="452216" rtl="0" fontAlgn="auto" hangingPunct="0">
        <a:lnSpc>
          <a:spcPct val="90000"/>
        </a:lnSpc>
        <a:spcBef>
          <a:spcPts val="105"/>
        </a:spcBef>
        <a:spcAft>
          <a:spcPts val="200"/>
        </a:spcAft>
        <a:buClr>
          <a:srgbClr val="9CBEBD"/>
        </a:buClr>
        <a:buSzPct val="100000"/>
        <a:buFont typeface="Wingdings 3" pitchFamily="18"/>
        <a:buChar char=""/>
        <a:tabLst/>
        <a:defRPr lang="en-US" sz="600" b="0" i="0" u="none" strike="noStrike" kern="1200" cap="none" spc="0" baseline="0">
          <a:solidFill>
            <a:srgbClr val="2E2B21"/>
          </a:solidFill>
          <a:uFillTx/>
          <a:latin typeface="Tw Cen MT"/>
        </a:defRPr>
      </a:lvl3pPr>
      <a:lvl4pPr marL="293943" marR="0" lvl="3" indent="-66641" algn="l" defTabSz="452216" rtl="0" fontAlgn="auto" hangingPunct="0">
        <a:lnSpc>
          <a:spcPct val="90000"/>
        </a:lnSpc>
        <a:spcBef>
          <a:spcPts val="105"/>
        </a:spcBef>
        <a:spcAft>
          <a:spcPts val="200"/>
        </a:spcAft>
        <a:buClr>
          <a:srgbClr val="9CBEBD"/>
        </a:buClr>
        <a:buSzPct val="100000"/>
        <a:buFont typeface="Wingdings 3" pitchFamily="18"/>
        <a:buChar char=""/>
        <a:tabLst/>
        <a:defRPr lang="en-US" sz="600" b="0" i="0" u="none" strike="noStrike" kern="1200" cap="none" spc="0" baseline="0">
          <a:solidFill>
            <a:srgbClr val="2E2B21"/>
          </a:solidFill>
          <a:uFillTx/>
          <a:latin typeface="Tw Cen MT"/>
        </a:defRPr>
      </a:lvl4pPr>
      <a:lvl5pPr marL="383197" marR="0" lvl="4" indent="-66641" algn="l" defTabSz="452216" rtl="0" fontAlgn="auto" hangingPunct="0">
        <a:lnSpc>
          <a:spcPct val="90000"/>
        </a:lnSpc>
        <a:spcBef>
          <a:spcPts val="105"/>
        </a:spcBef>
        <a:spcAft>
          <a:spcPts val="200"/>
        </a:spcAft>
        <a:buClr>
          <a:srgbClr val="9CBEBD"/>
        </a:buClr>
        <a:buSzPct val="100000"/>
        <a:buFont typeface="Wingdings 3" pitchFamily="18"/>
        <a:buChar char=""/>
        <a:tabLst/>
        <a:defRPr lang="en-US" sz="600" b="0" i="0" u="none" strike="noStrike" kern="1200" cap="none" spc="0" baseline="0">
          <a:solidFill>
            <a:srgbClr val="2E2B21"/>
          </a:solidFill>
          <a:uFillTx/>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els.open.ac.uk/research/areas/carers" TargetMode="External"/><Relationship Id="rId4" Type="http://schemas.openxmlformats.org/officeDocument/2006/relationships/hyperlink" Target="https://www.open.ac.uk/people/jv259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pen.ac.uk/people/jv2595" TargetMode="External"/><Relationship Id="rId2" Type="http://schemas.openxmlformats.org/officeDocument/2006/relationships/hyperlink" Target="mailto:jitka.vseteckova@open.ac.u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thebms.org.uk/" TargetMode="External"/><Relationship Id="rId3" Type="http://schemas.openxmlformats.org/officeDocument/2006/relationships/hyperlink" Target="https://www.nice.org.uk/guidance/NG23" TargetMode="External"/><Relationship Id="rId7" Type="http://schemas.openxmlformats.org/officeDocument/2006/relationships/hyperlink" Target="https://henpicked.net/menopause-hub/" TargetMode="External"/><Relationship Id="rId2" Type="http://schemas.openxmlformats.org/officeDocument/2006/relationships/hyperlink" Target="https://www.imsociety.org/education/world-menopause-day/" TargetMode="External"/><Relationship Id="rId1" Type="http://schemas.openxmlformats.org/officeDocument/2006/relationships/slideLayout" Target="../slideLayouts/slideLayout2.xml"/><Relationship Id="rId6" Type="http://schemas.openxmlformats.org/officeDocument/2006/relationships/hyperlink" Target="https://www.menopausematters.co.uk/" TargetMode="External"/><Relationship Id="rId5" Type="http://schemas.openxmlformats.org/officeDocument/2006/relationships/hyperlink" Target="https://www.menopausedoctor.co.uk/" TargetMode="External"/><Relationship Id="rId4" Type="http://schemas.openxmlformats.org/officeDocument/2006/relationships/hyperlink" Target="https://www.pausitivity.co.uk/" TargetMode="External"/><Relationship Id="rId9" Type="http://schemas.openxmlformats.org/officeDocument/2006/relationships/hyperlink" Target="https://www.nhs.uk/conditions/male-menopause/"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5WGfWrQr1AU" TargetMode="External"/><Relationship Id="rId3" Type="http://schemas.openxmlformats.org/officeDocument/2006/relationships/hyperlink" Target="https://youtu.be/0QHAS88C-LU" TargetMode="External"/><Relationship Id="rId7" Type="http://schemas.openxmlformats.org/officeDocument/2006/relationships/hyperlink" Target="https://www.youtube.com/watch?v=M59FvUrqKH8" TargetMode="External"/><Relationship Id="rId2" Type="http://schemas.openxmlformats.org/officeDocument/2006/relationships/hyperlink" Target="https://theretirementcafe.co.uk/077-dr-jitka/" TargetMode="External"/><Relationship Id="rId1" Type="http://schemas.openxmlformats.org/officeDocument/2006/relationships/slideLayout" Target="../slideLayouts/slideLayout13.xml"/><Relationship Id="rId6" Type="http://schemas.openxmlformats.org/officeDocument/2006/relationships/hyperlink" Target="https://www.youtube.com/watch?v=965w7K8XPdo" TargetMode="External"/><Relationship Id="rId5" Type="http://schemas.openxmlformats.org/officeDocument/2006/relationships/hyperlink" Target="https://www.youtube.com/watch?v=dq5OXEBk3CA&amp;feature=youtu.be" TargetMode="External"/><Relationship Id="rId10" Type="http://schemas.openxmlformats.org/officeDocument/2006/relationships/hyperlink" Target="https://www.youtube.com/playlist?list=PLyDv-iwd8UZkub6qyDduaixKj1ySfKcUk" TargetMode="External"/><Relationship Id="rId4" Type="http://schemas.openxmlformats.org/officeDocument/2006/relationships/hyperlink" Target="https://youtu.be/vE6J9J_ovOM" TargetMode="External"/><Relationship Id="rId9" Type="http://schemas.openxmlformats.org/officeDocument/2006/relationships/hyperlink" Target="https://www.open.edu/openlearn/health-sports-psychology/mental-health/engaging-our-environment-what-are-the-benefi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open.edu/openlearn/health-sports-psychology/mental-health/5-reasons-why-exercising-outdoors-great-people-who-have-dementia" TargetMode="External"/><Relationship Id="rId7" Type="http://schemas.openxmlformats.org/officeDocument/2006/relationships/hyperlink" Target="https://www.open.edu/openlearn/health-sports-psychology/health/ageing-well-public-talk-series-plan-2020/2021" TargetMode="External"/><Relationship Id="rId2" Type="http://schemas.openxmlformats.org/officeDocument/2006/relationships/hyperlink" Target="https://www.open.edu/openlearn/health-sports-psychology/health/the-ageing-well-public-talks" TargetMode="External"/><Relationship Id="rId1" Type="http://schemas.openxmlformats.org/officeDocument/2006/relationships/slideLayout" Target="../slideLayouts/slideLayout13.xml"/><Relationship Id="rId6" Type="http://schemas.openxmlformats.org/officeDocument/2006/relationships/hyperlink" Target="https://www.open.edu/openlearn/health-sports-psychology/health/the-ageing-brain-use-it-or-lose-it" TargetMode="External"/><Relationship Id="rId5" Type="http://schemas.openxmlformats.org/officeDocument/2006/relationships/hyperlink" Target="https://www.open.edu/openlearn/health-sports-psychology/mental-health/five-pillars-ageing-well" TargetMode="External"/><Relationship Id="rId4" Type="http://schemas.openxmlformats.org/officeDocument/2006/relationships/hyperlink" Target="https://www.open.edu/openlearn/health-sports-psychology/mental-health/depression-mood-and-exercise?in_menu=622279"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open.edu/openlearn/health-sports-psychology/mental-health/the-benefits-mindfulness-and-five-common-myths-surrounding-it" TargetMode="External"/><Relationship Id="rId7" Type="http://schemas.openxmlformats.org/officeDocument/2006/relationships/hyperlink" Target="https://www.open.edu/openlearn/health-sports-psychology/health/advance-care-planning-acp-discuss-decide-document-and-share" TargetMode="External"/><Relationship Id="rId2" Type="http://schemas.openxmlformats.org/officeDocument/2006/relationships/hyperlink" Target="https://www.open.edu/openlearn/health-sports-psychology/health/the-impact-walking-and-socialising-through-5-ways-cafe-on-people-living-dementia-and-their-carers" TargetMode="External"/><Relationship Id="rId1" Type="http://schemas.openxmlformats.org/officeDocument/2006/relationships/slideLayout" Target="../slideLayouts/slideLayout13.xml"/><Relationship Id="rId6" Type="http://schemas.openxmlformats.org/officeDocument/2006/relationships/hyperlink" Target="https://www.open.edu/openlearn/health-sports-psychology/mental-health/the-benefits-outdoor-green-and-blue-spaces" TargetMode="External"/><Relationship Id="rId5" Type="http://schemas.openxmlformats.org/officeDocument/2006/relationships/hyperlink" Target="https://www.open.edu/openlearn/health-sports-psychology/health/what-happens-our-brain-we-age-and-how-can-we-stop-the-decline" TargetMode="External"/><Relationship Id="rId4" Type="http://schemas.openxmlformats.org/officeDocument/2006/relationships/hyperlink" Target="https://www.open.edu/openlearn/health-sports-psychology/mental-health/outdoor-therapy-the-benefits-walking-and-talkin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open.edu/openlearn/health-sports-psychology/mental-health/five-pillars-ageing-well#:~:text=Following%20are%20the%20main%20Five,physical%2C%20social%20and%20cognitive%20stimul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ur01.safelinks.protection.outlook.com/?url=https%3A%2F%2Fwww.open.edu%2Fopenlearn%2Fhealth-sports-psychology%2Fmedicines-and-personalisation&amp;data=05%7C01%7Cjitka.vseteckova%40open.ac.uk%7Cbe6cbc035bb6408873ff08daa1fa131a%7C0e2ed45596af4100bed3a8e5fd981685%7C0%7C0%7C638000392667184969%7CUnknown%7CTWFpbGZsb3d8eyJWIjoiMC4wLjAwMDAiLCJQIjoiV2luMzIiLCJBTiI6Ik1haWwiLCJXVCI6Mn0%3D%7C3000%7C%7C%7C&amp;sdata=HDa9yfrd2b3%2FvYkrUIpiqvyv6czrJR0IsbcLlpzTyjE%3D&amp;reserved=0" TargetMode="External"/><Relationship Id="rId3" Type="http://schemas.openxmlformats.org/officeDocument/2006/relationships/hyperlink" Target="https://www.open.edu/openlearn/health-sports-psychology/social-care-social-work/keep-me-walking-people-living-dementia-and-outdoor-environments" TargetMode="External"/><Relationship Id="rId7" Type="http://schemas.openxmlformats.org/officeDocument/2006/relationships/hyperlink" Target="https://www.open.edu/openlearn/health-sports-psychology/sense-self-during-ageing-how-mindfulness-and-nature-can-help" TargetMode="External"/><Relationship Id="rId2" Type="http://schemas.openxmlformats.org/officeDocument/2006/relationships/hyperlink" Target="https://www.open.edu/openlearn/health-sports-psychology/health/ageing-well-public-talk-series-plan-2020/2021" TargetMode="External"/><Relationship Id="rId1" Type="http://schemas.openxmlformats.org/officeDocument/2006/relationships/slideLayout" Target="../slideLayouts/slideLayout13.xml"/><Relationship Id="rId6" Type="http://schemas.openxmlformats.org/officeDocument/2006/relationships/hyperlink" Target="https://www.open.edu/openlearn/health-sports-psychology/pharmacotherapy-while-ageing" TargetMode="External"/><Relationship Id="rId5" Type="http://schemas.openxmlformats.org/officeDocument/2006/relationships/hyperlink" Target="https://www.open.edu/openlearn/health-sports-psychology/mental-health/engaging-our-environment-what-are-the-benefits" TargetMode="External"/><Relationship Id="rId10" Type="http://schemas.openxmlformats.org/officeDocument/2006/relationships/hyperlink" Target="https://www.open.edu/openlearn/health-sports-psychology/health/valuing-death" TargetMode="External"/><Relationship Id="rId4" Type="http://schemas.openxmlformats.org/officeDocument/2006/relationships/hyperlink" Target="https://www.open.edu/openlearn/health-sports-psychology/mental-health/what-do-we-need-know-about-our-memory" TargetMode="External"/><Relationship Id="rId9" Type="http://schemas.openxmlformats.org/officeDocument/2006/relationships/hyperlink" Target="https://www.open.edu/openlearn/course/view.php?id=14617"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open.edu/openlearn/health-sports-psychology/social-care-social-work/older-carers-covid-19-and-physical-activity" TargetMode="External"/><Relationship Id="rId3" Type="http://schemas.openxmlformats.org/officeDocument/2006/relationships/hyperlink" Target="https://youtu.be/LU4pXFgcGos" TargetMode="External"/><Relationship Id="rId7" Type="http://schemas.openxmlformats.org/officeDocument/2006/relationships/hyperlink" Target="http://www.open.edu/openlearn/health-sports-psychology/social-care-social-work/young-carerscovid-19-and-physical-activity" TargetMode="External"/><Relationship Id="rId2" Type="http://schemas.openxmlformats.org/officeDocument/2006/relationships/hyperlink" Target="https://www.open.edu/openlearn/health-sports-psychology/how-age-well-while-self-isolating" TargetMode="External"/><Relationship Id="rId1" Type="http://schemas.openxmlformats.org/officeDocument/2006/relationships/slideLayout" Target="../slideLayouts/slideLayout13.xml"/><Relationship Id="rId6" Type="http://schemas.openxmlformats.org/officeDocument/2006/relationships/hyperlink" Target="https://www.open.edu/openlearn/health-sports-psychology/social-care-social-work/how-can-adult-carers-get-the-best-support-during-covid-19-pandemic-and-beyond" TargetMode="External"/><Relationship Id="rId5" Type="http://schemas.openxmlformats.org/officeDocument/2006/relationships/hyperlink" Target="https://www.open.edu/openlearn/health-sports-psychology/social-care-social-work/the-effects-self-isolation-and-lack-physical-activity-on-carers" TargetMode="External"/><Relationship Id="rId4" Type="http://schemas.openxmlformats.org/officeDocument/2006/relationships/hyperlink" Target="https://youtu.be/M9yUC-MUugA" TargetMode="External"/><Relationship Id="rId9" Type="http://schemas.openxmlformats.org/officeDocument/2006/relationships/hyperlink" Target="https://www.open.edu/openlearn/health-sports-psychology/health/how-can-acceptance-and-commitment-therapy-help-carers-challenging-times-such-the-covid-19-pandemic"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rdo.open.ac.uk/collections/Ageing_Well_Public_Talks_2021-22/5493216" TargetMode="External"/><Relationship Id="rId7" Type="http://schemas.openxmlformats.org/officeDocument/2006/relationships/hyperlink" Target="https://selsdotlife.wordpress.com/2020/04/01/home-exercises-for-older-adults-no-equipment-no-problem/" TargetMode="External"/><Relationship Id="rId2" Type="http://schemas.openxmlformats.org/officeDocument/2006/relationships/hyperlink" Target="https://ordo.open.ac.uk/collections/Ageing_Well_Public_Talks_2022-23/5982802" TargetMode="External"/><Relationship Id="rId1" Type="http://schemas.openxmlformats.org/officeDocument/2006/relationships/slideLayout" Target="../slideLayouts/slideLayout13.xml"/><Relationship Id="rId6" Type="http://schemas.openxmlformats.org/officeDocument/2006/relationships/hyperlink" Target="https://www.open.edu/openlearncreate/course/view.php?id=5016" TargetMode="External"/><Relationship Id="rId5" Type="http://schemas.openxmlformats.org/officeDocument/2006/relationships/hyperlink" Target="https://doi.org/10.21954/ou.rd.c.4716437.v1" TargetMode="External"/><Relationship Id="rId4" Type="http://schemas.openxmlformats.org/officeDocument/2006/relationships/hyperlink" Target="https://ordo.open.ac.uk/collections/Ageing_Well_Public_Talks_2020-21/5122166"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hyperlink" Target="https://ordo.open.ac.uk/collections/Ageing_Well_Public_Talks_2020-21/5122166" TargetMode="External"/><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s://ordo.open.ac.uk/collections/Ageing_Well_Public_Talks_2021-22/5493216"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5" Type="http://schemas.openxmlformats.org/officeDocument/2006/relationships/image" Target="../media/image27.png"/><Relationship Id="rId10" Type="http://schemas.openxmlformats.org/officeDocument/2006/relationships/image" Target="../media/image2.png"/><Relationship Id="rId4" Type="http://schemas.openxmlformats.org/officeDocument/2006/relationships/image" Target="../media/image17.jpeg"/><Relationship Id="rId9" Type="http://schemas.openxmlformats.org/officeDocument/2006/relationships/image" Target="../media/image22.emf"/><Relationship Id="rId14" Type="http://schemas.openxmlformats.org/officeDocument/2006/relationships/image" Target="../media/image26.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els.open.ac.uk/research/projects/ageing-well-public-talks" TargetMode="External"/><Relationship Id="rId2" Type="http://schemas.openxmlformats.org/officeDocument/2006/relationships/hyperlink" Target="https://ordo.open.ac.uk/collections/Ageing_Well_Public_Talks_2022-23/59828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C61E-2DDD-4590-AA5C-DC5857331449}"/>
              </a:ext>
            </a:extLst>
          </p:cNvPr>
          <p:cNvSpPr txBox="1">
            <a:spLocks noGrp="1"/>
          </p:cNvSpPr>
          <p:nvPr>
            <p:ph type="ctrTitle"/>
          </p:nvPr>
        </p:nvSpPr>
        <p:spPr>
          <a:xfrm>
            <a:off x="6096000" y="1233293"/>
            <a:ext cx="5836444" cy="3548413"/>
          </a:xfrm>
        </p:spPr>
        <p:txBody>
          <a:bodyPr/>
          <a:lstStyle/>
          <a:p>
            <a:pPr lvl="0"/>
            <a:r>
              <a:rPr lang="en-GB" sz="5400" b="1" dirty="0">
                <a:solidFill>
                  <a:srgbClr val="203864"/>
                </a:solidFill>
              </a:rPr>
              <a:t>Ageing Well Public Talk Series</a:t>
            </a:r>
            <a:br>
              <a:rPr lang="en-GB" sz="5400" b="1" dirty="0">
                <a:solidFill>
                  <a:srgbClr val="203864"/>
                </a:solidFill>
              </a:rPr>
            </a:br>
            <a:endParaRPr lang="en-GB" sz="5400" b="1" dirty="0">
              <a:solidFill>
                <a:srgbClr val="203864"/>
              </a:solidFill>
            </a:endParaRPr>
          </a:p>
        </p:txBody>
      </p:sp>
      <p:sp>
        <p:nvSpPr>
          <p:cNvPr id="3" name="Subtitle 2">
            <a:extLst>
              <a:ext uri="{FF2B5EF4-FFF2-40B4-BE49-F238E27FC236}">
                <a16:creationId xmlns:a16="http://schemas.microsoft.com/office/drawing/2014/main" id="{F9A22E7E-952F-43A0-8328-06D8D0AE9176}"/>
              </a:ext>
            </a:extLst>
          </p:cNvPr>
          <p:cNvSpPr txBox="1">
            <a:spLocks noGrp="1"/>
          </p:cNvSpPr>
          <p:nvPr>
            <p:ph type="subTitle" idx="1"/>
          </p:nvPr>
        </p:nvSpPr>
        <p:spPr>
          <a:xfrm>
            <a:off x="4959559" y="4983480"/>
            <a:ext cx="7232437" cy="1688659"/>
          </a:xfrm>
        </p:spPr>
        <p:txBody>
          <a:bodyPr/>
          <a:lstStyle/>
          <a:p>
            <a:pPr lvl="0" fontAlgn="ctr">
              <a:lnSpc>
                <a:spcPct val="60000"/>
              </a:lnSpc>
              <a:spcBef>
                <a:spcPts val="0"/>
              </a:spcBef>
            </a:pPr>
            <a:endParaRPr lang="en-GB" sz="2000" b="1" dirty="0">
              <a:solidFill>
                <a:srgbClr val="203864"/>
              </a:solidFill>
            </a:endParaRPr>
          </a:p>
          <a:p>
            <a:pPr lvl="0">
              <a:lnSpc>
                <a:spcPct val="60000"/>
              </a:lnSpc>
            </a:pPr>
            <a:endParaRPr lang="en-GB" sz="2000" dirty="0"/>
          </a:p>
        </p:txBody>
      </p:sp>
      <p:pic>
        <p:nvPicPr>
          <p:cNvPr id="4" name="Picture 3">
            <a:extLst>
              <a:ext uri="{FF2B5EF4-FFF2-40B4-BE49-F238E27FC236}">
                <a16:creationId xmlns:a16="http://schemas.microsoft.com/office/drawing/2014/main" id="{53F25BA9-B87D-4604-9EB9-3B219400C9A4}"/>
              </a:ext>
            </a:extLst>
          </p:cNvPr>
          <p:cNvPicPr>
            <a:picLocks noChangeAspect="1"/>
          </p:cNvPicPr>
          <p:nvPr/>
        </p:nvPicPr>
        <p:blipFill>
          <a:blip r:embed="rId2"/>
          <a:stretch>
            <a:fillRect/>
          </a:stretch>
        </p:blipFill>
        <p:spPr>
          <a:xfrm>
            <a:off x="0" y="0"/>
            <a:ext cx="5577840" cy="6858000"/>
          </a:xfrm>
          <a:prstGeom prst="rect">
            <a:avLst/>
          </a:prstGeom>
          <a:noFill/>
          <a:ln>
            <a:noFill/>
          </a:ln>
        </p:spPr>
      </p:pic>
      <p:pic>
        <p:nvPicPr>
          <p:cNvPr id="5" name="Picture 4">
            <a:extLst>
              <a:ext uri="{FF2B5EF4-FFF2-40B4-BE49-F238E27FC236}">
                <a16:creationId xmlns:a16="http://schemas.microsoft.com/office/drawing/2014/main" id="{FCEF2F52-9A04-4976-96C9-6B0DAD5E2BE8}"/>
              </a:ext>
            </a:extLst>
          </p:cNvPr>
          <p:cNvPicPr>
            <a:picLocks noChangeAspect="1"/>
          </p:cNvPicPr>
          <p:nvPr/>
        </p:nvPicPr>
        <p:blipFill>
          <a:blip r:embed="rId3"/>
          <a:stretch>
            <a:fillRect/>
          </a:stretch>
        </p:blipFill>
        <p:spPr>
          <a:xfrm>
            <a:off x="10134600" y="377820"/>
            <a:ext cx="1797844" cy="1275139"/>
          </a:xfrm>
          <a:prstGeom prst="rect">
            <a:avLst/>
          </a:prstGeom>
          <a:noFill/>
          <a:ln>
            <a:noFill/>
          </a:ln>
        </p:spPr>
      </p:pic>
      <p:sp>
        <p:nvSpPr>
          <p:cNvPr id="7" name="TextBox 6">
            <a:extLst>
              <a:ext uri="{FF2B5EF4-FFF2-40B4-BE49-F238E27FC236}">
                <a16:creationId xmlns:a16="http://schemas.microsoft.com/office/drawing/2014/main" id="{1BFE7409-F1F2-08D0-3F1C-7E6FA8D81F70}"/>
              </a:ext>
            </a:extLst>
          </p:cNvPr>
          <p:cNvSpPr txBox="1"/>
          <p:nvPr/>
        </p:nvSpPr>
        <p:spPr>
          <a:xfrm>
            <a:off x="6614162" y="4848964"/>
            <a:ext cx="6161314" cy="1631216"/>
          </a:xfrm>
          <a:prstGeom prst="rect">
            <a:avLst/>
          </a:prstGeom>
          <a:noFill/>
        </p:spPr>
        <p:txBody>
          <a:bodyPr wrap="square">
            <a:spAutoFit/>
          </a:bodyPr>
          <a:lstStyle/>
          <a:p>
            <a:r>
              <a:rPr kumimoji="0" lang="en-US" sz="2000" b="1" i="0" u="sng" strike="noStrike" kern="1200" cap="none" spc="0" normalizeH="0" baseline="0" noProof="0" dirty="0">
                <a:ln>
                  <a:noFill/>
                </a:ln>
                <a:solidFill>
                  <a:srgbClr val="000000"/>
                </a:solidFill>
                <a:effectLst/>
                <a:uLnTx/>
                <a:uFillTx/>
                <a:latin typeface="Calibri" panose="020F0502020204030204"/>
                <a:ea typeface="+mj-ea"/>
                <a:cs typeface="+mj-cs"/>
                <a:hlinkClick r:id="rId4"/>
              </a:rPr>
              <a:t>Jitka Vseteckova, PhD, D.Prof., SFHEA</a:t>
            </a:r>
            <a:br>
              <a:rPr kumimoji="0" lang="en-US" sz="2000" b="1" i="0" u="sng" strike="noStrike" kern="1200" cap="none" spc="0" normalizeH="0" baseline="0" noProof="0" dirty="0">
                <a:ln>
                  <a:noFill/>
                </a:ln>
                <a:solidFill>
                  <a:srgbClr val="000000"/>
                </a:solidFill>
                <a:effectLst/>
                <a:uLnTx/>
                <a:uFillTx/>
                <a:latin typeface="Calibri" panose="020F0502020204030204"/>
                <a:ea typeface="+mj-ea"/>
                <a:cs typeface="+mj-cs"/>
              </a:rPr>
            </a:b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 </a:t>
            </a:r>
            <a:b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b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Knowledge Exchange and Enterprise Lead (HWSC), Deputy Chair </a:t>
            </a:r>
            <a:r>
              <a:rPr kumimoji="0" lang="en-US" sz="2000" b="1" i="0" u="sng" strike="noStrike" kern="1200" cap="none" spc="0" normalizeH="0" baseline="0" noProof="0" dirty="0">
                <a:ln>
                  <a:noFill/>
                </a:ln>
                <a:solidFill>
                  <a:srgbClr val="000000"/>
                </a:solidFill>
                <a:effectLst/>
                <a:uLnTx/>
                <a:uFillTx/>
                <a:latin typeface="Calibri" panose="020F0502020204030204"/>
                <a:ea typeface="+mj-ea"/>
                <a:cs typeface="+mj-cs"/>
                <a:hlinkClick r:id="rId5"/>
              </a:rPr>
              <a:t>Carers Research Group OU</a:t>
            </a: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 </a:t>
            </a:r>
            <a:b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b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Associate Editor BMC </a:t>
            </a: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(Springer Nature)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5DD3-4002-4A48-8905-C022E1BF8DFF}"/>
              </a:ext>
            </a:extLst>
          </p:cNvPr>
          <p:cNvSpPr txBox="1">
            <a:spLocks noGrp="1"/>
          </p:cNvSpPr>
          <p:nvPr>
            <p:ph type="title"/>
          </p:nvPr>
        </p:nvSpPr>
        <p:spPr/>
        <p:txBody>
          <a:bodyPr/>
          <a:lstStyle/>
          <a:p>
            <a:pPr lvl="0"/>
            <a:r>
              <a:rPr lang="en-GB" b="1" dirty="0">
                <a:solidFill>
                  <a:srgbClr val="203864"/>
                </a:solidFill>
              </a:rPr>
              <a:t>Ageing &amp; Epidemiology – basic facts</a:t>
            </a:r>
          </a:p>
        </p:txBody>
      </p:sp>
      <p:sp>
        <p:nvSpPr>
          <p:cNvPr id="3" name="Content Placeholder 2">
            <a:extLst>
              <a:ext uri="{FF2B5EF4-FFF2-40B4-BE49-F238E27FC236}">
                <a16:creationId xmlns:a16="http://schemas.microsoft.com/office/drawing/2014/main" id="{619EDEC4-760C-4635-9F7D-3439E5A03174}"/>
              </a:ext>
            </a:extLst>
          </p:cNvPr>
          <p:cNvSpPr txBox="1">
            <a:spLocks noGrp="1"/>
          </p:cNvSpPr>
          <p:nvPr>
            <p:ph idx="1"/>
          </p:nvPr>
        </p:nvSpPr>
        <p:spPr>
          <a:xfrm>
            <a:off x="396813" y="2329132"/>
            <a:ext cx="10956980" cy="4106177"/>
          </a:xfrm>
        </p:spPr>
        <p:txBody>
          <a:bodyPr/>
          <a:lstStyle/>
          <a:p>
            <a:pPr lvl="0"/>
            <a:endParaRPr lang="en-GB" dirty="0"/>
          </a:p>
          <a:p>
            <a:pPr lvl="0"/>
            <a:r>
              <a:rPr lang="en-GB" sz="2400" dirty="0"/>
              <a:t>Ageing processes bring a decline in physical and cognitive domain. This decline proceeds at variable speed for different organs and different individuals. This is why the </a:t>
            </a:r>
            <a:r>
              <a:rPr lang="en-GB" sz="2400" b="1" dirty="0">
                <a:solidFill>
                  <a:srgbClr val="203864"/>
                </a:solidFill>
              </a:rPr>
              <a:t>ageing</a:t>
            </a:r>
            <a:r>
              <a:rPr lang="en-GB" sz="2400" dirty="0"/>
              <a:t> in general </a:t>
            </a:r>
            <a:r>
              <a:rPr lang="en-GB" sz="2400" b="1" dirty="0">
                <a:solidFill>
                  <a:srgbClr val="203864"/>
                </a:solidFill>
              </a:rPr>
              <a:t>is so difficult to predict</a:t>
            </a:r>
            <a:r>
              <a:rPr lang="en-GB" sz="2400" dirty="0"/>
              <a:t>.</a:t>
            </a:r>
          </a:p>
          <a:p>
            <a:pPr lvl="0"/>
            <a:endParaRPr lang="en-GB" sz="2400" dirty="0"/>
          </a:p>
          <a:p>
            <a:r>
              <a:rPr lang="en-GB" sz="2400" dirty="0"/>
              <a:t>There are some </a:t>
            </a:r>
            <a:r>
              <a:rPr lang="en-GB" sz="2400" b="1" dirty="0">
                <a:solidFill>
                  <a:srgbClr val="203864"/>
                </a:solidFill>
              </a:rPr>
              <a:t>genetic</a:t>
            </a:r>
            <a:r>
              <a:rPr lang="en-GB" sz="2400" dirty="0"/>
              <a:t> predispositions that may slightly speed up or slow down the ageing processes or show us what we need to be aware of in terms of age related conditions in our predecessors. </a:t>
            </a:r>
          </a:p>
          <a:p>
            <a:pPr lvl="0"/>
            <a:endParaRPr lang="en-GB" dirty="0"/>
          </a:p>
          <a:p>
            <a:pPr lvl="0"/>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1373C16-1FE2-456D-81F2-DBD6DA3B933C}"/>
              </a:ext>
            </a:extLst>
          </p:cNvPr>
          <p:cNvSpPr txBox="1">
            <a:spLocks noGrp="1"/>
          </p:cNvSpPr>
          <p:nvPr>
            <p:ph idx="1"/>
          </p:nvPr>
        </p:nvSpPr>
        <p:spPr>
          <a:xfrm>
            <a:off x="345057" y="1360714"/>
            <a:ext cx="11524887" cy="5298878"/>
          </a:xfrm>
        </p:spPr>
        <p:txBody>
          <a:bodyPr/>
          <a:lstStyle/>
          <a:p>
            <a:pPr lvl="0"/>
            <a:endParaRPr lang="en-GB" dirty="0"/>
          </a:p>
          <a:p>
            <a:pPr lvl="0"/>
            <a:endParaRPr lang="en-GB" dirty="0"/>
          </a:p>
          <a:p>
            <a:pPr lvl="0"/>
            <a:endParaRPr lang="en-GB" dirty="0"/>
          </a:p>
          <a:p>
            <a:pPr lvl="0"/>
            <a:r>
              <a:rPr lang="en-GB" sz="2400" dirty="0"/>
              <a:t>However, the </a:t>
            </a:r>
            <a:r>
              <a:rPr lang="en-GB" sz="2400" b="1" dirty="0">
                <a:solidFill>
                  <a:srgbClr val="203864"/>
                </a:solidFill>
              </a:rPr>
              <a:t>genetic predisposition does not affect 100% of how our ageing might look like especially if we decide to help it. </a:t>
            </a:r>
          </a:p>
          <a:p>
            <a:pPr lvl="0"/>
            <a:endParaRPr lang="en-GB" sz="2400" dirty="0"/>
          </a:p>
          <a:p>
            <a:pPr lvl="0"/>
            <a:r>
              <a:rPr lang="en-GB" sz="2400" b="1" dirty="0">
                <a:solidFill>
                  <a:srgbClr val="203864"/>
                </a:solidFill>
              </a:rPr>
              <a:t>Ageing is a process </a:t>
            </a:r>
            <a:r>
              <a:rPr lang="en-GB" sz="2400" dirty="0"/>
              <a:t>and this process </a:t>
            </a:r>
            <a:r>
              <a:rPr lang="en-GB" sz="2400" b="1" dirty="0">
                <a:solidFill>
                  <a:srgbClr val="203864"/>
                </a:solidFill>
              </a:rPr>
              <a:t>starts when we are born</a:t>
            </a:r>
            <a:r>
              <a:rPr lang="en-GB" sz="2400" dirty="0"/>
              <a:t>, therefore ageing does not affect us only from 60 or 65 years onwards (although most often discussed age cut off when it comes to ageing – just manifesting faster)</a:t>
            </a:r>
          </a:p>
          <a:p>
            <a:pPr lvl="0"/>
            <a:endParaRPr lang="en-GB" dirty="0"/>
          </a:p>
          <a:p>
            <a:r>
              <a:rPr lang="en-GB" sz="2400" b="1" dirty="0">
                <a:solidFill>
                  <a:srgbClr val="203864"/>
                </a:solidFill>
              </a:rPr>
              <a:t>Ageing well </a:t>
            </a:r>
            <a:r>
              <a:rPr lang="en-GB" sz="2400" dirty="0"/>
              <a:t>has become increasingly important also because we live older for longer</a:t>
            </a:r>
          </a:p>
          <a:p>
            <a:pPr lvl="0"/>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E964A90-0F1C-4EE8-A70A-57FFBBC09F49}"/>
              </a:ext>
            </a:extLst>
          </p:cNvPr>
          <p:cNvSpPr txBox="1">
            <a:spLocks noGrp="1"/>
          </p:cNvSpPr>
          <p:nvPr>
            <p:ph idx="1"/>
          </p:nvPr>
        </p:nvSpPr>
        <p:spPr>
          <a:xfrm>
            <a:off x="229772" y="628243"/>
            <a:ext cx="11732455" cy="5601513"/>
          </a:xfrm>
        </p:spPr>
        <p:txBody>
          <a:bodyPr/>
          <a:lstStyle/>
          <a:p>
            <a:pPr lvl="0">
              <a:lnSpc>
                <a:spcPct val="70000"/>
              </a:lnSpc>
            </a:pPr>
            <a:endParaRPr lang="en-GB" sz="2600" dirty="0"/>
          </a:p>
          <a:p>
            <a:pPr lvl="0">
              <a:lnSpc>
                <a:spcPct val="100000"/>
              </a:lnSpc>
            </a:pPr>
            <a:endParaRPr lang="en-GB" sz="2400" dirty="0"/>
          </a:p>
          <a:p>
            <a:pPr lvl="0">
              <a:lnSpc>
                <a:spcPct val="100000"/>
              </a:lnSpc>
            </a:pPr>
            <a:r>
              <a:rPr lang="en-GB" sz="2400" dirty="0"/>
              <a:t>The  majority of epidemiologic studies have found </a:t>
            </a:r>
            <a:r>
              <a:rPr lang="en-GB" sz="2400" b="1" dirty="0">
                <a:solidFill>
                  <a:srgbClr val="203864"/>
                </a:solidFill>
              </a:rPr>
              <a:t>slower</a:t>
            </a:r>
            <a:r>
              <a:rPr lang="en-GB" sz="2400" dirty="0"/>
              <a:t> rates of </a:t>
            </a:r>
            <a:r>
              <a:rPr lang="en-GB" sz="2400" b="1" dirty="0">
                <a:solidFill>
                  <a:srgbClr val="203864"/>
                </a:solidFill>
              </a:rPr>
              <a:t>cognitive and physical decline </a:t>
            </a:r>
            <a:r>
              <a:rPr lang="en-GB" sz="2400" dirty="0"/>
              <a:t>among those who routinely engage in </a:t>
            </a:r>
            <a:r>
              <a:rPr lang="en-GB" sz="2400" b="1" dirty="0">
                <a:solidFill>
                  <a:srgbClr val="203864"/>
                </a:solidFill>
              </a:rPr>
              <a:t>more cognitively and or physically demanding tasks </a:t>
            </a:r>
            <a:r>
              <a:rPr lang="en-GB" sz="2400" dirty="0"/>
              <a:t>compared to those with a more mentally and physically sedentary lifestyles.</a:t>
            </a:r>
          </a:p>
          <a:p>
            <a:pPr lvl="0">
              <a:lnSpc>
                <a:spcPct val="100000"/>
              </a:lnSpc>
            </a:pPr>
            <a:endParaRPr lang="en-GB" sz="2400" dirty="0"/>
          </a:p>
          <a:p>
            <a:pPr lvl="0">
              <a:lnSpc>
                <a:spcPct val="100000"/>
              </a:lnSpc>
            </a:pPr>
            <a:r>
              <a:rPr lang="en-GB" sz="2400" b="1" dirty="0">
                <a:solidFill>
                  <a:srgbClr val="203864"/>
                </a:solidFill>
              </a:rPr>
              <a:t>Nutrition, hydration, physical, social &amp; cognitive stimulation (includes learning) – five pillars of ageing well</a:t>
            </a:r>
          </a:p>
          <a:p>
            <a:pPr lvl="0">
              <a:lnSpc>
                <a:spcPct val="100000"/>
              </a:lnSpc>
            </a:pPr>
            <a:endParaRPr lang="en-GB" sz="2400" b="1" dirty="0">
              <a:solidFill>
                <a:srgbClr val="203864"/>
              </a:solidFill>
            </a:endParaRPr>
          </a:p>
          <a:p>
            <a:pPr lvl="0">
              <a:lnSpc>
                <a:spcPct val="100000"/>
              </a:lnSpc>
            </a:pPr>
            <a:r>
              <a:rPr lang="en-GB" sz="2400" b="1" dirty="0">
                <a:solidFill>
                  <a:srgbClr val="203864"/>
                </a:solidFill>
              </a:rPr>
              <a:t>The way we live </a:t>
            </a:r>
            <a:r>
              <a:rPr lang="en-GB" sz="2400" dirty="0"/>
              <a:t>our lives will </a:t>
            </a:r>
            <a:r>
              <a:rPr lang="en-GB" sz="2400" b="1" dirty="0">
                <a:solidFill>
                  <a:srgbClr val="203864"/>
                </a:solidFill>
              </a:rPr>
              <a:t>affect the way we age – Are we ready to make those choices?</a:t>
            </a:r>
            <a:r>
              <a:rPr lang="en-GB" sz="2400" dirty="0"/>
              <a:t> </a:t>
            </a:r>
          </a:p>
          <a:p>
            <a:pPr lvl="0">
              <a:lnSpc>
                <a:spcPct val="100000"/>
              </a:lnSpc>
            </a:pPr>
            <a:endParaRPr lang="en-GB" sz="2400" b="1" dirty="0">
              <a:solidFill>
                <a:srgbClr val="203864"/>
              </a:solidFill>
            </a:endParaRPr>
          </a:p>
          <a:p>
            <a:pPr lvl="0">
              <a:lnSpc>
                <a:spcPct val="70000"/>
              </a:lnSpc>
            </a:pPr>
            <a:endParaRPr lang="en-GB" sz="2400" dirty="0"/>
          </a:p>
          <a:p>
            <a:pPr lvl="0">
              <a:lnSpc>
                <a:spcPct val="70000"/>
              </a:lnSpc>
            </a:pP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7B44E9A-7596-47EB-91AE-CA1B59F449CB}"/>
              </a:ext>
            </a:extLst>
          </p:cNvPr>
          <p:cNvSpPr>
            <a:spLocks noMove="1" noResize="1"/>
          </p:cNvSpPr>
          <p:nvPr/>
        </p:nvSpPr>
        <p:spPr>
          <a:xfrm>
            <a:off x="336883" y="321173"/>
            <a:ext cx="7174245" cy="5896746"/>
          </a:xfrm>
          <a:prstGeom prst="rect">
            <a:avLst/>
          </a:prstGeom>
          <a:solidFill>
            <a:srgbClr val="000000">
              <a:alpha val="15000"/>
            </a:srgbClr>
          </a:solidFill>
          <a:ln w="127001">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E212892F-FEAA-4223-8B05-3633878F4CB7}"/>
              </a:ext>
            </a:extLst>
          </p:cNvPr>
          <p:cNvPicPr>
            <a:picLocks noChangeAspect="1"/>
          </p:cNvPicPr>
          <p:nvPr/>
        </p:nvPicPr>
        <p:blipFill>
          <a:blip r:embed="rId2"/>
          <a:stretch>
            <a:fillRect/>
          </a:stretch>
        </p:blipFill>
        <p:spPr>
          <a:xfrm>
            <a:off x="7820991" y="2690448"/>
            <a:ext cx="4206889" cy="3846377"/>
          </a:xfrm>
          <a:prstGeom prst="rect">
            <a:avLst/>
          </a:prstGeom>
          <a:noFill/>
          <a:ln>
            <a:noFill/>
          </a:ln>
        </p:spPr>
      </p:pic>
      <p:pic>
        <p:nvPicPr>
          <p:cNvPr id="4" name="Picture 4" descr="A close up of a logo&#10;&#10;Description generated with very high confidence">
            <a:extLst>
              <a:ext uri="{FF2B5EF4-FFF2-40B4-BE49-F238E27FC236}">
                <a16:creationId xmlns:a16="http://schemas.microsoft.com/office/drawing/2014/main" id="{BF15EBF1-6C64-4229-8787-AF463BE318C6}"/>
              </a:ext>
            </a:extLst>
          </p:cNvPr>
          <p:cNvPicPr>
            <a:picLocks noChangeAspect="1"/>
          </p:cNvPicPr>
          <p:nvPr/>
        </p:nvPicPr>
        <p:blipFill>
          <a:blip r:embed="rId3"/>
          <a:stretch>
            <a:fillRect/>
          </a:stretch>
        </p:blipFill>
        <p:spPr>
          <a:xfrm>
            <a:off x="10298247" y="629582"/>
            <a:ext cx="1193045" cy="1274161"/>
          </a:xfrm>
          <a:prstGeom prst="rect">
            <a:avLst/>
          </a:prstGeom>
          <a:noFill/>
          <a:ln>
            <a:noFill/>
          </a:ln>
        </p:spPr>
      </p:pic>
      <p:pic>
        <p:nvPicPr>
          <p:cNvPr id="6" name="Content Placeholder 3">
            <a:extLst>
              <a:ext uri="{FF2B5EF4-FFF2-40B4-BE49-F238E27FC236}">
                <a16:creationId xmlns:a16="http://schemas.microsoft.com/office/drawing/2014/main" id="{B9704DAB-2D51-4F59-B0F2-B7ABB0C57FA0}"/>
              </a:ext>
            </a:extLst>
          </p:cNvPr>
          <p:cNvPicPr>
            <a:picLocks noChangeAspect="1"/>
          </p:cNvPicPr>
          <p:nvPr/>
        </p:nvPicPr>
        <p:blipFill>
          <a:blip r:embed="rId4"/>
          <a:stretch>
            <a:fillRect/>
          </a:stretch>
        </p:blipFill>
        <p:spPr>
          <a:xfrm>
            <a:off x="474783" y="524024"/>
            <a:ext cx="6922410" cy="5525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65F2-7921-42B3-BBFD-6616161CBFC2}"/>
              </a:ext>
            </a:extLst>
          </p:cNvPr>
          <p:cNvSpPr txBox="1">
            <a:spLocks noGrp="1"/>
          </p:cNvSpPr>
          <p:nvPr>
            <p:ph type="title"/>
          </p:nvPr>
        </p:nvSpPr>
        <p:spPr>
          <a:xfrm>
            <a:off x="838203" y="179597"/>
            <a:ext cx="10515600" cy="1325559"/>
          </a:xfrm>
        </p:spPr>
        <p:txBody>
          <a:bodyPr/>
          <a:lstStyle/>
          <a:p>
            <a:pPr lvl="0"/>
            <a:r>
              <a:rPr lang="en-GB" b="1">
                <a:solidFill>
                  <a:srgbClr val="203864"/>
                </a:solidFill>
              </a:rPr>
              <a:t>Basic biomedical aspects of ageing</a:t>
            </a:r>
          </a:p>
        </p:txBody>
      </p:sp>
      <p:sp>
        <p:nvSpPr>
          <p:cNvPr id="3" name="Content Placeholder 2">
            <a:extLst>
              <a:ext uri="{FF2B5EF4-FFF2-40B4-BE49-F238E27FC236}">
                <a16:creationId xmlns:a16="http://schemas.microsoft.com/office/drawing/2014/main" id="{F557DD8A-5710-4D0A-A2D9-9A03E4D12163}"/>
              </a:ext>
            </a:extLst>
          </p:cNvPr>
          <p:cNvSpPr txBox="1">
            <a:spLocks noGrp="1"/>
          </p:cNvSpPr>
          <p:nvPr>
            <p:ph idx="1"/>
          </p:nvPr>
        </p:nvSpPr>
        <p:spPr>
          <a:xfrm>
            <a:off x="359229" y="2086884"/>
            <a:ext cx="10994574" cy="4351336"/>
          </a:xfrm>
        </p:spPr>
        <p:txBody>
          <a:bodyPr/>
          <a:lstStyle/>
          <a:p>
            <a:pPr lvl="0">
              <a:lnSpc>
                <a:spcPct val="80000"/>
              </a:lnSpc>
            </a:pPr>
            <a:endParaRPr lang="en-GB" sz="2400" dirty="0"/>
          </a:p>
          <a:p>
            <a:pPr lvl="0">
              <a:lnSpc>
                <a:spcPct val="80000"/>
              </a:lnSpc>
            </a:pPr>
            <a:r>
              <a:rPr lang="en-GB" sz="2400" dirty="0"/>
              <a:t>Ageing processes bring about decline to which we try to adapt</a:t>
            </a:r>
          </a:p>
          <a:p>
            <a:pPr lvl="0">
              <a:lnSpc>
                <a:spcPct val="80000"/>
              </a:lnSpc>
            </a:pPr>
            <a:r>
              <a:rPr lang="en-GB" sz="2400" dirty="0"/>
              <a:t>Ageing influences the decline of organs and tissues as well as whole systems</a:t>
            </a:r>
          </a:p>
          <a:p>
            <a:pPr lvl="0">
              <a:lnSpc>
                <a:spcPct val="80000"/>
              </a:lnSpc>
            </a:pPr>
            <a:r>
              <a:rPr lang="en-GB" sz="2400" dirty="0"/>
              <a:t>The way our organs age is different for each and every one of us</a:t>
            </a:r>
          </a:p>
          <a:p>
            <a:pPr lvl="0">
              <a:lnSpc>
                <a:spcPct val="80000"/>
              </a:lnSpc>
            </a:pPr>
            <a:r>
              <a:rPr lang="en-GB" sz="2400" dirty="0"/>
              <a:t>The way the systems age is different for each and every one of us</a:t>
            </a:r>
          </a:p>
          <a:p>
            <a:pPr marL="0" lvl="0" indent="0">
              <a:lnSpc>
                <a:spcPct val="80000"/>
              </a:lnSpc>
              <a:buNone/>
            </a:pPr>
            <a:endParaRPr lang="en-GB" sz="2400" dirty="0"/>
          </a:p>
          <a:p>
            <a:pPr marL="0" lvl="0" indent="0">
              <a:lnSpc>
                <a:spcPct val="80000"/>
              </a:lnSpc>
              <a:buNone/>
            </a:pPr>
            <a:r>
              <a:rPr lang="en-GB" sz="2400" dirty="0"/>
              <a:t>Main influences:</a:t>
            </a:r>
          </a:p>
          <a:p>
            <a:pPr lvl="0">
              <a:lnSpc>
                <a:spcPct val="80000"/>
              </a:lnSpc>
            </a:pPr>
            <a:r>
              <a:rPr lang="en-GB" sz="2400" b="1" dirty="0">
                <a:solidFill>
                  <a:srgbClr val="203864"/>
                </a:solidFill>
              </a:rPr>
              <a:t>Genetics</a:t>
            </a:r>
          </a:p>
          <a:p>
            <a:pPr lvl="0">
              <a:lnSpc>
                <a:spcPct val="80000"/>
              </a:lnSpc>
            </a:pPr>
            <a:r>
              <a:rPr lang="en-GB" sz="2400" b="1" dirty="0">
                <a:solidFill>
                  <a:srgbClr val="203864"/>
                </a:solidFill>
              </a:rPr>
              <a:t>Epigenetics </a:t>
            </a:r>
          </a:p>
          <a:p>
            <a:pPr marL="0" lvl="0" indent="0">
              <a:lnSpc>
                <a:spcPct val="80000"/>
              </a:lnSpc>
              <a:buNone/>
            </a:pPr>
            <a:endParaRPr lang="en-GB" dirty="0"/>
          </a:p>
          <a:p>
            <a:pPr marL="0" lvl="0" indent="0">
              <a:lnSpc>
                <a:spcPct val="80000"/>
              </a:lnSpc>
              <a:buNone/>
            </a:pPr>
            <a:endParaRPr lang="en-GB" dirty="0"/>
          </a:p>
          <a:p>
            <a:pPr marL="0" lvl="0" indent="0">
              <a:lnSpc>
                <a:spcPct val="80000"/>
              </a:lnSpc>
              <a:buNone/>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5B46-21F7-4572-A454-D79E8F2439D1}"/>
              </a:ext>
            </a:extLst>
          </p:cNvPr>
          <p:cNvSpPr txBox="1">
            <a:spLocks noGrp="1"/>
          </p:cNvSpPr>
          <p:nvPr>
            <p:ph type="title"/>
          </p:nvPr>
        </p:nvSpPr>
        <p:spPr>
          <a:xfrm>
            <a:off x="498759" y="500057"/>
            <a:ext cx="10515600" cy="1325559"/>
          </a:xfrm>
        </p:spPr>
        <p:txBody>
          <a:bodyPr/>
          <a:lstStyle/>
          <a:p>
            <a:pPr lvl="0"/>
            <a:r>
              <a:rPr lang="en-GB" b="1">
                <a:solidFill>
                  <a:srgbClr val="203864"/>
                </a:solidFill>
              </a:rPr>
              <a:t>Genetics – are we victims of our genes?</a:t>
            </a:r>
            <a:r>
              <a:rPr lang="en-GB"/>
              <a:t> </a:t>
            </a:r>
          </a:p>
        </p:txBody>
      </p:sp>
      <p:sp>
        <p:nvSpPr>
          <p:cNvPr id="3" name="Content Placeholder 2">
            <a:extLst>
              <a:ext uri="{FF2B5EF4-FFF2-40B4-BE49-F238E27FC236}">
                <a16:creationId xmlns:a16="http://schemas.microsoft.com/office/drawing/2014/main" id="{2D41D257-A1F5-4B8E-9C26-36741B0A4084}"/>
              </a:ext>
            </a:extLst>
          </p:cNvPr>
          <p:cNvSpPr txBox="1">
            <a:spLocks noGrp="1"/>
          </p:cNvSpPr>
          <p:nvPr>
            <p:ph idx="1"/>
          </p:nvPr>
        </p:nvSpPr>
        <p:spPr>
          <a:xfrm>
            <a:off x="498759" y="1825627"/>
            <a:ext cx="11326087" cy="4658301"/>
          </a:xfrm>
        </p:spPr>
        <p:txBody>
          <a:bodyPr/>
          <a:lstStyle/>
          <a:p>
            <a:pPr lvl="0">
              <a:lnSpc>
                <a:spcPct val="70000"/>
              </a:lnSpc>
            </a:pPr>
            <a:endParaRPr lang="en-GB" sz="2400" dirty="0"/>
          </a:p>
          <a:p>
            <a:pPr lvl="0">
              <a:lnSpc>
                <a:spcPct val="70000"/>
              </a:lnSpc>
            </a:pPr>
            <a:r>
              <a:rPr lang="en-GB" sz="2400" dirty="0"/>
              <a:t>Increases/may increase the predisposition to certain types of diseases or conditions</a:t>
            </a:r>
          </a:p>
          <a:p>
            <a:pPr lvl="0">
              <a:lnSpc>
                <a:spcPct val="70000"/>
              </a:lnSpc>
            </a:pPr>
            <a:r>
              <a:rPr lang="en-GB" sz="2400" dirty="0"/>
              <a:t>We cannot change the genetic set we have</a:t>
            </a:r>
          </a:p>
          <a:p>
            <a:pPr lvl="0">
              <a:lnSpc>
                <a:spcPct val="70000"/>
              </a:lnSpc>
            </a:pPr>
            <a:r>
              <a:rPr lang="en-GB" sz="2400" dirty="0"/>
              <a:t>We still don’t know enough about genetics &amp; how it works</a:t>
            </a:r>
          </a:p>
          <a:p>
            <a:pPr lvl="0">
              <a:lnSpc>
                <a:spcPct val="70000"/>
              </a:lnSpc>
            </a:pPr>
            <a:r>
              <a:rPr lang="en-GB" sz="2400" dirty="0"/>
              <a:t>We can get some conditions as our parents and grandparents had but we may also only carry forward the specific gene these conditions are linking to …</a:t>
            </a:r>
          </a:p>
          <a:p>
            <a:pPr lvl="0">
              <a:lnSpc>
                <a:spcPct val="70000"/>
              </a:lnSpc>
            </a:pPr>
            <a:r>
              <a:rPr lang="en-GB" sz="2400" dirty="0"/>
              <a:t>We don’t know enough about our predecessors </a:t>
            </a:r>
          </a:p>
          <a:p>
            <a:pPr lvl="0">
              <a:lnSpc>
                <a:spcPct val="70000"/>
              </a:lnSpc>
            </a:pPr>
            <a:endParaRPr lang="en-GB" sz="2400" dirty="0"/>
          </a:p>
          <a:p>
            <a:pPr lvl="0">
              <a:lnSpc>
                <a:spcPct val="70000"/>
              </a:lnSpc>
            </a:pPr>
            <a:endParaRPr lang="en-GB" sz="2400" dirty="0"/>
          </a:p>
          <a:p>
            <a:pPr lvl="0">
              <a:lnSpc>
                <a:spcPct val="70000"/>
              </a:lnSpc>
            </a:pPr>
            <a:r>
              <a:rPr lang="en-GB" sz="2400" dirty="0"/>
              <a:t>…but we can influence to some extent if it manifests, how soon and in which way it might manifest</a:t>
            </a:r>
          </a:p>
          <a:p>
            <a:pPr lvl="0">
              <a:lnSpc>
                <a:spcPct val="70000"/>
              </a:lnSpc>
            </a:pPr>
            <a:endParaRPr lang="en-GB" sz="2400" dirty="0"/>
          </a:p>
          <a:p>
            <a:pPr lvl="0">
              <a:lnSpc>
                <a:spcPct val="70000"/>
              </a:lnSpc>
            </a:pPr>
            <a:r>
              <a:rPr lang="en-GB" sz="2400" b="1" dirty="0">
                <a:solidFill>
                  <a:schemeClr val="accent1">
                    <a:lumMod val="50000"/>
                  </a:schemeClr>
                </a:solidFill>
              </a:rPr>
              <a:t>What we have versus what we actually do with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3474-73CB-4657-9760-2F65BCA9FD1E}"/>
              </a:ext>
            </a:extLst>
          </p:cNvPr>
          <p:cNvSpPr txBox="1">
            <a:spLocks noGrp="1"/>
          </p:cNvSpPr>
          <p:nvPr>
            <p:ph type="title"/>
          </p:nvPr>
        </p:nvSpPr>
        <p:spPr>
          <a:xfrm>
            <a:off x="270159" y="747512"/>
            <a:ext cx="10515600" cy="1325559"/>
          </a:xfrm>
        </p:spPr>
        <p:txBody>
          <a:bodyPr/>
          <a:lstStyle/>
          <a:p>
            <a:pPr lvl="0"/>
            <a:r>
              <a:rPr lang="en-GB" sz="3600" b="1">
                <a:solidFill>
                  <a:srgbClr val="203864"/>
                </a:solidFill>
              </a:rPr>
              <a:t>Epigenetics – are we victims of our nurture?</a:t>
            </a:r>
            <a:br>
              <a:rPr lang="en-GB" sz="2300" b="1">
                <a:solidFill>
                  <a:srgbClr val="203864"/>
                </a:solidFill>
              </a:rPr>
            </a:br>
            <a:br>
              <a:rPr lang="en-GB" sz="2300"/>
            </a:br>
            <a:endParaRPr lang="en-GB" sz="2300"/>
          </a:p>
        </p:txBody>
      </p:sp>
      <p:sp>
        <p:nvSpPr>
          <p:cNvPr id="3" name="Content Placeholder 2">
            <a:extLst>
              <a:ext uri="{FF2B5EF4-FFF2-40B4-BE49-F238E27FC236}">
                <a16:creationId xmlns:a16="http://schemas.microsoft.com/office/drawing/2014/main" id="{EC443A0F-B070-43BB-8B6C-7CC2C27D9413}"/>
              </a:ext>
            </a:extLst>
          </p:cNvPr>
          <p:cNvSpPr txBox="1">
            <a:spLocks noGrp="1"/>
          </p:cNvSpPr>
          <p:nvPr>
            <p:ph idx="1"/>
          </p:nvPr>
        </p:nvSpPr>
        <p:spPr>
          <a:xfrm>
            <a:off x="270159" y="1690689"/>
            <a:ext cx="11083634" cy="4486275"/>
          </a:xfrm>
        </p:spPr>
        <p:txBody>
          <a:bodyPr/>
          <a:lstStyle/>
          <a:p>
            <a:pPr lvl="0">
              <a:lnSpc>
                <a:spcPct val="80000"/>
              </a:lnSpc>
            </a:pPr>
            <a:endParaRPr lang="en-GB" dirty="0"/>
          </a:p>
          <a:p>
            <a:pPr lvl="0">
              <a:lnSpc>
                <a:spcPct val="80000"/>
              </a:lnSpc>
            </a:pPr>
            <a:endParaRPr lang="en-GB" sz="2400" dirty="0"/>
          </a:p>
          <a:p>
            <a:pPr lvl="0">
              <a:lnSpc>
                <a:spcPct val="80000"/>
              </a:lnSpc>
            </a:pPr>
            <a:endParaRPr lang="en-GB" sz="2400" dirty="0"/>
          </a:p>
          <a:p>
            <a:pPr lvl="0">
              <a:lnSpc>
                <a:spcPct val="80000"/>
              </a:lnSpc>
            </a:pPr>
            <a:r>
              <a:rPr lang="en-GB" sz="2400" dirty="0"/>
              <a:t>The families we are born into, their habits, their friends and other people and places that surround them, the places and people we surround ourselves with, the habits we form …</a:t>
            </a:r>
          </a:p>
          <a:p>
            <a:pPr lvl="0">
              <a:lnSpc>
                <a:spcPct val="80000"/>
              </a:lnSpc>
            </a:pPr>
            <a:endParaRPr lang="en-GB" sz="2400" dirty="0"/>
          </a:p>
          <a:p>
            <a:pPr lvl="0">
              <a:lnSpc>
                <a:spcPct val="80000"/>
              </a:lnSpc>
            </a:pPr>
            <a:r>
              <a:rPr lang="en-GB" sz="2400" dirty="0"/>
              <a:t>Influence of the environment from the day of conception</a:t>
            </a:r>
          </a:p>
          <a:p>
            <a:pPr lvl="0">
              <a:lnSpc>
                <a:spcPct val="80000"/>
              </a:lnSpc>
            </a:pPr>
            <a:endParaRPr lang="en-GB" sz="2400" dirty="0"/>
          </a:p>
          <a:p>
            <a:pPr lvl="0">
              <a:lnSpc>
                <a:spcPct val="80000"/>
              </a:lnSpc>
            </a:pPr>
            <a:r>
              <a:rPr lang="en-GB" sz="2400" b="1" dirty="0"/>
              <a:t>We have some degree of control over this</a:t>
            </a:r>
          </a:p>
          <a:p>
            <a:pPr marL="0" lvl="0" indent="0">
              <a:lnSpc>
                <a:spcPct val="80000"/>
              </a:lnSpc>
              <a:buNone/>
            </a:pPr>
            <a:r>
              <a:rPr lang="en-GB" sz="2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F664-6970-4092-A289-FD06148BC15C}"/>
              </a:ext>
            </a:extLst>
          </p:cNvPr>
          <p:cNvSpPr txBox="1">
            <a:spLocks noGrp="1"/>
          </p:cNvSpPr>
          <p:nvPr>
            <p:ph type="title"/>
          </p:nvPr>
        </p:nvSpPr>
        <p:spPr/>
        <p:txBody>
          <a:bodyPr/>
          <a:lstStyle/>
          <a:p>
            <a:pPr lvl="0">
              <a:lnSpc>
                <a:spcPct val="80000"/>
              </a:lnSpc>
            </a:pPr>
            <a:br>
              <a:rPr lang="en-GB" sz="2300" b="1">
                <a:solidFill>
                  <a:srgbClr val="203864"/>
                </a:solidFill>
              </a:rPr>
            </a:br>
            <a:r>
              <a:rPr lang="en-GB" sz="2300" b="1">
                <a:solidFill>
                  <a:srgbClr val="203864"/>
                </a:solidFill>
              </a:rPr>
              <a:t>Winners by choice</a:t>
            </a:r>
            <a:br>
              <a:rPr lang="en-GB" sz="2300"/>
            </a:br>
            <a:br>
              <a:rPr lang="en-GB" sz="2300" b="1">
                <a:solidFill>
                  <a:srgbClr val="203864"/>
                </a:solidFill>
              </a:rPr>
            </a:br>
            <a:endParaRPr lang="en-GB" sz="2300"/>
          </a:p>
        </p:txBody>
      </p:sp>
      <p:pic>
        <p:nvPicPr>
          <p:cNvPr id="3" name="Picture 3">
            <a:extLst>
              <a:ext uri="{FF2B5EF4-FFF2-40B4-BE49-F238E27FC236}">
                <a16:creationId xmlns:a16="http://schemas.microsoft.com/office/drawing/2014/main" id="{93984BE8-E9ED-4BAE-BBA7-7582B3903948}"/>
              </a:ext>
            </a:extLst>
          </p:cNvPr>
          <p:cNvPicPr>
            <a:picLocks noChangeAspect="1"/>
          </p:cNvPicPr>
          <p:nvPr/>
        </p:nvPicPr>
        <p:blipFill>
          <a:blip r:embed="rId2"/>
          <a:stretch>
            <a:fillRect/>
          </a:stretch>
        </p:blipFill>
        <p:spPr>
          <a:xfrm>
            <a:off x="1041009" y="863211"/>
            <a:ext cx="9594166" cy="56296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126EF73-FDFE-43E0-8A09-3852D89E00E5}"/>
              </a:ext>
            </a:extLst>
          </p:cNvPr>
          <p:cNvPicPr>
            <a:picLocks noChangeAspect="1"/>
          </p:cNvPicPr>
          <p:nvPr/>
        </p:nvPicPr>
        <p:blipFill>
          <a:blip r:embed="rId2"/>
          <a:stretch>
            <a:fillRect/>
          </a:stretch>
        </p:blipFill>
        <p:spPr>
          <a:xfrm>
            <a:off x="1192944" y="0"/>
            <a:ext cx="9883374" cy="6858000"/>
          </a:xfrm>
          <a:prstGeom prst="rect">
            <a:avLst/>
          </a:prstGeom>
          <a:noFill/>
          <a:ln>
            <a:noFill/>
          </a:ln>
        </p:spPr>
      </p:pic>
    </p:spTree>
    <p:extLst>
      <p:ext uri="{BB962C8B-B14F-4D97-AF65-F5344CB8AC3E}">
        <p14:creationId xmlns:p14="http://schemas.microsoft.com/office/powerpoint/2010/main" val="114890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799A16-75F8-4CDF-B2A7-B9D3650D8067}"/>
              </a:ext>
            </a:extLst>
          </p:cNvPr>
          <p:cNvSpPr txBox="1">
            <a:spLocks noGrp="1"/>
          </p:cNvSpPr>
          <p:nvPr>
            <p:ph idx="1"/>
          </p:nvPr>
        </p:nvSpPr>
        <p:spPr>
          <a:xfrm>
            <a:off x="483077" y="2872148"/>
            <a:ext cx="10818961" cy="3985851"/>
          </a:xfrm>
        </p:spPr>
        <p:txBody>
          <a:bodyPr/>
          <a:lstStyle/>
          <a:p>
            <a:pPr marL="0" lvl="0" indent="0">
              <a:lnSpc>
                <a:spcPct val="80000"/>
              </a:lnSpc>
              <a:buNone/>
            </a:pPr>
            <a:r>
              <a:rPr lang="en-GB" b="1">
                <a:solidFill>
                  <a:srgbClr val="203864"/>
                </a:solidFill>
              </a:rPr>
              <a:t>STANDING UP / SITTING DOWN</a:t>
            </a:r>
          </a:p>
          <a:p>
            <a:pPr marL="0" lvl="0" indent="0">
              <a:lnSpc>
                <a:spcPct val="80000"/>
              </a:lnSpc>
              <a:buNone/>
            </a:pPr>
            <a:endParaRPr lang="en-GB" b="1">
              <a:solidFill>
                <a:srgbClr val="203864"/>
              </a:solidFill>
            </a:endParaRPr>
          </a:p>
          <a:p>
            <a:pPr lvl="0">
              <a:lnSpc>
                <a:spcPct val="80000"/>
              </a:lnSpc>
            </a:pPr>
            <a:r>
              <a:rPr lang="en-GB" b="1">
                <a:solidFill>
                  <a:srgbClr val="203864"/>
                </a:solidFill>
              </a:rPr>
              <a:t>Raising up principle - STRAIGHTENING YOUR SPINE</a:t>
            </a:r>
          </a:p>
          <a:p>
            <a:pPr lvl="0">
              <a:lnSpc>
                <a:spcPct val="80000"/>
              </a:lnSpc>
            </a:pPr>
            <a:r>
              <a:rPr lang="en-GB" b="1">
                <a:solidFill>
                  <a:srgbClr val="203864"/>
                </a:solidFill>
              </a:rPr>
              <a:t>Proprioception – feeling different parts of your feet on the floor</a:t>
            </a:r>
          </a:p>
          <a:p>
            <a:pPr lvl="0">
              <a:lnSpc>
                <a:spcPct val="80000"/>
              </a:lnSpc>
            </a:pPr>
            <a:r>
              <a:rPr lang="en-GB" b="1">
                <a:solidFill>
                  <a:srgbClr val="203864"/>
                </a:solidFill>
              </a:rPr>
              <a:t>Slightly pressing the inner side of your foot to the floor</a:t>
            </a:r>
          </a:p>
          <a:p>
            <a:pPr lvl="0">
              <a:lnSpc>
                <a:spcPct val="80000"/>
              </a:lnSpc>
            </a:pPr>
            <a:r>
              <a:rPr lang="en-GB" b="1">
                <a:solidFill>
                  <a:srgbClr val="203864"/>
                </a:solidFill>
              </a:rPr>
              <a:t>Stretching your toes</a:t>
            </a:r>
          </a:p>
          <a:p>
            <a:pPr lvl="0">
              <a:lnSpc>
                <a:spcPct val="80000"/>
              </a:lnSpc>
            </a:pPr>
            <a:r>
              <a:rPr lang="en-GB" b="1">
                <a:solidFill>
                  <a:srgbClr val="203864"/>
                </a:solidFill>
              </a:rPr>
              <a:t>Pushing yourselves away from the ground</a:t>
            </a:r>
          </a:p>
          <a:p>
            <a:pPr lvl="0">
              <a:lnSpc>
                <a:spcPct val="80000"/>
              </a:lnSpc>
            </a:pPr>
            <a:r>
              <a:rPr lang="en-GB" b="1">
                <a:solidFill>
                  <a:srgbClr val="203864"/>
                </a:solidFill>
              </a:rPr>
              <a:t>Moving head or arms should not necessarily change the way we stand</a:t>
            </a:r>
          </a:p>
          <a:p>
            <a:pPr lvl="0">
              <a:lnSpc>
                <a:spcPct val="80000"/>
              </a:lnSpc>
            </a:pPr>
            <a:endParaRPr lang="en-GB"/>
          </a:p>
        </p:txBody>
      </p:sp>
    </p:spTree>
    <p:extLst>
      <p:ext uri="{BB962C8B-B14F-4D97-AF65-F5344CB8AC3E}">
        <p14:creationId xmlns:p14="http://schemas.microsoft.com/office/powerpoint/2010/main" val="115946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3">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A close up of text on a white background&#10;&#10;Description generated with high confidence">
            <a:extLst>
              <a:ext uri="{FF2B5EF4-FFF2-40B4-BE49-F238E27FC236}">
                <a16:creationId xmlns:a16="http://schemas.microsoft.com/office/drawing/2014/main" id="{A0C349D6-EABC-4DC1-86A7-AD615C6DD7C3}"/>
              </a:ext>
            </a:extLst>
          </p:cNvPr>
          <p:cNvPicPr>
            <a:picLocks noChangeAspect="1"/>
          </p:cNvPicPr>
          <p:nvPr/>
        </p:nvPicPr>
        <p:blipFill>
          <a:blip r:embed="rId2"/>
          <a:stretch>
            <a:fillRect/>
          </a:stretch>
        </p:blipFill>
        <p:spPr>
          <a:xfrm>
            <a:off x="381000" y="642938"/>
            <a:ext cx="3997325" cy="2132013"/>
          </a:xfrm>
          <a:prstGeom prst="rect">
            <a:avLst/>
          </a:prstGeom>
        </p:spPr>
      </p:pic>
      <p:pic>
        <p:nvPicPr>
          <p:cNvPr id="9" name="Picture 8">
            <a:extLst>
              <a:ext uri="{FF2B5EF4-FFF2-40B4-BE49-F238E27FC236}">
                <a16:creationId xmlns:a16="http://schemas.microsoft.com/office/drawing/2014/main" id="{FA11CEBD-3D61-1808-3CE2-28DA4CE6D42B}"/>
              </a:ext>
            </a:extLst>
          </p:cNvPr>
          <p:cNvPicPr>
            <a:picLocks noChangeAspect="1"/>
          </p:cNvPicPr>
          <p:nvPr/>
        </p:nvPicPr>
        <p:blipFill>
          <a:blip r:embed="rId3"/>
          <a:stretch>
            <a:fillRect/>
          </a:stretch>
        </p:blipFill>
        <p:spPr>
          <a:xfrm>
            <a:off x="0" y="2940960"/>
            <a:ext cx="3450771" cy="1708147"/>
          </a:xfrm>
          <a:prstGeom prst="rect">
            <a:avLst/>
          </a:prstGeom>
        </p:spPr>
      </p:pic>
      <p:pic>
        <p:nvPicPr>
          <p:cNvPr id="3" name="Picture 5" descr="A close up of a logo&#10;&#10;Description generated with very high confidence">
            <a:extLst>
              <a:ext uri="{FF2B5EF4-FFF2-40B4-BE49-F238E27FC236}">
                <a16:creationId xmlns:a16="http://schemas.microsoft.com/office/drawing/2014/main" id="{23D8AFA5-B5FF-4E33-9642-2610DF14FBA4}"/>
              </a:ext>
            </a:extLst>
          </p:cNvPr>
          <p:cNvPicPr>
            <a:picLocks noChangeAspect="1"/>
          </p:cNvPicPr>
          <p:nvPr/>
        </p:nvPicPr>
        <p:blipFill>
          <a:blip r:embed="rId4"/>
          <a:stretch>
            <a:fillRect/>
          </a:stretch>
        </p:blipFill>
        <p:spPr>
          <a:xfrm>
            <a:off x="9161029" y="642940"/>
            <a:ext cx="2153084" cy="1649408"/>
          </a:xfrm>
          <a:prstGeom prst="rect">
            <a:avLst/>
          </a:prstGeom>
        </p:spPr>
      </p:pic>
      <p:pic>
        <p:nvPicPr>
          <p:cNvPr id="5" name="Picture 4">
            <a:extLst>
              <a:ext uri="{FF2B5EF4-FFF2-40B4-BE49-F238E27FC236}">
                <a16:creationId xmlns:a16="http://schemas.microsoft.com/office/drawing/2014/main" id="{C4E4CAD4-51F6-7762-99FC-975EAD826EF5}"/>
              </a:ext>
            </a:extLst>
          </p:cNvPr>
          <p:cNvPicPr>
            <a:picLocks noChangeAspect="1"/>
          </p:cNvPicPr>
          <p:nvPr/>
        </p:nvPicPr>
        <p:blipFill>
          <a:blip r:embed="rId5"/>
          <a:stretch>
            <a:fillRect/>
          </a:stretch>
        </p:blipFill>
        <p:spPr>
          <a:xfrm>
            <a:off x="4963886" y="76200"/>
            <a:ext cx="3581059" cy="2940053"/>
          </a:xfrm>
          <a:prstGeom prst="rect">
            <a:avLst/>
          </a:prstGeom>
        </p:spPr>
      </p:pic>
      <p:pic>
        <p:nvPicPr>
          <p:cNvPr id="7" name="Picture 6">
            <a:extLst>
              <a:ext uri="{FF2B5EF4-FFF2-40B4-BE49-F238E27FC236}">
                <a16:creationId xmlns:a16="http://schemas.microsoft.com/office/drawing/2014/main" id="{A0603849-8DE5-F205-FACB-BF1405FE2755}"/>
              </a:ext>
            </a:extLst>
          </p:cNvPr>
          <p:cNvPicPr>
            <a:picLocks noChangeAspect="1"/>
          </p:cNvPicPr>
          <p:nvPr/>
        </p:nvPicPr>
        <p:blipFill>
          <a:blip r:embed="rId6"/>
          <a:stretch>
            <a:fillRect/>
          </a:stretch>
        </p:blipFill>
        <p:spPr>
          <a:xfrm>
            <a:off x="2989830" y="3164457"/>
            <a:ext cx="3106169" cy="1331343"/>
          </a:xfrm>
          <a:prstGeom prst="rect">
            <a:avLst/>
          </a:prstGeom>
        </p:spPr>
      </p:pic>
      <p:pic>
        <p:nvPicPr>
          <p:cNvPr id="6" name="Picture 5">
            <a:extLst>
              <a:ext uri="{FF2B5EF4-FFF2-40B4-BE49-F238E27FC236}">
                <a16:creationId xmlns:a16="http://schemas.microsoft.com/office/drawing/2014/main" id="{7BF5892D-FA0E-5865-E993-84D63E848A6D}"/>
              </a:ext>
            </a:extLst>
          </p:cNvPr>
          <p:cNvPicPr>
            <a:picLocks noChangeAspect="1"/>
          </p:cNvPicPr>
          <p:nvPr/>
        </p:nvPicPr>
        <p:blipFill>
          <a:blip r:embed="rId7"/>
          <a:stretch>
            <a:fillRect/>
          </a:stretch>
        </p:blipFill>
        <p:spPr>
          <a:xfrm>
            <a:off x="6350567" y="2789235"/>
            <a:ext cx="2207014" cy="2087565"/>
          </a:xfrm>
          <a:prstGeom prst="rect">
            <a:avLst/>
          </a:prstGeom>
        </p:spPr>
      </p:pic>
      <p:pic>
        <p:nvPicPr>
          <p:cNvPr id="8" name="Picture 7">
            <a:extLst>
              <a:ext uri="{FF2B5EF4-FFF2-40B4-BE49-F238E27FC236}">
                <a16:creationId xmlns:a16="http://schemas.microsoft.com/office/drawing/2014/main" id="{24BB4892-ECC3-DF66-258B-9FBE838BB46B}"/>
              </a:ext>
            </a:extLst>
          </p:cNvPr>
          <p:cNvPicPr>
            <a:picLocks noChangeAspect="1"/>
          </p:cNvPicPr>
          <p:nvPr/>
        </p:nvPicPr>
        <p:blipFill>
          <a:blip r:embed="rId8"/>
          <a:stretch>
            <a:fillRect/>
          </a:stretch>
        </p:blipFill>
        <p:spPr>
          <a:xfrm>
            <a:off x="8557581" y="2533650"/>
            <a:ext cx="3178175" cy="2592956"/>
          </a:xfrm>
          <a:prstGeom prst="rect">
            <a:avLst/>
          </a:prstGeom>
        </p:spPr>
      </p:pic>
      <p:sp>
        <p:nvSpPr>
          <p:cNvPr id="4" name="Title 1">
            <a:extLst>
              <a:ext uri="{FF2B5EF4-FFF2-40B4-BE49-F238E27FC236}">
                <a16:creationId xmlns:a16="http://schemas.microsoft.com/office/drawing/2014/main" id="{1591838A-6EF1-4430-9E1C-A45B3A8612C4}"/>
              </a:ext>
            </a:extLst>
          </p:cNvPr>
          <p:cNvSpPr txBox="1">
            <a:spLocks noGrp="1"/>
          </p:cNvSpPr>
          <p:nvPr>
            <p:ph type="title"/>
          </p:nvPr>
        </p:nvSpPr>
        <p:spPr>
          <a:xfrm>
            <a:off x="0" y="5367908"/>
            <a:ext cx="8557581" cy="1413892"/>
          </a:xfrm>
        </p:spPr>
        <p:txBody>
          <a:bodyPr anchorCtr="1">
            <a:normAutofit fontScale="90000"/>
          </a:bodyPr>
          <a:lstStyle/>
          <a:p>
            <a:pPr lvl="0"/>
            <a:br>
              <a:rPr lang="en-US" sz="1100" b="1" dirty="0"/>
            </a:br>
            <a:br>
              <a:rPr lang="en-US" sz="1100" b="1" dirty="0"/>
            </a:br>
            <a:br>
              <a:rPr lang="en-US" sz="2000" b="1" dirty="0">
                <a:latin typeface="+mn-lt"/>
              </a:rPr>
            </a:br>
            <a:br>
              <a:rPr lang="en-US" b="1" dirty="0">
                <a:solidFill>
                  <a:srgbClr val="002060"/>
                </a:solidFill>
                <a:latin typeface="+mn-lt"/>
              </a:rPr>
            </a:br>
            <a:r>
              <a:rPr lang="en-US" b="1" dirty="0">
                <a:solidFill>
                  <a:srgbClr val="002060"/>
                </a:solidFill>
                <a:latin typeface="+mn-lt"/>
              </a:rPr>
              <a:t>Talk 1. </a:t>
            </a:r>
            <a:r>
              <a:rPr lang="en-GB" b="1" dirty="0">
                <a:solidFill>
                  <a:srgbClr val="002060"/>
                </a:solidFill>
                <a:latin typeface="+mn-lt"/>
              </a:rPr>
              <a:t>Are we prepared to live longer?</a:t>
            </a:r>
            <a:br>
              <a:rPr lang="en-GB" sz="2000" b="1" dirty="0">
                <a:latin typeface="+mn-lt"/>
              </a:rPr>
            </a:br>
            <a:br>
              <a:rPr lang="en-US" sz="2000" b="1" dirty="0">
                <a:latin typeface="+mn-lt"/>
                <a:ea typeface="+mj-ea"/>
                <a:cs typeface="+mj-cs"/>
              </a:rPr>
            </a:br>
            <a:endParaRPr lang="en-US" sz="2000" b="1"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923C-A582-498C-92FB-D5F9ED08400F}"/>
              </a:ext>
            </a:extLst>
          </p:cNvPr>
          <p:cNvSpPr txBox="1">
            <a:spLocks noGrp="1"/>
          </p:cNvSpPr>
          <p:nvPr>
            <p:ph type="title"/>
          </p:nvPr>
        </p:nvSpPr>
        <p:spPr>
          <a:xfrm>
            <a:off x="332512" y="315248"/>
            <a:ext cx="11371807" cy="1325559"/>
          </a:xfrm>
        </p:spPr>
        <p:txBody>
          <a:bodyPr/>
          <a:lstStyle/>
          <a:p>
            <a:pPr lvl="0"/>
            <a:r>
              <a:rPr lang="en-GB" b="1">
                <a:solidFill>
                  <a:srgbClr val="203864"/>
                </a:solidFill>
              </a:rPr>
              <a:t>When physiological processes turn pathological</a:t>
            </a:r>
          </a:p>
        </p:txBody>
      </p:sp>
      <p:sp>
        <p:nvSpPr>
          <p:cNvPr id="3" name="Content Placeholder 2">
            <a:extLst>
              <a:ext uri="{FF2B5EF4-FFF2-40B4-BE49-F238E27FC236}">
                <a16:creationId xmlns:a16="http://schemas.microsoft.com/office/drawing/2014/main" id="{822DE967-8F87-4B53-9F92-3E49FD0B4C2C}"/>
              </a:ext>
            </a:extLst>
          </p:cNvPr>
          <p:cNvSpPr txBox="1">
            <a:spLocks noGrp="1"/>
          </p:cNvSpPr>
          <p:nvPr>
            <p:ph idx="1"/>
          </p:nvPr>
        </p:nvSpPr>
        <p:spPr>
          <a:xfrm>
            <a:off x="332512" y="1825627"/>
            <a:ext cx="11554687" cy="4886901"/>
          </a:xfrm>
        </p:spPr>
        <p:txBody>
          <a:bodyPr/>
          <a:lstStyle/>
          <a:p>
            <a:pPr lvl="0"/>
            <a:r>
              <a:rPr lang="en-GB" b="1" dirty="0">
                <a:solidFill>
                  <a:srgbClr val="2F5597"/>
                </a:solidFill>
              </a:rPr>
              <a:t>Physiological ageing  equals normal and is expected</a:t>
            </a:r>
          </a:p>
          <a:p>
            <a:pPr lvl="0"/>
            <a:r>
              <a:rPr lang="en-GB" dirty="0"/>
              <a:t>“</a:t>
            </a:r>
            <a:r>
              <a:rPr lang="en-GB" b="1" dirty="0">
                <a:solidFill>
                  <a:srgbClr val="2F5597"/>
                </a:solidFill>
              </a:rPr>
              <a:t>Normal” </a:t>
            </a:r>
            <a:r>
              <a:rPr lang="en-GB" dirty="0"/>
              <a:t>ageing is a result of natural maturational processes and expected part of the ageing process whereas</a:t>
            </a:r>
          </a:p>
          <a:p>
            <a:pPr lvl="0"/>
            <a:endParaRPr lang="en-GB" b="1" dirty="0">
              <a:solidFill>
                <a:srgbClr val="333F50"/>
              </a:solidFill>
            </a:endParaRPr>
          </a:p>
          <a:p>
            <a:pPr lvl="0"/>
            <a:endParaRPr lang="en-GB" b="1" dirty="0">
              <a:solidFill>
                <a:srgbClr val="333F50"/>
              </a:solidFill>
            </a:endParaRPr>
          </a:p>
          <a:p>
            <a:pPr lvl="0"/>
            <a:endParaRPr lang="en-GB" b="1" dirty="0">
              <a:solidFill>
                <a:srgbClr val="333F50"/>
              </a:solidFill>
            </a:endParaRPr>
          </a:p>
          <a:p>
            <a:pPr lvl="0"/>
            <a:r>
              <a:rPr lang="en-GB" b="1" dirty="0">
                <a:solidFill>
                  <a:srgbClr val="2F5597"/>
                </a:solidFill>
              </a:rPr>
              <a:t>“pathological” </a:t>
            </a:r>
            <a:r>
              <a:rPr lang="en-GB" dirty="0"/>
              <a:t>aging is due to non-normative factors such as disease, injury or trauma to the brain. </a:t>
            </a:r>
          </a:p>
          <a:p>
            <a:pPr lvl="0"/>
            <a:r>
              <a:rPr lang="en-GB" dirty="0"/>
              <a:t>In these series we will focus mostly on physiological ageing and how we can </a:t>
            </a:r>
            <a:r>
              <a:rPr lang="en-GB" b="1" dirty="0">
                <a:solidFill>
                  <a:srgbClr val="2F5597"/>
                </a:solidFill>
              </a:rPr>
              <a:t>optimise cognitive and physical ageing</a:t>
            </a:r>
            <a:r>
              <a:rPr lang="en-GB" dirty="0"/>
              <a:t>.     </a:t>
            </a:r>
          </a:p>
        </p:txBody>
      </p:sp>
      <p:cxnSp>
        <p:nvCxnSpPr>
          <p:cNvPr id="4" name="Straight Arrow Connector 6">
            <a:extLst>
              <a:ext uri="{FF2B5EF4-FFF2-40B4-BE49-F238E27FC236}">
                <a16:creationId xmlns:a16="http://schemas.microsoft.com/office/drawing/2014/main" id="{3E6CE395-3EA8-4E83-A8D1-8A79431943B6}"/>
              </a:ext>
            </a:extLst>
          </p:cNvPr>
          <p:cNvCxnSpPr/>
          <p:nvPr/>
        </p:nvCxnSpPr>
        <p:spPr>
          <a:xfrm>
            <a:off x="829991" y="3861118"/>
            <a:ext cx="0" cy="407959"/>
          </a:xfrm>
          <a:prstGeom prst="straightConnector1">
            <a:avLst/>
          </a:prstGeom>
          <a:noFill/>
          <a:ln w="6345">
            <a:solidFill>
              <a:srgbClr val="4472C4"/>
            </a:solidFill>
            <a:prstDash val="solid"/>
            <a:miter/>
            <a:tailEnd type="arrow"/>
          </a:ln>
        </p:spPr>
      </p:cxnSp>
      <p:sp>
        <p:nvSpPr>
          <p:cNvPr id="5" name="Rectangle 7">
            <a:extLst>
              <a:ext uri="{FF2B5EF4-FFF2-40B4-BE49-F238E27FC236}">
                <a16:creationId xmlns:a16="http://schemas.microsoft.com/office/drawing/2014/main" id="{AF7B0323-93AF-48DB-BFC3-A3C15D87B3A6}"/>
              </a:ext>
            </a:extLst>
          </p:cNvPr>
          <p:cNvSpPr/>
          <p:nvPr/>
        </p:nvSpPr>
        <p:spPr>
          <a:xfrm>
            <a:off x="2307104" y="3898690"/>
            <a:ext cx="5176903" cy="407959"/>
          </a:xfrm>
          <a:prstGeom prst="rect">
            <a:avLst/>
          </a:prstGeom>
          <a:solidFill>
            <a:srgbClr val="4472C4"/>
          </a:solidFill>
          <a:ln w="12701">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Physiological  can turn pathological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7553F-140B-470F-826F-2233FBA67521}"/>
              </a:ext>
            </a:extLst>
          </p:cNvPr>
          <p:cNvSpPr txBox="1">
            <a:spLocks noGrp="1"/>
          </p:cNvSpPr>
          <p:nvPr>
            <p:ph idx="1"/>
          </p:nvPr>
        </p:nvSpPr>
        <p:spPr>
          <a:xfrm>
            <a:off x="457200" y="566057"/>
            <a:ext cx="10896603" cy="6059794"/>
          </a:xfrm>
        </p:spPr>
        <p:txBody>
          <a:bodyPr/>
          <a:lstStyle/>
          <a:p>
            <a:pPr lvl="0">
              <a:lnSpc>
                <a:spcPct val="80000"/>
              </a:lnSpc>
            </a:pPr>
            <a:endParaRPr lang="en-GB" b="1" dirty="0">
              <a:solidFill>
                <a:srgbClr val="203864"/>
              </a:solidFill>
            </a:endParaRPr>
          </a:p>
          <a:p>
            <a:pPr lvl="0">
              <a:lnSpc>
                <a:spcPct val="80000"/>
              </a:lnSpc>
            </a:pPr>
            <a:endParaRPr lang="en-GB" sz="2400" dirty="0"/>
          </a:p>
          <a:p>
            <a:pPr lvl="0">
              <a:lnSpc>
                <a:spcPct val="80000"/>
              </a:lnSpc>
            </a:pPr>
            <a:endParaRPr lang="en-GB" sz="2400" dirty="0"/>
          </a:p>
          <a:p>
            <a:pPr lvl="0">
              <a:lnSpc>
                <a:spcPct val="80000"/>
              </a:lnSpc>
            </a:pPr>
            <a:r>
              <a:rPr lang="en-GB" sz="2400" dirty="0"/>
              <a:t>No matter what ageing theory we work with the age-related changes resulting from ageing processes are at physical, psychological, cognitive and systemic levels</a:t>
            </a:r>
          </a:p>
          <a:p>
            <a:pPr lvl="0">
              <a:lnSpc>
                <a:spcPct val="80000"/>
              </a:lnSpc>
            </a:pPr>
            <a:endParaRPr lang="en-GB" sz="2400" dirty="0"/>
          </a:p>
          <a:p>
            <a:pPr lvl="0">
              <a:lnSpc>
                <a:spcPct val="100000"/>
              </a:lnSpc>
            </a:pPr>
            <a:r>
              <a:rPr lang="en-GB" sz="2400" b="1" dirty="0">
                <a:solidFill>
                  <a:srgbClr val="203864"/>
                </a:solidFill>
              </a:rPr>
              <a:t>Immune system </a:t>
            </a:r>
            <a:r>
              <a:rPr lang="en-GB" sz="2400" dirty="0"/>
              <a:t>(is a network of cells, tissues, and organs that work together to defend the body against attacks by “foreign” invaders. These are primarily microbes—tiny organisms such as bacteria, parasites, and fungi that can cause infections (low grade infections)</a:t>
            </a:r>
          </a:p>
          <a:p>
            <a:pPr lvl="0">
              <a:lnSpc>
                <a:spcPct val="100000"/>
              </a:lnSpc>
            </a:pPr>
            <a:endParaRPr lang="en-GB" sz="2400" dirty="0"/>
          </a:p>
          <a:p>
            <a:pPr lvl="0">
              <a:lnSpc>
                <a:spcPct val="100000"/>
              </a:lnSpc>
            </a:pPr>
            <a:r>
              <a:rPr lang="en-GB" sz="2400" b="1" dirty="0">
                <a:solidFill>
                  <a:srgbClr val="203864"/>
                </a:solidFill>
              </a:rPr>
              <a:t>Self repair mechanisms </a:t>
            </a:r>
            <a:r>
              <a:rPr lang="en-GB" sz="2400" dirty="0"/>
              <a:t>are also impaired (one of the reasons why cancers happen in later life)</a:t>
            </a:r>
          </a:p>
          <a:p>
            <a:pPr lvl="0">
              <a:lnSpc>
                <a:spcPct val="80000"/>
              </a:lnSpc>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5ED24A-3F4F-4C70-A233-BDED09929934}"/>
              </a:ext>
            </a:extLst>
          </p:cNvPr>
          <p:cNvSpPr txBox="1">
            <a:spLocks noGrp="1"/>
          </p:cNvSpPr>
          <p:nvPr>
            <p:ph idx="1"/>
          </p:nvPr>
        </p:nvSpPr>
        <p:spPr>
          <a:xfrm>
            <a:off x="249384" y="270159"/>
            <a:ext cx="11942621" cy="6400800"/>
          </a:xfrm>
        </p:spPr>
        <p:txBody>
          <a:bodyPr/>
          <a:lstStyle/>
          <a:p>
            <a:pPr lvl="0">
              <a:lnSpc>
                <a:spcPct val="100000"/>
              </a:lnSpc>
            </a:pPr>
            <a:endParaRPr lang="en-GB" sz="2400" dirty="0"/>
          </a:p>
          <a:p>
            <a:pPr lvl="0">
              <a:lnSpc>
                <a:spcPct val="100000"/>
              </a:lnSpc>
            </a:pPr>
            <a:endParaRPr lang="en-GB" sz="2400" b="1" dirty="0">
              <a:solidFill>
                <a:srgbClr val="203864"/>
              </a:solidFill>
            </a:endParaRPr>
          </a:p>
          <a:p>
            <a:pPr lvl="0">
              <a:lnSpc>
                <a:spcPct val="100000"/>
              </a:lnSpc>
            </a:pPr>
            <a:r>
              <a:rPr lang="en-GB" sz="2400" b="1" dirty="0">
                <a:solidFill>
                  <a:srgbClr val="203864"/>
                </a:solidFill>
              </a:rPr>
              <a:t>Nervous system </a:t>
            </a:r>
            <a:r>
              <a:rPr lang="en-GB" sz="2400" dirty="0"/>
              <a:t>(is a complex network of nerves and cells that carry messages to and from the brain and spinal cord to various parts of the body. Proprioception example – develop linking </a:t>
            </a:r>
            <a:r>
              <a:rPr lang="en-GB" sz="2400" b="1" dirty="0">
                <a:solidFill>
                  <a:srgbClr val="203864"/>
                </a:solidFill>
              </a:rPr>
              <a:t>Central nervous system</a:t>
            </a:r>
            <a:r>
              <a:rPr lang="en-GB" sz="2400" dirty="0">
                <a:solidFill>
                  <a:srgbClr val="203864"/>
                </a:solidFill>
              </a:rPr>
              <a:t> </a:t>
            </a:r>
            <a:r>
              <a:rPr lang="en-GB" sz="2400" dirty="0"/>
              <a:t>and </a:t>
            </a:r>
            <a:r>
              <a:rPr lang="en-GB" sz="2400" b="1" dirty="0">
                <a:solidFill>
                  <a:srgbClr val="203864"/>
                </a:solidFill>
              </a:rPr>
              <a:t>Peripheral nervous system </a:t>
            </a:r>
            <a:r>
              <a:rPr lang="en-GB" sz="2400" dirty="0"/>
              <a:t>(tripping over an obstacle as a delayed response from the brain)</a:t>
            </a:r>
          </a:p>
          <a:p>
            <a:pPr lvl="0">
              <a:lnSpc>
                <a:spcPct val="100000"/>
              </a:lnSpc>
            </a:pPr>
            <a:endParaRPr lang="en-GB" sz="2400" b="1" dirty="0">
              <a:solidFill>
                <a:srgbClr val="203864"/>
              </a:solidFill>
            </a:endParaRPr>
          </a:p>
          <a:p>
            <a:pPr lvl="0">
              <a:lnSpc>
                <a:spcPct val="100000"/>
              </a:lnSpc>
            </a:pPr>
            <a:r>
              <a:rPr lang="en-GB" sz="2400" b="1" dirty="0">
                <a:solidFill>
                  <a:srgbClr val="203864"/>
                </a:solidFill>
              </a:rPr>
              <a:t>Endocrine system </a:t>
            </a:r>
            <a:r>
              <a:rPr lang="en-GB" sz="2400" dirty="0"/>
              <a:t>The endocrine system is the collection of glands of an organism that secrete hormones directly into the circulatory system to be carried towards distant target organs </a:t>
            </a:r>
          </a:p>
          <a:p>
            <a:pPr lvl="0">
              <a:lnSpc>
                <a:spcPct val="100000"/>
              </a:lnSpc>
            </a:pPr>
            <a:endParaRPr lang="en-GB" sz="2400" dirty="0"/>
          </a:p>
          <a:p>
            <a:pPr>
              <a:lnSpc>
                <a:spcPct val="100000"/>
              </a:lnSpc>
            </a:pPr>
            <a:r>
              <a:rPr lang="en-GB" sz="2400" b="1" dirty="0">
                <a:solidFill>
                  <a:srgbClr val="203864"/>
                </a:solidFill>
              </a:rPr>
              <a:t>Chain of hormones </a:t>
            </a:r>
            <a:r>
              <a:rPr lang="en-GB" sz="2400" dirty="0" err="1"/>
              <a:t>e.g</a:t>
            </a:r>
            <a:r>
              <a:rPr lang="en-GB" sz="2400" dirty="0"/>
              <a:t> thyroxine, diabetes and insulin and pancreas, testosterone, (</a:t>
            </a:r>
            <a:r>
              <a:rPr lang="en-GB" sz="2400" dirty="0" err="1"/>
              <a:t>estrogen</a:t>
            </a:r>
            <a:r>
              <a:rPr lang="en-GB" sz="2400" dirty="0"/>
              <a:t> and osteoporosis)</a:t>
            </a:r>
          </a:p>
          <a:p>
            <a:pPr lvl="0">
              <a:lnSpc>
                <a:spcPct val="100000"/>
              </a:lnSpc>
            </a:pPr>
            <a:endParaRPr lang="en-GB" sz="2400" dirty="0"/>
          </a:p>
          <a:p>
            <a:pPr lvl="0">
              <a:lnSpc>
                <a:spcPct val="100000"/>
              </a:lnSpc>
            </a:pPr>
            <a:endParaRPr lang="en-GB"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A348DE-D35F-4907-853B-D17F526CC1B5}"/>
              </a:ext>
            </a:extLst>
          </p:cNvPr>
          <p:cNvSpPr txBox="1">
            <a:spLocks noGrp="1"/>
          </p:cNvSpPr>
          <p:nvPr>
            <p:ph idx="1"/>
          </p:nvPr>
        </p:nvSpPr>
        <p:spPr>
          <a:xfrm>
            <a:off x="609600" y="1295403"/>
            <a:ext cx="11157857" cy="4881560"/>
          </a:xfrm>
        </p:spPr>
        <p:txBody>
          <a:bodyPr/>
          <a:lstStyle/>
          <a:p>
            <a:pPr lvl="0">
              <a:lnSpc>
                <a:spcPct val="80000"/>
              </a:lnSpc>
            </a:pPr>
            <a:endParaRPr lang="en-GB" sz="2400" b="1" dirty="0"/>
          </a:p>
          <a:p>
            <a:pPr lvl="0">
              <a:lnSpc>
                <a:spcPct val="80000"/>
              </a:lnSpc>
            </a:pPr>
            <a:endParaRPr lang="en-GB" sz="2400" b="1" dirty="0"/>
          </a:p>
          <a:p>
            <a:pPr lvl="0">
              <a:lnSpc>
                <a:spcPct val="80000"/>
              </a:lnSpc>
            </a:pPr>
            <a:r>
              <a:rPr lang="en-GB" sz="2400" b="1" dirty="0">
                <a:solidFill>
                  <a:srgbClr val="203864"/>
                </a:solidFill>
              </a:rPr>
              <a:t>Musculoskeletal system – </a:t>
            </a:r>
            <a:r>
              <a:rPr lang="en-GB" sz="2400" dirty="0"/>
              <a:t>muscle atrophy, bone fragility, tendon &amp; joint stiffness, </a:t>
            </a:r>
          </a:p>
          <a:p>
            <a:pPr lvl="0">
              <a:lnSpc>
                <a:spcPct val="80000"/>
              </a:lnSpc>
            </a:pPr>
            <a:endParaRPr lang="en-GB" sz="2400" dirty="0"/>
          </a:p>
          <a:p>
            <a:pPr lvl="0">
              <a:lnSpc>
                <a:spcPct val="80000"/>
              </a:lnSpc>
            </a:pPr>
            <a:r>
              <a:rPr lang="en-GB" sz="2400" b="1" dirty="0">
                <a:solidFill>
                  <a:srgbClr val="203864"/>
                </a:solidFill>
              </a:rPr>
              <a:t>Cardiovascular system </a:t>
            </a:r>
            <a:r>
              <a:rPr lang="en-GB" sz="2400" dirty="0"/>
              <a:t>– veins and arteries, atherosclerosis and ageing, regularity of circulation (brain, other organs, respiratory system etc.)</a:t>
            </a:r>
          </a:p>
          <a:p>
            <a:pPr lvl="0">
              <a:lnSpc>
                <a:spcPct val="80000"/>
              </a:lnSpc>
            </a:pPr>
            <a:endParaRPr lang="en-GB" sz="2400" dirty="0"/>
          </a:p>
          <a:p>
            <a:pPr lvl="0">
              <a:lnSpc>
                <a:spcPct val="80000"/>
              </a:lnSpc>
            </a:pPr>
            <a:r>
              <a:rPr lang="en-GB" sz="2400" b="1" dirty="0">
                <a:solidFill>
                  <a:srgbClr val="203864"/>
                </a:solidFill>
              </a:rPr>
              <a:t>Lifestyle is crucial</a:t>
            </a:r>
          </a:p>
          <a:p>
            <a:pPr lvl="0">
              <a:lnSpc>
                <a:spcPct val="80000"/>
              </a:lnSpc>
            </a:pPr>
            <a:endParaRPr lang="en-GB" sz="2400" b="1" dirty="0">
              <a:solidFill>
                <a:srgbClr val="203864"/>
              </a:solidFill>
            </a:endParaRPr>
          </a:p>
          <a:p>
            <a:pPr lvl="0">
              <a:lnSpc>
                <a:spcPct val="80000"/>
              </a:lnSpc>
            </a:pPr>
            <a:r>
              <a:rPr lang="en-GB" sz="2400" dirty="0"/>
              <a:t>‘</a:t>
            </a:r>
            <a:r>
              <a:rPr lang="en-GB" sz="2400" b="1" i="1" dirty="0">
                <a:solidFill>
                  <a:srgbClr val="203864"/>
                </a:solidFill>
              </a:rPr>
              <a:t>Five pillars of ageing well</a:t>
            </a:r>
            <a:r>
              <a:rPr lang="en-GB" sz="24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D80A76F-F326-49D4-9FFE-2D80EAA7CD8C}"/>
              </a:ext>
            </a:extLst>
          </p:cNvPr>
          <p:cNvSpPr>
            <a:spLocks noMove="1" noResize="1"/>
          </p:cNvSpPr>
          <p:nvPr/>
        </p:nvSpPr>
        <p:spPr>
          <a:xfrm>
            <a:off x="336883" y="321173"/>
            <a:ext cx="7174245" cy="5896746"/>
          </a:xfrm>
          <a:prstGeom prst="rect">
            <a:avLst/>
          </a:prstGeom>
          <a:solidFill>
            <a:srgbClr val="000000">
              <a:alpha val="15000"/>
            </a:srgbClr>
          </a:solidFill>
          <a:ln w="127001">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E5238697-CE46-48CA-B0C6-3AFD5BEE44F9}"/>
              </a:ext>
            </a:extLst>
          </p:cNvPr>
          <p:cNvPicPr>
            <a:picLocks noChangeAspect="1"/>
          </p:cNvPicPr>
          <p:nvPr/>
        </p:nvPicPr>
        <p:blipFill>
          <a:blip r:embed="rId2"/>
          <a:stretch>
            <a:fillRect/>
          </a:stretch>
        </p:blipFill>
        <p:spPr>
          <a:xfrm>
            <a:off x="7820991" y="2690448"/>
            <a:ext cx="4206889" cy="3846377"/>
          </a:xfrm>
          <a:prstGeom prst="rect">
            <a:avLst/>
          </a:prstGeom>
          <a:noFill/>
          <a:ln>
            <a:noFill/>
          </a:ln>
        </p:spPr>
      </p:pic>
      <p:pic>
        <p:nvPicPr>
          <p:cNvPr id="4" name="Picture 4" descr="A close up of a logo&#10;&#10;Description generated with very high confidence">
            <a:extLst>
              <a:ext uri="{FF2B5EF4-FFF2-40B4-BE49-F238E27FC236}">
                <a16:creationId xmlns:a16="http://schemas.microsoft.com/office/drawing/2014/main" id="{0C95B9E9-ABE1-4726-BE09-53AB61C319B2}"/>
              </a:ext>
            </a:extLst>
          </p:cNvPr>
          <p:cNvPicPr>
            <a:picLocks noChangeAspect="1"/>
          </p:cNvPicPr>
          <p:nvPr/>
        </p:nvPicPr>
        <p:blipFill>
          <a:blip r:embed="rId3"/>
          <a:stretch>
            <a:fillRect/>
          </a:stretch>
        </p:blipFill>
        <p:spPr>
          <a:xfrm>
            <a:off x="10298247" y="629582"/>
            <a:ext cx="1193045" cy="1274161"/>
          </a:xfrm>
          <a:prstGeom prst="rect">
            <a:avLst/>
          </a:prstGeom>
          <a:noFill/>
          <a:ln>
            <a:noFill/>
          </a:ln>
        </p:spPr>
      </p:pic>
      <p:pic>
        <p:nvPicPr>
          <p:cNvPr id="6" name="Content Placeholder 3">
            <a:extLst>
              <a:ext uri="{FF2B5EF4-FFF2-40B4-BE49-F238E27FC236}">
                <a16:creationId xmlns:a16="http://schemas.microsoft.com/office/drawing/2014/main" id="{D0C45E43-FAE2-4441-BD5B-7FEE05A7D9B6}"/>
              </a:ext>
            </a:extLst>
          </p:cNvPr>
          <p:cNvPicPr>
            <a:picLocks noChangeAspect="1"/>
          </p:cNvPicPr>
          <p:nvPr/>
        </p:nvPicPr>
        <p:blipFill>
          <a:blip r:embed="rId4"/>
          <a:stretch>
            <a:fillRect/>
          </a:stretch>
        </p:blipFill>
        <p:spPr>
          <a:xfrm>
            <a:off x="474783" y="524024"/>
            <a:ext cx="6922410" cy="55250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481DBE1-D3EC-4844-A94A-BB5A5F83B658}"/>
              </a:ext>
            </a:extLst>
          </p:cNvPr>
          <p:cNvSpPr txBox="1">
            <a:spLocks noGrp="1"/>
          </p:cNvSpPr>
          <p:nvPr>
            <p:ph type="title"/>
          </p:nvPr>
        </p:nvSpPr>
        <p:spPr>
          <a:xfrm>
            <a:off x="322810" y="398376"/>
            <a:ext cx="10515600" cy="1325559"/>
          </a:xfrm>
        </p:spPr>
        <p:txBody>
          <a:bodyPr/>
          <a:lstStyle/>
          <a:p>
            <a:pPr lvl="0"/>
            <a:r>
              <a:rPr lang="en-GB" b="1">
                <a:solidFill>
                  <a:srgbClr val="203864"/>
                </a:solidFill>
              </a:rPr>
              <a:t>Cognitive ageing – tiredness of our systems</a:t>
            </a:r>
          </a:p>
        </p:txBody>
      </p:sp>
      <p:sp>
        <p:nvSpPr>
          <p:cNvPr id="3" name="Content Placeholder 2">
            <a:extLst>
              <a:ext uri="{FF2B5EF4-FFF2-40B4-BE49-F238E27FC236}">
                <a16:creationId xmlns:a16="http://schemas.microsoft.com/office/drawing/2014/main" id="{8339F47D-1F70-42C9-8915-A88083490D79}"/>
              </a:ext>
            </a:extLst>
          </p:cNvPr>
          <p:cNvSpPr txBox="1">
            <a:spLocks noGrp="1"/>
          </p:cNvSpPr>
          <p:nvPr>
            <p:ph idx="1"/>
          </p:nvPr>
        </p:nvSpPr>
        <p:spPr>
          <a:xfrm>
            <a:off x="322810" y="2576943"/>
            <a:ext cx="10515600" cy="3949147"/>
          </a:xfrm>
        </p:spPr>
        <p:txBody>
          <a:bodyPr/>
          <a:lstStyle/>
          <a:p>
            <a:pPr lvl="0"/>
            <a:r>
              <a:rPr lang="en-GB" sz="2400" dirty="0"/>
              <a:t>Diminished ability to remember names, find the correct word, remember where objects are located, concentrate </a:t>
            </a:r>
          </a:p>
          <a:p>
            <a:pPr lvl="0"/>
            <a:r>
              <a:rPr lang="en-GB" sz="2400" dirty="0"/>
              <a:t>Is this “</a:t>
            </a:r>
            <a:r>
              <a:rPr lang="en-GB" sz="2400" b="1" dirty="0">
                <a:solidFill>
                  <a:srgbClr val="203864"/>
                </a:solidFill>
              </a:rPr>
              <a:t>normal</a:t>
            </a:r>
            <a:r>
              <a:rPr lang="en-GB" sz="2400" dirty="0"/>
              <a:t>”? Yes</a:t>
            </a:r>
          </a:p>
          <a:p>
            <a:pPr lvl="0"/>
            <a:endParaRPr lang="en-GB" sz="2400" dirty="0"/>
          </a:p>
          <a:p>
            <a:pPr lvl="0"/>
            <a:r>
              <a:rPr lang="en-GB" sz="2400" b="1" u="sng" dirty="0">
                <a:solidFill>
                  <a:srgbClr val="203864"/>
                </a:solidFill>
              </a:rPr>
              <a:t>Ageing Brain talk</a:t>
            </a:r>
          </a:p>
          <a:p>
            <a:pPr lvl="0"/>
            <a:endParaRPr lang="en-GB" sz="2400" dirty="0"/>
          </a:p>
          <a:p>
            <a:pPr lvl="0"/>
            <a:r>
              <a:rPr lang="en-GB" sz="2400" b="1" dirty="0">
                <a:solidFill>
                  <a:srgbClr val="203864"/>
                </a:solidFill>
              </a:rPr>
              <a:t>Tiredness of our systems </a:t>
            </a:r>
            <a:r>
              <a:rPr lang="en-GB" sz="2400" dirty="0"/>
              <a:t>– when young we have it too but we can sleep it off – not so easy while ageing as many things come together</a:t>
            </a:r>
            <a:endParaRPr lang="en-GB" sz="2400" b="1" dirty="0">
              <a:solidFill>
                <a:srgbClr val="203864"/>
              </a:solidFill>
            </a:endParaRPr>
          </a:p>
          <a:p>
            <a:pPr lvl="0"/>
            <a:endParaRPr lang="en-GB" dirty="0"/>
          </a:p>
          <a:p>
            <a:pPr lvl="0"/>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64B5FB8-711B-41EC-97D2-B4BF1BF4F467}"/>
              </a:ext>
            </a:extLst>
          </p:cNvPr>
          <p:cNvSpPr txBox="1">
            <a:spLocks noGrp="1"/>
          </p:cNvSpPr>
          <p:nvPr>
            <p:ph idx="1"/>
          </p:nvPr>
        </p:nvSpPr>
        <p:spPr>
          <a:xfrm>
            <a:off x="533396" y="1181688"/>
            <a:ext cx="11277596" cy="4995275"/>
          </a:xfrm>
        </p:spPr>
        <p:txBody>
          <a:bodyPr/>
          <a:lstStyle/>
          <a:p>
            <a:pPr lvl="0">
              <a:lnSpc>
                <a:spcPct val="70000"/>
              </a:lnSpc>
            </a:pPr>
            <a:endParaRPr lang="en-GB" sz="2400" dirty="0"/>
          </a:p>
          <a:p>
            <a:pPr lvl="0">
              <a:lnSpc>
                <a:spcPct val="100000"/>
              </a:lnSpc>
            </a:pPr>
            <a:r>
              <a:rPr lang="en-GB" sz="2400" dirty="0"/>
              <a:t>Stress management</a:t>
            </a:r>
          </a:p>
          <a:p>
            <a:pPr lvl="0">
              <a:lnSpc>
                <a:spcPct val="100000"/>
              </a:lnSpc>
            </a:pPr>
            <a:endParaRPr lang="en-GB" sz="2400" dirty="0"/>
          </a:p>
          <a:p>
            <a:pPr lvl="0">
              <a:lnSpc>
                <a:spcPct val="100000"/>
              </a:lnSpc>
            </a:pPr>
            <a:r>
              <a:rPr lang="en-GB" sz="2400" b="1" dirty="0">
                <a:solidFill>
                  <a:srgbClr val="203864"/>
                </a:solidFill>
              </a:rPr>
              <a:t>Lifestyle</a:t>
            </a:r>
            <a:r>
              <a:rPr lang="en-GB" sz="2400" dirty="0"/>
              <a:t> – some of the changes could be slowed down (Five Pillars to Ageing Well)</a:t>
            </a:r>
          </a:p>
          <a:p>
            <a:pPr lvl="0">
              <a:lnSpc>
                <a:spcPct val="100000"/>
              </a:lnSpc>
            </a:pPr>
            <a:endParaRPr lang="en-GB" sz="2400" dirty="0"/>
          </a:p>
          <a:p>
            <a:pPr lvl="0">
              <a:lnSpc>
                <a:spcPct val="100000"/>
              </a:lnSpc>
            </a:pPr>
            <a:r>
              <a:rPr lang="en-GB" sz="2400" b="1" dirty="0">
                <a:solidFill>
                  <a:srgbClr val="203864"/>
                </a:solidFill>
              </a:rPr>
              <a:t>Cognitive sphere influences physical and vice versa</a:t>
            </a:r>
          </a:p>
          <a:p>
            <a:pPr lvl="0">
              <a:lnSpc>
                <a:spcPct val="100000"/>
              </a:lnSpc>
            </a:pPr>
            <a:r>
              <a:rPr lang="en-GB" sz="2400" b="1" dirty="0">
                <a:solidFill>
                  <a:srgbClr val="203864"/>
                </a:solidFill>
              </a:rPr>
              <a:t>Physical wellbeing is affected by worsening mental wellbeing and vice versa</a:t>
            </a:r>
          </a:p>
          <a:p>
            <a:pPr lvl="0">
              <a:lnSpc>
                <a:spcPct val="100000"/>
              </a:lnSpc>
            </a:pPr>
            <a:endParaRPr lang="en-GB" sz="2400" dirty="0"/>
          </a:p>
          <a:p>
            <a:pPr lvl="0">
              <a:lnSpc>
                <a:spcPct val="100000"/>
              </a:lnSpc>
            </a:pPr>
            <a:r>
              <a:rPr lang="en-GB" sz="2400" b="1" dirty="0">
                <a:solidFill>
                  <a:srgbClr val="203864"/>
                </a:solidFill>
              </a:rPr>
              <a:t>Exercise</a:t>
            </a:r>
            <a:r>
              <a:rPr lang="en-GB" sz="2400" dirty="0"/>
              <a:t> improves our sleep</a:t>
            </a:r>
          </a:p>
          <a:p>
            <a:pPr lvl="0">
              <a:lnSpc>
                <a:spcPct val="100000"/>
              </a:lnSpc>
            </a:pPr>
            <a:r>
              <a:rPr lang="en-GB" sz="2400" dirty="0"/>
              <a:t>Important to do it all when we are still well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BD2A-C5DA-4C13-B257-24D9A39A2037}"/>
              </a:ext>
            </a:extLst>
          </p:cNvPr>
          <p:cNvSpPr txBox="1">
            <a:spLocks noGrp="1"/>
          </p:cNvSpPr>
          <p:nvPr>
            <p:ph type="title"/>
          </p:nvPr>
        </p:nvSpPr>
        <p:spPr>
          <a:xfrm>
            <a:off x="281354" y="302852"/>
            <a:ext cx="10515600" cy="720080"/>
          </a:xfrm>
        </p:spPr>
        <p:txBody>
          <a:bodyPr/>
          <a:lstStyle/>
          <a:p>
            <a:pPr lvl="0"/>
            <a:r>
              <a:rPr lang="en-GB" b="1" dirty="0">
                <a:solidFill>
                  <a:schemeClr val="accent1">
                    <a:lumMod val="50000"/>
                  </a:schemeClr>
                </a:solidFill>
              </a:rPr>
              <a:t>Hormonal changes at midlife </a:t>
            </a:r>
          </a:p>
        </p:txBody>
      </p:sp>
      <p:sp>
        <p:nvSpPr>
          <p:cNvPr id="3" name="Content Placeholder 2">
            <a:extLst>
              <a:ext uri="{FF2B5EF4-FFF2-40B4-BE49-F238E27FC236}">
                <a16:creationId xmlns:a16="http://schemas.microsoft.com/office/drawing/2014/main" id="{F98BF9C7-D534-42F6-8B62-684C0231FC0D}"/>
              </a:ext>
            </a:extLst>
          </p:cNvPr>
          <p:cNvSpPr txBox="1">
            <a:spLocks noGrp="1"/>
          </p:cNvSpPr>
          <p:nvPr>
            <p:ph idx="1"/>
          </p:nvPr>
        </p:nvSpPr>
        <p:spPr>
          <a:xfrm>
            <a:off x="281354" y="1124739"/>
            <a:ext cx="11521440" cy="5247926"/>
          </a:xfrm>
        </p:spPr>
        <p:txBody>
          <a:bodyPr/>
          <a:lstStyle/>
          <a:p>
            <a:pPr lvl="0"/>
            <a:endParaRPr lang="en-GB" dirty="0">
              <a:solidFill>
                <a:srgbClr val="1F497D"/>
              </a:solidFill>
            </a:endParaRPr>
          </a:p>
          <a:p>
            <a:pPr lvl="0"/>
            <a:endParaRPr lang="en-GB" dirty="0">
              <a:solidFill>
                <a:srgbClr val="1F497D"/>
              </a:solidFill>
            </a:endParaRPr>
          </a:p>
          <a:p>
            <a:pPr lvl="0"/>
            <a:endParaRPr lang="en-GB" dirty="0">
              <a:solidFill>
                <a:srgbClr val="1F497D"/>
              </a:solidFill>
            </a:endParaRPr>
          </a:p>
          <a:p>
            <a:pPr lvl="0"/>
            <a:r>
              <a:rPr lang="en-GB" sz="2400" dirty="0">
                <a:solidFill>
                  <a:schemeClr val="tx1"/>
                </a:solidFill>
              </a:rPr>
              <a:t>These affect many at the midlife transition both directly and indirectly. </a:t>
            </a:r>
          </a:p>
          <a:p>
            <a:pPr lvl="0"/>
            <a:endParaRPr lang="en-GB" sz="2400" dirty="0">
              <a:solidFill>
                <a:schemeClr val="tx1"/>
              </a:solidFill>
            </a:endParaRPr>
          </a:p>
          <a:p>
            <a:pPr lvl="0"/>
            <a:r>
              <a:rPr lang="en-GB" sz="2400" dirty="0">
                <a:solidFill>
                  <a:schemeClr val="tx1"/>
                </a:solidFill>
              </a:rPr>
              <a:t>Changes to the sex hormones in the body can also be brought on early through surgery or a condition. </a:t>
            </a:r>
          </a:p>
          <a:p>
            <a:pPr lvl="0"/>
            <a:endParaRPr lang="en-GB" sz="2400" dirty="0">
              <a:solidFill>
                <a:schemeClr val="tx1"/>
              </a:solidFill>
            </a:endParaRPr>
          </a:p>
          <a:p>
            <a:pPr lvl="0"/>
            <a:r>
              <a:rPr lang="en-GB" sz="2400" dirty="0">
                <a:solidFill>
                  <a:schemeClr val="tx1"/>
                </a:solidFill>
              </a:rPr>
              <a:t>Substantial series of changes which give rise to a large range of menopause/andropause symptoms, affecting every aspect of living. </a:t>
            </a:r>
          </a:p>
          <a:p>
            <a:pPr marL="0" lvl="0" indent="0">
              <a:buNone/>
            </a:pPr>
            <a:endParaRPr lang="en-GB" sz="2400" dirty="0"/>
          </a:p>
          <a:p>
            <a:pPr marL="0" lvl="0" indent="0">
              <a:buNone/>
            </a:pPr>
            <a:endParaRPr lang="en-GB" dirty="0"/>
          </a:p>
        </p:txBody>
      </p:sp>
    </p:spTree>
    <p:extLst>
      <p:ext uri="{BB962C8B-B14F-4D97-AF65-F5344CB8AC3E}">
        <p14:creationId xmlns:p14="http://schemas.microsoft.com/office/powerpoint/2010/main" val="1420652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A0E8-40BF-4773-9AF9-0AD06FE7B6B5}"/>
              </a:ext>
            </a:extLst>
          </p:cNvPr>
          <p:cNvSpPr txBox="1">
            <a:spLocks noGrp="1"/>
          </p:cNvSpPr>
          <p:nvPr>
            <p:ph type="title"/>
          </p:nvPr>
        </p:nvSpPr>
        <p:spPr>
          <a:xfrm>
            <a:off x="562708" y="274320"/>
            <a:ext cx="10791092" cy="850419"/>
          </a:xfrm>
        </p:spPr>
        <p:txBody>
          <a:bodyPr/>
          <a:lstStyle/>
          <a:p>
            <a:pPr lvl="0"/>
            <a:br>
              <a:rPr lang="en-GB" b="1" dirty="0">
                <a:solidFill>
                  <a:srgbClr val="1F497D"/>
                </a:solidFill>
              </a:rPr>
            </a:br>
            <a:r>
              <a:rPr lang="en-GB" b="1" dirty="0">
                <a:solidFill>
                  <a:srgbClr val="1F497D"/>
                </a:solidFill>
              </a:rPr>
              <a:t>Andropause</a:t>
            </a:r>
            <a:br>
              <a:rPr lang="en-GB" b="1" dirty="0">
                <a:solidFill>
                  <a:srgbClr val="1F497D"/>
                </a:solidFill>
              </a:rPr>
            </a:br>
            <a:endParaRPr lang="en-GB" b="1" dirty="0">
              <a:solidFill>
                <a:srgbClr val="1F497D"/>
              </a:solidFill>
            </a:endParaRPr>
          </a:p>
        </p:txBody>
      </p:sp>
      <p:sp>
        <p:nvSpPr>
          <p:cNvPr id="3" name="Content Placeholder 2">
            <a:extLst>
              <a:ext uri="{FF2B5EF4-FFF2-40B4-BE49-F238E27FC236}">
                <a16:creationId xmlns:a16="http://schemas.microsoft.com/office/drawing/2014/main" id="{B002612C-C45C-4334-BDD8-36344EDDA8C6}"/>
              </a:ext>
            </a:extLst>
          </p:cNvPr>
          <p:cNvSpPr txBox="1">
            <a:spLocks noGrp="1"/>
          </p:cNvSpPr>
          <p:nvPr>
            <p:ph idx="1"/>
          </p:nvPr>
        </p:nvSpPr>
        <p:spPr>
          <a:xfrm>
            <a:off x="281354" y="1124739"/>
            <a:ext cx="11910646" cy="5458941"/>
          </a:xfrm>
        </p:spPr>
        <p:txBody>
          <a:bodyPr/>
          <a:lstStyle/>
          <a:p>
            <a:pPr lvl="0"/>
            <a:endParaRPr lang="en-GB" dirty="0">
              <a:solidFill>
                <a:srgbClr val="1F497D"/>
              </a:solidFill>
            </a:endParaRPr>
          </a:p>
          <a:p>
            <a:pPr lvl="0"/>
            <a:endParaRPr lang="en-GB" sz="2400" dirty="0">
              <a:solidFill>
                <a:schemeClr val="tx1"/>
              </a:solidFill>
            </a:endParaRPr>
          </a:p>
          <a:p>
            <a:pPr lvl="0"/>
            <a:r>
              <a:rPr lang="en-GB" sz="2400" dirty="0">
                <a:solidFill>
                  <a:schemeClr val="tx1"/>
                </a:solidFill>
              </a:rPr>
              <a:t>Though not paralleling women’s intensity of experience, men have hormone changes at this time of life, with negative and / or positive impacts. </a:t>
            </a:r>
          </a:p>
          <a:p>
            <a:pPr lvl="0"/>
            <a:endParaRPr lang="en-GB" sz="2400" dirty="0">
              <a:solidFill>
                <a:schemeClr val="tx1"/>
              </a:solidFill>
            </a:endParaRPr>
          </a:p>
          <a:p>
            <a:pPr lvl="0"/>
            <a:r>
              <a:rPr lang="en-GB" sz="2400" dirty="0">
                <a:solidFill>
                  <a:schemeClr val="tx1"/>
                </a:solidFill>
              </a:rPr>
              <a:t>A key difference is that testosterone decline is gradual not sudden. Negative symptoms such as depression, lethargy, loss of sex drive can be treated with replacement hormones. However these are often unrelated to hormones, more to society’s attitudes to men.</a:t>
            </a:r>
          </a:p>
          <a:p>
            <a:pPr lvl="0"/>
            <a:endParaRPr lang="en-GB" sz="2400" dirty="0">
              <a:solidFill>
                <a:schemeClr val="tx1"/>
              </a:solidFill>
            </a:endParaRPr>
          </a:p>
          <a:p>
            <a:pPr lvl="0"/>
            <a:r>
              <a:rPr lang="en-GB" sz="2400" dirty="0">
                <a:solidFill>
                  <a:schemeClr val="tx1"/>
                </a:solidFill>
              </a:rPr>
              <a:t>Help can be offered for existential or lifestyle related negative symptoms, through therapy, CBT, diet, exercise. </a:t>
            </a:r>
          </a:p>
          <a:p>
            <a:pPr lvl="0"/>
            <a:endParaRPr lang="en-GB" dirty="0"/>
          </a:p>
        </p:txBody>
      </p:sp>
    </p:spTree>
    <p:extLst>
      <p:ext uri="{BB962C8B-B14F-4D97-AF65-F5344CB8AC3E}">
        <p14:creationId xmlns:p14="http://schemas.microsoft.com/office/powerpoint/2010/main" val="404417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C9E8-2B07-47F4-8957-ACC551F7B735}"/>
              </a:ext>
            </a:extLst>
          </p:cNvPr>
          <p:cNvSpPr>
            <a:spLocks noGrp="1"/>
          </p:cNvSpPr>
          <p:nvPr>
            <p:ph idx="1"/>
          </p:nvPr>
        </p:nvSpPr>
        <p:spPr>
          <a:xfrm>
            <a:off x="239150" y="365760"/>
            <a:ext cx="11816861" cy="6175717"/>
          </a:xfrm>
        </p:spPr>
        <p:txBody>
          <a:bodyPr/>
          <a:lstStyle/>
          <a:p>
            <a:endParaRPr lang="en-GB" sz="2600" dirty="0"/>
          </a:p>
          <a:p>
            <a:pPr marL="0" indent="0">
              <a:buNone/>
            </a:pPr>
            <a:r>
              <a:rPr lang="en-GB" sz="4400" b="1" dirty="0">
                <a:solidFill>
                  <a:schemeClr val="accent1">
                    <a:lumMod val="75000"/>
                  </a:schemeClr>
                </a:solidFill>
              </a:rPr>
              <a:t>Menopause</a:t>
            </a:r>
            <a:r>
              <a:rPr lang="en-GB" sz="2600" dirty="0"/>
              <a:t> - main symptoms might include:</a:t>
            </a:r>
          </a:p>
          <a:p>
            <a:pPr marL="0" indent="0">
              <a:buNone/>
            </a:pPr>
            <a:endParaRPr lang="en-GB" sz="2600" dirty="0"/>
          </a:p>
          <a:p>
            <a:r>
              <a:rPr lang="en-GB" sz="2400" dirty="0">
                <a:solidFill>
                  <a:schemeClr val="tx1"/>
                </a:solidFill>
              </a:rPr>
              <a:t>Physical – exhaustion, </a:t>
            </a:r>
            <a:r>
              <a:rPr lang="en-GB" sz="2400" dirty="0" err="1">
                <a:solidFill>
                  <a:schemeClr val="tx1"/>
                </a:solidFill>
              </a:rPr>
              <a:t>genito</a:t>
            </a:r>
            <a:r>
              <a:rPr lang="en-GB" sz="2400" dirty="0">
                <a:solidFill>
                  <a:schemeClr val="tx1"/>
                </a:solidFill>
              </a:rPr>
              <a:t>-urinary &amp; atrophy, joint pain, excessive bleeding, palpitations, bone loss, dry eye, tinnitus, burning tongue, restless legs</a:t>
            </a:r>
          </a:p>
          <a:p>
            <a:endParaRPr lang="en-GB" sz="2400" dirty="0">
              <a:solidFill>
                <a:schemeClr val="tx1"/>
              </a:solidFill>
            </a:endParaRPr>
          </a:p>
          <a:p>
            <a:r>
              <a:rPr lang="en-GB" sz="2400" dirty="0">
                <a:solidFill>
                  <a:schemeClr val="tx1"/>
                </a:solidFill>
              </a:rPr>
              <a:t>Emotional – anxiety, depression, flatlining, anger, mood flux, tears, rage, irrational fear, fluctuating mood</a:t>
            </a:r>
          </a:p>
          <a:p>
            <a:endParaRPr lang="en-GB" sz="2400" dirty="0">
              <a:solidFill>
                <a:schemeClr val="tx1"/>
              </a:solidFill>
            </a:endParaRPr>
          </a:p>
          <a:p>
            <a:r>
              <a:rPr lang="en-GB" sz="2400" dirty="0">
                <a:solidFill>
                  <a:schemeClr val="tx1"/>
                </a:solidFill>
              </a:rPr>
              <a:t>Cognitive/Psychological – brain fog, sleeplessness, sensory overload, hard to concentrate</a:t>
            </a:r>
          </a:p>
          <a:p>
            <a:endParaRPr lang="en-GB" sz="2400" dirty="0">
              <a:solidFill>
                <a:schemeClr val="tx1"/>
              </a:solidFill>
            </a:endParaRPr>
          </a:p>
          <a:p>
            <a:r>
              <a:rPr lang="en-GB" sz="2400" dirty="0">
                <a:solidFill>
                  <a:schemeClr val="tx1"/>
                </a:solidFill>
              </a:rPr>
              <a:t>Relational – family, work, sexual responsiveness/libido loss</a:t>
            </a:r>
          </a:p>
          <a:p>
            <a:endParaRPr lang="en-GB" sz="2600" dirty="0"/>
          </a:p>
          <a:p>
            <a:endParaRPr lang="en-GB" sz="2600" dirty="0"/>
          </a:p>
          <a:p>
            <a:endParaRPr lang="en-GB" sz="2600" dirty="0"/>
          </a:p>
        </p:txBody>
      </p:sp>
    </p:spTree>
    <p:extLst>
      <p:ext uri="{BB962C8B-B14F-4D97-AF65-F5344CB8AC3E}">
        <p14:creationId xmlns:p14="http://schemas.microsoft.com/office/powerpoint/2010/main" val="315827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BAF4-121A-44F0-9178-F744187AEAE3}"/>
              </a:ext>
            </a:extLst>
          </p:cNvPr>
          <p:cNvSpPr txBox="1">
            <a:spLocks noGrp="1"/>
          </p:cNvSpPr>
          <p:nvPr>
            <p:ph type="title"/>
          </p:nvPr>
        </p:nvSpPr>
        <p:spPr/>
        <p:txBody>
          <a:bodyPr/>
          <a:lstStyle/>
          <a:p>
            <a:pPr lvl="0"/>
            <a:r>
              <a:rPr lang="en-GB" b="1" dirty="0">
                <a:solidFill>
                  <a:srgbClr val="203864"/>
                </a:solidFill>
              </a:rPr>
              <a:t>Why are we here today…</a:t>
            </a:r>
          </a:p>
        </p:txBody>
      </p:sp>
      <p:sp>
        <p:nvSpPr>
          <p:cNvPr id="3" name="Content Placeholder 2">
            <a:extLst>
              <a:ext uri="{FF2B5EF4-FFF2-40B4-BE49-F238E27FC236}">
                <a16:creationId xmlns:a16="http://schemas.microsoft.com/office/drawing/2014/main" id="{4CF67ADD-9A26-479C-8256-16F254B31040}"/>
              </a:ext>
            </a:extLst>
          </p:cNvPr>
          <p:cNvSpPr txBox="1">
            <a:spLocks noGrp="1"/>
          </p:cNvSpPr>
          <p:nvPr>
            <p:ph idx="1"/>
          </p:nvPr>
        </p:nvSpPr>
        <p:spPr>
          <a:xfrm>
            <a:off x="206829" y="1978028"/>
            <a:ext cx="11571514" cy="4514844"/>
          </a:xfrm>
        </p:spPr>
        <p:txBody>
          <a:bodyPr/>
          <a:lstStyle/>
          <a:p>
            <a:pPr lvl="0">
              <a:lnSpc>
                <a:spcPct val="80000"/>
              </a:lnSpc>
            </a:pPr>
            <a:r>
              <a:rPr lang="en-GB" sz="2400" dirty="0"/>
              <a:t>The world population is rapidly ageing - ageing since the day we are born.</a:t>
            </a:r>
          </a:p>
          <a:p>
            <a:pPr lvl="0">
              <a:lnSpc>
                <a:spcPct val="80000"/>
              </a:lnSpc>
            </a:pPr>
            <a:endParaRPr lang="en-GB" sz="2400" dirty="0"/>
          </a:p>
          <a:p>
            <a:pPr lvl="0">
              <a:lnSpc>
                <a:spcPct val="80000"/>
              </a:lnSpc>
            </a:pPr>
            <a:r>
              <a:rPr lang="en-GB" sz="2400" dirty="0"/>
              <a:t>Ageing processes are in general very difficult to predict – different speed for different individuals</a:t>
            </a:r>
          </a:p>
          <a:p>
            <a:pPr lvl="0">
              <a:lnSpc>
                <a:spcPct val="80000"/>
              </a:lnSpc>
            </a:pPr>
            <a:endParaRPr lang="en-GB" sz="2400" dirty="0"/>
          </a:p>
          <a:p>
            <a:pPr lvl="0">
              <a:lnSpc>
                <a:spcPct val="80000"/>
              </a:lnSpc>
            </a:pPr>
            <a:r>
              <a:rPr lang="en-GB" sz="2400" dirty="0"/>
              <a:t>Genetic predispositions and/or what we actually do about it?</a:t>
            </a:r>
          </a:p>
          <a:p>
            <a:pPr lvl="0">
              <a:lnSpc>
                <a:spcPct val="80000"/>
              </a:lnSpc>
            </a:pPr>
            <a:endParaRPr lang="en-GB" sz="2400" dirty="0"/>
          </a:p>
          <a:p>
            <a:pPr lvl="0">
              <a:lnSpc>
                <a:spcPct val="80000"/>
              </a:lnSpc>
            </a:pPr>
            <a:r>
              <a:rPr lang="en-GB" sz="2400" b="1" dirty="0">
                <a:solidFill>
                  <a:srgbClr val="203864"/>
                </a:solidFill>
              </a:rPr>
              <a:t>USE IT OR LOSE IT </a:t>
            </a:r>
            <a:r>
              <a:rPr lang="en-GB" sz="2400" dirty="0"/>
              <a:t>- in other words, both cognitive and physical stimulation while ageing, help to preserve cognitive and physical functions we don’t want to lose – </a:t>
            </a:r>
            <a:r>
              <a:rPr lang="en-GB" sz="2400" b="1" dirty="0">
                <a:solidFill>
                  <a:schemeClr val="accent1">
                    <a:lumMod val="50000"/>
                  </a:schemeClr>
                </a:solidFill>
              </a:rPr>
              <a:t>throughout our lifespan </a:t>
            </a:r>
          </a:p>
          <a:p>
            <a:pPr lvl="0">
              <a:lnSpc>
                <a:spcPct val="80000"/>
              </a:lnSpc>
            </a:pPr>
            <a:endParaRPr lang="en-GB" sz="2400" dirty="0"/>
          </a:p>
          <a:p>
            <a:pPr lvl="0">
              <a:lnSpc>
                <a:spcPct val="80000"/>
              </a:lnSpc>
            </a:pPr>
            <a:r>
              <a:rPr lang="en-GB" sz="2400" b="1" dirty="0">
                <a:solidFill>
                  <a:schemeClr val="accent1">
                    <a:lumMod val="50000"/>
                  </a:schemeClr>
                </a:solidFill>
              </a:rPr>
              <a:t>Staying well, keeping well, ageing well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3AA6F-4AE4-4440-96EF-8A4B0DFCD7CA}"/>
              </a:ext>
            </a:extLst>
          </p:cNvPr>
          <p:cNvSpPr txBox="1">
            <a:spLocks noGrp="1"/>
          </p:cNvSpPr>
          <p:nvPr>
            <p:ph idx="1"/>
          </p:nvPr>
        </p:nvSpPr>
        <p:spPr>
          <a:xfrm>
            <a:off x="520505" y="1157396"/>
            <a:ext cx="10833298" cy="5052215"/>
          </a:xfrm>
        </p:spPr>
        <p:txBody>
          <a:bodyPr/>
          <a:lstStyle/>
          <a:p>
            <a:pPr>
              <a:spcBef>
                <a:spcPts val="1600"/>
              </a:spcBef>
              <a:spcAft>
                <a:spcPts val="1600"/>
              </a:spcAft>
            </a:pPr>
            <a:endParaRPr lang="en-GB" sz="2400" dirty="0">
              <a:solidFill>
                <a:schemeClr val="tx1"/>
              </a:solidFill>
            </a:endParaRPr>
          </a:p>
          <a:p>
            <a:pPr>
              <a:spcBef>
                <a:spcPts val="1600"/>
              </a:spcBef>
              <a:spcAft>
                <a:spcPts val="1600"/>
              </a:spcAft>
            </a:pPr>
            <a:endParaRPr lang="en-GB" sz="2400" dirty="0">
              <a:solidFill>
                <a:schemeClr val="tx1"/>
              </a:solidFill>
            </a:endParaRPr>
          </a:p>
          <a:p>
            <a:pPr>
              <a:spcBef>
                <a:spcPts val="1600"/>
              </a:spcBef>
              <a:spcAft>
                <a:spcPts val="1600"/>
              </a:spcAft>
            </a:pPr>
            <a:r>
              <a:rPr lang="en-GB" sz="2400" dirty="0">
                <a:solidFill>
                  <a:schemeClr val="tx1"/>
                </a:solidFill>
              </a:rPr>
              <a:t>Onset is varied</a:t>
            </a:r>
          </a:p>
          <a:p>
            <a:pPr marL="0" lvl="0" indent="0">
              <a:spcBef>
                <a:spcPts val="1600"/>
              </a:spcBef>
              <a:spcAft>
                <a:spcPts val="1600"/>
              </a:spcAft>
              <a:buNone/>
            </a:pPr>
            <a:r>
              <a:rPr lang="en-GB" sz="2400" dirty="0">
                <a:solidFill>
                  <a:schemeClr val="tx1"/>
                </a:solidFill>
              </a:rPr>
              <a:t>Treatable – Systemic and localised Hormonal replacement therapy (HRT) as a first response, along with T4 thyroid testing and testosterone. </a:t>
            </a:r>
          </a:p>
          <a:p>
            <a:pPr marL="0" lvl="0" indent="0">
              <a:spcBef>
                <a:spcPts val="1600"/>
              </a:spcBef>
              <a:spcAft>
                <a:spcPts val="1600"/>
              </a:spcAft>
              <a:buNone/>
            </a:pPr>
            <a:r>
              <a:rPr lang="en-GB" sz="2400" dirty="0">
                <a:solidFill>
                  <a:srgbClr val="1F497D"/>
                </a:solidFill>
              </a:rPr>
              <a:t>Lifestyle changes, especially around ‘</a:t>
            </a:r>
            <a:r>
              <a:rPr lang="en-GB" sz="2400" b="1" dirty="0">
                <a:solidFill>
                  <a:srgbClr val="1F497D"/>
                </a:solidFill>
              </a:rPr>
              <a:t>Five Pillars for Ageing Well</a:t>
            </a:r>
            <a:r>
              <a:rPr lang="en-GB" sz="2400" dirty="0">
                <a:solidFill>
                  <a:srgbClr val="1F497D"/>
                </a:solidFill>
              </a:rPr>
              <a:t>’ to reduce stress and renegotiate social roles, along with medical interventions. </a:t>
            </a:r>
          </a:p>
          <a:p>
            <a:pPr marL="0" lvl="0" indent="0">
              <a:spcBef>
                <a:spcPts val="1600"/>
              </a:spcBef>
              <a:spcAft>
                <a:spcPts val="1600"/>
              </a:spcAft>
              <a:buNone/>
            </a:pPr>
            <a:endParaRPr lang="en-GB" dirty="0"/>
          </a:p>
        </p:txBody>
      </p:sp>
    </p:spTree>
    <p:extLst>
      <p:ext uri="{BB962C8B-B14F-4D97-AF65-F5344CB8AC3E}">
        <p14:creationId xmlns:p14="http://schemas.microsoft.com/office/powerpoint/2010/main" val="4122813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EC83-7E1D-4C30-BB80-556966384CC4}"/>
              </a:ext>
            </a:extLst>
          </p:cNvPr>
          <p:cNvSpPr txBox="1">
            <a:spLocks noGrp="1"/>
          </p:cNvSpPr>
          <p:nvPr>
            <p:ph type="title"/>
          </p:nvPr>
        </p:nvSpPr>
        <p:spPr>
          <a:xfrm>
            <a:off x="397562" y="192846"/>
            <a:ext cx="10515600" cy="1325559"/>
          </a:xfrm>
        </p:spPr>
        <p:txBody>
          <a:bodyPr/>
          <a:lstStyle/>
          <a:p>
            <a:pPr lvl="0"/>
            <a:r>
              <a:rPr lang="en-GB" b="1">
                <a:solidFill>
                  <a:srgbClr val="203864"/>
                </a:solidFill>
              </a:rPr>
              <a:t>Healthy bones vs Osteoporosis</a:t>
            </a:r>
            <a:r>
              <a:rPr lang="en-GB"/>
              <a:t> </a:t>
            </a:r>
          </a:p>
        </p:txBody>
      </p:sp>
      <p:sp>
        <p:nvSpPr>
          <p:cNvPr id="3" name="Content Placeholder 2">
            <a:extLst>
              <a:ext uri="{FF2B5EF4-FFF2-40B4-BE49-F238E27FC236}">
                <a16:creationId xmlns:a16="http://schemas.microsoft.com/office/drawing/2014/main" id="{7A05ABED-D27D-49C4-A3CC-1B0305C8851A}"/>
              </a:ext>
            </a:extLst>
          </p:cNvPr>
          <p:cNvSpPr txBox="1">
            <a:spLocks noGrp="1"/>
          </p:cNvSpPr>
          <p:nvPr>
            <p:ph idx="1"/>
          </p:nvPr>
        </p:nvSpPr>
        <p:spPr>
          <a:xfrm>
            <a:off x="397562" y="1825627"/>
            <a:ext cx="11343863" cy="4637516"/>
          </a:xfrm>
        </p:spPr>
        <p:txBody>
          <a:bodyPr/>
          <a:lstStyle/>
          <a:p>
            <a:pPr lvl="0">
              <a:lnSpc>
                <a:spcPct val="70000"/>
              </a:lnSpc>
            </a:pPr>
            <a:r>
              <a:rPr lang="en-GB" sz="2400" b="1">
                <a:solidFill>
                  <a:srgbClr val="203864"/>
                </a:solidFill>
              </a:rPr>
              <a:t>Osteoporosis</a:t>
            </a:r>
            <a:r>
              <a:rPr lang="en-GB" sz="2400"/>
              <a:t> is a condition of fragile bone (increased porosity of the bone) </a:t>
            </a:r>
          </a:p>
          <a:p>
            <a:pPr lvl="0">
              <a:lnSpc>
                <a:spcPct val="70000"/>
              </a:lnSpc>
            </a:pPr>
            <a:endParaRPr lang="en-GB" sz="2400"/>
          </a:p>
          <a:p>
            <a:pPr lvl="0">
              <a:lnSpc>
                <a:spcPct val="70000"/>
              </a:lnSpc>
            </a:pPr>
            <a:r>
              <a:rPr lang="en-GB" sz="2400"/>
              <a:t>Osteoporosis weakens bone and increases risk of bones breaking </a:t>
            </a:r>
          </a:p>
          <a:p>
            <a:pPr lvl="0">
              <a:lnSpc>
                <a:spcPct val="70000"/>
              </a:lnSpc>
            </a:pPr>
            <a:endParaRPr lang="en-GB" sz="2400"/>
          </a:p>
          <a:p>
            <a:pPr lvl="0">
              <a:lnSpc>
                <a:spcPct val="70000"/>
              </a:lnSpc>
            </a:pPr>
            <a:r>
              <a:rPr lang="en-GB" sz="2400"/>
              <a:t>Low levels of physical activity, malnutrition, smoking, decreased levels of calcium and other minerals, </a:t>
            </a:r>
            <a:r>
              <a:rPr lang="en-GB" sz="2400" b="1">
                <a:solidFill>
                  <a:srgbClr val="203864"/>
                </a:solidFill>
              </a:rPr>
              <a:t>menopause</a:t>
            </a:r>
            <a:r>
              <a:rPr lang="en-GB" sz="2400"/>
              <a:t> / </a:t>
            </a:r>
            <a:r>
              <a:rPr lang="en-GB" sz="2400" b="1">
                <a:solidFill>
                  <a:srgbClr val="203864"/>
                </a:solidFill>
              </a:rPr>
              <a:t>andropause</a:t>
            </a:r>
            <a:r>
              <a:rPr lang="en-GB" sz="2400"/>
              <a:t>  - decrease of hormones</a:t>
            </a:r>
          </a:p>
          <a:p>
            <a:pPr lvl="0">
              <a:lnSpc>
                <a:spcPct val="70000"/>
              </a:lnSpc>
            </a:pPr>
            <a:endParaRPr lang="en-GB" sz="2400"/>
          </a:p>
          <a:p>
            <a:pPr lvl="0">
              <a:lnSpc>
                <a:spcPct val="70000"/>
              </a:lnSpc>
            </a:pPr>
            <a:r>
              <a:rPr lang="en-GB" sz="2400"/>
              <a:t>Bone mass (bone density) starts decreasing after 35 years of age, and bone loss occurs more rapidly in women after menopause. </a:t>
            </a:r>
          </a:p>
          <a:p>
            <a:pPr lvl="0">
              <a:lnSpc>
                <a:spcPct val="70000"/>
              </a:lnSpc>
            </a:pPr>
            <a:r>
              <a:rPr lang="en-GB" sz="2400"/>
              <a:t>Manifests via back pain, sometimes decrease in height, decreased mobility</a:t>
            </a:r>
          </a:p>
          <a:p>
            <a:pPr lvl="0">
              <a:lnSpc>
                <a:spcPct val="70000"/>
              </a:lnSpc>
            </a:pPr>
            <a:endParaRPr lang="en-GB" sz="2400"/>
          </a:p>
          <a:p>
            <a:pPr lvl="0">
              <a:lnSpc>
                <a:spcPct val="70000"/>
              </a:lnSpc>
            </a:pPr>
            <a:r>
              <a:rPr lang="en-GB" sz="2400" b="1">
                <a:solidFill>
                  <a:srgbClr val="203864"/>
                </a:solidFill>
              </a:rPr>
              <a:t>Physical activity, nutrition, hydration, supplementation of vitamin D </a:t>
            </a:r>
            <a:r>
              <a:rPr lang="en-GB" sz="2400"/>
              <a:t>(D3 – active form – calcium binding protein)</a:t>
            </a:r>
          </a:p>
          <a:p>
            <a:pPr lvl="0">
              <a:lnSpc>
                <a:spcPct val="70000"/>
              </a:lnSpc>
            </a:pPr>
            <a:endParaRPr lang="en-GB" sz="2400"/>
          </a:p>
          <a:p>
            <a:pPr lvl="0">
              <a:lnSpc>
                <a:spcPct val="70000"/>
              </a:lnSpc>
            </a:pPr>
            <a:endParaRPr lang="en-GB"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F3C8-C6FB-4AC3-ABC0-DCAA27FF1C0D}"/>
              </a:ext>
            </a:extLst>
          </p:cNvPr>
          <p:cNvSpPr txBox="1">
            <a:spLocks noGrp="1"/>
          </p:cNvSpPr>
          <p:nvPr>
            <p:ph type="title"/>
          </p:nvPr>
        </p:nvSpPr>
        <p:spPr/>
        <p:txBody>
          <a:bodyPr/>
          <a:lstStyle/>
          <a:p>
            <a:pPr lvl="0"/>
            <a:r>
              <a:rPr lang="en-GB"/>
              <a:t>Osteoporosis </a:t>
            </a:r>
          </a:p>
        </p:txBody>
      </p:sp>
      <p:grpSp>
        <p:nvGrpSpPr>
          <p:cNvPr id="3" name="Group 1">
            <a:extLst>
              <a:ext uri="{FF2B5EF4-FFF2-40B4-BE49-F238E27FC236}">
                <a16:creationId xmlns:a16="http://schemas.microsoft.com/office/drawing/2014/main" id="{22CC1C65-C181-4025-B0C1-BEE98A778982}"/>
              </a:ext>
            </a:extLst>
          </p:cNvPr>
          <p:cNvGrpSpPr/>
          <p:nvPr/>
        </p:nvGrpSpPr>
        <p:grpSpPr>
          <a:xfrm>
            <a:off x="285750" y="214317"/>
            <a:ext cx="11518321" cy="6284908"/>
            <a:chOff x="285750" y="214317"/>
            <a:chExt cx="11518321" cy="6284908"/>
          </a:xfrm>
        </p:grpSpPr>
        <p:pic>
          <p:nvPicPr>
            <p:cNvPr id="4" name="Picture 2">
              <a:extLst>
                <a:ext uri="{FF2B5EF4-FFF2-40B4-BE49-F238E27FC236}">
                  <a16:creationId xmlns:a16="http://schemas.microsoft.com/office/drawing/2014/main" id="{EA7E812E-5226-4C4C-97D9-316D6274B1D2}"/>
                </a:ext>
              </a:extLst>
            </p:cNvPr>
            <p:cNvPicPr>
              <a:picLocks noChangeAspect="1"/>
            </p:cNvPicPr>
            <p:nvPr/>
          </p:nvPicPr>
          <p:blipFill>
            <a:blip r:embed="rId2"/>
            <a:srcRect/>
            <a:stretch>
              <a:fillRect/>
            </a:stretch>
          </p:blipFill>
          <p:spPr>
            <a:xfrm>
              <a:off x="285750" y="214317"/>
              <a:ext cx="11518321" cy="6284908"/>
            </a:xfrm>
            <a:prstGeom prst="rect">
              <a:avLst/>
            </a:prstGeom>
            <a:noFill/>
            <a:ln>
              <a:noFill/>
            </a:ln>
          </p:spPr>
        </p:pic>
        <p:sp>
          <p:nvSpPr>
            <p:cNvPr id="5" name="Text Box 3">
              <a:extLst>
                <a:ext uri="{FF2B5EF4-FFF2-40B4-BE49-F238E27FC236}">
                  <a16:creationId xmlns:a16="http://schemas.microsoft.com/office/drawing/2014/main" id="{C0835731-D788-44EA-86D9-D3A489F8ACC0}"/>
                </a:ext>
              </a:extLst>
            </p:cNvPr>
            <p:cNvSpPr txBox="1"/>
            <p:nvPr/>
          </p:nvSpPr>
          <p:spPr>
            <a:xfrm>
              <a:off x="285750" y="214317"/>
              <a:ext cx="11518321" cy="6284908"/>
            </a:xfrm>
            <a:prstGeom prst="rect">
              <a:avLst/>
            </a:prstGeom>
            <a:noFill/>
            <a:ln>
              <a:noFil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4121-C03A-4F51-A463-03A2F8F0A06C}"/>
              </a:ext>
            </a:extLst>
          </p:cNvPr>
          <p:cNvSpPr txBox="1">
            <a:spLocks noGrp="1"/>
          </p:cNvSpPr>
          <p:nvPr>
            <p:ph type="title"/>
          </p:nvPr>
        </p:nvSpPr>
        <p:spPr/>
        <p:txBody>
          <a:bodyPr/>
          <a:lstStyle/>
          <a:p>
            <a:endParaRPr lang="en-GB"/>
          </a:p>
        </p:txBody>
      </p:sp>
      <p:pic>
        <p:nvPicPr>
          <p:cNvPr id="3" name="Content Placeholder 7">
            <a:extLst>
              <a:ext uri="{FF2B5EF4-FFF2-40B4-BE49-F238E27FC236}">
                <a16:creationId xmlns:a16="http://schemas.microsoft.com/office/drawing/2014/main" id="{57899D53-B6AD-4F18-B812-9618BE178B6D}"/>
              </a:ext>
            </a:extLst>
          </p:cNvPr>
          <p:cNvPicPr>
            <a:picLocks noGrp="1" noChangeAspect="1"/>
          </p:cNvPicPr>
          <p:nvPr>
            <p:ph idx="1"/>
          </p:nvPr>
        </p:nvPicPr>
        <p:blipFill>
          <a:blip r:embed="rId2"/>
          <a:stretch>
            <a:fillRect/>
          </a:stretch>
        </p:blipFill>
        <p:spPr>
          <a:xfrm>
            <a:off x="838203" y="365129"/>
            <a:ext cx="10674925" cy="6077239"/>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5CCF67A-140F-4E67-8CE4-008A81D9BF7F}"/>
              </a:ext>
            </a:extLst>
          </p:cNvPr>
          <p:cNvSpPr txBox="1">
            <a:spLocks noGrp="1"/>
          </p:cNvSpPr>
          <p:nvPr>
            <p:ph idx="1"/>
          </p:nvPr>
        </p:nvSpPr>
        <p:spPr>
          <a:xfrm>
            <a:off x="335283" y="121916"/>
            <a:ext cx="7467603" cy="6446520"/>
          </a:xfrm>
        </p:spPr>
        <p:txBody>
          <a:bodyPr/>
          <a:lstStyle/>
          <a:p>
            <a:pPr lvl="0">
              <a:lnSpc>
                <a:spcPct val="80000"/>
              </a:lnSpc>
            </a:pPr>
            <a:endParaRPr lang="en-GB" sz="2400" dirty="0"/>
          </a:p>
          <a:p>
            <a:pPr lvl="0">
              <a:lnSpc>
                <a:spcPct val="80000"/>
              </a:lnSpc>
            </a:pPr>
            <a:endParaRPr lang="en-GB" sz="2400" dirty="0"/>
          </a:p>
          <a:p>
            <a:pPr lvl="0">
              <a:lnSpc>
                <a:spcPct val="80000"/>
              </a:lnSpc>
            </a:pPr>
            <a:endParaRPr lang="en-GB" sz="2400" dirty="0"/>
          </a:p>
          <a:p>
            <a:pPr lvl="0">
              <a:lnSpc>
                <a:spcPct val="80000"/>
              </a:lnSpc>
            </a:pPr>
            <a:r>
              <a:rPr lang="en-GB" sz="2400" dirty="0"/>
              <a:t>Bone is very important as it </a:t>
            </a:r>
            <a:r>
              <a:rPr lang="en-GB" sz="2400" b="1" dirty="0">
                <a:solidFill>
                  <a:srgbClr val="203864"/>
                </a:solidFill>
              </a:rPr>
              <a:t>protects internal organs</a:t>
            </a:r>
            <a:r>
              <a:rPr lang="en-GB" sz="2400" dirty="0"/>
              <a:t>, creates support for the body, </a:t>
            </a:r>
            <a:r>
              <a:rPr lang="en-GB" sz="2400" b="1" dirty="0">
                <a:solidFill>
                  <a:srgbClr val="203864"/>
                </a:solidFill>
              </a:rPr>
              <a:t>muscles are attached to it</a:t>
            </a:r>
          </a:p>
          <a:p>
            <a:pPr lvl="0">
              <a:lnSpc>
                <a:spcPct val="80000"/>
              </a:lnSpc>
            </a:pPr>
            <a:endParaRPr lang="en-GB" sz="2400" b="1" dirty="0">
              <a:solidFill>
                <a:srgbClr val="203864"/>
              </a:solidFill>
            </a:endParaRPr>
          </a:p>
          <a:p>
            <a:pPr lvl="0">
              <a:lnSpc>
                <a:spcPct val="80000"/>
              </a:lnSpc>
            </a:pPr>
            <a:r>
              <a:rPr lang="en-GB" sz="2400" dirty="0"/>
              <a:t>Healthy bone is very important to healthy ageing</a:t>
            </a:r>
          </a:p>
          <a:p>
            <a:pPr lvl="0">
              <a:lnSpc>
                <a:spcPct val="80000"/>
              </a:lnSpc>
            </a:pPr>
            <a:endParaRPr lang="en-GB" sz="2400" dirty="0"/>
          </a:p>
          <a:p>
            <a:pPr lvl="0">
              <a:lnSpc>
                <a:spcPct val="80000"/>
              </a:lnSpc>
            </a:pPr>
            <a:r>
              <a:rPr lang="en-GB" sz="2400" dirty="0"/>
              <a:t>Muscle atrophy is a big problem while ageing as it affects directly our postural stability, sitting long hours in from of the pc, overall mobility, appetite/capacity for regular exercise and later in life also falls  - all this affects </a:t>
            </a:r>
            <a:r>
              <a:rPr lang="en-GB" sz="2400" b="1" dirty="0">
                <a:solidFill>
                  <a:srgbClr val="203864"/>
                </a:solidFill>
              </a:rPr>
              <a:t>bone health</a:t>
            </a:r>
          </a:p>
          <a:p>
            <a:pPr lvl="0">
              <a:lnSpc>
                <a:spcPct val="80000"/>
              </a:lnSpc>
            </a:pPr>
            <a:endParaRPr lang="en-GB" sz="2400" dirty="0"/>
          </a:p>
          <a:p>
            <a:pPr lvl="0">
              <a:lnSpc>
                <a:spcPct val="80000"/>
              </a:lnSpc>
            </a:pPr>
            <a:endParaRPr lang="en-GB" sz="2400" dirty="0"/>
          </a:p>
          <a:p>
            <a:pPr lvl="0">
              <a:lnSpc>
                <a:spcPct val="80000"/>
              </a:lnSpc>
            </a:pPr>
            <a:r>
              <a:rPr lang="en-GB" sz="2400" b="1" u="sng" dirty="0">
                <a:solidFill>
                  <a:srgbClr val="203864"/>
                </a:solidFill>
              </a:rPr>
              <a:t>more details Move it and Breathe &amp; Standing tall talks</a:t>
            </a:r>
            <a:endParaRPr lang="en-GB" sz="2400" b="1" dirty="0">
              <a:solidFill>
                <a:srgbClr val="203864"/>
              </a:solidFill>
            </a:endParaRPr>
          </a:p>
        </p:txBody>
      </p:sp>
      <p:pic>
        <p:nvPicPr>
          <p:cNvPr id="3" name="Picture 2" descr="Image result for muscle and bone">
            <a:extLst>
              <a:ext uri="{FF2B5EF4-FFF2-40B4-BE49-F238E27FC236}">
                <a16:creationId xmlns:a16="http://schemas.microsoft.com/office/drawing/2014/main" id="{065B5EC4-14EC-4763-8ABF-C1AB4EC39F7C}"/>
              </a:ext>
            </a:extLst>
          </p:cNvPr>
          <p:cNvPicPr>
            <a:picLocks noChangeAspect="1"/>
          </p:cNvPicPr>
          <p:nvPr/>
        </p:nvPicPr>
        <p:blipFill>
          <a:blip r:embed="rId2"/>
          <a:srcRect/>
          <a:stretch>
            <a:fillRect/>
          </a:stretch>
        </p:blipFill>
        <p:spPr>
          <a:xfrm>
            <a:off x="7940036" y="121916"/>
            <a:ext cx="4251959" cy="664464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15A7-AA15-4880-B2B3-D7E59A05B296}"/>
              </a:ext>
            </a:extLst>
          </p:cNvPr>
          <p:cNvSpPr txBox="1">
            <a:spLocks noGrp="1"/>
          </p:cNvSpPr>
          <p:nvPr>
            <p:ph type="title"/>
          </p:nvPr>
        </p:nvSpPr>
        <p:spPr>
          <a:xfrm>
            <a:off x="396236" y="327995"/>
            <a:ext cx="10927080" cy="3681301"/>
          </a:xfrm>
        </p:spPr>
        <p:txBody>
          <a:bodyPr/>
          <a:lstStyle/>
          <a:p>
            <a:pPr lvl="0"/>
            <a:r>
              <a:rPr lang="en-GB" sz="3600" b="1" dirty="0">
                <a:solidFill>
                  <a:srgbClr val="203864"/>
                </a:solidFill>
              </a:rPr>
              <a:t>Thank you for joining today &amp; questions</a:t>
            </a:r>
            <a:br>
              <a:rPr lang="en-GB" sz="3600" b="1" dirty="0">
                <a:solidFill>
                  <a:srgbClr val="203864"/>
                </a:solidFill>
              </a:rPr>
            </a:br>
            <a:br>
              <a:rPr lang="en-GB" sz="3600" b="1" dirty="0">
                <a:solidFill>
                  <a:srgbClr val="203864"/>
                </a:solidFill>
              </a:rPr>
            </a:br>
            <a:r>
              <a:rPr lang="en-GB" sz="3600" b="1" dirty="0">
                <a:solidFill>
                  <a:srgbClr val="203864"/>
                </a:solidFill>
              </a:rPr>
              <a:t>Jitka</a:t>
            </a:r>
          </a:p>
        </p:txBody>
      </p:sp>
      <p:sp>
        <p:nvSpPr>
          <p:cNvPr id="3" name="Content Placeholder 2">
            <a:extLst>
              <a:ext uri="{FF2B5EF4-FFF2-40B4-BE49-F238E27FC236}">
                <a16:creationId xmlns:a16="http://schemas.microsoft.com/office/drawing/2014/main" id="{F3798ECE-AB4A-4015-A504-DF37D68E1375}"/>
              </a:ext>
            </a:extLst>
          </p:cNvPr>
          <p:cNvSpPr txBox="1">
            <a:spLocks noGrp="1"/>
          </p:cNvSpPr>
          <p:nvPr>
            <p:ph idx="1"/>
          </p:nvPr>
        </p:nvSpPr>
        <p:spPr>
          <a:xfrm>
            <a:off x="0" y="4586063"/>
            <a:ext cx="12191996" cy="2271927"/>
          </a:xfrm>
        </p:spPr>
        <p:txBody>
          <a:bodyPr/>
          <a:lstStyle/>
          <a:p>
            <a:pPr lvl="0">
              <a:lnSpc>
                <a:spcPct val="100000"/>
              </a:lnSpc>
            </a:pPr>
            <a:r>
              <a:rPr lang="en-GB" sz="2400" dirty="0">
                <a:hlinkClick r:id="rId2"/>
              </a:rPr>
              <a:t>jitka.vseteckova@open.ac.uk</a:t>
            </a:r>
            <a:r>
              <a:rPr lang="en-GB" sz="2400" dirty="0"/>
              <a:t> </a:t>
            </a:r>
            <a:r>
              <a:rPr lang="en-GB" sz="2400" dirty="0">
                <a:hlinkClick r:id="rId3"/>
              </a:rPr>
              <a:t>http://www.open.ac.uk/people/jv2595</a:t>
            </a:r>
            <a:r>
              <a:rPr lang="en-GB" sz="2400" dirty="0"/>
              <a:t> </a:t>
            </a:r>
          </a:p>
          <a:p>
            <a:pPr lvl="0">
              <a:lnSpc>
                <a:spcPct val="100000"/>
              </a:lnSpc>
            </a:pPr>
            <a:endParaRPr lang="en-GB"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E457-D17C-4293-9AF6-94E4C0FDD6C5}"/>
              </a:ext>
            </a:extLst>
          </p:cNvPr>
          <p:cNvSpPr txBox="1">
            <a:spLocks noGrp="1"/>
          </p:cNvSpPr>
          <p:nvPr>
            <p:ph type="title"/>
          </p:nvPr>
        </p:nvSpPr>
        <p:spPr/>
        <p:txBody>
          <a:bodyPr/>
          <a:lstStyle/>
          <a:p>
            <a:pPr lvl="0"/>
            <a:r>
              <a:rPr lang="en-GB" b="1">
                <a:solidFill>
                  <a:srgbClr val="1F497D"/>
                </a:solidFill>
              </a:rPr>
              <a:t>Hormonal midlife changes - resources</a:t>
            </a:r>
          </a:p>
        </p:txBody>
      </p:sp>
      <p:sp>
        <p:nvSpPr>
          <p:cNvPr id="3" name="Content Placeholder 2">
            <a:extLst>
              <a:ext uri="{FF2B5EF4-FFF2-40B4-BE49-F238E27FC236}">
                <a16:creationId xmlns:a16="http://schemas.microsoft.com/office/drawing/2014/main" id="{AA5A2BA2-A41C-4B1A-B29C-7163119AE509}"/>
              </a:ext>
            </a:extLst>
          </p:cNvPr>
          <p:cNvSpPr txBox="1">
            <a:spLocks noGrp="1"/>
          </p:cNvSpPr>
          <p:nvPr>
            <p:ph idx="1"/>
          </p:nvPr>
        </p:nvSpPr>
        <p:spPr>
          <a:xfrm>
            <a:off x="623392" y="1825627"/>
            <a:ext cx="11089230" cy="4351336"/>
          </a:xfrm>
        </p:spPr>
        <p:txBody>
          <a:bodyPr/>
          <a:lstStyle/>
          <a:p>
            <a:pPr marL="0" lvl="0" indent="0">
              <a:lnSpc>
                <a:spcPct val="100000"/>
              </a:lnSpc>
              <a:buNone/>
            </a:pPr>
            <a:r>
              <a:rPr lang="en-GB" dirty="0">
                <a:solidFill>
                  <a:srgbClr val="1F497D"/>
                </a:solidFill>
              </a:rPr>
              <a:t>International menopause awareness day 18</a:t>
            </a:r>
            <a:r>
              <a:rPr lang="en-GB" baseline="30000" dirty="0">
                <a:solidFill>
                  <a:srgbClr val="1F497D"/>
                </a:solidFill>
              </a:rPr>
              <a:t>th</a:t>
            </a:r>
            <a:r>
              <a:rPr lang="en-GB" dirty="0">
                <a:solidFill>
                  <a:srgbClr val="1F497D"/>
                </a:solidFill>
              </a:rPr>
              <a:t> Oct, use the following resources to raise awareness: </a:t>
            </a:r>
            <a:r>
              <a:rPr lang="en-GB" sz="1800" u="sng" dirty="0">
                <a:solidFill>
                  <a:srgbClr val="1F497D"/>
                </a:solidFill>
                <a:hlinkClick r:id="rId2"/>
              </a:rPr>
              <a:t>https://www.imsociety.org/education/world-menopause-day/</a:t>
            </a:r>
            <a:r>
              <a:rPr lang="en-GB" sz="1800" u="sng" dirty="0">
                <a:solidFill>
                  <a:srgbClr val="1F497D"/>
                </a:solidFill>
              </a:rPr>
              <a:t> </a:t>
            </a:r>
            <a:br>
              <a:rPr lang="en-GB" sz="1800" dirty="0">
                <a:solidFill>
                  <a:srgbClr val="1F497D"/>
                </a:solidFill>
              </a:rPr>
            </a:br>
            <a:r>
              <a:rPr lang="en-GB" dirty="0">
                <a:solidFill>
                  <a:srgbClr val="1F497D"/>
                </a:solidFill>
              </a:rPr>
              <a:t>NICE guidance on the menopause </a:t>
            </a:r>
            <a:r>
              <a:rPr lang="en-GB" sz="2000" u="sng" dirty="0">
                <a:solidFill>
                  <a:srgbClr val="1F497D"/>
                </a:solidFill>
                <a:hlinkClick r:id="rId3"/>
              </a:rPr>
              <a:t>https://www.nice.org.uk/guidance/NG23</a:t>
            </a:r>
            <a:r>
              <a:rPr lang="en-GB" sz="2000" dirty="0">
                <a:solidFill>
                  <a:srgbClr val="1F497D"/>
                </a:solidFill>
              </a:rPr>
              <a:t> </a:t>
            </a:r>
            <a:br>
              <a:rPr lang="en-GB" dirty="0">
                <a:solidFill>
                  <a:srgbClr val="1F497D"/>
                </a:solidFill>
              </a:rPr>
            </a:br>
            <a:r>
              <a:rPr lang="en-GB" i="1" dirty="0" err="1">
                <a:solidFill>
                  <a:srgbClr val="1F497D"/>
                </a:solidFill>
              </a:rPr>
              <a:t>Pausivity</a:t>
            </a:r>
            <a:r>
              <a:rPr lang="en-GB" dirty="0">
                <a:solidFill>
                  <a:srgbClr val="1F497D"/>
                </a:solidFill>
              </a:rPr>
              <a:t> free poster campaign and resources </a:t>
            </a:r>
            <a:r>
              <a:rPr lang="en-GB" sz="2000" u="sng" dirty="0">
                <a:solidFill>
                  <a:srgbClr val="1F497D"/>
                </a:solidFill>
                <a:hlinkClick r:id="rId4"/>
              </a:rPr>
              <a:t>https://www.pausitivity.co.uk/</a:t>
            </a:r>
            <a:br>
              <a:rPr lang="en-GB" sz="2000" dirty="0">
                <a:solidFill>
                  <a:srgbClr val="1F497D"/>
                </a:solidFill>
              </a:rPr>
            </a:br>
            <a:r>
              <a:rPr lang="en-GB" dirty="0">
                <a:solidFill>
                  <a:srgbClr val="1F497D"/>
                </a:solidFill>
              </a:rPr>
              <a:t>Dr Louise Newson Free CPD for GP surgeries </a:t>
            </a:r>
            <a:r>
              <a:rPr lang="en-GB" sz="2000" u="sng" dirty="0">
                <a:solidFill>
                  <a:srgbClr val="1F497D"/>
                </a:solidFill>
                <a:hlinkClick r:id="rId5"/>
              </a:rPr>
              <a:t>https://www.menopausedoctor.co.uk/</a:t>
            </a:r>
            <a:r>
              <a:rPr lang="en-GB" sz="2000" dirty="0">
                <a:solidFill>
                  <a:srgbClr val="1F497D"/>
                </a:solidFill>
              </a:rPr>
              <a:t> </a:t>
            </a:r>
            <a:br>
              <a:rPr lang="en-GB" dirty="0">
                <a:solidFill>
                  <a:srgbClr val="1F497D"/>
                </a:solidFill>
              </a:rPr>
            </a:br>
            <a:r>
              <a:rPr lang="en-GB" dirty="0">
                <a:solidFill>
                  <a:srgbClr val="1F497D"/>
                </a:solidFill>
              </a:rPr>
              <a:t>Activism and magazine  </a:t>
            </a:r>
            <a:r>
              <a:rPr lang="en-GB" sz="2000" u="sng" dirty="0">
                <a:solidFill>
                  <a:srgbClr val="1F497D"/>
                </a:solidFill>
                <a:hlinkClick r:id="rId6"/>
              </a:rPr>
              <a:t>https://www.menopausematters.co.uk/</a:t>
            </a:r>
            <a:br>
              <a:rPr lang="en-GB" sz="2000" dirty="0">
                <a:solidFill>
                  <a:srgbClr val="1F497D"/>
                </a:solidFill>
              </a:rPr>
            </a:br>
            <a:r>
              <a:rPr lang="en-GB" dirty="0">
                <a:solidFill>
                  <a:srgbClr val="1F497D"/>
                </a:solidFill>
              </a:rPr>
              <a:t>Case law on </a:t>
            </a:r>
            <a:r>
              <a:rPr lang="en-GB" dirty="0" err="1">
                <a:solidFill>
                  <a:srgbClr val="1F497D"/>
                </a:solidFill>
              </a:rPr>
              <a:t>Henpicked</a:t>
            </a:r>
            <a:r>
              <a:rPr lang="en-GB" dirty="0">
                <a:solidFill>
                  <a:srgbClr val="1F497D"/>
                </a:solidFill>
              </a:rPr>
              <a:t> menopause hub </a:t>
            </a:r>
            <a:r>
              <a:rPr lang="en-GB" sz="2000" u="sng" dirty="0">
                <a:solidFill>
                  <a:srgbClr val="1F497D"/>
                </a:solidFill>
                <a:hlinkClick r:id="rId7"/>
              </a:rPr>
              <a:t>https://henpicked.net/menopause-hub/</a:t>
            </a:r>
            <a:r>
              <a:rPr lang="en-GB" sz="2000" dirty="0">
                <a:solidFill>
                  <a:srgbClr val="1F497D"/>
                </a:solidFill>
              </a:rPr>
              <a:t> </a:t>
            </a:r>
            <a:br>
              <a:rPr lang="en-GB" sz="2000" dirty="0">
                <a:solidFill>
                  <a:srgbClr val="1F497D"/>
                </a:solidFill>
              </a:rPr>
            </a:br>
            <a:r>
              <a:rPr lang="en-GB" dirty="0">
                <a:solidFill>
                  <a:srgbClr val="1F497D"/>
                </a:solidFill>
              </a:rPr>
              <a:t>British Menopause Society </a:t>
            </a:r>
            <a:r>
              <a:rPr lang="en-GB" sz="2000" dirty="0">
                <a:solidFill>
                  <a:srgbClr val="1F497D"/>
                </a:solidFill>
                <a:hlinkClick r:id="rId8"/>
              </a:rPr>
              <a:t>https://thebms.org.uk/</a:t>
            </a:r>
            <a:r>
              <a:rPr lang="en-GB" sz="2000" dirty="0">
                <a:solidFill>
                  <a:srgbClr val="1F497D"/>
                </a:solidFill>
              </a:rPr>
              <a:t> </a:t>
            </a:r>
            <a:br>
              <a:rPr lang="en-GB" sz="2000" dirty="0">
                <a:solidFill>
                  <a:srgbClr val="1F497D"/>
                </a:solidFill>
              </a:rPr>
            </a:br>
            <a:r>
              <a:rPr lang="en-GB" sz="2400" dirty="0">
                <a:solidFill>
                  <a:srgbClr val="1F497D"/>
                </a:solidFill>
              </a:rPr>
              <a:t>Andropause</a:t>
            </a:r>
            <a:r>
              <a:rPr lang="en-GB" sz="2000" dirty="0">
                <a:solidFill>
                  <a:srgbClr val="1F497D"/>
                </a:solidFill>
              </a:rPr>
              <a:t> </a:t>
            </a:r>
            <a:r>
              <a:rPr lang="en-GB" sz="2000" dirty="0">
                <a:solidFill>
                  <a:srgbClr val="1F497D"/>
                </a:solidFill>
                <a:hlinkClick r:id="rId9"/>
              </a:rPr>
              <a:t>https://www.nhs.uk/conditions/male-menopause/</a:t>
            </a:r>
            <a:endParaRPr lang="en-GB" dirty="0">
              <a:solidFill>
                <a:srgbClr val="1F497D"/>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9316-DB15-4065-82FD-836576BFA53E}"/>
              </a:ext>
            </a:extLst>
          </p:cNvPr>
          <p:cNvSpPr txBox="1">
            <a:spLocks noGrp="1"/>
          </p:cNvSpPr>
          <p:nvPr>
            <p:ph type="title"/>
          </p:nvPr>
        </p:nvSpPr>
        <p:spPr>
          <a:xfrm>
            <a:off x="264691" y="84217"/>
            <a:ext cx="11020924" cy="949147"/>
          </a:xfrm>
        </p:spPr>
        <p:txBody>
          <a:bodyPr/>
          <a:lstStyle/>
          <a:p>
            <a:pPr lvl="0"/>
            <a:r>
              <a:rPr lang="en-GB" sz="2999" b="1" dirty="0">
                <a:solidFill>
                  <a:srgbClr val="203864"/>
                </a:solidFill>
              </a:rPr>
              <a:t>Summary of related resources to The Ageing Well Public Talk Series</a:t>
            </a:r>
          </a:p>
        </p:txBody>
      </p:sp>
      <p:sp>
        <p:nvSpPr>
          <p:cNvPr id="3" name="Content Placeholder 2">
            <a:extLst>
              <a:ext uri="{FF2B5EF4-FFF2-40B4-BE49-F238E27FC236}">
                <a16:creationId xmlns:a16="http://schemas.microsoft.com/office/drawing/2014/main" id="{86DDDBC1-5ECE-4755-B22A-96C140774365}"/>
              </a:ext>
            </a:extLst>
          </p:cNvPr>
          <p:cNvSpPr txBox="1">
            <a:spLocks noGrp="1"/>
          </p:cNvSpPr>
          <p:nvPr>
            <p:ph idx="1"/>
          </p:nvPr>
        </p:nvSpPr>
        <p:spPr>
          <a:xfrm>
            <a:off x="264691" y="887489"/>
            <a:ext cx="11538283" cy="5886294"/>
          </a:xfrm>
        </p:spPr>
        <p:txBody>
          <a:bodyPr>
            <a:normAutofit/>
          </a:bodyPr>
          <a:lstStyle/>
          <a:p>
            <a:pPr marL="0" lvl="0" indent="0">
              <a:lnSpc>
                <a:spcPct val="50000"/>
              </a:lnSpc>
              <a:buNone/>
            </a:pPr>
            <a:endParaRPr lang="en-US" sz="1600" b="1" i="1" u="sng" dirty="0">
              <a:solidFill>
                <a:srgbClr val="203864"/>
              </a:solidFill>
            </a:endParaRPr>
          </a:p>
          <a:p>
            <a:pPr marL="0" lvl="0" indent="0">
              <a:buNone/>
            </a:pPr>
            <a:r>
              <a:rPr lang="en-US" sz="2900" b="1" i="1" u="sng" dirty="0">
                <a:solidFill>
                  <a:srgbClr val="203864"/>
                </a:solidFill>
              </a:rPr>
              <a:t>Podcasts</a:t>
            </a:r>
          </a:p>
          <a:p>
            <a:pPr marL="0" lvl="0" indent="0">
              <a:buNone/>
            </a:pPr>
            <a:endParaRPr lang="en-US" sz="1900" b="1" i="1" u="sng" dirty="0">
              <a:solidFill>
                <a:srgbClr val="203864"/>
              </a:solidFill>
            </a:endParaRPr>
          </a:p>
          <a:p>
            <a:pPr lvl="0"/>
            <a:r>
              <a:rPr lang="en-US" sz="1800" dirty="0"/>
              <a:t>Vseteckova J &amp; King J (2020) COVID-19 Interview podcast for The Retirement Café: ‘</a:t>
            </a:r>
            <a:r>
              <a:rPr lang="en-US" sz="1800" b="1" dirty="0">
                <a:hlinkClick r:id="rId2"/>
              </a:rPr>
              <a:t>Ageing Well Under Lockdown</a:t>
            </a:r>
            <a:r>
              <a:rPr lang="en-US" sz="1800" dirty="0"/>
              <a:t>’  </a:t>
            </a:r>
          </a:p>
          <a:p>
            <a:pPr lvl="0"/>
            <a:r>
              <a:rPr lang="en-US" sz="1800" dirty="0"/>
              <a:t>Vseteckova J &amp; Broad E  (2020) Podcast – Open University &amp; The Parks Trust </a:t>
            </a:r>
            <a:r>
              <a:rPr lang="en-US" sz="1800" b="1" dirty="0">
                <a:hlinkClick r:id="rId3"/>
              </a:rPr>
              <a:t>Keep Me Walking - researching with people living with dementia and their carers </a:t>
            </a:r>
            <a:r>
              <a:rPr lang="en-US" sz="1800" dirty="0"/>
              <a:t>-</a:t>
            </a:r>
          </a:p>
          <a:p>
            <a:pPr lvl="0"/>
            <a:r>
              <a:rPr lang="en-US" sz="1800" dirty="0"/>
              <a:t>Vseteckova J (2020)  Podcast - </a:t>
            </a:r>
            <a:r>
              <a:rPr lang="en-US" sz="1800" b="1" dirty="0">
                <a:hlinkClick r:id="rId4"/>
              </a:rPr>
              <a:t>Areas of research with The Open University </a:t>
            </a:r>
            <a:endParaRPr lang="en-US" sz="1800" b="1" dirty="0"/>
          </a:p>
          <a:p>
            <a:pPr lvl="0"/>
            <a:r>
              <a:rPr lang="en-US" sz="1800" dirty="0"/>
              <a:t>Broad E, Methley A &amp; Vseteckova J (2021) Podcast OU &amp; The Parks Trust &amp; Northamptonshire Healthcare NHS Foundation Trust - </a:t>
            </a:r>
            <a:r>
              <a:rPr lang="en-US" sz="1800" b="1" dirty="0">
                <a:hlinkClick r:id="rId5"/>
              </a:rPr>
              <a:t>Spotter sheet and mindful walking</a:t>
            </a:r>
            <a:r>
              <a:rPr lang="en-US" sz="1800" dirty="0"/>
              <a:t>. </a:t>
            </a:r>
          </a:p>
          <a:p>
            <a:pPr lvl="0"/>
            <a:r>
              <a:rPr lang="en-US" sz="1800" dirty="0"/>
              <a:t>Vseteckova J, Methley A, Broad E (2021) Podcast OU &amp; The Parks Trust &amp; Northamptonshire Healthcare NHS Foundation Trust  </a:t>
            </a:r>
            <a:r>
              <a:rPr lang="en-US" sz="1800" b="1" dirty="0">
                <a:hlinkClick r:id="rId6"/>
              </a:rPr>
              <a:t>Preventing brain decline while ageing </a:t>
            </a:r>
            <a:endParaRPr lang="en-US" sz="1800" b="1" dirty="0"/>
          </a:p>
          <a:p>
            <a:pPr lvl="0"/>
            <a:r>
              <a:rPr lang="en-US" sz="1800" dirty="0"/>
              <a:t>Methley A, Broad E, Vseteckova J (2021) Podcast OU &amp; The Parks Trust &amp; Northamptonshire Healthcare NHS Foundation Trust  </a:t>
            </a:r>
            <a:r>
              <a:rPr lang="en-US" sz="1800" b="1" dirty="0">
                <a:hlinkClick r:id="rId7"/>
              </a:rPr>
              <a:t>Walking therapy </a:t>
            </a:r>
            <a:endParaRPr lang="en-US" sz="1800" b="1" dirty="0"/>
          </a:p>
          <a:p>
            <a:pPr lvl="0"/>
            <a:r>
              <a:rPr lang="en-US" sz="1800" dirty="0"/>
              <a:t>Vseteckova J, Methley A, Broad (2021) Podcast OU &amp; The Parks Trust &amp; Northamptonshire Healthcare NHS Foundation Trust  </a:t>
            </a:r>
            <a:r>
              <a:rPr lang="en-US" sz="1800" b="1" dirty="0">
                <a:hlinkClick r:id="rId8"/>
              </a:rPr>
              <a:t>Understanding our memory </a:t>
            </a:r>
            <a:endParaRPr lang="en-US" sz="1800" b="1" dirty="0"/>
          </a:p>
          <a:p>
            <a:pPr lvl="0"/>
            <a:r>
              <a:rPr lang="en-US" sz="1800" dirty="0"/>
              <a:t>Araya Y , Broad E, Vseteckova J (2022) </a:t>
            </a:r>
            <a:r>
              <a:rPr lang="en-US" sz="1800" b="1" dirty="0">
                <a:hlinkClick r:id="rId9"/>
              </a:rPr>
              <a:t>Engaging with our environment</a:t>
            </a:r>
            <a:endParaRPr lang="en-US" sz="1800" b="1" dirty="0"/>
          </a:p>
          <a:p>
            <a:pPr lvl="0"/>
            <a:r>
              <a:rPr lang="en-US" sz="1800" dirty="0"/>
              <a:t>The above podcasts can be also seen on </a:t>
            </a:r>
            <a:r>
              <a:rPr lang="en-US" sz="1800" b="1" dirty="0">
                <a:hlinkClick r:id="rId10"/>
              </a:rPr>
              <a:t>The Parks Trust YouTube Channel </a:t>
            </a:r>
            <a:endParaRPr lang="en-US" sz="1800" b="1" dirty="0"/>
          </a:p>
          <a:p>
            <a:pPr lvl="0"/>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40746-FA4A-44A0-88A2-A3D2588F5085}"/>
              </a:ext>
            </a:extLst>
          </p:cNvPr>
          <p:cNvSpPr txBox="1">
            <a:spLocks noGrp="1"/>
          </p:cNvSpPr>
          <p:nvPr>
            <p:ph idx="1"/>
          </p:nvPr>
        </p:nvSpPr>
        <p:spPr>
          <a:xfrm>
            <a:off x="96249" y="160687"/>
            <a:ext cx="12095747" cy="6697312"/>
          </a:xfrm>
        </p:spPr>
        <p:txBody>
          <a:bodyPr>
            <a:normAutofit lnSpcReduction="10000"/>
          </a:bodyPr>
          <a:lstStyle/>
          <a:p>
            <a:pPr marL="0" lvl="0" indent="0">
              <a:lnSpc>
                <a:spcPct val="100000"/>
              </a:lnSpc>
              <a:buNone/>
            </a:pPr>
            <a:r>
              <a:rPr lang="en-US" sz="2400" b="1" i="1" u="sng" dirty="0">
                <a:solidFill>
                  <a:srgbClr val="203864"/>
                </a:solidFill>
              </a:rPr>
              <a:t>OpenLearn Resources:</a:t>
            </a:r>
          </a:p>
          <a:p>
            <a:pPr marL="0" lvl="0" indent="0">
              <a:lnSpc>
                <a:spcPct val="100000"/>
              </a:lnSpc>
              <a:buNone/>
            </a:pPr>
            <a:endParaRPr lang="en-US" sz="1800" b="1" i="1" u="sng" dirty="0">
              <a:solidFill>
                <a:srgbClr val="203864"/>
              </a:solidFill>
            </a:endParaRPr>
          </a:p>
          <a:p>
            <a:pPr lvl="0">
              <a:lnSpc>
                <a:spcPct val="100000"/>
              </a:lnSpc>
            </a:pPr>
            <a:r>
              <a:rPr lang="en-US" sz="1800" dirty="0"/>
              <a:t>Vseteckova J (2020) </a:t>
            </a:r>
            <a:r>
              <a:rPr lang="en-US" sz="1800" b="1" dirty="0"/>
              <a:t>Ageing Well Public Talk Series </a:t>
            </a:r>
            <a:r>
              <a:rPr lang="en-US" sz="1800" u="sng" dirty="0">
                <a:hlinkClick r:id="rId2"/>
              </a:rPr>
              <a:t>https://www.open.edu/openlearn/health-sports-psychology/health/the-ageing-well-public-talks</a:t>
            </a:r>
            <a:endParaRPr lang="en-US" sz="1800" u="sng" dirty="0"/>
          </a:p>
          <a:p>
            <a:pPr lvl="0">
              <a:lnSpc>
                <a:spcPct val="100000"/>
              </a:lnSpc>
            </a:pPr>
            <a:endParaRPr lang="en-US" sz="1800" u="sng" dirty="0"/>
          </a:p>
          <a:p>
            <a:pPr lvl="0">
              <a:lnSpc>
                <a:spcPct val="100000"/>
              </a:lnSpc>
            </a:pPr>
            <a:r>
              <a:rPr lang="en-US" sz="1800" dirty="0"/>
              <a:t>Vseteckova J (2019) </a:t>
            </a:r>
            <a:r>
              <a:rPr lang="en-US" sz="1800" b="1" dirty="0"/>
              <a:t>5 reasons why exercising outdoors is great for people who have dementia </a:t>
            </a:r>
            <a:r>
              <a:rPr lang="en-US" sz="1800" u="sng" dirty="0">
                <a:hlinkClick r:id="rId3"/>
              </a:rPr>
              <a:t>https://www.open.edu/openlearn/health-sports-psychology/mental-health/5-reasons-why-exercising-outdoors-great-people-who-have-dementia</a:t>
            </a:r>
            <a:r>
              <a:rPr lang="en-US" sz="1800" dirty="0"/>
              <a:t> </a:t>
            </a:r>
          </a:p>
          <a:p>
            <a:pPr lvl="0">
              <a:lnSpc>
                <a:spcPct val="100000"/>
              </a:lnSpc>
            </a:pPr>
            <a:endParaRPr lang="en-US" sz="1800" dirty="0"/>
          </a:p>
          <a:p>
            <a:pPr lvl="0">
              <a:lnSpc>
                <a:spcPct val="100000"/>
              </a:lnSpc>
            </a:pPr>
            <a:r>
              <a:rPr lang="en-US" sz="1800" dirty="0"/>
              <a:t> Vseteckova J (2019) </a:t>
            </a:r>
            <a:r>
              <a:rPr lang="en-US" sz="1800" b="1" dirty="0"/>
              <a:t>Depression, mood and exercise </a:t>
            </a:r>
            <a:r>
              <a:rPr lang="en-US" sz="1800" u="sng" dirty="0">
                <a:hlinkClick r:id="rId4"/>
              </a:rPr>
              <a:t>https://www.open.edu/openlearn/health-sports-psychology/mental-health/depression-mood-and-exercise?in_menu=622279</a:t>
            </a:r>
            <a:r>
              <a:rPr lang="en-US" sz="1800" dirty="0"/>
              <a:t> </a:t>
            </a:r>
          </a:p>
          <a:p>
            <a:pPr lvl="0">
              <a:lnSpc>
                <a:spcPct val="100000"/>
              </a:lnSpc>
            </a:pPr>
            <a:endParaRPr lang="en-US" sz="1800" u="sng" dirty="0"/>
          </a:p>
          <a:p>
            <a:pPr lvl="0">
              <a:lnSpc>
                <a:spcPct val="100000"/>
              </a:lnSpc>
            </a:pPr>
            <a:r>
              <a:rPr lang="en-US" sz="1800" dirty="0"/>
              <a:t>Vseteckova J (2019) </a:t>
            </a:r>
            <a:r>
              <a:rPr lang="en-US" sz="1800" b="1" dirty="0"/>
              <a:t>Five Pillars for Ageing Well </a:t>
            </a:r>
            <a:r>
              <a:rPr lang="en-US" sz="1800" u="sng" dirty="0">
                <a:hlinkClick r:id="rId5"/>
              </a:rPr>
              <a:t>https://www.open.edu/openlearn/health-sports-psychology/mental-health/five-pillars-ageing-well </a:t>
            </a:r>
            <a:r>
              <a:rPr lang="en-US" sz="1800" dirty="0"/>
              <a:t> </a:t>
            </a:r>
          </a:p>
          <a:p>
            <a:pPr lvl="0">
              <a:lnSpc>
                <a:spcPct val="100000"/>
              </a:lnSpc>
            </a:pPr>
            <a:endParaRPr lang="en-US" sz="1800" dirty="0"/>
          </a:p>
          <a:p>
            <a:pPr lvl="0">
              <a:lnSpc>
                <a:spcPct val="100000"/>
              </a:lnSpc>
            </a:pPr>
            <a:r>
              <a:rPr lang="en-US" sz="1800" dirty="0"/>
              <a:t>Vseteckova J (2020) </a:t>
            </a:r>
            <a:r>
              <a:rPr lang="en-US" sz="1800" b="1" dirty="0"/>
              <a:t>Ageing Brain </a:t>
            </a:r>
            <a:r>
              <a:rPr lang="en-US" sz="1800" u="sng" dirty="0">
                <a:hlinkClick r:id="rId6"/>
              </a:rPr>
              <a:t>https://www.open.edu/openlearn/health-sports-psychology/health/the-ageing-brain-use-it-or-lose-it</a:t>
            </a:r>
            <a:endParaRPr lang="en-US" sz="1800" u="sng" dirty="0"/>
          </a:p>
          <a:p>
            <a:pPr lvl="0">
              <a:lnSpc>
                <a:spcPct val="100000"/>
              </a:lnSpc>
            </a:pPr>
            <a:endParaRPr lang="en-US" sz="1800" u="sng" dirty="0">
              <a:highlight>
                <a:srgbClr val="FFFF00"/>
              </a:highlight>
            </a:endParaRPr>
          </a:p>
          <a:p>
            <a:pPr lvl="0">
              <a:lnSpc>
                <a:spcPct val="100000"/>
              </a:lnSpc>
            </a:pPr>
            <a:r>
              <a:rPr lang="en-US" sz="1800" dirty="0"/>
              <a:t>Vseteckova J (2020) </a:t>
            </a:r>
            <a:r>
              <a:rPr lang="en-US" sz="1800" b="1" dirty="0"/>
              <a:t>Ageing Well Public Talks Series II. Plan for 2020 – 2021 </a:t>
            </a:r>
            <a:r>
              <a:rPr lang="en-US" sz="1800" u="sng" dirty="0">
                <a:hlinkClick r:id="rId7"/>
              </a:rPr>
              <a:t>https://www.open.edu/openlearn/health-sports-psychology/health/ageing-well-public-talk-series-plan-2020/2021</a:t>
            </a:r>
            <a:endParaRPr lang="en-US" sz="1800" u="sng" dirty="0"/>
          </a:p>
          <a:p>
            <a:pPr lvl="0">
              <a:lnSpc>
                <a:spcPct val="100000"/>
              </a:lnSpc>
            </a:pPr>
            <a:endParaRPr lang="en-US" sz="1800" u="sng" dirty="0"/>
          </a:p>
          <a:p>
            <a:pPr marL="0" lvl="0" indent="0">
              <a:lnSpc>
                <a:spcPct val="50000"/>
              </a:lnSpc>
              <a:buNone/>
            </a:pPr>
            <a:endParaRPr lang="en-US" sz="1800" b="1" i="1" u="sn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3E87A37-1AF1-4579-A76D-AD4FBA4CD7E8}"/>
              </a:ext>
            </a:extLst>
          </p:cNvPr>
          <p:cNvSpPr txBox="1">
            <a:spLocks noGrp="1"/>
          </p:cNvSpPr>
          <p:nvPr>
            <p:ph idx="1"/>
          </p:nvPr>
        </p:nvSpPr>
        <p:spPr>
          <a:xfrm>
            <a:off x="213356" y="228600"/>
            <a:ext cx="11795760" cy="6629400"/>
          </a:xfrm>
        </p:spPr>
        <p:txBody>
          <a:bodyPr>
            <a:normAutofit/>
          </a:bodyPr>
          <a:lstStyle/>
          <a:p>
            <a:pPr lvl="0">
              <a:lnSpc>
                <a:spcPct val="80000"/>
              </a:lnSpc>
            </a:pPr>
            <a:endParaRPr lang="en-US" sz="1800" u="sng" dirty="0"/>
          </a:p>
          <a:p>
            <a:pPr lvl="0">
              <a:lnSpc>
                <a:spcPct val="80000"/>
              </a:lnSpc>
            </a:pPr>
            <a:endParaRPr lang="en-US" sz="1800" dirty="0"/>
          </a:p>
          <a:p>
            <a:pPr lvl="0">
              <a:lnSpc>
                <a:spcPct val="80000"/>
              </a:lnSpc>
            </a:pPr>
            <a:r>
              <a:rPr lang="en-US" sz="1800" dirty="0"/>
              <a:t>Vseteckova J, Broad E, Andrew V (2021) </a:t>
            </a:r>
            <a:r>
              <a:rPr lang="en-US" sz="1800" b="1" dirty="0"/>
              <a:t>The impact of walking and </a:t>
            </a:r>
            <a:r>
              <a:rPr lang="en-US" sz="1800" b="1" dirty="0" err="1"/>
              <a:t>socialising</a:t>
            </a:r>
            <a:r>
              <a:rPr lang="en-US" sz="1800" b="1" dirty="0"/>
              <a:t> through 5 Ways Café on people living with dementia and their carers: A volunteer’s perspective</a:t>
            </a:r>
            <a:r>
              <a:rPr lang="en-US" sz="1800" dirty="0"/>
              <a:t> </a:t>
            </a:r>
            <a:r>
              <a:rPr lang="en-US" sz="1800" dirty="0">
                <a:hlinkClick r:id="rId2"/>
              </a:rPr>
              <a:t>https://www.open.edu/openlearn/health-sports-psychology/health/the-impact-walking-and-socialising-through-5-ways-cafe-on-people-living-dementia-and-their-carers</a:t>
            </a:r>
            <a:r>
              <a:rPr lang="en-US" sz="1800" dirty="0"/>
              <a:t> </a:t>
            </a:r>
          </a:p>
          <a:p>
            <a:pPr lvl="0">
              <a:lnSpc>
                <a:spcPct val="70000"/>
              </a:lnSpc>
            </a:pPr>
            <a:endParaRPr lang="en-US" sz="1800" dirty="0"/>
          </a:p>
          <a:p>
            <a:pPr lvl="0">
              <a:lnSpc>
                <a:spcPct val="70000"/>
              </a:lnSpc>
            </a:pPr>
            <a:r>
              <a:rPr lang="en-US" sz="1800" dirty="0"/>
              <a:t>Vseteckova J, Methley A, Lucassen M (2021) </a:t>
            </a:r>
            <a:r>
              <a:rPr lang="en-US" sz="1800" b="1" dirty="0"/>
              <a:t>The benefits of mindfulness and five common myths surrounding it </a:t>
            </a:r>
            <a:r>
              <a:rPr lang="en-US" sz="1800" dirty="0">
                <a:hlinkClick r:id="rId3"/>
              </a:rPr>
              <a:t>https://www.open.edu/openlearn/health-sports-psychology/mental-health/the-benefits-mindfulness-and-five-common-myths-surrounding-it</a:t>
            </a:r>
            <a:r>
              <a:rPr lang="en-US" sz="1800" dirty="0"/>
              <a:t> </a:t>
            </a:r>
          </a:p>
          <a:p>
            <a:pPr lvl="0">
              <a:lnSpc>
                <a:spcPct val="70000"/>
              </a:lnSpc>
            </a:pPr>
            <a:endParaRPr lang="en-US" sz="1800" dirty="0"/>
          </a:p>
          <a:p>
            <a:pPr lvl="0">
              <a:lnSpc>
                <a:spcPct val="70000"/>
              </a:lnSpc>
            </a:pPr>
            <a:r>
              <a:rPr lang="en-US" sz="1800" dirty="0"/>
              <a:t>Methley A, Vseteckova J, Broad E (2021</a:t>
            </a:r>
            <a:r>
              <a:rPr lang="en-US" sz="1800" b="1" dirty="0"/>
              <a:t>) Outdoor Therapy: The Benefits of Walking and Talking </a:t>
            </a:r>
            <a:r>
              <a:rPr lang="en-US" sz="1800" dirty="0">
                <a:hlinkClick r:id="rId4"/>
              </a:rPr>
              <a:t>https://www.open.edu/openlearn/health-sports-psychology/mental-health/outdoor-therapy-the-benefits-walking-and-talking</a:t>
            </a:r>
            <a:r>
              <a:rPr lang="en-US" sz="1800" dirty="0"/>
              <a:t>  </a:t>
            </a:r>
          </a:p>
          <a:p>
            <a:pPr lvl="0">
              <a:lnSpc>
                <a:spcPct val="70000"/>
              </a:lnSpc>
            </a:pPr>
            <a:endParaRPr lang="en-US" sz="1800" dirty="0"/>
          </a:p>
          <a:p>
            <a:pPr lvl="0">
              <a:lnSpc>
                <a:spcPct val="70000"/>
              </a:lnSpc>
            </a:pPr>
            <a:r>
              <a:rPr lang="en-US" sz="1800" dirty="0"/>
              <a:t>Vseteckova J, Methley a, Broad E (2021</a:t>
            </a:r>
            <a:r>
              <a:rPr lang="en-US" sz="1800" b="1" dirty="0"/>
              <a:t>) What happens to our brain as we age and how we can stop the fast decline</a:t>
            </a:r>
            <a:r>
              <a:rPr lang="en-US" sz="1800" dirty="0"/>
              <a:t> </a:t>
            </a:r>
            <a:r>
              <a:rPr lang="en-US" sz="1800" u="sng" dirty="0">
                <a:hlinkClick r:id="rId5"/>
              </a:rPr>
              <a:t>https://www.open.edu/openlearn/health-sports-psychology/health/what-happens-our-brain-we-age-and-how-can-we-stop-the-decline</a:t>
            </a:r>
            <a:endParaRPr lang="en-US" sz="1800" u="sng" dirty="0"/>
          </a:p>
          <a:p>
            <a:pPr lvl="0">
              <a:lnSpc>
                <a:spcPct val="70000"/>
              </a:lnSpc>
            </a:pPr>
            <a:endParaRPr lang="en-US" sz="1800" u="sng" dirty="0"/>
          </a:p>
          <a:p>
            <a:pPr lvl="0">
              <a:lnSpc>
                <a:spcPct val="70000"/>
              </a:lnSpc>
            </a:pPr>
            <a:r>
              <a:rPr lang="en-GB" sz="1800" dirty="0">
                <a:cs typeface="Calibri Light" pitchFamily="34"/>
              </a:rPr>
              <a:t>Methley A &amp; Vseteckova J &amp; Jones K (2020) </a:t>
            </a:r>
            <a:r>
              <a:rPr lang="en-GB" sz="1800" b="1" dirty="0">
                <a:cs typeface="Calibri Light" pitchFamily="34"/>
              </a:rPr>
              <a:t>Green &amp; Blue &amp; Outdoor spaces </a:t>
            </a:r>
            <a:r>
              <a:rPr lang="en-GB" sz="1800" dirty="0">
                <a:cs typeface="Calibri Light" pitchFamily="34"/>
                <a:hlinkClick r:id="rId6"/>
              </a:rPr>
              <a:t>https://www.open.edu/openlearn/health-sports-psychology/mental-health/the-benefits-outdoor-green-and-blue-spaces</a:t>
            </a:r>
            <a:r>
              <a:rPr lang="en-GB" sz="1800" dirty="0">
                <a:cs typeface="Calibri Light" pitchFamily="34"/>
              </a:rPr>
              <a:t> </a:t>
            </a:r>
          </a:p>
          <a:p>
            <a:pPr lvl="0">
              <a:lnSpc>
                <a:spcPct val="70000"/>
              </a:lnSpc>
            </a:pPr>
            <a:endParaRPr lang="en-GB" sz="1800" dirty="0">
              <a:cs typeface="Calibri Light" pitchFamily="34"/>
            </a:endParaRPr>
          </a:p>
          <a:p>
            <a:pPr lvl="0">
              <a:lnSpc>
                <a:spcPct val="100000"/>
              </a:lnSpc>
            </a:pPr>
            <a:r>
              <a:rPr lang="en-US" sz="1800" dirty="0"/>
              <a:t>Vseteckova J, Borgstrom E,  Whitehouse A, Kent A, Hart A (2021) </a:t>
            </a:r>
            <a:r>
              <a:rPr lang="en-US" sz="1800" b="1" dirty="0"/>
              <a:t>Advance Care Planning (ACP ) </a:t>
            </a:r>
            <a:r>
              <a:rPr lang="en-US" sz="1800" u="sng" dirty="0"/>
              <a:t>- </a:t>
            </a:r>
            <a:r>
              <a:rPr lang="en-US" sz="1800" u="sng" dirty="0">
                <a:hlinkClick r:id="rId7"/>
              </a:rPr>
              <a:t>Discuss, Decide, Document and Share Advance Care Planning (ACP ) - Discuss, Decide, Document and Share - OpenLearn - Open University </a:t>
            </a:r>
            <a:endParaRPr lang="en-US" sz="1800" u="sng" dirty="0"/>
          </a:p>
          <a:p>
            <a:pPr lvl="0">
              <a:lnSpc>
                <a:spcPct val="70000"/>
              </a:lnSpc>
            </a:pPr>
            <a:endParaRPr lang="en-GB" sz="1800" dirty="0">
              <a:cs typeface="Calibri Light" pitchFamily="34"/>
            </a:endParaRPr>
          </a:p>
          <a:p>
            <a:pPr lvl="0">
              <a:lnSpc>
                <a:spcPct val="70000"/>
              </a:lnSpc>
            </a:pPr>
            <a:endParaRPr lang="en-US" sz="2000" dirty="0"/>
          </a:p>
          <a:p>
            <a:pPr lvl="0">
              <a:lnSpc>
                <a:spcPct val="70000"/>
              </a:lnSpc>
            </a:pPr>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D7BA-0742-4297-BA09-D86A52B8C5B1}"/>
              </a:ext>
            </a:extLst>
          </p:cNvPr>
          <p:cNvSpPr txBox="1">
            <a:spLocks noGrp="1"/>
          </p:cNvSpPr>
          <p:nvPr>
            <p:ph type="title"/>
          </p:nvPr>
        </p:nvSpPr>
        <p:spPr/>
        <p:txBody>
          <a:bodyPr/>
          <a:lstStyle/>
          <a:p>
            <a:pPr lvl="0"/>
            <a:r>
              <a:rPr lang="en-GB" b="1" dirty="0">
                <a:solidFill>
                  <a:srgbClr val="203864"/>
                </a:solidFill>
              </a:rPr>
              <a:t>Ageing well – facilitated learning</a:t>
            </a:r>
          </a:p>
        </p:txBody>
      </p:sp>
      <p:sp>
        <p:nvSpPr>
          <p:cNvPr id="3" name="Content Placeholder 2">
            <a:extLst>
              <a:ext uri="{FF2B5EF4-FFF2-40B4-BE49-F238E27FC236}">
                <a16:creationId xmlns:a16="http://schemas.microsoft.com/office/drawing/2014/main" id="{820BC8B2-82AE-469A-AF15-8B9102CFEF7F}"/>
              </a:ext>
            </a:extLst>
          </p:cNvPr>
          <p:cNvSpPr txBox="1">
            <a:spLocks noGrp="1"/>
          </p:cNvSpPr>
          <p:nvPr>
            <p:ph idx="1"/>
          </p:nvPr>
        </p:nvSpPr>
        <p:spPr>
          <a:xfrm>
            <a:off x="457200" y="1825625"/>
            <a:ext cx="10896600" cy="4825546"/>
          </a:xfrm>
        </p:spPr>
        <p:txBody>
          <a:bodyPr>
            <a:normAutofit/>
          </a:bodyPr>
          <a:lstStyle/>
          <a:p>
            <a:pPr lvl="0"/>
            <a:endParaRPr lang="en-GB" sz="2400" dirty="0"/>
          </a:p>
          <a:p>
            <a:pPr lvl="0"/>
            <a:r>
              <a:rPr lang="en-GB" sz="2400" dirty="0"/>
              <a:t>During the ‘</a:t>
            </a:r>
            <a:r>
              <a:rPr lang="en-GB" sz="2400" b="1" dirty="0">
                <a:solidFill>
                  <a:srgbClr val="203864"/>
                </a:solidFill>
              </a:rPr>
              <a:t>Ageing Well</a:t>
            </a:r>
            <a:r>
              <a:rPr lang="en-GB" sz="2400" dirty="0"/>
              <a:t>’ series, we </a:t>
            </a:r>
            <a:r>
              <a:rPr lang="en-GB" sz="2400" b="1" dirty="0">
                <a:solidFill>
                  <a:srgbClr val="203864"/>
                </a:solidFill>
              </a:rPr>
              <a:t>explore approaches </a:t>
            </a:r>
            <a:r>
              <a:rPr lang="en-GB" sz="2400" dirty="0"/>
              <a:t>which may enable us to </a:t>
            </a:r>
            <a:r>
              <a:rPr lang="en-GB" sz="2400" b="1" dirty="0">
                <a:solidFill>
                  <a:srgbClr val="203864"/>
                </a:solidFill>
              </a:rPr>
              <a:t>live longer and healthier lives</a:t>
            </a:r>
            <a:r>
              <a:rPr lang="en-GB" sz="2400" dirty="0"/>
              <a:t>. </a:t>
            </a:r>
          </a:p>
          <a:p>
            <a:pPr lvl="0"/>
            <a:r>
              <a:rPr lang="en-GB" sz="2400" dirty="0"/>
              <a:t>Theories of ageing, its biomedical and psychosocial aspects, the most common comorbidities, and the ageing brain are some of the concepts that are explored in the series.  </a:t>
            </a:r>
          </a:p>
          <a:p>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dirty="0">
                <a:effectLst/>
                <a:latin typeface="Calibri" panose="020F0502020204030204" pitchFamily="34" charset="0"/>
                <a:ea typeface="Times New Roman" panose="02020603050405020304" pitchFamily="18" charset="0"/>
                <a:cs typeface="Calibri" panose="020F0502020204030204" pitchFamily="34" charset="0"/>
              </a:rPr>
              <a:t>As part of the AWPT Series we are exploring how important it is, over our lifespan, to maintain a well-balanced nutrition and hydration as well as regular physical and social activity in the older age (also known as Five Pillars for Ageing Well). </a:t>
            </a:r>
          </a:p>
          <a:p>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hlinkClick r:id="rId2"/>
              </a:rPr>
              <a:t>Nutrition Hydration, Physical Activity, Social and Cognitive Stimulation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D3D74-D2D5-E018-CA6A-22B4FEEF33C1}"/>
              </a:ext>
            </a:extLst>
          </p:cNvPr>
          <p:cNvSpPr>
            <a:spLocks noGrp="1"/>
          </p:cNvSpPr>
          <p:nvPr>
            <p:ph idx="1"/>
          </p:nvPr>
        </p:nvSpPr>
        <p:spPr>
          <a:xfrm>
            <a:off x="185057" y="130630"/>
            <a:ext cx="11168746" cy="6727370"/>
          </a:xfrm>
        </p:spPr>
        <p:txBody>
          <a:bodyPr>
            <a:normAutofit fontScale="92500" lnSpcReduction="20000"/>
          </a:bodyPr>
          <a:lstStyle/>
          <a:p>
            <a:pPr>
              <a:buFont typeface="Arial" panose="020B0604020202020204" pitchFamily="34" charset="0"/>
              <a:buChar char="•"/>
            </a:pPr>
            <a:endParaRPr lang="en-US" sz="2100" dirty="0">
              <a:latin typeface="+mn-lt"/>
            </a:endParaRPr>
          </a:p>
          <a:p>
            <a:pPr>
              <a:buFont typeface="Arial" panose="020B0604020202020204" pitchFamily="34" charset="0"/>
              <a:buChar char="•"/>
            </a:pPr>
            <a:r>
              <a:rPr lang="en-US" sz="2100" dirty="0">
                <a:latin typeface="+mn-lt"/>
              </a:rPr>
              <a:t>Vseteckova J (2020) </a:t>
            </a:r>
            <a:r>
              <a:rPr lang="en-US" sz="2100" b="1" dirty="0">
                <a:latin typeface="+mn-lt"/>
              </a:rPr>
              <a:t>Walking the Parks with The OU and The Parks Trust</a:t>
            </a:r>
            <a:r>
              <a:rPr lang="en-US" sz="2100" b="1" u="sng" dirty="0">
                <a:latin typeface="+mn-lt"/>
                <a:hlinkClick r:id="rId2"/>
              </a:rPr>
              <a:t> </a:t>
            </a:r>
            <a:r>
              <a:rPr lang="en-US" sz="2100" u="sng" dirty="0">
                <a:latin typeface="+mn-lt"/>
                <a:hlinkClick r:id="rId3"/>
              </a:rPr>
              <a:t>https://www.open.edu/openlearn/health-sports-psychology/social-care-social-work/keep-me-walking-people-living-dementia-and-outdoor-environments</a:t>
            </a:r>
            <a:r>
              <a:rPr lang="en-US" sz="2100" u="sng" dirty="0">
                <a:latin typeface="+mn-lt"/>
              </a:rPr>
              <a:t> </a:t>
            </a:r>
          </a:p>
          <a:p>
            <a:pPr>
              <a:buFont typeface="Arial" panose="020B0604020202020204" pitchFamily="34" charset="0"/>
              <a:buChar char="•"/>
            </a:pPr>
            <a:endParaRPr lang="en-US" sz="2100" dirty="0">
              <a:latin typeface="+mn-lt"/>
            </a:endParaRPr>
          </a:p>
          <a:p>
            <a:pPr>
              <a:buFont typeface="Arial" panose="020B0604020202020204" pitchFamily="34" charset="0"/>
              <a:buChar char="•"/>
            </a:pPr>
            <a:r>
              <a:rPr lang="en-US" sz="2100" dirty="0">
                <a:latin typeface="+mn-lt"/>
              </a:rPr>
              <a:t>Vseteckova J, Methley A, Broad E (2021) </a:t>
            </a:r>
            <a:r>
              <a:rPr lang="en-US" sz="2100" b="1" dirty="0">
                <a:latin typeface="+mn-lt"/>
              </a:rPr>
              <a:t>Understanding our memory  </a:t>
            </a:r>
            <a:r>
              <a:rPr lang="en-US" sz="2100" u="sng" dirty="0">
                <a:solidFill>
                  <a:srgbClr val="0E56A7"/>
                </a:solidFill>
                <a:latin typeface="+mn-lt"/>
                <a:hlinkClick r:id="rId4"/>
              </a:rPr>
              <a:t>What do we need to know about our memory? - OpenLearn - Open University</a:t>
            </a:r>
            <a:endParaRPr lang="en-US" sz="2100" dirty="0">
              <a:solidFill>
                <a:srgbClr val="4D4D4D"/>
              </a:solidFill>
              <a:latin typeface="+mn-lt"/>
            </a:endParaRPr>
          </a:p>
          <a:p>
            <a:pPr algn="l">
              <a:buFont typeface="Arial" panose="020B0604020202020204" pitchFamily="34" charset="0"/>
              <a:buChar char="•"/>
            </a:pPr>
            <a:endParaRPr lang="en-GB" sz="2100" b="0" i="0" dirty="0">
              <a:solidFill>
                <a:srgbClr val="4D4D4D"/>
              </a:solidFill>
              <a:effectLst/>
              <a:latin typeface="+mn-lt"/>
            </a:endParaRPr>
          </a:p>
          <a:p>
            <a:pPr algn="l">
              <a:buFont typeface="Arial" panose="020B0604020202020204" pitchFamily="34" charset="0"/>
              <a:buChar char="•"/>
            </a:pPr>
            <a:r>
              <a:rPr lang="en-GB" sz="2100" b="0" i="0" dirty="0">
                <a:solidFill>
                  <a:srgbClr val="4D4D4D"/>
                </a:solidFill>
                <a:effectLst/>
                <a:latin typeface="+mn-lt"/>
              </a:rPr>
              <a:t>Araya Y , Broad E, </a:t>
            </a:r>
            <a:r>
              <a:rPr lang="en-GB" sz="2100" i="0" dirty="0">
                <a:solidFill>
                  <a:srgbClr val="4D4D4D"/>
                </a:solidFill>
                <a:effectLst/>
                <a:latin typeface="+mn-lt"/>
              </a:rPr>
              <a:t>Vseteckova J</a:t>
            </a:r>
            <a:r>
              <a:rPr lang="en-GB" sz="2100" b="0" i="0" dirty="0">
                <a:solidFill>
                  <a:srgbClr val="4D4D4D"/>
                </a:solidFill>
                <a:effectLst/>
                <a:latin typeface="+mn-lt"/>
              </a:rPr>
              <a:t> (2022) </a:t>
            </a:r>
            <a:r>
              <a:rPr lang="en-GB" sz="2100" b="1" i="0" dirty="0">
                <a:solidFill>
                  <a:srgbClr val="4D4D4D"/>
                </a:solidFill>
                <a:effectLst/>
                <a:latin typeface="+mn-lt"/>
              </a:rPr>
              <a:t>Engaging with our environment </a:t>
            </a:r>
            <a:r>
              <a:rPr lang="en-GB" sz="2100" b="0" i="0" u="sng" dirty="0">
                <a:solidFill>
                  <a:srgbClr val="0E56A7"/>
                </a:solidFill>
                <a:effectLst/>
                <a:latin typeface="+mn-lt"/>
                <a:hlinkClick r:id="rId5"/>
              </a:rPr>
              <a:t>https://www.open.edu/openlearn/health-sports-psychology/mental-health/engaging-our-environment-what-are-the-benefits</a:t>
            </a:r>
            <a:endParaRPr lang="en-GB" sz="2100" b="0" i="0" u="sng" dirty="0">
              <a:solidFill>
                <a:srgbClr val="0E56A7"/>
              </a:solidFill>
              <a:effectLst/>
              <a:latin typeface="+mn-lt"/>
            </a:endParaRPr>
          </a:p>
          <a:p>
            <a:pPr algn="l">
              <a:buFont typeface="Arial" panose="020B0604020202020204" pitchFamily="34" charset="0"/>
              <a:buChar char="•"/>
            </a:pPr>
            <a:endParaRPr lang="en-GB" sz="2100" b="0" i="0" dirty="0">
              <a:solidFill>
                <a:srgbClr val="4D4D4D"/>
              </a:solidFill>
              <a:effectLst/>
              <a:latin typeface="+mn-lt"/>
            </a:endParaRPr>
          </a:p>
          <a:p>
            <a:pPr algn="l">
              <a:buFont typeface="Arial" panose="020B0604020202020204" pitchFamily="34" charset="0"/>
              <a:buChar char="•"/>
            </a:pPr>
            <a:r>
              <a:rPr lang="en-GB" sz="2100" i="0" dirty="0">
                <a:solidFill>
                  <a:srgbClr val="4D4D4D"/>
                </a:solidFill>
                <a:effectLst/>
                <a:latin typeface="+mn-lt"/>
              </a:rPr>
              <a:t>Vseteckova J</a:t>
            </a:r>
            <a:r>
              <a:rPr lang="en-GB" sz="2100" b="0" i="0" dirty="0">
                <a:solidFill>
                  <a:srgbClr val="4D4D4D"/>
                </a:solidFill>
                <a:effectLst/>
                <a:latin typeface="+mn-lt"/>
              </a:rPr>
              <a:t> (2022) </a:t>
            </a:r>
            <a:r>
              <a:rPr lang="en-GB" sz="2100" b="1" i="0" dirty="0">
                <a:solidFill>
                  <a:srgbClr val="4D4D4D"/>
                </a:solidFill>
                <a:effectLst/>
                <a:latin typeface="+mn-lt"/>
              </a:rPr>
              <a:t>Pharmacotherapy while ageing </a:t>
            </a:r>
            <a:r>
              <a:rPr lang="en-GB" sz="2100" b="0" i="0" u="sng" dirty="0">
                <a:solidFill>
                  <a:srgbClr val="0E56A7"/>
                </a:solidFill>
                <a:effectLst/>
                <a:latin typeface="+mn-lt"/>
                <a:hlinkClick r:id="rId6"/>
              </a:rPr>
              <a:t>https://www.open.edu/openlearn/health-sports-psychology/pharmacotherapy-while-ageing</a:t>
            </a:r>
            <a:endParaRPr lang="en-GB" sz="2100" b="0" i="0" u="sng" dirty="0">
              <a:solidFill>
                <a:srgbClr val="0E56A7"/>
              </a:solidFill>
              <a:effectLst/>
              <a:latin typeface="+mn-lt"/>
            </a:endParaRPr>
          </a:p>
          <a:p>
            <a:pPr algn="l">
              <a:buFont typeface="Arial" panose="020B0604020202020204" pitchFamily="34" charset="0"/>
              <a:buChar char="•"/>
            </a:pPr>
            <a:endParaRPr lang="en-GB" sz="2100" b="0" i="0" u="sng" dirty="0">
              <a:solidFill>
                <a:srgbClr val="0E56A7"/>
              </a:solidFill>
              <a:effectLst/>
              <a:latin typeface="+mn-lt"/>
            </a:endParaRPr>
          </a:p>
          <a:p>
            <a:pPr>
              <a:buFont typeface="Arial" panose="020B0604020202020204" pitchFamily="34" charset="0"/>
              <a:buChar char="•"/>
            </a:pPr>
            <a:r>
              <a:rPr lang="en-GB" sz="2100" b="0" i="0" dirty="0">
                <a:solidFill>
                  <a:srgbClr val="4D4D4D"/>
                </a:solidFill>
                <a:effectLst/>
                <a:latin typeface="+mn-lt"/>
              </a:rPr>
              <a:t>Joannidi H, Araya Y, Broad E &amp; Vseteckova J (2022</a:t>
            </a:r>
            <a:r>
              <a:rPr lang="en-GB" sz="2100" b="1" i="0" dirty="0">
                <a:solidFill>
                  <a:srgbClr val="4D4D4D"/>
                </a:solidFill>
                <a:effectLst/>
                <a:latin typeface="+mn-lt"/>
              </a:rPr>
              <a:t>) Sense of Self during ageing – how mindfulness and nature can help </a:t>
            </a:r>
            <a:r>
              <a:rPr lang="en-GB" sz="2100" b="0" i="0" dirty="0">
                <a:solidFill>
                  <a:srgbClr val="4D4D4D"/>
                </a:solidFill>
                <a:effectLst/>
                <a:latin typeface="+mn-lt"/>
                <a:hlinkClick r:id="rId7"/>
              </a:rPr>
              <a:t>https://www.open.edu/openlearn/health-sports-psychology/sense-self-during-ageing-how-mindfulness-and-nature-can-help</a:t>
            </a:r>
            <a:r>
              <a:rPr lang="en-GB" sz="2100" b="0" i="0" dirty="0">
                <a:solidFill>
                  <a:srgbClr val="4D4D4D"/>
                </a:solidFill>
                <a:effectLst/>
                <a:latin typeface="+mn-lt"/>
              </a:rPr>
              <a:t> </a:t>
            </a:r>
          </a:p>
          <a:p>
            <a:pPr algn="l">
              <a:buFont typeface="Arial" panose="020B0604020202020204" pitchFamily="34" charset="0"/>
              <a:buChar char="•"/>
            </a:pPr>
            <a:endParaRPr lang="en-GB" sz="2100" b="0" i="0" dirty="0">
              <a:solidFill>
                <a:srgbClr val="4D4D4D"/>
              </a:solidFill>
              <a:effectLst/>
              <a:latin typeface="+mn-lt"/>
            </a:endParaRPr>
          </a:p>
          <a:p>
            <a:pPr algn="l">
              <a:buFont typeface="Arial" panose="020B0604020202020204" pitchFamily="34" charset="0"/>
              <a:buChar char="•"/>
            </a:pPr>
            <a:r>
              <a:rPr lang="en-GB" sz="2100" b="0" i="0" dirty="0">
                <a:solidFill>
                  <a:srgbClr val="4D4D4D"/>
                </a:solidFill>
                <a:effectLst/>
                <a:latin typeface="+mn-lt"/>
              </a:rPr>
              <a:t>Mehta S (2022) </a:t>
            </a:r>
            <a:r>
              <a:rPr lang="en-GB" sz="2100" b="1" i="0" dirty="0">
                <a:solidFill>
                  <a:srgbClr val="4D4D4D"/>
                </a:solidFill>
                <a:effectLst/>
                <a:latin typeface="+mn-lt"/>
              </a:rPr>
              <a:t>Medicines and personalisation while ageing</a:t>
            </a:r>
            <a:r>
              <a:rPr lang="en-GB" sz="2100" b="0" i="0" dirty="0">
                <a:solidFill>
                  <a:srgbClr val="4D4D4D"/>
                </a:solidFill>
                <a:effectLst/>
                <a:latin typeface="+mn-lt"/>
              </a:rPr>
              <a:t> </a:t>
            </a:r>
            <a:r>
              <a:rPr lang="en-GB" sz="2100" b="0" i="0" u="sng" dirty="0">
                <a:solidFill>
                  <a:srgbClr val="0E56A7"/>
                </a:solidFill>
                <a:effectLst/>
                <a:latin typeface="+mn-lt"/>
                <a:hlinkClick r:id="rId8"/>
              </a:rPr>
              <a:t>Medicines and personalisation - OpenLearn - Open University</a:t>
            </a:r>
            <a:endParaRPr lang="en-GB" sz="2100" b="0" i="0" u="sng" dirty="0">
              <a:solidFill>
                <a:srgbClr val="0E56A7"/>
              </a:solidFill>
              <a:effectLst/>
              <a:latin typeface="+mn-lt"/>
            </a:endParaRPr>
          </a:p>
          <a:p>
            <a:pPr algn="l">
              <a:buFont typeface="Arial" panose="020B0604020202020204" pitchFamily="34" charset="0"/>
              <a:buChar char="•"/>
            </a:pPr>
            <a:endParaRPr lang="en-GB" sz="2100" b="0" i="0" dirty="0">
              <a:solidFill>
                <a:srgbClr val="4D4D4D"/>
              </a:solidFill>
              <a:effectLst/>
              <a:latin typeface="+mn-lt"/>
            </a:endParaRPr>
          </a:p>
          <a:p>
            <a:pPr algn="l">
              <a:buFont typeface="Arial" panose="020B0604020202020204" pitchFamily="34" charset="0"/>
              <a:buChar char="•"/>
            </a:pPr>
            <a:r>
              <a:rPr lang="en-GB" sz="2100" b="0" i="0" dirty="0">
                <a:solidFill>
                  <a:srgbClr val="4D4D4D"/>
                </a:solidFill>
                <a:effectLst/>
                <a:latin typeface="+mn-lt"/>
              </a:rPr>
              <a:t>Gale B (2022) </a:t>
            </a:r>
            <a:r>
              <a:rPr lang="en-GB" sz="2100" b="1" i="0" dirty="0">
                <a:solidFill>
                  <a:srgbClr val="4D4D4D"/>
                </a:solidFill>
                <a:effectLst/>
                <a:latin typeface="+mn-lt"/>
              </a:rPr>
              <a:t>How can we prepare for death while ageing? </a:t>
            </a:r>
            <a:r>
              <a:rPr lang="en-GB" sz="2100" b="0" i="0" u="sng" dirty="0">
                <a:solidFill>
                  <a:srgbClr val="0E56A7"/>
                </a:solidFill>
                <a:effectLst/>
                <a:latin typeface="+mn-lt"/>
                <a:hlinkClick r:id="rId9"/>
              </a:rPr>
              <a:t>Ageing Well Public Talk Series related</a:t>
            </a:r>
            <a:r>
              <a:rPr lang="en-GB" sz="2100" b="0" i="0" dirty="0">
                <a:solidFill>
                  <a:srgbClr val="4D4D4D"/>
                </a:solidFill>
                <a:effectLst/>
                <a:latin typeface="+mn-lt"/>
              </a:rPr>
              <a:t> - </a:t>
            </a:r>
            <a:r>
              <a:rPr lang="en-GB" sz="2100" b="0" i="0" u="sng" dirty="0">
                <a:solidFill>
                  <a:srgbClr val="0E56A7"/>
                </a:solidFill>
                <a:effectLst/>
                <a:latin typeface="+mn-lt"/>
                <a:hlinkClick r:id="rId10"/>
              </a:rPr>
              <a:t>https://www.open.edu/openlearn/health-sports-psychology/health/valuing-death </a:t>
            </a:r>
            <a:endParaRPr lang="en-GB" sz="2100" b="0" i="0" dirty="0">
              <a:solidFill>
                <a:srgbClr val="4D4D4D"/>
              </a:solidFill>
              <a:effectLst/>
              <a:latin typeface="+mn-lt"/>
            </a:endParaRPr>
          </a:p>
          <a:p>
            <a:endParaRPr lang="en-GB" dirty="0">
              <a:latin typeface="+mn-lt"/>
            </a:endParaRPr>
          </a:p>
        </p:txBody>
      </p:sp>
    </p:spTree>
    <p:extLst>
      <p:ext uri="{BB962C8B-B14F-4D97-AF65-F5344CB8AC3E}">
        <p14:creationId xmlns:p14="http://schemas.microsoft.com/office/powerpoint/2010/main" val="897464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D406BE-C05E-4976-9E2A-8B335EC8B2A8}"/>
              </a:ext>
            </a:extLst>
          </p:cNvPr>
          <p:cNvSpPr txBox="1">
            <a:spLocks noGrp="1"/>
          </p:cNvSpPr>
          <p:nvPr>
            <p:ph idx="1"/>
          </p:nvPr>
        </p:nvSpPr>
        <p:spPr>
          <a:xfrm>
            <a:off x="0" y="0"/>
            <a:ext cx="12191996" cy="6858000"/>
          </a:xfrm>
        </p:spPr>
        <p:txBody>
          <a:bodyPr/>
          <a:lstStyle/>
          <a:p>
            <a:pPr marL="0" lvl="0" indent="0">
              <a:lnSpc>
                <a:spcPct val="40000"/>
              </a:lnSpc>
              <a:buNone/>
            </a:pPr>
            <a:endParaRPr lang="en-US" sz="1949" b="1" i="1" u="sng" dirty="0">
              <a:solidFill>
                <a:srgbClr val="203864"/>
              </a:solidFill>
            </a:endParaRPr>
          </a:p>
          <a:p>
            <a:pPr marL="0" lvl="0" indent="0">
              <a:lnSpc>
                <a:spcPct val="40000"/>
              </a:lnSpc>
              <a:buNone/>
            </a:pPr>
            <a:r>
              <a:rPr lang="en-US" sz="2400" b="1" i="1" u="sng" dirty="0">
                <a:solidFill>
                  <a:srgbClr val="203864"/>
                </a:solidFill>
              </a:rPr>
              <a:t>COVID-19 related</a:t>
            </a:r>
          </a:p>
          <a:p>
            <a:pPr marL="0" lvl="0" indent="0">
              <a:lnSpc>
                <a:spcPct val="40000"/>
              </a:lnSpc>
              <a:buNone/>
            </a:pPr>
            <a:endParaRPr lang="en-US" sz="2400" b="1" i="1" u="sng" dirty="0">
              <a:solidFill>
                <a:srgbClr val="203864"/>
              </a:solidFill>
            </a:endParaRPr>
          </a:p>
          <a:p>
            <a:pPr lvl="0">
              <a:lnSpc>
                <a:spcPct val="100000"/>
              </a:lnSpc>
            </a:pPr>
            <a:r>
              <a:rPr lang="en-GB" sz="1700" dirty="0">
                <a:cs typeface="Calibri Light" pitchFamily="34"/>
              </a:rPr>
              <a:t>Vseteckova J, </a:t>
            </a:r>
            <a:r>
              <a:rPr lang="en-GB" sz="1700" b="1" dirty="0">
                <a:cs typeface="Calibri Light" pitchFamily="34"/>
              </a:rPr>
              <a:t>How to age well, while self-isolating</a:t>
            </a:r>
            <a:r>
              <a:rPr lang="en-GB" sz="1700" dirty="0">
                <a:cs typeface="Calibri Light" pitchFamily="34"/>
              </a:rPr>
              <a:t> (2020) </a:t>
            </a:r>
            <a:r>
              <a:rPr lang="en-GB" sz="1700" u="sng" dirty="0">
                <a:cs typeface="Calibri Light" pitchFamily="34"/>
                <a:hlinkClick r:id="rId2"/>
              </a:rPr>
              <a:t>https://www.open.edu/openlearn/health-sports-psychology/how-age-well-while-self-isolating</a:t>
            </a:r>
            <a:endParaRPr lang="en-GB" sz="1700" u="sng" dirty="0">
              <a:cs typeface="Calibri Light" pitchFamily="34"/>
            </a:endParaRPr>
          </a:p>
          <a:p>
            <a:pPr lvl="0">
              <a:lnSpc>
                <a:spcPct val="100000"/>
              </a:lnSpc>
            </a:pPr>
            <a:r>
              <a:rPr lang="en-GB" sz="1700" dirty="0">
                <a:cs typeface="Calibri Light" pitchFamily="34"/>
              </a:rPr>
              <a:t>Vseteckova J, (2020) </a:t>
            </a:r>
            <a:r>
              <a:rPr lang="en-GB" sz="1700" b="1" dirty="0">
                <a:cs typeface="Calibri Light" pitchFamily="34"/>
              </a:rPr>
              <a:t>SHORT FILM - Ageing Well in Self-Isolation </a:t>
            </a:r>
            <a:r>
              <a:rPr lang="en-GB" sz="1700" u="sng" dirty="0">
                <a:cs typeface="Calibri Light" pitchFamily="34"/>
                <a:hlinkClick r:id="rId3"/>
              </a:rPr>
              <a:t>https://youtu.be/LU4pXFgcGos</a:t>
            </a:r>
            <a:r>
              <a:rPr lang="en-GB" sz="1700" dirty="0">
                <a:cs typeface="Calibri Light" pitchFamily="34"/>
              </a:rPr>
              <a:t> </a:t>
            </a:r>
          </a:p>
          <a:p>
            <a:pPr lvl="0">
              <a:lnSpc>
                <a:spcPct val="100000"/>
              </a:lnSpc>
            </a:pPr>
            <a:r>
              <a:rPr lang="en-GB" sz="1700" dirty="0">
                <a:cs typeface="Calibri Light" pitchFamily="34"/>
              </a:rPr>
              <a:t>Vseteckova J, (2020) </a:t>
            </a:r>
            <a:r>
              <a:rPr lang="en-GB" sz="1700" b="1" dirty="0">
                <a:cs typeface="Calibri Light" pitchFamily="34"/>
              </a:rPr>
              <a:t>ANIMATION - Keeping healthy in Self-Isolation </a:t>
            </a:r>
            <a:r>
              <a:rPr lang="en-GB" sz="1700" u="sng" dirty="0">
                <a:cs typeface="Calibri Light" pitchFamily="34"/>
                <a:hlinkClick r:id="rId4"/>
              </a:rPr>
              <a:t>https://youtu.be/M9yUC-MUugA</a:t>
            </a:r>
            <a:endParaRPr lang="en-GB" sz="1700" u="sng" dirty="0">
              <a:cs typeface="Calibri Light" pitchFamily="34"/>
            </a:endParaRPr>
          </a:p>
          <a:p>
            <a:pPr lvl="0">
              <a:lnSpc>
                <a:spcPct val="100000"/>
              </a:lnSpc>
            </a:pPr>
            <a:r>
              <a:rPr lang="en-GB" sz="1700" dirty="0">
                <a:cs typeface="Calibri Light" pitchFamily="34"/>
              </a:rPr>
              <a:t>Vseteckova J et al (2020) </a:t>
            </a:r>
            <a:r>
              <a:rPr lang="en-GB" sz="1700" b="1" dirty="0">
                <a:cs typeface="Calibri Light" pitchFamily="34"/>
              </a:rPr>
              <a:t>COVID-19 The effects of self-isolation and lack of physical activity on carers </a:t>
            </a:r>
            <a:r>
              <a:rPr lang="en-GB" sz="1700" u="sng" dirty="0">
                <a:cs typeface="Calibri Light" pitchFamily="34"/>
                <a:hlinkClick r:id="rId5"/>
              </a:rPr>
              <a:t>https://www.open.edu/openlearn/health-sports-psychology/social-care-social-work/the-effects-self-isolation-and-lack-physical-activity-on-carers</a:t>
            </a:r>
            <a:endParaRPr lang="en-GB" sz="1700" u="sng" dirty="0">
              <a:cs typeface="Calibri Light" pitchFamily="34"/>
            </a:endParaRPr>
          </a:p>
          <a:p>
            <a:pPr lvl="0">
              <a:lnSpc>
                <a:spcPct val="100000"/>
              </a:lnSpc>
            </a:pPr>
            <a:r>
              <a:rPr lang="en-GB" sz="1700" dirty="0">
                <a:cs typeface="Calibri Light" pitchFamily="34"/>
              </a:rPr>
              <a:t> Taverner P, Larkin M, Vseteckova J, et al.  (2020) </a:t>
            </a:r>
            <a:r>
              <a:rPr lang="en-GB" sz="1700" b="1" dirty="0">
                <a:cs typeface="Calibri Light" pitchFamily="34"/>
              </a:rPr>
              <a:t>Supporting adult carers during COVID-19 pandemic </a:t>
            </a:r>
            <a:r>
              <a:rPr lang="en-GB" sz="1700" u="sng" dirty="0">
                <a:cs typeface="Calibri Light" pitchFamily="34"/>
                <a:hlinkClick r:id="rId6"/>
              </a:rPr>
              <a:t>https://www.open.edu/openlearn/health-sports-psychology/social-care-social-work/how-can-adult-carers-get-the-best-support-during-covid-19-pandemic-and-beyond</a:t>
            </a:r>
            <a:endParaRPr lang="en-GB" sz="1700" u="sng" dirty="0">
              <a:cs typeface="Calibri Light" pitchFamily="34"/>
            </a:endParaRPr>
          </a:p>
          <a:p>
            <a:pPr lvl="0">
              <a:lnSpc>
                <a:spcPct val="100000"/>
              </a:lnSpc>
            </a:pPr>
            <a:r>
              <a:rPr lang="en-GB" sz="1700" dirty="0">
                <a:cs typeface="Calibri Light" pitchFamily="34"/>
              </a:rPr>
              <a:t>Robb M, Penson M, Vseteckova J, et al.  (2020) </a:t>
            </a:r>
            <a:r>
              <a:rPr lang="en-GB" sz="1700" b="1" dirty="0">
                <a:cs typeface="Calibri Light" pitchFamily="34"/>
              </a:rPr>
              <a:t>Young carers, COVID-19 and physical activity </a:t>
            </a:r>
            <a:r>
              <a:rPr lang="en-GB" sz="1700" u="sng" dirty="0">
                <a:cs typeface="Calibri Light" pitchFamily="34"/>
                <a:hlinkClick r:id="rId7"/>
              </a:rPr>
              <a:t>https://www.open.edu/openlearn/health-sports-psychology/social-care-social-work/young-carerscovid-19-and-physical-activity</a:t>
            </a:r>
            <a:endParaRPr lang="en-GB" sz="1700" u="sng" dirty="0">
              <a:cs typeface="Calibri Light" pitchFamily="34"/>
            </a:endParaRPr>
          </a:p>
          <a:p>
            <a:pPr lvl="0">
              <a:lnSpc>
                <a:spcPct val="100000"/>
              </a:lnSpc>
            </a:pPr>
            <a:r>
              <a:rPr lang="en-GB" sz="1700" dirty="0">
                <a:cs typeface="Calibri Light" pitchFamily="34"/>
              </a:rPr>
              <a:t>Penson M, Vseteckova J et al. (2020) </a:t>
            </a:r>
            <a:r>
              <a:rPr lang="en-GB" sz="1700" b="1" dirty="0">
                <a:cs typeface="Calibri Light" pitchFamily="34"/>
              </a:rPr>
              <a:t>Older Carers, COVID-19 and Physical Activity </a:t>
            </a:r>
            <a:r>
              <a:rPr lang="en-GB" sz="1700" u="sng" dirty="0">
                <a:cs typeface="Calibri Light" pitchFamily="34"/>
                <a:hlinkClick r:id="rId8"/>
              </a:rPr>
              <a:t>https://www.open.edu/openlearn/health-sports-psychology/social-care-social-work/older-carers-covid-19-and-physical-activity</a:t>
            </a:r>
            <a:endParaRPr lang="en-GB" sz="1700" u="sng" dirty="0">
              <a:cs typeface="Calibri Light" pitchFamily="34"/>
            </a:endParaRPr>
          </a:p>
          <a:p>
            <a:pPr lvl="0">
              <a:lnSpc>
                <a:spcPct val="100000"/>
              </a:lnSpc>
            </a:pPr>
            <a:r>
              <a:rPr lang="en-GB" sz="1700" dirty="0">
                <a:cs typeface="Calibri Light" pitchFamily="34"/>
              </a:rPr>
              <a:t>Vseteckova J </a:t>
            </a:r>
            <a:r>
              <a:rPr lang="en-GB" sz="1700" b="1" dirty="0">
                <a:cs typeface="Calibri Light" pitchFamily="34"/>
              </a:rPr>
              <a:t> </a:t>
            </a:r>
            <a:r>
              <a:rPr lang="en-GB" sz="1700" dirty="0">
                <a:cs typeface="Calibri Light" pitchFamily="34"/>
              </a:rPr>
              <a:t>&amp; Methley A  (2020) </a:t>
            </a:r>
            <a:r>
              <a:rPr lang="en-GB" sz="1700" b="1" dirty="0">
                <a:cs typeface="Calibri Light" pitchFamily="34"/>
              </a:rPr>
              <a:t>Acceptance Commitment Therapy (ACT) to help carers in challenging COVID-19 times </a:t>
            </a:r>
            <a:r>
              <a:rPr lang="en-GB" sz="1700" u="sng" dirty="0">
                <a:cs typeface="Calibri Light" pitchFamily="34"/>
                <a:hlinkClick r:id="rId9"/>
              </a:rPr>
              <a:t>https://www.open.edu/openlearn/health-sports-psychology/health/how-can-acceptance-and-commitment-therapy-help-carers-challenging-times-such-the-covid-19-pandemic</a:t>
            </a:r>
            <a:endParaRPr lang="en-GB" sz="1700" dirty="0">
              <a:cs typeface="Calibri Light" pitchFamily="3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D76F6E9-0702-49E8-947F-ACC2A5A55AEA}"/>
              </a:ext>
            </a:extLst>
          </p:cNvPr>
          <p:cNvSpPr txBox="1">
            <a:spLocks noGrp="1"/>
          </p:cNvSpPr>
          <p:nvPr>
            <p:ph idx="1"/>
          </p:nvPr>
        </p:nvSpPr>
        <p:spPr>
          <a:xfrm>
            <a:off x="426723" y="1227508"/>
            <a:ext cx="11445243" cy="5336578"/>
          </a:xfrm>
        </p:spPr>
        <p:txBody>
          <a:bodyPr>
            <a:normAutofit fontScale="92500" lnSpcReduction="20000"/>
          </a:bodyPr>
          <a:lstStyle/>
          <a:p>
            <a:pPr marL="0" lvl="0" indent="0">
              <a:lnSpc>
                <a:spcPct val="70000"/>
              </a:lnSpc>
              <a:buNone/>
            </a:pPr>
            <a:endParaRPr lang="en-GB" sz="1799" dirty="0"/>
          </a:p>
          <a:p>
            <a:pPr marL="0" lvl="0" indent="0">
              <a:lnSpc>
                <a:spcPct val="70000"/>
              </a:lnSpc>
              <a:buNone/>
            </a:pPr>
            <a:r>
              <a:rPr lang="en-GB" sz="2000" b="1" dirty="0"/>
              <a:t>‘</a:t>
            </a:r>
            <a:r>
              <a:rPr lang="en-GB" sz="2000" b="1" i="1" dirty="0"/>
              <a:t>Ageing Well Public Talks</a:t>
            </a:r>
            <a:r>
              <a:rPr lang="en-GB" sz="2000" b="1" dirty="0"/>
              <a:t>’ Series </a:t>
            </a:r>
            <a:r>
              <a:rPr lang="en-GB" sz="2000" b="1" u="sng" dirty="0">
                <a:highlight>
                  <a:srgbClr val="FFFF00"/>
                </a:highlight>
              </a:rPr>
              <a:t>2022/2023</a:t>
            </a:r>
            <a:r>
              <a:rPr lang="en-GB" sz="2000" b="1" dirty="0"/>
              <a:t> repository on ORDO Collections</a:t>
            </a:r>
          </a:p>
          <a:p>
            <a:pPr marL="0" lvl="0" indent="0">
              <a:lnSpc>
                <a:spcPct val="70000"/>
              </a:lnSpc>
              <a:buNone/>
            </a:pPr>
            <a:r>
              <a:rPr lang="en-GB" sz="2000" dirty="0">
                <a:hlinkClick r:id="rId2"/>
              </a:rPr>
              <a:t>https://ordo.open.ac.uk/collections/Ageing_Well_Public_Talks_2022-23/5982802</a:t>
            </a:r>
            <a:r>
              <a:rPr lang="en-GB" sz="2000" dirty="0"/>
              <a:t> </a:t>
            </a:r>
          </a:p>
          <a:p>
            <a:pPr marL="0" lvl="0" indent="0">
              <a:lnSpc>
                <a:spcPct val="70000"/>
              </a:lnSpc>
              <a:buNone/>
            </a:pPr>
            <a:endParaRPr lang="en-GB" sz="2000" b="1" dirty="0"/>
          </a:p>
          <a:p>
            <a:pPr marL="0" lvl="0" indent="0">
              <a:lnSpc>
                <a:spcPct val="70000"/>
              </a:lnSpc>
              <a:buNone/>
            </a:pPr>
            <a:r>
              <a:rPr lang="en-GB" sz="2000" b="1" dirty="0"/>
              <a:t>‘</a:t>
            </a:r>
            <a:r>
              <a:rPr lang="en-GB" sz="2000" b="1" i="1" dirty="0"/>
              <a:t>Ageing Well Public Talks</a:t>
            </a:r>
            <a:r>
              <a:rPr lang="en-GB" sz="2000" b="1" dirty="0"/>
              <a:t>’ Series </a:t>
            </a:r>
            <a:r>
              <a:rPr lang="en-GB" sz="2000" b="1" u="sng" dirty="0"/>
              <a:t>2021/2022</a:t>
            </a:r>
            <a:r>
              <a:rPr lang="en-GB" sz="2000" b="1" dirty="0"/>
              <a:t> repository on ORDO Collections</a:t>
            </a:r>
          </a:p>
          <a:p>
            <a:pPr marL="0" lvl="0" indent="0">
              <a:lnSpc>
                <a:spcPct val="70000"/>
              </a:lnSpc>
              <a:buNone/>
            </a:pPr>
            <a:r>
              <a:rPr lang="en-GB" sz="2000" dirty="0">
                <a:hlinkClick r:id="rId3"/>
              </a:rPr>
              <a:t>https://ordo.open.ac.uk/collections/Ageing_Well_Public_Talks_2021-22/5493216</a:t>
            </a:r>
            <a:r>
              <a:rPr lang="en-GB" sz="2000" dirty="0"/>
              <a:t> </a:t>
            </a:r>
          </a:p>
          <a:p>
            <a:pPr marL="0" lvl="0" indent="0">
              <a:lnSpc>
                <a:spcPct val="70000"/>
              </a:lnSpc>
              <a:buNone/>
            </a:pPr>
            <a:endParaRPr lang="en-GB" sz="2000" b="1" dirty="0"/>
          </a:p>
          <a:p>
            <a:pPr marL="0" lvl="0" indent="0">
              <a:lnSpc>
                <a:spcPct val="70000"/>
              </a:lnSpc>
              <a:buNone/>
            </a:pPr>
            <a:r>
              <a:rPr lang="en-GB" sz="2000" b="1" dirty="0"/>
              <a:t>‘</a:t>
            </a:r>
            <a:r>
              <a:rPr lang="en-GB" sz="2000" b="1" i="1" dirty="0"/>
              <a:t>Ageing Well Public Talks</a:t>
            </a:r>
            <a:r>
              <a:rPr lang="en-GB" sz="2000" b="1" dirty="0"/>
              <a:t>’ Series </a:t>
            </a:r>
            <a:r>
              <a:rPr lang="en-GB" sz="2000" b="1" u="sng" dirty="0"/>
              <a:t>2020/2021</a:t>
            </a:r>
            <a:r>
              <a:rPr lang="en-GB" sz="2000" b="1" dirty="0"/>
              <a:t> repository on ORDO Collections</a:t>
            </a:r>
          </a:p>
          <a:p>
            <a:pPr marL="0" lvl="0" indent="0">
              <a:lnSpc>
                <a:spcPct val="70000"/>
              </a:lnSpc>
              <a:buNone/>
            </a:pPr>
            <a:r>
              <a:rPr lang="en-GB" sz="2000" dirty="0">
                <a:hlinkClick r:id="rId4"/>
              </a:rPr>
              <a:t>https://ordo.open.ac.uk/collections/Ageing_Well_Public_Talks_2020-21/5122166</a:t>
            </a:r>
            <a:endParaRPr lang="en-GB" sz="2000" dirty="0"/>
          </a:p>
          <a:p>
            <a:pPr marL="0" lvl="0" indent="0">
              <a:lnSpc>
                <a:spcPct val="70000"/>
              </a:lnSpc>
              <a:buNone/>
            </a:pPr>
            <a:r>
              <a:rPr lang="en-GB" sz="2000" dirty="0"/>
              <a:t> </a:t>
            </a:r>
          </a:p>
          <a:p>
            <a:pPr marL="0" lvl="0" indent="0">
              <a:lnSpc>
                <a:spcPct val="70000"/>
              </a:lnSpc>
              <a:buNone/>
            </a:pPr>
            <a:endParaRPr lang="en-GB" sz="2000" dirty="0"/>
          </a:p>
          <a:p>
            <a:pPr marL="0" lvl="0" indent="0">
              <a:lnSpc>
                <a:spcPct val="70000"/>
              </a:lnSpc>
              <a:buNone/>
            </a:pPr>
            <a:r>
              <a:rPr lang="en-GB" sz="2000" b="1" dirty="0"/>
              <a:t>‘</a:t>
            </a:r>
            <a:r>
              <a:rPr lang="en-GB" sz="2000" b="1" i="1" dirty="0"/>
              <a:t>Ageing Well Public Talks</a:t>
            </a:r>
            <a:r>
              <a:rPr lang="en-GB" sz="2000" b="1" dirty="0"/>
              <a:t>’ Series 2019/2020 repository on ORDO Collections</a:t>
            </a:r>
          </a:p>
          <a:p>
            <a:pPr marL="0" lvl="0" indent="0">
              <a:lnSpc>
                <a:spcPct val="70000"/>
              </a:lnSpc>
              <a:buNone/>
            </a:pPr>
            <a:r>
              <a:rPr lang="en-GB" sz="2000" b="1" dirty="0"/>
              <a:t> </a:t>
            </a:r>
            <a:r>
              <a:rPr lang="en-GB" sz="2000" u="sng" dirty="0">
                <a:hlinkClick r:id="rId5"/>
              </a:rPr>
              <a:t>https://doi.org/10.21954/ou.rd.c.4716437.v1</a:t>
            </a:r>
            <a:r>
              <a:rPr lang="en-GB" sz="2000" dirty="0"/>
              <a:t> </a:t>
            </a:r>
          </a:p>
          <a:p>
            <a:pPr marL="0" lvl="0" indent="0">
              <a:lnSpc>
                <a:spcPct val="70000"/>
              </a:lnSpc>
              <a:buNone/>
            </a:pPr>
            <a:endParaRPr lang="en-GB" sz="2000" dirty="0"/>
          </a:p>
          <a:p>
            <a:pPr marL="0" lvl="0" indent="0">
              <a:lnSpc>
                <a:spcPct val="70000"/>
              </a:lnSpc>
              <a:buNone/>
            </a:pPr>
            <a:r>
              <a:rPr lang="en-GB" sz="2000" b="1" dirty="0" err="1"/>
              <a:t>OpenLearnCreate</a:t>
            </a:r>
            <a:r>
              <a:rPr lang="en-GB" sz="2000" b="1" dirty="0"/>
              <a:t> Course on ‘</a:t>
            </a:r>
            <a:r>
              <a:rPr lang="en-GB" sz="2000" b="1" i="1" dirty="0"/>
              <a:t>Ageing Well’ 2019/2020</a:t>
            </a:r>
          </a:p>
          <a:p>
            <a:pPr marL="0" lvl="0" indent="0">
              <a:lnSpc>
                <a:spcPct val="70000"/>
              </a:lnSpc>
              <a:buNone/>
            </a:pPr>
            <a:r>
              <a:rPr lang="en-GB" sz="2000" b="1" i="1" dirty="0"/>
              <a:t> </a:t>
            </a:r>
            <a:r>
              <a:rPr lang="en-GB" sz="2000" u="sng" dirty="0">
                <a:hlinkClick r:id="rId6"/>
              </a:rPr>
              <a:t>https://www.open.edu/openlearncreate/course/view.php?id=5016</a:t>
            </a:r>
            <a:endParaRPr lang="en-GB" sz="2000" dirty="0"/>
          </a:p>
          <a:p>
            <a:pPr lvl="0">
              <a:lnSpc>
                <a:spcPct val="70000"/>
              </a:lnSpc>
            </a:pPr>
            <a:endParaRPr lang="en-GB" sz="2000" dirty="0"/>
          </a:p>
          <a:p>
            <a:pPr marL="0" lvl="0" indent="0">
              <a:lnSpc>
                <a:spcPct val="70000"/>
              </a:lnSpc>
              <a:buNone/>
            </a:pPr>
            <a:r>
              <a:rPr lang="en-GB" sz="2000" b="1" dirty="0"/>
              <a:t>Home exercise no equipment – no problem </a:t>
            </a:r>
            <a:r>
              <a:rPr lang="en-GB" sz="2000" i="1" dirty="0"/>
              <a:t>Blog</a:t>
            </a:r>
          </a:p>
          <a:p>
            <a:pPr marL="0" lvl="0" indent="0">
              <a:lnSpc>
                <a:spcPct val="70000"/>
              </a:lnSpc>
              <a:buNone/>
            </a:pPr>
            <a:r>
              <a:rPr lang="en-GB" sz="2000" dirty="0">
                <a:hlinkClick r:id="rId7"/>
              </a:rPr>
              <a:t>https://selsdotlife.wordpress.com/2020/04/01/home-exercises-for-older-adults-no-equipment-no-problem/</a:t>
            </a:r>
            <a:endParaRPr lang="en-GB"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5C40-67F0-42ED-A3DC-9DA4B9BFE96A}"/>
              </a:ext>
            </a:extLst>
          </p:cNvPr>
          <p:cNvSpPr>
            <a:spLocks noGrp="1"/>
          </p:cNvSpPr>
          <p:nvPr>
            <p:ph type="title"/>
          </p:nvPr>
        </p:nvSpPr>
        <p:spPr/>
        <p:txBody>
          <a:bodyPr/>
          <a:lstStyle/>
          <a:p>
            <a:endParaRPr lang="en-GB"/>
          </a:p>
        </p:txBody>
      </p:sp>
      <p:pic>
        <p:nvPicPr>
          <p:cNvPr id="5" name="Content Placeholder 4" descr="Graphical user interface, text, application, email&#10;&#10;Description automatically generated">
            <a:extLst>
              <a:ext uri="{FF2B5EF4-FFF2-40B4-BE49-F238E27FC236}">
                <a16:creationId xmlns:a16="http://schemas.microsoft.com/office/drawing/2014/main" id="{5DE226A4-F3B5-4617-B4FF-61A0CB52BB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7" name="Picture 6" descr="Logo&#10;&#10;Description automatically generated with medium confidence">
            <a:extLst>
              <a:ext uri="{FF2B5EF4-FFF2-40B4-BE49-F238E27FC236}">
                <a16:creationId xmlns:a16="http://schemas.microsoft.com/office/drawing/2014/main" id="{F2EC042C-84B5-4A23-825A-87B5922B1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23E775FE-3278-4196-B9F9-EBCE7B5AE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1624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04D7-84A3-4117-9DCC-F611B7240280}"/>
              </a:ext>
            </a:extLst>
          </p:cNvPr>
          <p:cNvSpPr txBox="1">
            <a:spLocks noGrp="1"/>
          </p:cNvSpPr>
          <p:nvPr>
            <p:ph type="title"/>
          </p:nvPr>
        </p:nvSpPr>
        <p:spPr>
          <a:xfrm>
            <a:off x="850904" y="114300"/>
            <a:ext cx="8535988" cy="1076321"/>
          </a:xfrm>
        </p:spPr>
        <p:txBody>
          <a:bodyPr/>
          <a:lstStyle/>
          <a:p>
            <a:pPr lvl="0" hangingPunct="1"/>
            <a:r>
              <a:rPr lang="en-US" sz="2400" b="1" spc="162" dirty="0">
                <a:solidFill>
                  <a:srgbClr val="002060"/>
                </a:solidFill>
                <a:latin typeface="Arial" pitchFamily="34"/>
                <a:cs typeface="Arial" pitchFamily="34"/>
              </a:rPr>
              <a:t>Ageing Well series of Public Talks 2022/23- topics</a:t>
            </a:r>
            <a:endParaRPr lang="en-GB" sz="2400" b="1" spc="162" dirty="0">
              <a:latin typeface="Arial" pitchFamily="34"/>
              <a:cs typeface="Arial" pitchFamily="34"/>
            </a:endParaRPr>
          </a:p>
        </p:txBody>
      </p:sp>
      <p:pic>
        <p:nvPicPr>
          <p:cNvPr id="3" name="Picture 6">
            <a:extLst>
              <a:ext uri="{FF2B5EF4-FFF2-40B4-BE49-F238E27FC236}">
                <a16:creationId xmlns:a16="http://schemas.microsoft.com/office/drawing/2014/main" id="{3EBCAF87-EDEB-4986-8E06-D2C692D21897}"/>
              </a:ext>
            </a:extLst>
          </p:cNvPr>
          <p:cNvPicPr>
            <a:picLocks noChangeAspect="1"/>
          </p:cNvPicPr>
          <p:nvPr/>
        </p:nvPicPr>
        <p:blipFill>
          <a:blip r:embed="rId2"/>
          <a:srcRect/>
          <a:stretch>
            <a:fillRect/>
          </a:stretch>
        </p:blipFill>
        <p:spPr>
          <a:xfrm>
            <a:off x="9386892" y="241301"/>
            <a:ext cx="1363663" cy="949320"/>
          </a:xfrm>
          <a:prstGeom prst="rect">
            <a:avLst/>
          </a:prstGeom>
          <a:noFill/>
          <a:ln cap="flat">
            <a:noFill/>
          </a:ln>
        </p:spPr>
      </p:pic>
      <p:sp>
        <p:nvSpPr>
          <p:cNvPr id="4" name="Content Placeholder 2">
            <a:extLst>
              <a:ext uri="{FF2B5EF4-FFF2-40B4-BE49-F238E27FC236}">
                <a16:creationId xmlns:a16="http://schemas.microsoft.com/office/drawing/2014/main" id="{EF7BFD3B-B30A-4AEE-B7D1-D920B07CDEC2}"/>
              </a:ext>
            </a:extLst>
          </p:cNvPr>
          <p:cNvSpPr txBox="1">
            <a:spLocks noGrp="1"/>
          </p:cNvSpPr>
          <p:nvPr>
            <p:ph idx="1"/>
          </p:nvPr>
        </p:nvSpPr>
        <p:spPr>
          <a:xfrm>
            <a:off x="413656" y="1257300"/>
            <a:ext cx="5682337" cy="4572000"/>
          </a:xfrm>
        </p:spPr>
        <p:txBody>
          <a:bodyPr/>
          <a:lstStyle/>
          <a:p>
            <a:pPr lvl="0"/>
            <a:r>
              <a:rPr lang="en-GB" sz="2000" b="1" i="1">
                <a:solidFill>
                  <a:srgbClr val="203864"/>
                </a:solidFill>
              </a:rPr>
              <a:t>Are we prepared to live longer? </a:t>
            </a:r>
            <a:r>
              <a:rPr lang="en-GB" sz="2000" i="1">
                <a:solidFill>
                  <a:srgbClr val="203864"/>
                </a:solidFill>
              </a:rPr>
              <a:t>(Jitka Vseteckova &amp; Catherine Pestano) </a:t>
            </a:r>
            <a:r>
              <a:rPr lang="en-GB" sz="2000" b="1" i="1">
                <a:solidFill>
                  <a:srgbClr val="203864"/>
                </a:solidFill>
              </a:rPr>
              <a:t>September 14</a:t>
            </a:r>
            <a:r>
              <a:rPr lang="en-GB" sz="2000" b="1" i="1" baseline="30000">
                <a:solidFill>
                  <a:srgbClr val="203864"/>
                </a:solidFill>
              </a:rPr>
              <a:t>th</a:t>
            </a:r>
            <a:r>
              <a:rPr lang="en-GB" sz="2000" b="1" i="1">
                <a:solidFill>
                  <a:srgbClr val="203864"/>
                </a:solidFill>
              </a:rPr>
              <a:t> 2022 </a:t>
            </a:r>
          </a:p>
          <a:p>
            <a:pPr lvl="0"/>
            <a:r>
              <a:rPr lang="en-GB" sz="2000" b="1" i="1">
                <a:solidFill>
                  <a:srgbClr val="203864"/>
                </a:solidFill>
              </a:rPr>
              <a:t>Taking control of dying </a:t>
            </a:r>
            <a:r>
              <a:rPr lang="en-GB" sz="2000" i="1">
                <a:solidFill>
                  <a:srgbClr val="203864"/>
                </a:solidFill>
              </a:rPr>
              <a:t>(Barbara Gale &amp; Amanda Whitehouse) </a:t>
            </a:r>
            <a:r>
              <a:rPr lang="en-GB" sz="2000" b="1" i="1">
                <a:solidFill>
                  <a:srgbClr val="203864"/>
                </a:solidFill>
              </a:rPr>
              <a:t>October 19</a:t>
            </a:r>
            <a:r>
              <a:rPr lang="en-GB" sz="2000" b="1" i="1" baseline="30000">
                <a:solidFill>
                  <a:srgbClr val="203864"/>
                </a:solidFill>
              </a:rPr>
              <a:t>th</a:t>
            </a:r>
            <a:r>
              <a:rPr lang="en-GB" sz="2000" b="1" i="1">
                <a:solidFill>
                  <a:srgbClr val="203864"/>
                </a:solidFill>
              </a:rPr>
              <a:t> 2022</a:t>
            </a:r>
          </a:p>
          <a:p>
            <a:pPr lvl="0"/>
            <a:r>
              <a:rPr lang="en-GB" sz="2000" b="1" i="1">
                <a:solidFill>
                  <a:srgbClr val="203864"/>
                </a:solidFill>
              </a:rPr>
              <a:t>Memory and ageing </a:t>
            </a:r>
            <a:r>
              <a:rPr lang="en-GB" sz="2000" i="1">
                <a:solidFill>
                  <a:srgbClr val="203864"/>
                </a:solidFill>
              </a:rPr>
              <a:t>(Jitka Vseteckova &amp; Helen Joannidi &amp; Ellie Broad) </a:t>
            </a:r>
            <a:r>
              <a:rPr lang="en-GB" sz="2000" b="1" i="1">
                <a:solidFill>
                  <a:srgbClr val="203864"/>
                </a:solidFill>
              </a:rPr>
              <a:t>November 16</a:t>
            </a:r>
            <a:r>
              <a:rPr lang="en-GB" sz="2000" b="1" i="1" baseline="30000">
                <a:solidFill>
                  <a:srgbClr val="203864"/>
                </a:solidFill>
              </a:rPr>
              <a:t>th</a:t>
            </a:r>
            <a:r>
              <a:rPr lang="en-GB" sz="2000" b="1" i="1">
                <a:solidFill>
                  <a:srgbClr val="203864"/>
                </a:solidFill>
              </a:rPr>
              <a:t> 2022</a:t>
            </a:r>
          </a:p>
          <a:p>
            <a:pPr lvl="0"/>
            <a:r>
              <a:rPr lang="en-GB" sz="2000" b="1" i="1">
                <a:solidFill>
                  <a:srgbClr val="203864"/>
                </a:solidFill>
              </a:rPr>
              <a:t>Equality, diversity &amp; geography of ageing </a:t>
            </a:r>
            <a:r>
              <a:rPr lang="en-GB" sz="2000" i="1">
                <a:solidFill>
                  <a:srgbClr val="203864"/>
                </a:solidFill>
              </a:rPr>
              <a:t>(Carlos M Lequizamon) </a:t>
            </a:r>
            <a:r>
              <a:rPr lang="en-GB" sz="2000" b="1" i="1">
                <a:solidFill>
                  <a:srgbClr val="203864"/>
                </a:solidFill>
              </a:rPr>
              <a:t>December 14</a:t>
            </a:r>
            <a:r>
              <a:rPr lang="en-GB" sz="2000" b="1" i="1" baseline="30000">
                <a:solidFill>
                  <a:srgbClr val="203864"/>
                </a:solidFill>
              </a:rPr>
              <a:t>th</a:t>
            </a:r>
            <a:r>
              <a:rPr lang="en-GB" sz="2000" b="1" i="1">
                <a:solidFill>
                  <a:srgbClr val="203864"/>
                </a:solidFill>
              </a:rPr>
              <a:t> 2022 </a:t>
            </a:r>
          </a:p>
          <a:p>
            <a:pPr lvl="0"/>
            <a:r>
              <a:rPr lang="en-GB" sz="2000" b="1" i="1">
                <a:solidFill>
                  <a:srgbClr val="203864"/>
                </a:solidFill>
              </a:rPr>
              <a:t>General Practices ‘COVID-19 and beyond’ </a:t>
            </a:r>
            <a:r>
              <a:rPr lang="en-GB" sz="2000" i="1">
                <a:solidFill>
                  <a:srgbClr val="203864"/>
                </a:solidFill>
              </a:rPr>
              <a:t>(Andrew Potter) </a:t>
            </a:r>
            <a:r>
              <a:rPr lang="en-GB" sz="2000" b="1" i="1">
                <a:solidFill>
                  <a:srgbClr val="203864"/>
                </a:solidFill>
              </a:rPr>
              <a:t>January 18</a:t>
            </a:r>
            <a:r>
              <a:rPr lang="en-GB" sz="2000" b="1" i="1" baseline="30000">
                <a:solidFill>
                  <a:srgbClr val="203864"/>
                </a:solidFill>
              </a:rPr>
              <a:t>th</a:t>
            </a:r>
            <a:r>
              <a:rPr lang="en-GB" sz="2000" b="1" i="1">
                <a:solidFill>
                  <a:srgbClr val="203864"/>
                </a:solidFill>
              </a:rPr>
              <a:t> 2023</a:t>
            </a:r>
          </a:p>
          <a:p>
            <a:pPr lvl="0" hangingPunct="1">
              <a:lnSpc>
                <a:spcPct val="70000"/>
              </a:lnSpc>
            </a:pPr>
            <a:r>
              <a:rPr lang="en-GB" sz="2000" b="1" i="1" kern="0">
                <a:solidFill>
                  <a:srgbClr val="203864"/>
                </a:solidFill>
              </a:rPr>
              <a:t>Living with diabetes and nutrition while ageing </a:t>
            </a:r>
            <a:r>
              <a:rPr lang="en-GB" sz="2000" i="1" kern="0">
                <a:solidFill>
                  <a:srgbClr val="203864"/>
                </a:solidFill>
              </a:rPr>
              <a:t>(Jitka Vseteckova &amp; Alan Hastings) </a:t>
            </a:r>
            <a:r>
              <a:rPr lang="en-GB" sz="2000" b="1" i="1" kern="0">
                <a:solidFill>
                  <a:srgbClr val="203864"/>
                </a:solidFill>
              </a:rPr>
              <a:t>February 22</a:t>
            </a:r>
            <a:r>
              <a:rPr lang="en-GB" sz="2000" b="1" i="1" kern="0" baseline="30000">
                <a:solidFill>
                  <a:srgbClr val="203864"/>
                </a:solidFill>
              </a:rPr>
              <a:t>nd</a:t>
            </a:r>
            <a:r>
              <a:rPr lang="en-GB" sz="2000" b="1" i="1" kern="0">
                <a:solidFill>
                  <a:srgbClr val="203864"/>
                </a:solidFill>
              </a:rPr>
              <a:t>  2023 </a:t>
            </a:r>
          </a:p>
          <a:p>
            <a:pPr lvl="0" hangingPunct="1">
              <a:lnSpc>
                <a:spcPct val="70000"/>
              </a:lnSpc>
            </a:pPr>
            <a:endParaRPr lang="en-GB" sz="2000">
              <a:latin typeface="Arial" pitchFamily="34"/>
              <a:cs typeface="Arial" pitchFamily="34"/>
            </a:endParaRPr>
          </a:p>
        </p:txBody>
      </p:sp>
      <p:sp>
        <p:nvSpPr>
          <p:cNvPr id="5" name="Rectangle 12">
            <a:extLst>
              <a:ext uri="{FF2B5EF4-FFF2-40B4-BE49-F238E27FC236}">
                <a16:creationId xmlns:a16="http://schemas.microsoft.com/office/drawing/2014/main" id="{8F2C82CB-C038-4EEE-B343-6EE118F3CD7E}"/>
              </a:ext>
            </a:extLst>
          </p:cNvPr>
          <p:cNvSpPr/>
          <p:nvPr/>
        </p:nvSpPr>
        <p:spPr>
          <a:xfrm>
            <a:off x="1282702" y="5925741"/>
            <a:ext cx="9467853" cy="88036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203864"/>
                </a:solidFill>
                <a:uFillTx/>
                <a:latin typeface="Calibri"/>
              </a:rPr>
              <a:t>Useful resources: </a:t>
            </a:r>
          </a:p>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alibri"/>
                <a:hlinkClick r:id="rId3"/>
              </a:rPr>
              <a:t>https://ordo.open.ac.uk/collections/Ageing_Well_Public_Talks_2020-21/5122166</a:t>
            </a:r>
            <a:endParaRPr lang="en-GB" sz="1800" b="1" i="0" u="none" strike="noStrike" kern="0" cap="none" spc="0" baseline="0">
              <a:solidFill>
                <a:srgbClr val="000000"/>
              </a:solidFill>
              <a:uFillTx/>
              <a:latin typeface="Calibri"/>
            </a:endParaRPr>
          </a:p>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1800" b="1" i="0" u="none" strike="noStrike" kern="0" cap="none" spc="0" baseline="0">
              <a:solidFill>
                <a:srgbClr val="000000"/>
              </a:solidFill>
              <a:uFillTx/>
              <a:latin typeface="Calibri"/>
            </a:endParaRPr>
          </a:p>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alibri"/>
                <a:hlinkClick r:id="rId4"/>
              </a:rPr>
              <a:t>https://ordo.open.ac.uk/collections/Ageing_Well_Public_Talks_2021-22/5493216</a:t>
            </a:r>
            <a:r>
              <a:rPr lang="en-GB" sz="1800" b="1" i="0" u="none" strike="noStrike" kern="0" cap="none" spc="0" baseline="0">
                <a:solidFill>
                  <a:srgbClr val="000000"/>
                </a:solidFill>
                <a:uFillTx/>
                <a:latin typeface="Calibri"/>
              </a:rPr>
              <a:t> </a:t>
            </a:r>
            <a:endParaRPr lang="en-GB" sz="1800" b="1" i="0" u="none" strike="noStrike" kern="1200" cap="none" spc="0" baseline="0">
              <a:solidFill>
                <a:srgbClr val="000000"/>
              </a:solidFill>
              <a:uFillTx/>
              <a:latin typeface="Calibri"/>
            </a:endParaRPr>
          </a:p>
        </p:txBody>
      </p:sp>
      <p:cxnSp>
        <p:nvCxnSpPr>
          <p:cNvPr id="6" name="Straight Connector 15">
            <a:extLst>
              <a:ext uri="{FF2B5EF4-FFF2-40B4-BE49-F238E27FC236}">
                <a16:creationId xmlns:a16="http://schemas.microsoft.com/office/drawing/2014/main" id="{04F1D5B9-C909-4EC6-9B17-4D1CEDEEAFBB}"/>
              </a:ext>
            </a:extLst>
          </p:cNvPr>
          <p:cNvCxnSpPr/>
          <p:nvPr/>
        </p:nvCxnSpPr>
        <p:spPr>
          <a:xfrm>
            <a:off x="1143000" y="5859063"/>
            <a:ext cx="9467853" cy="0"/>
          </a:xfrm>
          <a:prstGeom prst="straightConnector1">
            <a:avLst/>
          </a:prstGeom>
          <a:noFill/>
          <a:ln w="15873" cap="flat">
            <a:solidFill>
              <a:srgbClr val="002060"/>
            </a:solidFill>
            <a:prstDash val="solid"/>
            <a:miter/>
          </a:ln>
        </p:spPr>
      </p:cxnSp>
      <p:sp>
        <p:nvSpPr>
          <p:cNvPr id="7" name="Content Placeholder 2">
            <a:extLst>
              <a:ext uri="{FF2B5EF4-FFF2-40B4-BE49-F238E27FC236}">
                <a16:creationId xmlns:a16="http://schemas.microsoft.com/office/drawing/2014/main" id="{CBEC8BBB-0019-4602-98FE-7AD1B1FB55D9}"/>
              </a:ext>
            </a:extLst>
          </p:cNvPr>
          <p:cNvSpPr txBox="1"/>
          <p:nvPr/>
        </p:nvSpPr>
        <p:spPr>
          <a:xfrm>
            <a:off x="6096003" y="1317622"/>
            <a:ext cx="4654552" cy="4511677"/>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Relationships and couple intimacy while ageing </a:t>
            </a:r>
            <a:r>
              <a:rPr lang="en-GB" sz="2000" b="0" i="1" u="none" strike="noStrike" kern="1200" cap="none" spc="0" baseline="0">
                <a:solidFill>
                  <a:srgbClr val="203864"/>
                </a:solidFill>
                <a:uFillTx/>
                <a:latin typeface="Calibri"/>
              </a:rPr>
              <a:t>(Andreas Vossler) </a:t>
            </a:r>
            <a:r>
              <a:rPr lang="en-GB" sz="2000" b="1" i="1" u="none" strike="noStrike" kern="1200" cap="none" spc="0" baseline="0">
                <a:solidFill>
                  <a:srgbClr val="203864"/>
                </a:solidFill>
                <a:uFillTx/>
                <a:latin typeface="Calibri"/>
              </a:rPr>
              <a:t>March 15</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0" cap="none" spc="0" baseline="0">
                <a:solidFill>
                  <a:srgbClr val="203864"/>
                </a:solidFill>
                <a:uFillTx/>
                <a:latin typeface="Calibri"/>
              </a:rPr>
              <a:t>Lets’ talk about sleep </a:t>
            </a:r>
            <a:r>
              <a:rPr lang="en-GB" sz="2000" b="0" i="1" u="none" strike="noStrike" kern="1200" cap="none" spc="0" baseline="0">
                <a:solidFill>
                  <a:srgbClr val="203864"/>
                </a:solidFill>
                <a:uFillTx/>
                <a:latin typeface="Calibri"/>
              </a:rPr>
              <a:t>(Abi Methley) </a:t>
            </a:r>
            <a:r>
              <a:rPr lang="en-GB" sz="2000" b="1" i="1" u="none" strike="noStrike" kern="1200" cap="none" spc="0" baseline="0">
                <a:solidFill>
                  <a:srgbClr val="203864"/>
                </a:solidFill>
                <a:uFillTx/>
                <a:latin typeface="Calibri"/>
              </a:rPr>
              <a:t>April 19</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Health Inequalities and Ageing </a:t>
            </a:r>
            <a:r>
              <a:rPr lang="en-GB" sz="2000" b="0" i="1" u="none" strike="noStrike" kern="1200" cap="none" spc="0" baseline="0">
                <a:solidFill>
                  <a:srgbClr val="203864"/>
                </a:solidFill>
                <a:uFillTx/>
                <a:latin typeface="Calibri"/>
              </a:rPr>
              <a:t>(Sonal Mehta) </a:t>
            </a:r>
            <a:r>
              <a:rPr lang="en-GB" sz="2000" b="1" i="1" u="none" strike="noStrike" kern="1200" cap="none" spc="0" baseline="0">
                <a:solidFill>
                  <a:srgbClr val="203864"/>
                </a:solidFill>
                <a:uFillTx/>
                <a:latin typeface="Calibri"/>
              </a:rPr>
              <a:t>May 17</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Biomechanics of ageing </a:t>
            </a:r>
            <a:r>
              <a:rPr lang="en-GB" sz="2000" b="0" i="1" u="none" strike="noStrike" kern="1200" cap="none" spc="0" baseline="0">
                <a:solidFill>
                  <a:srgbClr val="203864"/>
                </a:solidFill>
                <a:uFillTx/>
                <a:latin typeface="Calibri"/>
              </a:rPr>
              <a:t>(Jitka Vseteckova &amp; David Curry) </a:t>
            </a:r>
            <a:r>
              <a:rPr lang="en-GB" sz="2000" b="1" i="1" u="none" strike="noStrike" kern="1200" cap="none" spc="0" baseline="0">
                <a:solidFill>
                  <a:srgbClr val="203864"/>
                </a:solidFill>
                <a:uFillTx/>
                <a:latin typeface="Calibri"/>
              </a:rPr>
              <a:t>June 14</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Ageing, later life and caring in LGBTQ communities </a:t>
            </a:r>
            <a:r>
              <a:rPr lang="en-GB" sz="2000" b="0" i="1" u="none" strike="noStrike" kern="1200" cap="none" spc="0" baseline="0">
                <a:solidFill>
                  <a:srgbClr val="203864"/>
                </a:solidFill>
                <a:uFillTx/>
                <a:latin typeface="Calibri"/>
              </a:rPr>
              <a:t>(Joseph DeLappe &amp; Tony Collins) </a:t>
            </a:r>
            <a:r>
              <a:rPr lang="en-GB" sz="2000" b="1" i="1" u="none" strike="noStrike" kern="1200" cap="none" spc="0" baseline="0">
                <a:solidFill>
                  <a:srgbClr val="203864"/>
                </a:solidFill>
                <a:uFillTx/>
                <a:latin typeface="Calibri"/>
              </a:rPr>
              <a:t>July </a:t>
            </a:r>
            <a:r>
              <a:rPr lang="en-GB" sz="2000" b="1" i="1" u="none" strike="noStrike" kern="0" cap="none" spc="0" baseline="0">
                <a:solidFill>
                  <a:srgbClr val="203864"/>
                </a:solidFill>
                <a:uFillTx/>
                <a:latin typeface="Calibri"/>
              </a:rPr>
              <a:t>12</a:t>
            </a:r>
            <a:r>
              <a:rPr lang="en-GB" sz="2000" b="1" i="1" u="none" strike="noStrike" kern="0" cap="none" spc="0" baseline="30000">
                <a:solidFill>
                  <a:srgbClr val="203864"/>
                </a:solidFill>
                <a:uFillTx/>
                <a:latin typeface="Calibri"/>
              </a:rPr>
              <a:t>th</a:t>
            </a:r>
            <a:r>
              <a:rPr lang="en-GB" sz="2000" b="1" i="1" u="none" strike="noStrike" kern="0" cap="none" spc="0" baseline="0">
                <a:solidFill>
                  <a:srgbClr val="203864"/>
                </a:solidFill>
                <a:uFillTx/>
                <a:latin typeface="Calibri"/>
              </a:rPr>
              <a:t> </a:t>
            </a:r>
            <a:r>
              <a:rPr lang="en-GB" sz="2000" b="1" i="1" u="none" strike="noStrike" kern="1200" cap="none" spc="0" baseline="0">
                <a:solidFill>
                  <a:srgbClr val="203864"/>
                </a:solidFill>
                <a:uFillTx/>
                <a:latin typeface="Calibri"/>
              </a:rPr>
              <a:t>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1" u="none" strike="noStrike" kern="1200" cap="none" spc="0" baseline="0">
              <a:solidFill>
                <a:srgbClr val="203864"/>
              </a:solidFill>
              <a:uFillTx/>
              <a:latin typeface="Calibri"/>
            </a:endParaRPr>
          </a:p>
          <a:p>
            <a:pPr marL="228600" marR="0" lvl="0" indent="-228600" algn="l" defTabSz="914400" rtl="0" fontAlgn="auto" hangingPunct="1">
              <a:lnSpc>
                <a:spcPct val="7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203864"/>
              </a:solidFill>
              <a:uFillTx/>
              <a:latin typeface="Arial" pitchFamily="34"/>
              <a:cs typeface="Arial" pitchFamily="3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2D76-374E-40E9-97D6-48AE244AB502}"/>
              </a:ext>
            </a:extLst>
          </p:cNvPr>
          <p:cNvSpPr txBox="1">
            <a:spLocks noGrp="1"/>
          </p:cNvSpPr>
          <p:nvPr>
            <p:ph type="ctrTitle"/>
          </p:nvPr>
        </p:nvSpPr>
        <p:spPr>
          <a:xfrm>
            <a:off x="506440" y="4880911"/>
            <a:ext cx="7638760" cy="1632423"/>
          </a:xfrm>
        </p:spPr>
        <p:txBody>
          <a:bodyPr anchorCtr="1">
            <a:noAutofit/>
          </a:bodyPr>
          <a:lstStyle/>
          <a:p>
            <a:pPr lvl="0" algn="ctr" defTabSz="452518" hangingPunct="1"/>
            <a:r>
              <a:rPr lang="en-GB" sz="3299"/>
              <a:t>Thank you for supporting the ‘</a:t>
            </a:r>
            <a:r>
              <a:rPr lang="en-GB" sz="3299">
                <a:solidFill>
                  <a:srgbClr val="456867"/>
                </a:solidFill>
              </a:rPr>
              <a:t>Ageing Well Public talk</a:t>
            </a:r>
            <a:r>
              <a:rPr lang="en-GB" sz="3299"/>
              <a:t>’ series</a:t>
            </a:r>
          </a:p>
        </p:txBody>
      </p:sp>
      <p:pic>
        <p:nvPicPr>
          <p:cNvPr id="3" name="Picture 3">
            <a:extLst>
              <a:ext uri="{FF2B5EF4-FFF2-40B4-BE49-F238E27FC236}">
                <a16:creationId xmlns:a16="http://schemas.microsoft.com/office/drawing/2014/main" id="{A23F6D12-B38F-4BA9-BD8C-1BA46E5815D6}"/>
              </a:ext>
            </a:extLst>
          </p:cNvPr>
          <p:cNvPicPr>
            <a:picLocks noChangeAspect="1"/>
          </p:cNvPicPr>
          <p:nvPr/>
        </p:nvPicPr>
        <p:blipFill>
          <a:blip r:embed="rId2"/>
          <a:srcRect/>
          <a:stretch>
            <a:fillRect/>
          </a:stretch>
        </p:blipFill>
        <p:spPr>
          <a:xfrm>
            <a:off x="8468514" y="4906140"/>
            <a:ext cx="3565711" cy="1785439"/>
          </a:xfrm>
          <a:prstGeom prst="rect">
            <a:avLst/>
          </a:prstGeom>
          <a:noFill/>
          <a:ln cap="flat">
            <a:noFill/>
          </a:ln>
        </p:spPr>
      </p:pic>
      <p:pic>
        <p:nvPicPr>
          <p:cNvPr id="4" name="Picture 4">
            <a:extLst>
              <a:ext uri="{FF2B5EF4-FFF2-40B4-BE49-F238E27FC236}">
                <a16:creationId xmlns:a16="http://schemas.microsoft.com/office/drawing/2014/main" id="{2B4C6D00-9EE5-40FC-AB46-FA03B0FDAEBA}"/>
              </a:ext>
            </a:extLst>
          </p:cNvPr>
          <p:cNvPicPr>
            <a:picLocks noChangeAspect="1"/>
          </p:cNvPicPr>
          <p:nvPr/>
        </p:nvPicPr>
        <p:blipFill>
          <a:blip r:embed="rId3"/>
          <a:srcRect/>
          <a:stretch>
            <a:fillRect/>
          </a:stretch>
        </p:blipFill>
        <p:spPr>
          <a:xfrm>
            <a:off x="4526280" y="3302026"/>
            <a:ext cx="1726176" cy="1070524"/>
          </a:xfrm>
          <a:prstGeom prst="rect">
            <a:avLst/>
          </a:prstGeom>
          <a:noFill/>
          <a:ln cap="flat">
            <a:noFill/>
          </a:ln>
        </p:spPr>
      </p:pic>
      <p:pic>
        <p:nvPicPr>
          <p:cNvPr id="5" name="Picture 5">
            <a:extLst>
              <a:ext uri="{FF2B5EF4-FFF2-40B4-BE49-F238E27FC236}">
                <a16:creationId xmlns:a16="http://schemas.microsoft.com/office/drawing/2014/main" id="{D85359E1-544E-4C44-BB10-67CFA2FCF443}"/>
              </a:ext>
            </a:extLst>
          </p:cNvPr>
          <p:cNvPicPr>
            <a:picLocks noChangeAspect="1"/>
          </p:cNvPicPr>
          <p:nvPr/>
        </p:nvPicPr>
        <p:blipFill>
          <a:blip r:embed="rId4"/>
          <a:srcRect/>
          <a:stretch>
            <a:fillRect/>
          </a:stretch>
        </p:blipFill>
        <p:spPr>
          <a:xfrm>
            <a:off x="9715682" y="257065"/>
            <a:ext cx="2210022" cy="1565717"/>
          </a:xfrm>
          <a:prstGeom prst="rect">
            <a:avLst/>
          </a:prstGeom>
          <a:noFill/>
          <a:ln cap="flat">
            <a:noFill/>
          </a:ln>
        </p:spPr>
      </p:pic>
      <p:pic>
        <p:nvPicPr>
          <p:cNvPr id="6" name="Picture 6">
            <a:extLst>
              <a:ext uri="{FF2B5EF4-FFF2-40B4-BE49-F238E27FC236}">
                <a16:creationId xmlns:a16="http://schemas.microsoft.com/office/drawing/2014/main" id="{88D898EA-5CC1-46B7-A24D-7E2D1ACFCCC6}"/>
              </a:ext>
            </a:extLst>
          </p:cNvPr>
          <p:cNvPicPr>
            <a:picLocks noChangeAspect="1"/>
          </p:cNvPicPr>
          <p:nvPr/>
        </p:nvPicPr>
        <p:blipFill>
          <a:blip r:embed="rId5"/>
          <a:srcRect/>
          <a:stretch>
            <a:fillRect/>
          </a:stretch>
        </p:blipFill>
        <p:spPr>
          <a:xfrm>
            <a:off x="6633030" y="3163165"/>
            <a:ext cx="3523649" cy="1232931"/>
          </a:xfrm>
          <a:prstGeom prst="rect">
            <a:avLst/>
          </a:prstGeom>
          <a:noFill/>
          <a:ln cap="flat">
            <a:noFill/>
          </a:ln>
        </p:spPr>
      </p:pic>
      <p:pic>
        <p:nvPicPr>
          <p:cNvPr id="7" name="Picture 9">
            <a:extLst>
              <a:ext uri="{FF2B5EF4-FFF2-40B4-BE49-F238E27FC236}">
                <a16:creationId xmlns:a16="http://schemas.microsoft.com/office/drawing/2014/main" id="{C3E93325-01F6-4ED9-AB8C-8599CB33B617}"/>
              </a:ext>
            </a:extLst>
          </p:cNvPr>
          <p:cNvPicPr>
            <a:picLocks noChangeAspect="1"/>
          </p:cNvPicPr>
          <p:nvPr/>
        </p:nvPicPr>
        <p:blipFill>
          <a:blip r:embed="rId6"/>
          <a:srcRect/>
          <a:stretch>
            <a:fillRect/>
          </a:stretch>
        </p:blipFill>
        <p:spPr>
          <a:xfrm>
            <a:off x="5519345" y="257065"/>
            <a:ext cx="1612206" cy="787444"/>
          </a:xfrm>
          <a:prstGeom prst="rect">
            <a:avLst/>
          </a:prstGeom>
          <a:noFill/>
          <a:ln cap="flat">
            <a:noFill/>
          </a:ln>
        </p:spPr>
      </p:pic>
      <p:pic>
        <p:nvPicPr>
          <p:cNvPr id="8" name="Picture 11">
            <a:extLst>
              <a:ext uri="{FF2B5EF4-FFF2-40B4-BE49-F238E27FC236}">
                <a16:creationId xmlns:a16="http://schemas.microsoft.com/office/drawing/2014/main" id="{7E434B39-5109-4CEC-88A2-DF3795B7B8D1}"/>
              </a:ext>
            </a:extLst>
          </p:cNvPr>
          <p:cNvPicPr>
            <a:picLocks noChangeAspect="1"/>
          </p:cNvPicPr>
          <p:nvPr/>
        </p:nvPicPr>
        <p:blipFill>
          <a:blip r:embed="rId7"/>
          <a:srcRect/>
          <a:stretch>
            <a:fillRect/>
          </a:stretch>
        </p:blipFill>
        <p:spPr>
          <a:xfrm>
            <a:off x="257239" y="2982352"/>
            <a:ext cx="2420544" cy="1413744"/>
          </a:xfrm>
          <a:prstGeom prst="rect">
            <a:avLst/>
          </a:prstGeom>
          <a:noFill/>
          <a:ln cap="flat">
            <a:noFill/>
          </a:ln>
        </p:spPr>
      </p:pic>
      <p:pic>
        <p:nvPicPr>
          <p:cNvPr id="9" name="Picture 1">
            <a:extLst>
              <a:ext uri="{FF2B5EF4-FFF2-40B4-BE49-F238E27FC236}">
                <a16:creationId xmlns:a16="http://schemas.microsoft.com/office/drawing/2014/main" id="{84C54BAD-BB68-4BC6-8041-0F9D70A319DB}"/>
              </a:ext>
            </a:extLst>
          </p:cNvPr>
          <p:cNvPicPr>
            <a:picLocks noChangeAspect="1"/>
          </p:cNvPicPr>
          <p:nvPr/>
        </p:nvPicPr>
        <p:blipFill>
          <a:blip r:embed="rId8"/>
          <a:srcRect/>
          <a:stretch>
            <a:fillRect/>
          </a:stretch>
        </p:blipFill>
        <p:spPr>
          <a:xfrm>
            <a:off x="7528118" y="257065"/>
            <a:ext cx="1790989" cy="787444"/>
          </a:xfrm>
          <a:prstGeom prst="rect">
            <a:avLst/>
          </a:prstGeom>
          <a:noFill/>
          <a:ln cap="flat">
            <a:noFill/>
          </a:ln>
        </p:spPr>
      </p:pic>
      <p:pic>
        <p:nvPicPr>
          <p:cNvPr id="10" name="Picture 9">
            <a:extLst>
              <a:ext uri="{FF2B5EF4-FFF2-40B4-BE49-F238E27FC236}">
                <a16:creationId xmlns:a16="http://schemas.microsoft.com/office/drawing/2014/main" id="{02EF2019-671C-49F6-956E-7363D895E514}"/>
              </a:ext>
            </a:extLst>
          </p:cNvPr>
          <p:cNvPicPr>
            <a:picLocks noChangeAspect="1"/>
          </p:cNvPicPr>
          <p:nvPr/>
        </p:nvPicPr>
        <p:blipFill>
          <a:blip r:embed="rId9"/>
          <a:srcRect/>
          <a:stretch>
            <a:fillRect/>
          </a:stretch>
        </p:blipFill>
        <p:spPr>
          <a:xfrm>
            <a:off x="247747" y="364607"/>
            <a:ext cx="5452686" cy="1637726"/>
          </a:xfrm>
          <a:prstGeom prst="rect">
            <a:avLst/>
          </a:prstGeom>
          <a:noFill/>
          <a:ln cap="flat">
            <a:noFill/>
          </a:ln>
        </p:spPr>
      </p:pic>
      <p:pic>
        <p:nvPicPr>
          <p:cNvPr id="11" name="Picture 6">
            <a:extLst>
              <a:ext uri="{FF2B5EF4-FFF2-40B4-BE49-F238E27FC236}">
                <a16:creationId xmlns:a16="http://schemas.microsoft.com/office/drawing/2014/main" id="{34F8E32A-C7F0-438B-9861-7A521099BD29}"/>
              </a:ext>
            </a:extLst>
          </p:cNvPr>
          <p:cNvPicPr>
            <a:picLocks noChangeAspect="1"/>
          </p:cNvPicPr>
          <p:nvPr/>
        </p:nvPicPr>
        <p:blipFill>
          <a:blip r:embed="rId10"/>
          <a:srcRect/>
          <a:stretch>
            <a:fillRect/>
          </a:stretch>
        </p:blipFill>
        <p:spPr>
          <a:xfrm>
            <a:off x="2307323" y="279449"/>
            <a:ext cx="2753130" cy="1692517"/>
          </a:xfrm>
          <a:prstGeom prst="rect">
            <a:avLst/>
          </a:prstGeom>
          <a:noFill/>
          <a:ln cap="flat">
            <a:noFill/>
          </a:ln>
        </p:spPr>
      </p:pic>
      <p:pic>
        <p:nvPicPr>
          <p:cNvPr id="12" name="Picture 3" descr="A picture containing drawing&#10;&#10;Description automatically generated">
            <a:extLst>
              <a:ext uri="{FF2B5EF4-FFF2-40B4-BE49-F238E27FC236}">
                <a16:creationId xmlns:a16="http://schemas.microsoft.com/office/drawing/2014/main" id="{8C443B8D-3280-413E-8E76-9222FE4FD6C8}"/>
              </a:ext>
            </a:extLst>
          </p:cNvPr>
          <p:cNvPicPr>
            <a:picLocks noChangeAspect="1"/>
          </p:cNvPicPr>
          <p:nvPr/>
        </p:nvPicPr>
        <p:blipFill>
          <a:blip r:embed="rId11"/>
          <a:srcRect/>
          <a:stretch>
            <a:fillRect/>
          </a:stretch>
        </p:blipFill>
        <p:spPr>
          <a:xfrm>
            <a:off x="5274716" y="1835950"/>
            <a:ext cx="4044391" cy="1466075"/>
          </a:xfrm>
          <a:prstGeom prst="rect">
            <a:avLst/>
          </a:prstGeom>
          <a:noFill/>
          <a:ln cap="flat">
            <a:noFill/>
          </a:ln>
        </p:spPr>
      </p:pic>
      <p:pic>
        <p:nvPicPr>
          <p:cNvPr id="13" name="Picture 12">
            <a:extLst>
              <a:ext uri="{FF2B5EF4-FFF2-40B4-BE49-F238E27FC236}">
                <a16:creationId xmlns:a16="http://schemas.microsoft.com/office/drawing/2014/main" id="{487417A1-7647-44ED-9299-43B1D411D60C}"/>
              </a:ext>
            </a:extLst>
          </p:cNvPr>
          <p:cNvPicPr>
            <a:picLocks noChangeAspect="1"/>
          </p:cNvPicPr>
          <p:nvPr/>
        </p:nvPicPr>
        <p:blipFill>
          <a:blip r:embed="rId12"/>
          <a:stretch>
            <a:fillRect/>
          </a:stretch>
        </p:blipFill>
        <p:spPr>
          <a:xfrm>
            <a:off x="9699680" y="2793775"/>
            <a:ext cx="2964759" cy="1976347"/>
          </a:xfrm>
          <a:prstGeom prst="rect">
            <a:avLst/>
          </a:prstGeom>
          <a:noFill/>
          <a:ln cap="flat">
            <a:noFill/>
          </a:ln>
        </p:spPr>
      </p:pic>
      <p:pic>
        <p:nvPicPr>
          <p:cNvPr id="14" name="Content Placeholder 5" descr="Text&#10;&#10;Description automatically generated">
            <a:extLst>
              <a:ext uri="{FF2B5EF4-FFF2-40B4-BE49-F238E27FC236}">
                <a16:creationId xmlns:a16="http://schemas.microsoft.com/office/drawing/2014/main" id="{7A6A3BF7-7714-4653-835D-3A2E76C931FA}"/>
              </a:ext>
            </a:extLst>
          </p:cNvPr>
          <p:cNvPicPr>
            <a:picLocks noChangeAspect="1"/>
          </p:cNvPicPr>
          <p:nvPr/>
        </p:nvPicPr>
        <p:blipFill>
          <a:blip r:embed="rId13"/>
          <a:stretch>
            <a:fillRect/>
          </a:stretch>
        </p:blipFill>
        <p:spPr>
          <a:xfrm>
            <a:off x="3683184" y="2213186"/>
            <a:ext cx="2243672" cy="791440"/>
          </a:xfrm>
          <a:prstGeom prst="rect">
            <a:avLst/>
          </a:prstGeom>
          <a:noFill/>
          <a:ln cap="flat">
            <a:noFill/>
          </a:ln>
        </p:spPr>
      </p:pic>
      <p:pic>
        <p:nvPicPr>
          <p:cNvPr id="15" name="Picture 2" descr="WiseAge">
            <a:extLst>
              <a:ext uri="{FF2B5EF4-FFF2-40B4-BE49-F238E27FC236}">
                <a16:creationId xmlns:a16="http://schemas.microsoft.com/office/drawing/2014/main" id="{00A7E96A-C66B-4783-8562-74F812548AA8}"/>
              </a:ext>
            </a:extLst>
          </p:cNvPr>
          <p:cNvPicPr>
            <a:picLocks noChangeAspect="1"/>
          </p:cNvPicPr>
          <p:nvPr/>
        </p:nvPicPr>
        <p:blipFill>
          <a:blip r:embed="rId14"/>
          <a:srcRect/>
          <a:stretch>
            <a:fillRect/>
          </a:stretch>
        </p:blipFill>
        <p:spPr>
          <a:xfrm>
            <a:off x="257239" y="2128028"/>
            <a:ext cx="2109758" cy="665747"/>
          </a:xfrm>
          <a:prstGeom prst="rect">
            <a:avLst/>
          </a:prstGeom>
          <a:noFill/>
          <a:ln cap="flat">
            <a:noFill/>
          </a:ln>
        </p:spPr>
      </p:pic>
      <p:pic>
        <p:nvPicPr>
          <p:cNvPr id="16" name="Picture 15">
            <a:extLst>
              <a:ext uri="{FF2B5EF4-FFF2-40B4-BE49-F238E27FC236}">
                <a16:creationId xmlns:a16="http://schemas.microsoft.com/office/drawing/2014/main" id="{652FD0E8-DF13-466E-B5D3-73955C79026E}"/>
              </a:ext>
            </a:extLst>
          </p:cNvPr>
          <p:cNvPicPr>
            <a:picLocks noChangeAspect="1"/>
          </p:cNvPicPr>
          <p:nvPr/>
        </p:nvPicPr>
        <p:blipFill>
          <a:blip r:embed="rId15"/>
          <a:stretch>
            <a:fillRect/>
          </a:stretch>
        </p:blipFill>
        <p:spPr>
          <a:xfrm>
            <a:off x="8759851" y="2099242"/>
            <a:ext cx="3273835" cy="847420"/>
          </a:xfrm>
          <a:prstGeom prst="rect">
            <a:avLst/>
          </a:prstGeom>
          <a:noFill/>
          <a:ln cap="flat">
            <a:noFill/>
          </a:ln>
        </p:spPr>
      </p:pic>
      <p:pic>
        <p:nvPicPr>
          <p:cNvPr id="17" name="Picture 16">
            <a:extLst>
              <a:ext uri="{FF2B5EF4-FFF2-40B4-BE49-F238E27FC236}">
                <a16:creationId xmlns:a16="http://schemas.microsoft.com/office/drawing/2014/main" id="{7DB8018C-660B-440B-B4D2-62F08F83C61D}"/>
              </a:ext>
            </a:extLst>
          </p:cNvPr>
          <p:cNvPicPr>
            <a:picLocks noChangeAspect="1"/>
          </p:cNvPicPr>
          <p:nvPr/>
        </p:nvPicPr>
        <p:blipFill>
          <a:blip r:embed="rId16"/>
          <a:srcRect/>
          <a:stretch>
            <a:fillRect/>
          </a:stretch>
        </p:blipFill>
        <p:spPr>
          <a:xfrm>
            <a:off x="2837127" y="2793775"/>
            <a:ext cx="1498198" cy="1578775"/>
          </a:xfrm>
          <a:prstGeom prst="rect">
            <a:avLst/>
          </a:prstGeom>
          <a:noFill/>
          <a:ln cap="flat">
            <a:noFill/>
          </a:ln>
        </p:spPr>
      </p:pic>
      <p:pic>
        <p:nvPicPr>
          <p:cNvPr id="18" name="Picture 17">
            <a:extLst>
              <a:ext uri="{FF2B5EF4-FFF2-40B4-BE49-F238E27FC236}">
                <a16:creationId xmlns:a16="http://schemas.microsoft.com/office/drawing/2014/main" id="{3C6B6380-A4C3-4816-9C65-8D1AD0507D10}"/>
              </a:ext>
            </a:extLst>
          </p:cNvPr>
          <p:cNvPicPr>
            <a:picLocks noChangeAspect="1"/>
          </p:cNvPicPr>
          <p:nvPr/>
        </p:nvPicPr>
        <p:blipFill>
          <a:blip r:embed="rId17"/>
          <a:stretch>
            <a:fillRect/>
          </a:stretch>
        </p:blipFill>
        <p:spPr>
          <a:xfrm>
            <a:off x="5519345" y="1090330"/>
            <a:ext cx="3799761" cy="912004"/>
          </a:xfrm>
          <a:prstGeom prst="rect">
            <a:avLst/>
          </a:prstGeom>
          <a:noFill/>
          <a:ln cap="flat">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close up of text on a white background&#10;&#10;Description generated with high confidence">
            <a:extLst>
              <a:ext uri="{FF2B5EF4-FFF2-40B4-BE49-F238E27FC236}">
                <a16:creationId xmlns:a16="http://schemas.microsoft.com/office/drawing/2014/main" id="{A0C349D6-EABC-4DC1-86A7-AD615C6DD7C3}"/>
              </a:ext>
            </a:extLst>
          </p:cNvPr>
          <p:cNvPicPr>
            <a:picLocks noChangeAspect="1"/>
          </p:cNvPicPr>
          <p:nvPr/>
        </p:nvPicPr>
        <p:blipFill>
          <a:blip r:embed="rId2"/>
          <a:stretch>
            <a:fillRect/>
          </a:stretch>
        </p:blipFill>
        <p:spPr>
          <a:xfrm>
            <a:off x="587830" y="642938"/>
            <a:ext cx="3790496" cy="2132013"/>
          </a:xfrm>
          <a:prstGeom prst="rect">
            <a:avLst/>
          </a:prstGeom>
        </p:spPr>
      </p:pic>
      <p:pic>
        <p:nvPicPr>
          <p:cNvPr id="9" name="Picture 8">
            <a:extLst>
              <a:ext uri="{FF2B5EF4-FFF2-40B4-BE49-F238E27FC236}">
                <a16:creationId xmlns:a16="http://schemas.microsoft.com/office/drawing/2014/main" id="{FA11CEBD-3D61-1808-3CE2-28DA4CE6D42B}"/>
              </a:ext>
            </a:extLst>
          </p:cNvPr>
          <p:cNvPicPr>
            <a:picLocks noChangeAspect="1"/>
          </p:cNvPicPr>
          <p:nvPr/>
        </p:nvPicPr>
        <p:blipFill>
          <a:blip r:embed="rId3"/>
          <a:stretch>
            <a:fillRect/>
          </a:stretch>
        </p:blipFill>
        <p:spPr>
          <a:xfrm>
            <a:off x="4449763" y="642938"/>
            <a:ext cx="3863975" cy="2132013"/>
          </a:xfrm>
          <a:prstGeom prst="rect">
            <a:avLst/>
          </a:prstGeom>
        </p:spPr>
      </p:pic>
      <p:pic>
        <p:nvPicPr>
          <p:cNvPr id="3" name="Picture 5" descr="A close up of a logo&#10;&#10;Description generated with very high confidence">
            <a:extLst>
              <a:ext uri="{FF2B5EF4-FFF2-40B4-BE49-F238E27FC236}">
                <a16:creationId xmlns:a16="http://schemas.microsoft.com/office/drawing/2014/main" id="{23D8AFA5-B5FF-4E33-9642-2610DF14FBA4}"/>
              </a:ext>
            </a:extLst>
          </p:cNvPr>
          <p:cNvPicPr>
            <a:picLocks noChangeAspect="1"/>
          </p:cNvPicPr>
          <p:nvPr/>
        </p:nvPicPr>
        <p:blipFill>
          <a:blip r:embed="rId4"/>
          <a:stretch>
            <a:fillRect/>
          </a:stretch>
        </p:blipFill>
        <p:spPr>
          <a:xfrm>
            <a:off x="8621485" y="642939"/>
            <a:ext cx="2691039" cy="1876426"/>
          </a:xfrm>
          <a:prstGeom prst="rect">
            <a:avLst/>
          </a:prstGeom>
        </p:spPr>
      </p:pic>
      <p:pic>
        <p:nvPicPr>
          <p:cNvPr id="5" name="Picture 4">
            <a:extLst>
              <a:ext uri="{FF2B5EF4-FFF2-40B4-BE49-F238E27FC236}">
                <a16:creationId xmlns:a16="http://schemas.microsoft.com/office/drawing/2014/main" id="{C4E4CAD4-51F6-7762-99FC-975EAD826EF5}"/>
              </a:ext>
            </a:extLst>
          </p:cNvPr>
          <p:cNvPicPr>
            <a:picLocks noChangeAspect="1"/>
          </p:cNvPicPr>
          <p:nvPr/>
        </p:nvPicPr>
        <p:blipFill>
          <a:blip r:embed="rId5"/>
          <a:stretch>
            <a:fillRect/>
          </a:stretch>
        </p:blipFill>
        <p:spPr>
          <a:xfrm>
            <a:off x="587829" y="2846388"/>
            <a:ext cx="2168071" cy="1876425"/>
          </a:xfrm>
          <a:prstGeom prst="rect">
            <a:avLst/>
          </a:prstGeom>
        </p:spPr>
      </p:pic>
      <p:pic>
        <p:nvPicPr>
          <p:cNvPr id="7" name="Picture 6">
            <a:extLst>
              <a:ext uri="{FF2B5EF4-FFF2-40B4-BE49-F238E27FC236}">
                <a16:creationId xmlns:a16="http://schemas.microsoft.com/office/drawing/2014/main" id="{A0603849-8DE5-F205-FACB-BF1405FE2755}"/>
              </a:ext>
            </a:extLst>
          </p:cNvPr>
          <p:cNvPicPr>
            <a:picLocks noChangeAspect="1"/>
          </p:cNvPicPr>
          <p:nvPr/>
        </p:nvPicPr>
        <p:blipFill>
          <a:blip r:embed="rId6"/>
          <a:stretch>
            <a:fillRect/>
          </a:stretch>
        </p:blipFill>
        <p:spPr>
          <a:xfrm>
            <a:off x="3015342" y="3015343"/>
            <a:ext cx="3101295" cy="1513114"/>
          </a:xfrm>
          <a:prstGeom prst="rect">
            <a:avLst/>
          </a:prstGeom>
        </p:spPr>
      </p:pic>
      <p:pic>
        <p:nvPicPr>
          <p:cNvPr id="6" name="Picture 5">
            <a:extLst>
              <a:ext uri="{FF2B5EF4-FFF2-40B4-BE49-F238E27FC236}">
                <a16:creationId xmlns:a16="http://schemas.microsoft.com/office/drawing/2014/main" id="{7BF5892D-FA0E-5865-E993-84D63E848A6D}"/>
              </a:ext>
            </a:extLst>
          </p:cNvPr>
          <p:cNvPicPr>
            <a:picLocks noChangeAspect="1"/>
          </p:cNvPicPr>
          <p:nvPr/>
        </p:nvPicPr>
        <p:blipFill>
          <a:blip r:embed="rId7"/>
          <a:stretch>
            <a:fillRect/>
          </a:stretch>
        </p:blipFill>
        <p:spPr>
          <a:xfrm>
            <a:off x="6186488" y="2846388"/>
            <a:ext cx="1947862" cy="1876425"/>
          </a:xfrm>
          <a:prstGeom prst="rect">
            <a:avLst/>
          </a:prstGeom>
        </p:spPr>
      </p:pic>
      <p:pic>
        <p:nvPicPr>
          <p:cNvPr id="8" name="Picture 7">
            <a:extLst>
              <a:ext uri="{FF2B5EF4-FFF2-40B4-BE49-F238E27FC236}">
                <a16:creationId xmlns:a16="http://schemas.microsoft.com/office/drawing/2014/main" id="{24BB4892-ECC3-DF66-258B-9FBE838BB46B}"/>
              </a:ext>
            </a:extLst>
          </p:cNvPr>
          <p:cNvPicPr>
            <a:picLocks noChangeAspect="1"/>
          </p:cNvPicPr>
          <p:nvPr/>
        </p:nvPicPr>
        <p:blipFill>
          <a:blip r:embed="rId8"/>
          <a:stretch>
            <a:fillRect/>
          </a:stretch>
        </p:blipFill>
        <p:spPr>
          <a:xfrm>
            <a:off x="8134350" y="2601686"/>
            <a:ext cx="3469821" cy="2253343"/>
          </a:xfrm>
          <a:prstGeom prst="rect">
            <a:avLst/>
          </a:prstGeom>
        </p:spPr>
      </p:pic>
      <p:sp>
        <p:nvSpPr>
          <p:cNvPr id="4" name="Title 1">
            <a:extLst>
              <a:ext uri="{FF2B5EF4-FFF2-40B4-BE49-F238E27FC236}">
                <a16:creationId xmlns:a16="http://schemas.microsoft.com/office/drawing/2014/main" id="{1591838A-6EF1-4430-9E1C-A45B3A8612C4}"/>
              </a:ext>
            </a:extLst>
          </p:cNvPr>
          <p:cNvSpPr txBox="1">
            <a:spLocks noGrp="1"/>
          </p:cNvSpPr>
          <p:nvPr>
            <p:ph type="title"/>
          </p:nvPr>
        </p:nvSpPr>
        <p:spPr>
          <a:xfrm>
            <a:off x="0" y="5367908"/>
            <a:ext cx="11125200" cy="1413892"/>
          </a:xfrm>
        </p:spPr>
        <p:txBody>
          <a:bodyPr anchorCtr="1">
            <a:normAutofit fontScale="90000"/>
          </a:bodyPr>
          <a:lstStyle/>
          <a:p>
            <a:pPr lvl="0"/>
            <a:br>
              <a:rPr lang="en-US" sz="1100" b="1" dirty="0"/>
            </a:br>
            <a:br>
              <a:rPr lang="en-US" sz="1100" b="1" dirty="0"/>
            </a:br>
            <a:br>
              <a:rPr lang="en-US" sz="2000" b="1" dirty="0">
                <a:latin typeface="+mn-lt"/>
              </a:rPr>
            </a:br>
            <a:br>
              <a:rPr lang="en-US" b="1" dirty="0">
                <a:solidFill>
                  <a:srgbClr val="002060"/>
                </a:solidFill>
                <a:latin typeface="+mn-lt"/>
              </a:rPr>
            </a:br>
            <a:r>
              <a:rPr lang="en-US" b="1" dirty="0">
                <a:solidFill>
                  <a:srgbClr val="002060"/>
                </a:solidFill>
                <a:latin typeface="+mn-lt"/>
              </a:rPr>
              <a:t>OUR NEXT Talk – </a:t>
            </a:r>
            <a:r>
              <a:rPr lang="en-GB" b="1" dirty="0">
                <a:solidFill>
                  <a:srgbClr val="002060"/>
                </a:solidFill>
                <a:latin typeface="+mn-lt"/>
              </a:rPr>
              <a:t>AGEING BRAIN</a:t>
            </a:r>
            <a:br>
              <a:rPr lang="en-GB" sz="2000" b="1" dirty="0">
                <a:latin typeface="+mn-lt"/>
              </a:rPr>
            </a:br>
            <a:br>
              <a:rPr lang="en-US" sz="2000" b="1" dirty="0">
                <a:latin typeface="+mn-lt"/>
                <a:ea typeface="+mj-ea"/>
                <a:cs typeface="+mj-cs"/>
              </a:rPr>
            </a:br>
            <a:endParaRPr lang="en-US" sz="2000" b="1" dirty="0">
              <a:latin typeface="+mn-lt"/>
            </a:endParaRPr>
          </a:p>
        </p:txBody>
      </p:sp>
    </p:spTree>
    <p:extLst>
      <p:ext uri="{BB962C8B-B14F-4D97-AF65-F5344CB8AC3E}">
        <p14:creationId xmlns:p14="http://schemas.microsoft.com/office/powerpoint/2010/main" val="110458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25EBFB3-5C12-46FC-93A0-A511E857CC4D}"/>
              </a:ext>
            </a:extLst>
          </p:cNvPr>
          <p:cNvSpPr>
            <a:spLocks noMove="1" noResize="1"/>
          </p:cNvSpPr>
          <p:nvPr/>
        </p:nvSpPr>
        <p:spPr>
          <a:xfrm>
            <a:off x="336883" y="321173"/>
            <a:ext cx="7174245" cy="5896746"/>
          </a:xfrm>
          <a:prstGeom prst="rect">
            <a:avLst/>
          </a:prstGeom>
          <a:solidFill>
            <a:srgbClr val="000000">
              <a:alpha val="15000"/>
            </a:srgbClr>
          </a:solidFill>
          <a:ln w="127001">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09258956-E737-4FF5-AA4C-8F947924149B}"/>
              </a:ext>
            </a:extLst>
          </p:cNvPr>
          <p:cNvPicPr>
            <a:picLocks noChangeAspect="1"/>
          </p:cNvPicPr>
          <p:nvPr/>
        </p:nvPicPr>
        <p:blipFill>
          <a:blip r:embed="rId2"/>
          <a:stretch>
            <a:fillRect/>
          </a:stretch>
        </p:blipFill>
        <p:spPr>
          <a:xfrm>
            <a:off x="7820991" y="2690448"/>
            <a:ext cx="4206889" cy="3846377"/>
          </a:xfrm>
          <a:prstGeom prst="rect">
            <a:avLst/>
          </a:prstGeom>
          <a:noFill/>
          <a:ln>
            <a:noFill/>
          </a:ln>
        </p:spPr>
      </p:pic>
      <p:pic>
        <p:nvPicPr>
          <p:cNvPr id="4" name="Picture 4" descr="A close up of a logo&#10;&#10;Description generated with very high confidence">
            <a:extLst>
              <a:ext uri="{FF2B5EF4-FFF2-40B4-BE49-F238E27FC236}">
                <a16:creationId xmlns:a16="http://schemas.microsoft.com/office/drawing/2014/main" id="{6E8D1CC6-3AC6-4368-9E34-825EA703F062}"/>
              </a:ext>
            </a:extLst>
          </p:cNvPr>
          <p:cNvPicPr>
            <a:picLocks noChangeAspect="1"/>
          </p:cNvPicPr>
          <p:nvPr/>
        </p:nvPicPr>
        <p:blipFill>
          <a:blip r:embed="rId3"/>
          <a:stretch>
            <a:fillRect/>
          </a:stretch>
        </p:blipFill>
        <p:spPr>
          <a:xfrm>
            <a:off x="10298247" y="629582"/>
            <a:ext cx="1193045" cy="1274161"/>
          </a:xfrm>
          <a:prstGeom prst="rect">
            <a:avLst/>
          </a:prstGeom>
          <a:noFill/>
          <a:ln>
            <a:noFill/>
          </a:ln>
        </p:spPr>
      </p:pic>
      <p:pic>
        <p:nvPicPr>
          <p:cNvPr id="6" name="Content Placeholder 3">
            <a:extLst>
              <a:ext uri="{FF2B5EF4-FFF2-40B4-BE49-F238E27FC236}">
                <a16:creationId xmlns:a16="http://schemas.microsoft.com/office/drawing/2014/main" id="{F7098AC6-6362-4988-9247-4F3634C981FA}"/>
              </a:ext>
            </a:extLst>
          </p:cNvPr>
          <p:cNvPicPr>
            <a:picLocks noChangeAspect="1"/>
          </p:cNvPicPr>
          <p:nvPr/>
        </p:nvPicPr>
        <p:blipFill>
          <a:blip r:embed="rId4"/>
          <a:stretch>
            <a:fillRect/>
          </a:stretch>
        </p:blipFill>
        <p:spPr>
          <a:xfrm>
            <a:off x="474783" y="524024"/>
            <a:ext cx="6922410" cy="55567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31B10D2-926D-4A16-A271-EE32C4B9C5B5}"/>
              </a:ext>
            </a:extLst>
          </p:cNvPr>
          <p:cNvSpPr txBox="1">
            <a:spLocks noGrp="1"/>
          </p:cNvSpPr>
          <p:nvPr>
            <p:ph type="title"/>
          </p:nvPr>
        </p:nvSpPr>
        <p:spPr>
          <a:xfrm>
            <a:off x="140680" y="365129"/>
            <a:ext cx="11859063" cy="1325559"/>
          </a:xfrm>
        </p:spPr>
        <p:txBody>
          <a:bodyPr/>
          <a:lstStyle/>
          <a:p>
            <a:pPr lvl="0"/>
            <a:r>
              <a:rPr lang="en-GB" sz="3800" b="1" dirty="0">
                <a:solidFill>
                  <a:srgbClr val="203864"/>
                </a:solidFill>
              </a:rPr>
              <a:t>Building bridges </a:t>
            </a:r>
          </a:p>
        </p:txBody>
      </p:sp>
      <p:sp>
        <p:nvSpPr>
          <p:cNvPr id="3" name="Content Placeholder 2">
            <a:extLst>
              <a:ext uri="{FF2B5EF4-FFF2-40B4-BE49-F238E27FC236}">
                <a16:creationId xmlns:a16="http://schemas.microsoft.com/office/drawing/2014/main" id="{EF1CB66C-86B3-43AF-8D89-7DD579B7BDCE}"/>
              </a:ext>
            </a:extLst>
          </p:cNvPr>
          <p:cNvSpPr txBox="1">
            <a:spLocks noGrp="1"/>
          </p:cNvSpPr>
          <p:nvPr>
            <p:ph idx="1"/>
          </p:nvPr>
        </p:nvSpPr>
        <p:spPr>
          <a:xfrm>
            <a:off x="-1" y="2119541"/>
            <a:ext cx="11999744" cy="4471301"/>
          </a:xfrm>
        </p:spPr>
        <p:txBody>
          <a:bodyPr/>
          <a:lstStyle/>
          <a:p>
            <a:pPr lvl="0">
              <a:lnSpc>
                <a:spcPct val="50000"/>
              </a:lnSpc>
            </a:pPr>
            <a:endParaRPr lang="en-US" sz="2400" b="1" dirty="0">
              <a:solidFill>
                <a:srgbClr val="203864"/>
              </a:solidFill>
            </a:endParaRPr>
          </a:p>
          <a:p>
            <a:pPr lvl="0">
              <a:lnSpc>
                <a:spcPct val="50000"/>
              </a:lnSpc>
            </a:pPr>
            <a:endParaRPr lang="en-US" sz="2400" b="1" dirty="0">
              <a:solidFill>
                <a:srgbClr val="203864"/>
              </a:solidFill>
            </a:endParaRPr>
          </a:p>
          <a:p>
            <a:pPr lvl="0"/>
            <a:r>
              <a:rPr lang="en-US" sz="2400" dirty="0"/>
              <a:t>Building bridges</a:t>
            </a:r>
          </a:p>
          <a:p>
            <a:pPr lvl="0"/>
            <a:endParaRPr lang="en-US" sz="2400" dirty="0"/>
          </a:p>
          <a:p>
            <a:pPr lvl="0"/>
            <a:r>
              <a:rPr lang="en-US" sz="2400" dirty="0"/>
              <a:t>Lifelong need for education - how to stay healthy, how to keep active, how to keep our brains in good shape so that we can enjoy good quality of life for longer. </a:t>
            </a:r>
          </a:p>
          <a:p>
            <a:pPr lvl="0"/>
            <a:endParaRPr lang="en-US" sz="2400" dirty="0"/>
          </a:p>
          <a:p>
            <a:pPr lvl="0"/>
            <a:r>
              <a:rPr lang="en-US" sz="2400" dirty="0"/>
              <a:t>The  internet is full of materials and information - but do we know what to pick? </a:t>
            </a:r>
          </a:p>
          <a:p>
            <a:pPr lvl="0"/>
            <a:endParaRPr lang="en-US" sz="2400" dirty="0"/>
          </a:p>
          <a:p>
            <a:pPr lvl="0"/>
            <a:r>
              <a:rPr lang="en-US" sz="2400" dirty="0"/>
              <a:t>Jargon, validity, reliability / research /evidence base / accessibility &amp; diverse communities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F01E696-495C-4AEE-BC9B-E7152014E3E8}"/>
              </a:ext>
            </a:extLst>
          </p:cNvPr>
          <p:cNvSpPr txBox="1">
            <a:spLocks noGrp="1"/>
          </p:cNvSpPr>
          <p:nvPr>
            <p:ph idx="1"/>
          </p:nvPr>
        </p:nvSpPr>
        <p:spPr>
          <a:xfrm>
            <a:off x="0" y="0"/>
            <a:ext cx="12191996" cy="6858000"/>
          </a:xfrm>
        </p:spPr>
        <p:txBody>
          <a:bodyPr/>
          <a:lstStyle/>
          <a:p>
            <a:pPr marL="0" lvl="0" indent="0">
              <a:lnSpc>
                <a:spcPct val="70000"/>
              </a:lnSpc>
              <a:buNone/>
            </a:pPr>
            <a:endParaRPr lang="en-GB" sz="2600" b="1" i="1" dirty="0">
              <a:solidFill>
                <a:srgbClr val="203864"/>
              </a:solidFill>
            </a:endParaRPr>
          </a:p>
          <a:p>
            <a:pPr lvl="0">
              <a:lnSpc>
                <a:spcPct val="70000"/>
              </a:lnSpc>
            </a:pPr>
            <a:r>
              <a:rPr lang="en-GB" sz="2400" b="1" i="1" dirty="0">
                <a:solidFill>
                  <a:srgbClr val="203864"/>
                </a:solidFill>
              </a:rPr>
              <a:t>Are we prepared to live longer? </a:t>
            </a:r>
          </a:p>
          <a:p>
            <a:pPr lvl="0">
              <a:lnSpc>
                <a:spcPct val="70000"/>
              </a:lnSpc>
            </a:pPr>
            <a:endParaRPr lang="en-GB" sz="2400" b="1" i="1" dirty="0">
              <a:solidFill>
                <a:srgbClr val="203864"/>
              </a:solidFill>
            </a:endParaRPr>
          </a:p>
          <a:p>
            <a:pPr lvl="0">
              <a:lnSpc>
                <a:spcPct val="70000"/>
              </a:lnSpc>
            </a:pPr>
            <a:r>
              <a:rPr lang="en-GB" sz="2400" b="1" i="1" dirty="0">
                <a:solidFill>
                  <a:srgbClr val="203864"/>
                </a:solidFill>
              </a:rPr>
              <a:t>Ageing brain</a:t>
            </a:r>
          </a:p>
          <a:p>
            <a:pPr lvl="0">
              <a:lnSpc>
                <a:spcPct val="70000"/>
              </a:lnSpc>
            </a:pPr>
            <a:endParaRPr lang="en-GB" sz="2400" b="1" i="1" dirty="0">
              <a:solidFill>
                <a:srgbClr val="203864"/>
              </a:solidFill>
            </a:endParaRPr>
          </a:p>
          <a:p>
            <a:pPr lvl="0" hangingPunct="0">
              <a:lnSpc>
                <a:spcPct val="70000"/>
              </a:lnSpc>
            </a:pPr>
            <a:r>
              <a:rPr lang="en-GB" sz="2400" b="1" i="1" kern="0" dirty="0">
                <a:solidFill>
                  <a:srgbClr val="203864"/>
                </a:solidFill>
              </a:rPr>
              <a:t>Nutritional needs while ageing </a:t>
            </a:r>
          </a:p>
          <a:p>
            <a:pPr lvl="0" hangingPunct="0">
              <a:lnSpc>
                <a:spcPct val="70000"/>
              </a:lnSpc>
            </a:pPr>
            <a:endParaRPr lang="en-GB" sz="2400" b="1" i="1" kern="0" dirty="0">
              <a:solidFill>
                <a:srgbClr val="203864"/>
              </a:solidFill>
            </a:endParaRPr>
          </a:p>
          <a:p>
            <a:pPr lvl="0" hangingPunct="0">
              <a:lnSpc>
                <a:spcPct val="70000"/>
              </a:lnSpc>
            </a:pPr>
            <a:r>
              <a:rPr lang="en-GB" sz="2400" b="1" i="1" kern="0" dirty="0">
                <a:solidFill>
                  <a:srgbClr val="203864"/>
                </a:solidFill>
              </a:rPr>
              <a:t>Pharmacotherapy while ageing</a:t>
            </a:r>
          </a:p>
          <a:p>
            <a:pPr lvl="0" hangingPunct="0">
              <a:lnSpc>
                <a:spcPct val="70000"/>
              </a:lnSpc>
            </a:pPr>
            <a:endParaRPr lang="en-GB" sz="2400" b="1" i="1" kern="0" dirty="0">
              <a:solidFill>
                <a:srgbClr val="203864"/>
              </a:solidFill>
            </a:endParaRPr>
          </a:p>
          <a:p>
            <a:pPr lvl="0" hangingPunct="0">
              <a:lnSpc>
                <a:spcPct val="70000"/>
              </a:lnSpc>
            </a:pPr>
            <a:r>
              <a:rPr lang="en-GB" sz="2400" b="1" i="1" kern="0" dirty="0">
                <a:solidFill>
                  <a:srgbClr val="203864"/>
                </a:solidFill>
              </a:rPr>
              <a:t>Move it and breathe</a:t>
            </a:r>
          </a:p>
          <a:p>
            <a:pPr lvl="0" hangingPunct="0">
              <a:lnSpc>
                <a:spcPct val="70000"/>
              </a:lnSpc>
            </a:pPr>
            <a:endParaRPr lang="en-GB" sz="2400" b="1" i="1" kern="0" dirty="0">
              <a:solidFill>
                <a:srgbClr val="203864"/>
              </a:solidFill>
            </a:endParaRPr>
          </a:p>
          <a:p>
            <a:pPr lvl="0" hangingPunct="0">
              <a:lnSpc>
                <a:spcPct val="70000"/>
              </a:lnSpc>
            </a:pPr>
            <a:r>
              <a:rPr lang="en-GB" sz="2400" b="1" i="1" kern="0" dirty="0">
                <a:solidFill>
                  <a:srgbClr val="203864"/>
                </a:solidFill>
              </a:rPr>
              <a:t>Standing tall</a:t>
            </a:r>
          </a:p>
          <a:p>
            <a:pPr lvl="0" hangingPunct="0">
              <a:lnSpc>
                <a:spcPct val="70000"/>
              </a:lnSpc>
            </a:pPr>
            <a:endParaRPr lang="en-GB" sz="2400" b="1" i="1" kern="0" dirty="0">
              <a:solidFill>
                <a:srgbClr val="203864"/>
              </a:solidFill>
            </a:endParaRPr>
          </a:p>
          <a:p>
            <a:pPr lvl="0" hangingPunct="0">
              <a:lnSpc>
                <a:spcPct val="70000"/>
              </a:lnSpc>
            </a:pPr>
            <a:endParaRPr lang="en-GB" sz="2000" b="1" i="1" kern="0" dirty="0">
              <a:solidFill>
                <a:srgbClr val="203864"/>
              </a:solidFill>
            </a:endParaRPr>
          </a:p>
          <a:p>
            <a:pPr marL="0" lvl="0" indent="0" hangingPunct="0">
              <a:lnSpc>
                <a:spcPct val="70000"/>
              </a:lnSpc>
              <a:buNone/>
            </a:pPr>
            <a:r>
              <a:rPr lang="en-GB" sz="2000" b="1" i="1" dirty="0">
                <a:solidFill>
                  <a:srgbClr val="203864"/>
                </a:solidFill>
              </a:rPr>
              <a:t>ORDO collections </a:t>
            </a:r>
            <a:r>
              <a:rPr lang="en-GB" sz="2000" b="1" i="1" dirty="0">
                <a:solidFill>
                  <a:srgbClr val="203864"/>
                </a:solidFill>
                <a:hlinkClick r:id="rId2"/>
              </a:rPr>
              <a:t>https://ordo.open.ac.uk/collections/Ageing_Well_Public_Talks_2022-23/5982802</a:t>
            </a:r>
            <a:r>
              <a:rPr lang="en-GB" sz="2000" b="1" i="1" dirty="0">
                <a:solidFill>
                  <a:srgbClr val="203864"/>
                </a:solidFill>
              </a:rPr>
              <a:t>  </a:t>
            </a:r>
          </a:p>
          <a:p>
            <a:pPr marL="0" lvl="0" indent="0" hangingPunct="0">
              <a:lnSpc>
                <a:spcPct val="70000"/>
              </a:lnSpc>
              <a:buNone/>
            </a:pPr>
            <a:endParaRPr lang="en-GB" sz="2000" b="1" i="1" dirty="0">
              <a:solidFill>
                <a:srgbClr val="203864"/>
              </a:solidFill>
            </a:endParaRPr>
          </a:p>
          <a:p>
            <a:pPr marL="0" lvl="0" indent="0" hangingPunct="0">
              <a:lnSpc>
                <a:spcPct val="70000"/>
              </a:lnSpc>
              <a:buNone/>
            </a:pPr>
            <a:r>
              <a:rPr lang="en-GB" sz="2000" b="1" i="1" dirty="0">
                <a:solidFill>
                  <a:srgbClr val="203864"/>
                </a:solidFill>
              </a:rPr>
              <a:t>AWPT Series website </a:t>
            </a:r>
            <a:r>
              <a:rPr lang="en-GB" sz="2000" b="1" i="1" dirty="0">
                <a:solidFill>
                  <a:srgbClr val="203864"/>
                </a:solidFill>
                <a:hlinkClick r:id="rId3"/>
              </a:rPr>
              <a:t>https://wels.open.ac.uk/research/projects/ageing-well-public-talks</a:t>
            </a:r>
            <a:r>
              <a:rPr lang="en-GB" sz="2000" b="1" i="1" dirty="0">
                <a:solidFill>
                  <a:srgbClr val="203864"/>
                </a:solidFill>
              </a:rPr>
              <a:t>  </a:t>
            </a:r>
          </a:p>
          <a:p>
            <a:pPr marL="0" lvl="0" indent="0" hangingPunct="0">
              <a:lnSpc>
                <a:spcPct val="70000"/>
              </a:lnSpc>
              <a:buNone/>
            </a:pPr>
            <a:endParaRPr lang="en-GB" sz="2600" b="1" i="1" dirty="0">
              <a:solidFill>
                <a:srgbClr val="203864"/>
              </a:solidFill>
            </a:endParaRPr>
          </a:p>
          <a:p>
            <a:pPr lvl="0">
              <a:lnSpc>
                <a:spcPct val="70000"/>
              </a:lnSpc>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B2487F-9FD3-48AF-95D6-86AC722EFE09}"/>
              </a:ext>
            </a:extLst>
          </p:cNvPr>
          <p:cNvSpPr txBox="1">
            <a:spLocks noGrp="1"/>
          </p:cNvSpPr>
          <p:nvPr>
            <p:ph idx="1"/>
          </p:nvPr>
        </p:nvSpPr>
        <p:spPr>
          <a:xfrm>
            <a:off x="216127" y="1012371"/>
            <a:ext cx="11853952" cy="5687684"/>
          </a:xfrm>
        </p:spPr>
        <p:txBody>
          <a:bodyPr/>
          <a:lstStyle/>
          <a:p>
            <a:pPr marL="0" lvl="0" indent="0">
              <a:lnSpc>
                <a:spcPct val="100000"/>
              </a:lnSpc>
              <a:buNone/>
            </a:pPr>
            <a:endParaRPr lang="en-GB" sz="2600" dirty="0"/>
          </a:p>
          <a:p>
            <a:pPr lvl="0">
              <a:lnSpc>
                <a:spcPct val="100000"/>
              </a:lnSpc>
            </a:pPr>
            <a:r>
              <a:rPr lang="en-GB" sz="2400" dirty="0"/>
              <a:t>All the way through the ‘</a:t>
            </a:r>
            <a:r>
              <a:rPr lang="en-GB" sz="2400" b="1" dirty="0">
                <a:solidFill>
                  <a:srgbClr val="203864"/>
                </a:solidFill>
              </a:rPr>
              <a:t>Ageing Well’ </a:t>
            </a:r>
            <a:r>
              <a:rPr lang="en-GB" sz="2400" dirty="0"/>
              <a:t>talks we explore how using this knowledge might facilitate self-management, become partners in our care and stay well in a sustainable way.  </a:t>
            </a:r>
          </a:p>
          <a:p>
            <a:pPr marL="0" lvl="0" indent="0">
              <a:lnSpc>
                <a:spcPct val="100000"/>
              </a:lnSpc>
              <a:buNone/>
            </a:pPr>
            <a:endParaRPr lang="en-GB" sz="2400" dirty="0"/>
          </a:p>
          <a:p>
            <a:pPr lvl="0">
              <a:lnSpc>
                <a:spcPct val="100000"/>
              </a:lnSpc>
            </a:pPr>
            <a:r>
              <a:rPr lang="en-GB" sz="2400" dirty="0"/>
              <a:t>The </a:t>
            </a:r>
            <a:r>
              <a:rPr lang="en-GB" sz="2400" b="1" dirty="0">
                <a:solidFill>
                  <a:srgbClr val="203864"/>
                </a:solidFill>
              </a:rPr>
              <a:t>emphasis</a:t>
            </a:r>
            <a:r>
              <a:rPr lang="en-GB" sz="2400" dirty="0"/>
              <a:t> of the ‘</a:t>
            </a:r>
            <a:r>
              <a:rPr lang="en-GB" sz="2400" b="1" dirty="0">
                <a:solidFill>
                  <a:srgbClr val="203864"/>
                </a:solidFill>
              </a:rPr>
              <a:t>Ageing Well’ </a:t>
            </a:r>
            <a:r>
              <a:rPr lang="en-GB" sz="2400" dirty="0"/>
              <a:t>series is on </a:t>
            </a:r>
            <a:r>
              <a:rPr lang="en-GB" sz="2400" b="1" dirty="0">
                <a:solidFill>
                  <a:srgbClr val="203864"/>
                </a:solidFill>
              </a:rPr>
              <a:t>optimizing cognitive and physical well-being, </a:t>
            </a:r>
            <a:r>
              <a:rPr lang="en-GB" sz="2400" dirty="0"/>
              <a:t>physiological ageing and self-management. To a lesser extent, on pathological processes while ageing.</a:t>
            </a:r>
          </a:p>
          <a:p>
            <a:pPr lvl="0">
              <a:lnSpc>
                <a:spcPct val="100000"/>
              </a:lnSpc>
            </a:pPr>
            <a:endParaRPr lang="en-GB" sz="2400" dirty="0"/>
          </a:p>
          <a:p>
            <a:pPr lvl="0">
              <a:lnSpc>
                <a:spcPct val="100000"/>
              </a:lnSpc>
            </a:pPr>
            <a:r>
              <a:rPr lang="en-GB" sz="2400" b="1" dirty="0">
                <a:solidFill>
                  <a:srgbClr val="203864"/>
                </a:solidFill>
              </a:rPr>
              <a:t>Promoting physical activity, social activity, networking, learning and healthy lifestyle</a:t>
            </a:r>
          </a:p>
          <a:p>
            <a:pPr lvl="0">
              <a:lnSpc>
                <a:spcPct val="100000"/>
              </a:lnSpc>
            </a:pPr>
            <a:endParaRPr lang="en-GB" sz="2400" b="1" dirty="0">
              <a:solidFill>
                <a:srgbClr val="203864"/>
              </a:solidFill>
            </a:endParaRPr>
          </a:p>
          <a:p>
            <a:pPr lvl="0">
              <a:lnSpc>
                <a:spcPct val="100000"/>
              </a:lnSpc>
            </a:pPr>
            <a:r>
              <a:rPr lang="en-GB" sz="2400" b="1" dirty="0">
                <a:solidFill>
                  <a:srgbClr val="203864"/>
                </a:solidFill>
              </a:rPr>
              <a:t>Easy stretching during each lecture</a:t>
            </a:r>
          </a:p>
          <a:p>
            <a:pPr lvl="0">
              <a:lnSpc>
                <a:spcPct val="70000"/>
              </a:lnSpc>
            </a:pPr>
            <a:endParaRPr lang="en-GB"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84E5-D0D3-4ADE-9ABA-88291DB90400}"/>
              </a:ext>
            </a:extLst>
          </p:cNvPr>
          <p:cNvSpPr txBox="1">
            <a:spLocks noGrp="1"/>
          </p:cNvSpPr>
          <p:nvPr>
            <p:ph type="title"/>
          </p:nvPr>
        </p:nvSpPr>
        <p:spPr/>
        <p:txBody>
          <a:bodyPr/>
          <a:lstStyle/>
          <a:p>
            <a:pPr lvl="0"/>
            <a:r>
              <a:rPr lang="en-GB" b="1">
                <a:solidFill>
                  <a:srgbClr val="203864"/>
                </a:solidFill>
              </a:rPr>
              <a:t>Messages to be taken home today</a:t>
            </a:r>
          </a:p>
        </p:txBody>
      </p:sp>
      <p:sp>
        <p:nvSpPr>
          <p:cNvPr id="3" name="Content Placeholder 2">
            <a:extLst>
              <a:ext uri="{FF2B5EF4-FFF2-40B4-BE49-F238E27FC236}">
                <a16:creationId xmlns:a16="http://schemas.microsoft.com/office/drawing/2014/main" id="{12474B9F-A437-4F32-B3D8-479A87F9FAAD}"/>
              </a:ext>
            </a:extLst>
          </p:cNvPr>
          <p:cNvSpPr txBox="1">
            <a:spLocks noGrp="1"/>
          </p:cNvSpPr>
          <p:nvPr>
            <p:ph idx="1"/>
          </p:nvPr>
        </p:nvSpPr>
        <p:spPr>
          <a:xfrm>
            <a:off x="622166" y="2122714"/>
            <a:ext cx="10720754" cy="3782106"/>
          </a:xfrm>
        </p:spPr>
        <p:txBody>
          <a:bodyPr/>
          <a:lstStyle/>
          <a:p>
            <a:pPr marL="0" lvl="0" indent="0">
              <a:lnSpc>
                <a:spcPct val="80000"/>
              </a:lnSpc>
              <a:buNone/>
            </a:pPr>
            <a:endParaRPr lang="en-GB" sz="2600" dirty="0"/>
          </a:p>
          <a:p>
            <a:pPr marL="0" lvl="0" indent="0">
              <a:lnSpc>
                <a:spcPct val="80000"/>
              </a:lnSpc>
              <a:buNone/>
            </a:pPr>
            <a:endParaRPr lang="en-GB" sz="2600" dirty="0"/>
          </a:p>
          <a:p>
            <a:pPr marL="0" lvl="0" indent="0">
              <a:lnSpc>
                <a:spcPct val="80000"/>
              </a:lnSpc>
              <a:buNone/>
            </a:pPr>
            <a:endParaRPr lang="en-GB" sz="2600" dirty="0"/>
          </a:p>
          <a:p>
            <a:pPr>
              <a:lnSpc>
                <a:spcPct val="80000"/>
              </a:lnSpc>
            </a:pPr>
            <a:r>
              <a:rPr lang="en-GB" sz="2400" dirty="0"/>
              <a:t>The famous motto about ageing goes as: </a:t>
            </a:r>
            <a:r>
              <a:rPr lang="en-GB" sz="2400" b="1" dirty="0">
                <a:solidFill>
                  <a:srgbClr val="203864"/>
                </a:solidFill>
              </a:rPr>
              <a:t>Use it or lose it! </a:t>
            </a:r>
            <a:r>
              <a:rPr lang="en-GB" sz="2400" dirty="0"/>
              <a:t>In other words both cognitive and physical stimulation while ageing, help to preserve the functions we don’t want to lose. </a:t>
            </a:r>
          </a:p>
          <a:p>
            <a:pPr>
              <a:lnSpc>
                <a:spcPct val="80000"/>
              </a:lnSpc>
            </a:pPr>
            <a:endParaRPr lang="en-GB" sz="2400" dirty="0"/>
          </a:p>
          <a:p>
            <a:pPr>
              <a:lnSpc>
                <a:spcPct val="80000"/>
              </a:lnSpc>
            </a:pPr>
            <a:r>
              <a:rPr lang="en-GB" sz="2400" dirty="0"/>
              <a:t>Small steps/bite-size portions – do make a good difference longitudinally</a:t>
            </a:r>
          </a:p>
          <a:p>
            <a:pPr marL="0" lvl="0" indent="0">
              <a:lnSpc>
                <a:spcPct val="80000"/>
              </a:lnSpc>
              <a:buNone/>
            </a:pPr>
            <a:endParaRPr lang="en-GB" sz="2400" dirty="0"/>
          </a:p>
          <a:p>
            <a:pPr>
              <a:lnSpc>
                <a:spcPct val="80000"/>
              </a:lnSpc>
            </a:pPr>
            <a:r>
              <a:rPr lang="en-GB" sz="2400" b="1" dirty="0">
                <a:solidFill>
                  <a:srgbClr val="203864"/>
                </a:solidFill>
              </a:rPr>
              <a:t>Myths</a:t>
            </a:r>
            <a:r>
              <a:rPr lang="en-GB" sz="2400" dirty="0"/>
              <a:t> about physical exercise and </a:t>
            </a:r>
            <a:r>
              <a:rPr lang="en-GB" sz="2400" b="1" dirty="0">
                <a:solidFill>
                  <a:srgbClr val="203864"/>
                </a:solidFill>
              </a:rPr>
              <a:t>people who exercise</a:t>
            </a:r>
            <a:r>
              <a:rPr lang="en-GB" sz="2400"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ntegr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3664</Words>
  <Application>Microsoft Office PowerPoint</Application>
  <PresentationFormat>Widescreen</PresentationFormat>
  <Paragraphs>340</Paragraphs>
  <Slides>46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Arial</vt:lpstr>
      <vt:lpstr>Calibri</vt:lpstr>
      <vt:lpstr>Calibri Light</vt:lpstr>
      <vt:lpstr>Tw Cen MT</vt:lpstr>
      <vt:lpstr>Tw Cen MT Condensed</vt:lpstr>
      <vt:lpstr>Wingdings 3</vt:lpstr>
      <vt:lpstr>Office Theme</vt:lpstr>
      <vt:lpstr>3_Office Theme</vt:lpstr>
      <vt:lpstr>2_Integral</vt:lpstr>
      <vt:lpstr>Ageing Well Public Talk Series </vt:lpstr>
      <vt:lpstr>    Talk 1. Are we prepared to live longer?  </vt:lpstr>
      <vt:lpstr>Why are we here today…</vt:lpstr>
      <vt:lpstr>Ageing well – facilitated learning</vt:lpstr>
      <vt:lpstr>PowerPoint Presentation</vt:lpstr>
      <vt:lpstr>Building bridges </vt:lpstr>
      <vt:lpstr>PowerPoint Presentation</vt:lpstr>
      <vt:lpstr>PowerPoint Presentation</vt:lpstr>
      <vt:lpstr>Messages to be taken home today</vt:lpstr>
      <vt:lpstr>Ageing &amp; Epidemiology – basic facts</vt:lpstr>
      <vt:lpstr>PowerPoint Presentation</vt:lpstr>
      <vt:lpstr>PowerPoint Presentation</vt:lpstr>
      <vt:lpstr>PowerPoint Presentation</vt:lpstr>
      <vt:lpstr>Basic biomedical aspects of ageing</vt:lpstr>
      <vt:lpstr>Genetics – are we victims of our genes? </vt:lpstr>
      <vt:lpstr>Epigenetics – are we victims of our nurture?  </vt:lpstr>
      <vt:lpstr> Winners by choice  </vt:lpstr>
      <vt:lpstr>PowerPoint Presentation</vt:lpstr>
      <vt:lpstr>PowerPoint Presentation</vt:lpstr>
      <vt:lpstr>When physiological processes turn pathological</vt:lpstr>
      <vt:lpstr>PowerPoint Presentation</vt:lpstr>
      <vt:lpstr>PowerPoint Presentation</vt:lpstr>
      <vt:lpstr>PowerPoint Presentation</vt:lpstr>
      <vt:lpstr>PowerPoint Presentation</vt:lpstr>
      <vt:lpstr>Cognitive ageing – tiredness of our systems</vt:lpstr>
      <vt:lpstr>PowerPoint Presentation</vt:lpstr>
      <vt:lpstr>Hormonal changes at midlife </vt:lpstr>
      <vt:lpstr> Andropause </vt:lpstr>
      <vt:lpstr>PowerPoint Presentation</vt:lpstr>
      <vt:lpstr>PowerPoint Presentation</vt:lpstr>
      <vt:lpstr>Healthy bones vs Osteoporosis </vt:lpstr>
      <vt:lpstr>Osteoporosis </vt:lpstr>
      <vt:lpstr>PowerPoint Presentation</vt:lpstr>
      <vt:lpstr>PowerPoint Presentation</vt:lpstr>
      <vt:lpstr>Thank you for joining today &amp; questions  Jitka</vt:lpstr>
      <vt:lpstr>Hormonal midlife changes - resources</vt:lpstr>
      <vt:lpstr>Summary of related resources to The Ageing Well Public Talk Series</vt:lpstr>
      <vt:lpstr>PowerPoint Presentation</vt:lpstr>
      <vt:lpstr>PowerPoint Presentation</vt:lpstr>
      <vt:lpstr>PowerPoint Presentation</vt:lpstr>
      <vt:lpstr>PowerPoint Presentation</vt:lpstr>
      <vt:lpstr>PowerPoint Presentation</vt:lpstr>
      <vt:lpstr>PowerPoint Presentation</vt:lpstr>
      <vt:lpstr>Ageing Well series of Public Talks 2022/23- topics</vt:lpstr>
      <vt:lpstr>Thank you for supporting the ‘Ageing Well Public talk’ series</vt:lpstr>
      <vt:lpstr>    OUR NEXT Talk – AGEING BRAIN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Well Series</dc:title>
  <dc:creator>Jitka Vseteckova</dc:creator>
  <cp:lastModifiedBy>Jitka.Vseteckova</cp:lastModifiedBy>
  <cp:revision>47</cp:revision>
  <cp:lastPrinted>2019-10-22T07:44:09Z</cp:lastPrinted>
  <dcterms:created xsi:type="dcterms:W3CDTF">2017-11-01T09:12:29Z</dcterms:created>
  <dcterms:modified xsi:type="dcterms:W3CDTF">2022-11-17T09:06:58Z</dcterms:modified>
</cp:coreProperties>
</file>