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5"/>
  </p:notesMasterIdLst>
  <p:handoutMasterIdLst>
    <p:handoutMasterId r:id="rId26"/>
  </p:handoutMasterIdLst>
  <p:sldIdLst>
    <p:sldId id="460" r:id="rId3"/>
    <p:sldId id="461" r:id="rId4"/>
    <p:sldId id="723" r:id="rId5"/>
    <p:sldId id="462" r:id="rId6"/>
    <p:sldId id="463" r:id="rId7"/>
    <p:sldId id="477" r:id="rId8"/>
    <p:sldId id="703" r:id="rId9"/>
    <p:sldId id="689" r:id="rId10"/>
    <p:sldId id="710" r:id="rId11"/>
    <p:sldId id="686" r:id="rId12"/>
    <p:sldId id="711" r:id="rId13"/>
    <p:sldId id="712" r:id="rId14"/>
    <p:sldId id="713" r:id="rId15"/>
    <p:sldId id="714" r:id="rId16"/>
    <p:sldId id="715" r:id="rId17"/>
    <p:sldId id="716" r:id="rId18"/>
    <p:sldId id="709" r:id="rId19"/>
    <p:sldId id="720" r:id="rId20"/>
    <p:sldId id="724" r:id="rId21"/>
    <p:sldId id="721" r:id="rId22"/>
    <p:sldId id="722" r:id="rId23"/>
    <p:sldId id="459" r:id="rId24"/>
  </p:sldIdLst>
  <p:sldSz cx="10460038" cy="7561263"/>
  <p:notesSz cx="6797675" cy="9874250"/>
  <p:defaultTextStyle>
    <a:defPPr>
      <a:defRPr lang="en-GB"/>
    </a:defPPr>
    <a:lvl1pPr algn="l" rtl="0" fontAlgn="base">
      <a:spcBef>
        <a:spcPct val="0"/>
      </a:spcBef>
      <a:spcAft>
        <a:spcPct val="0"/>
      </a:spcAft>
      <a:defRPr sz="3000" kern="1200">
        <a:solidFill>
          <a:srgbClr val="EB870F"/>
        </a:solidFill>
        <a:latin typeface="Arial" charset="0"/>
        <a:ea typeface="+mn-ea"/>
        <a:cs typeface="+mn-cs"/>
      </a:defRPr>
    </a:lvl1pPr>
    <a:lvl2pPr marL="457200" algn="l" rtl="0" fontAlgn="base">
      <a:spcBef>
        <a:spcPct val="0"/>
      </a:spcBef>
      <a:spcAft>
        <a:spcPct val="0"/>
      </a:spcAft>
      <a:defRPr sz="3000" kern="1200">
        <a:solidFill>
          <a:srgbClr val="EB870F"/>
        </a:solidFill>
        <a:latin typeface="Arial" charset="0"/>
        <a:ea typeface="+mn-ea"/>
        <a:cs typeface="+mn-cs"/>
      </a:defRPr>
    </a:lvl2pPr>
    <a:lvl3pPr marL="914400" algn="l" rtl="0" fontAlgn="base">
      <a:spcBef>
        <a:spcPct val="0"/>
      </a:spcBef>
      <a:spcAft>
        <a:spcPct val="0"/>
      </a:spcAft>
      <a:defRPr sz="3000" kern="1200">
        <a:solidFill>
          <a:srgbClr val="EB870F"/>
        </a:solidFill>
        <a:latin typeface="Arial" charset="0"/>
        <a:ea typeface="+mn-ea"/>
        <a:cs typeface="+mn-cs"/>
      </a:defRPr>
    </a:lvl3pPr>
    <a:lvl4pPr marL="1371600" algn="l" rtl="0" fontAlgn="base">
      <a:spcBef>
        <a:spcPct val="0"/>
      </a:spcBef>
      <a:spcAft>
        <a:spcPct val="0"/>
      </a:spcAft>
      <a:defRPr sz="3000" kern="1200">
        <a:solidFill>
          <a:srgbClr val="EB870F"/>
        </a:solidFill>
        <a:latin typeface="Arial" charset="0"/>
        <a:ea typeface="+mn-ea"/>
        <a:cs typeface="+mn-cs"/>
      </a:defRPr>
    </a:lvl4pPr>
    <a:lvl5pPr marL="1828800" algn="l" rtl="0" fontAlgn="base">
      <a:spcBef>
        <a:spcPct val="0"/>
      </a:spcBef>
      <a:spcAft>
        <a:spcPct val="0"/>
      </a:spcAft>
      <a:defRPr sz="3000" kern="1200">
        <a:solidFill>
          <a:srgbClr val="EB870F"/>
        </a:solidFill>
        <a:latin typeface="Arial" charset="0"/>
        <a:ea typeface="+mn-ea"/>
        <a:cs typeface="+mn-cs"/>
      </a:defRPr>
    </a:lvl5pPr>
    <a:lvl6pPr marL="2286000" algn="l" defTabSz="914400" rtl="0" eaLnBrk="1" latinLnBrk="0" hangingPunct="1">
      <a:defRPr sz="3000" kern="1200">
        <a:solidFill>
          <a:srgbClr val="EB870F"/>
        </a:solidFill>
        <a:latin typeface="Arial" charset="0"/>
        <a:ea typeface="+mn-ea"/>
        <a:cs typeface="+mn-cs"/>
      </a:defRPr>
    </a:lvl6pPr>
    <a:lvl7pPr marL="2743200" algn="l" defTabSz="914400" rtl="0" eaLnBrk="1" latinLnBrk="0" hangingPunct="1">
      <a:defRPr sz="3000" kern="1200">
        <a:solidFill>
          <a:srgbClr val="EB870F"/>
        </a:solidFill>
        <a:latin typeface="Arial" charset="0"/>
        <a:ea typeface="+mn-ea"/>
        <a:cs typeface="+mn-cs"/>
      </a:defRPr>
    </a:lvl7pPr>
    <a:lvl8pPr marL="3200400" algn="l" defTabSz="914400" rtl="0" eaLnBrk="1" latinLnBrk="0" hangingPunct="1">
      <a:defRPr sz="3000" kern="1200">
        <a:solidFill>
          <a:srgbClr val="EB870F"/>
        </a:solidFill>
        <a:latin typeface="Arial" charset="0"/>
        <a:ea typeface="+mn-ea"/>
        <a:cs typeface="+mn-cs"/>
      </a:defRPr>
    </a:lvl8pPr>
    <a:lvl9pPr marL="3657600" algn="l" defTabSz="914400" rtl="0" eaLnBrk="1" latinLnBrk="0" hangingPunct="1">
      <a:defRPr sz="3000" kern="1200">
        <a:solidFill>
          <a:srgbClr val="EB870F"/>
        </a:solidFill>
        <a:latin typeface="Arial"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EB"/>
    <a:srgbClr val="2D3C82"/>
    <a:srgbClr val="E40080"/>
    <a:srgbClr val="EB870F"/>
    <a:srgbClr val="AFCD00"/>
    <a:srgbClr val="6E057D"/>
    <a:srgbClr val="00695F"/>
    <a:srgbClr val="6E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69" autoAdjust="0"/>
    <p:restoredTop sz="85968" autoAdjust="0"/>
  </p:normalViewPr>
  <p:slideViewPr>
    <p:cSldViewPr>
      <p:cViewPr>
        <p:scale>
          <a:sx n="70" d="100"/>
          <a:sy n="70" d="100"/>
        </p:scale>
        <p:origin x="1329" y="54"/>
      </p:cViewPr>
      <p:guideLst>
        <p:guide orient="horz" pos="2381"/>
        <p:guide pos="329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4187"/>
          </a:xfrm>
          <a:prstGeom prst="rect">
            <a:avLst/>
          </a:prstGeom>
        </p:spPr>
        <p:txBody>
          <a:bodyPr vert="horz" lIns="91440" tIns="45720" rIns="91440" bIns="45720" rtlCol="0"/>
          <a:lstStyle>
            <a:lvl1pPr algn="r">
              <a:defRPr sz="1200"/>
            </a:lvl1pPr>
          </a:lstStyle>
          <a:p>
            <a:fld id="{A6159E37-2E5B-4A3A-91FB-19363A0E9BEE}" type="datetimeFigureOut">
              <a:rPr lang="en-GB" smtClean="0"/>
              <a:t>13/12/2019</a:t>
            </a:fld>
            <a:endParaRPr lang="en-GB"/>
          </a:p>
        </p:txBody>
      </p:sp>
      <p:sp>
        <p:nvSpPr>
          <p:cNvPr id="4" name="Footer Placeholder 3"/>
          <p:cNvSpPr>
            <a:spLocks noGrp="1"/>
          </p:cNvSpPr>
          <p:nvPr>
            <p:ph type="ftr" sz="quarter" idx="2"/>
          </p:nvPr>
        </p:nvSpPr>
        <p:spPr>
          <a:xfrm>
            <a:off x="0" y="9378485"/>
            <a:ext cx="2944958" cy="49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378485"/>
            <a:ext cx="2944958" cy="494187"/>
          </a:xfrm>
          <a:prstGeom prst="rect">
            <a:avLst/>
          </a:prstGeom>
        </p:spPr>
        <p:txBody>
          <a:bodyPr vert="horz" lIns="91440" tIns="45720" rIns="91440" bIns="45720" rtlCol="0" anchor="b"/>
          <a:lstStyle>
            <a:lvl1pPr algn="r">
              <a:defRPr sz="1200"/>
            </a:lvl1pPr>
          </a:lstStyle>
          <a:p>
            <a:fld id="{E43F7895-5EF7-48C9-B99F-7A72825BD112}" type="slidenum">
              <a:rPr lang="en-GB" smtClean="0"/>
              <a:t>‹#›</a:t>
            </a:fld>
            <a:endParaRPr lang="en-GB"/>
          </a:p>
        </p:txBody>
      </p:sp>
    </p:spTree>
    <p:extLst>
      <p:ext uri="{BB962C8B-B14F-4D97-AF65-F5344CB8AC3E}">
        <p14:creationId xmlns:p14="http://schemas.microsoft.com/office/powerpoint/2010/main" val="135416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093" cy="493051"/>
          </a:xfrm>
          <a:prstGeom prst="rect">
            <a:avLst/>
          </a:prstGeom>
        </p:spPr>
        <p:txBody>
          <a:bodyPr vert="horz" lIns="95902" tIns="47951" rIns="95902" bIns="47951" rtlCol="0"/>
          <a:lstStyle>
            <a:lvl1pPr algn="l">
              <a:defRPr sz="1300"/>
            </a:lvl1pPr>
          </a:lstStyle>
          <a:p>
            <a:pPr>
              <a:defRPr/>
            </a:pPr>
            <a:endParaRPr lang="en-GB"/>
          </a:p>
        </p:txBody>
      </p:sp>
      <p:sp>
        <p:nvSpPr>
          <p:cNvPr id="3" name="Date Placeholder 2"/>
          <p:cNvSpPr>
            <a:spLocks noGrp="1"/>
          </p:cNvSpPr>
          <p:nvPr>
            <p:ph type="dt" idx="1"/>
          </p:nvPr>
        </p:nvSpPr>
        <p:spPr>
          <a:xfrm>
            <a:off x="3850883" y="0"/>
            <a:ext cx="2945093" cy="493051"/>
          </a:xfrm>
          <a:prstGeom prst="rect">
            <a:avLst/>
          </a:prstGeom>
        </p:spPr>
        <p:txBody>
          <a:bodyPr vert="horz" lIns="95902" tIns="47951" rIns="95902" bIns="47951" rtlCol="0"/>
          <a:lstStyle>
            <a:lvl1pPr algn="r">
              <a:defRPr sz="1300"/>
            </a:lvl1pPr>
          </a:lstStyle>
          <a:p>
            <a:pPr>
              <a:defRPr/>
            </a:pPr>
            <a:fld id="{D47B1AFD-24EB-4E66-8C14-F23EFFF74C0B}" type="datetimeFigureOut">
              <a:rPr lang="en-GB"/>
              <a:pPr>
                <a:defRPr/>
              </a:pPr>
              <a:t>13/12/2019</a:t>
            </a:fld>
            <a:endParaRPr lang="en-GB"/>
          </a:p>
        </p:txBody>
      </p:sp>
      <p:sp>
        <p:nvSpPr>
          <p:cNvPr id="4" name="Slide Image Placeholder 3"/>
          <p:cNvSpPr>
            <a:spLocks noGrp="1" noRot="1" noChangeAspect="1"/>
          </p:cNvSpPr>
          <p:nvPr>
            <p:ph type="sldImg" idx="2"/>
          </p:nvPr>
        </p:nvSpPr>
        <p:spPr>
          <a:xfrm>
            <a:off x="836613" y="739775"/>
            <a:ext cx="5124450" cy="3705225"/>
          </a:xfrm>
          <a:prstGeom prst="rect">
            <a:avLst/>
          </a:prstGeom>
          <a:noFill/>
          <a:ln w="12700">
            <a:solidFill>
              <a:prstClr val="black"/>
            </a:solidFill>
          </a:ln>
        </p:spPr>
        <p:txBody>
          <a:bodyPr vert="horz" lIns="95902" tIns="47951" rIns="95902" bIns="47951" rtlCol="0" anchor="ctr"/>
          <a:lstStyle/>
          <a:p>
            <a:pPr lvl="0"/>
            <a:endParaRPr lang="en-GB" noProof="0"/>
          </a:p>
        </p:txBody>
      </p:sp>
      <p:sp>
        <p:nvSpPr>
          <p:cNvPr id="5" name="Notes Placeholder 4"/>
          <p:cNvSpPr>
            <a:spLocks noGrp="1"/>
          </p:cNvSpPr>
          <p:nvPr>
            <p:ph type="body" sz="quarter" idx="3"/>
          </p:nvPr>
        </p:nvSpPr>
        <p:spPr>
          <a:xfrm>
            <a:off x="679768" y="4690600"/>
            <a:ext cx="5438140" cy="4442420"/>
          </a:xfrm>
          <a:prstGeom prst="rect">
            <a:avLst/>
          </a:prstGeom>
        </p:spPr>
        <p:txBody>
          <a:bodyPr vert="horz" lIns="95902" tIns="47951" rIns="95902" bIns="4795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379546"/>
            <a:ext cx="2945093" cy="493051"/>
          </a:xfrm>
          <a:prstGeom prst="rect">
            <a:avLst/>
          </a:prstGeom>
        </p:spPr>
        <p:txBody>
          <a:bodyPr vert="horz" lIns="95902" tIns="47951" rIns="95902" bIns="47951"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3850883" y="9379546"/>
            <a:ext cx="2945093" cy="493051"/>
          </a:xfrm>
          <a:prstGeom prst="rect">
            <a:avLst/>
          </a:prstGeom>
        </p:spPr>
        <p:txBody>
          <a:bodyPr vert="horz" lIns="95902" tIns="47951" rIns="95902" bIns="47951" rtlCol="0" anchor="b"/>
          <a:lstStyle>
            <a:lvl1pPr algn="r">
              <a:defRPr sz="1300"/>
            </a:lvl1pPr>
          </a:lstStyle>
          <a:p>
            <a:pPr>
              <a:defRPr/>
            </a:pPr>
            <a:fld id="{35A61C31-840A-4761-A538-7CFA0D108F5D}" type="slidenum">
              <a:rPr lang="en-GB"/>
              <a:pPr>
                <a:defRPr/>
              </a:pPr>
              <a:t>‹#›</a:t>
            </a:fld>
            <a:endParaRPr lang="en-GB"/>
          </a:p>
        </p:txBody>
      </p:sp>
    </p:spTree>
    <p:extLst>
      <p:ext uri="{BB962C8B-B14F-4D97-AF65-F5344CB8AC3E}">
        <p14:creationId xmlns:p14="http://schemas.microsoft.com/office/powerpoint/2010/main" val="1941919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0F42A-5A23-4B04-B5A4-C82FBD86A80E}" type="slidenum">
              <a:rPr lang="en-GB" smtClean="0"/>
              <a:pPr/>
              <a:t>1</a:t>
            </a:fld>
            <a:endParaRPr lang="en-GB"/>
          </a:p>
        </p:txBody>
      </p:sp>
    </p:spTree>
    <p:extLst>
      <p:ext uri="{BB962C8B-B14F-4D97-AF65-F5344CB8AC3E}">
        <p14:creationId xmlns:p14="http://schemas.microsoft.com/office/powerpoint/2010/main" val="345885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0F42A-5A23-4B04-B5A4-C82FBD86A80E}" type="slidenum">
              <a:rPr lang="en-GB" smtClean="0"/>
              <a:pPr/>
              <a:t>2</a:t>
            </a:fld>
            <a:endParaRPr lang="en-GB"/>
          </a:p>
        </p:txBody>
      </p:sp>
    </p:spTree>
    <p:extLst>
      <p:ext uri="{BB962C8B-B14F-4D97-AF65-F5344CB8AC3E}">
        <p14:creationId xmlns:p14="http://schemas.microsoft.com/office/powerpoint/2010/main" val="162091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0F42A-5A23-4B04-B5A4-C82FBD86A80E}" type="slidenum">
              <a:rPr lang="en-GB" smtClean="0"/>
              <a:pPr/>
              <a:t>4</a:t>
            </a:fld>
            <a:endParaRPr lang="en-GB"/>
          </a:p>
        </p:txBody>
      </p:sp>
    </p:spTree>
    <p:extLst>
      <p:ext uri="{BB962C8B-B14F-4D97-AF65-F5344CB8AC3E}">
        <p14:creationId xmlns:p14="http://schemas.microsoft.com/office/powerpoint/2010/main" val="354102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0F42A-5A23-4B04-B5A4-C82FBD86A80E}" type="slidenum">
              <a:rPr lang="en-GB" smtClean="0"/>
              <a:pPr/>
              <a:t>5</a:t>
            </a:fld>
            <a:endParaRPr lang="en-GB"/>
          </a:p>
        </p:txBody>
      </p:sp>
    </p:spTree>
    <p:extLst>
      <p:ext uri="{BB962C8B-B14F-4D97-AF65-F5344CB8AC3E}">
        <p14:creationId xmlns:p14="http://schemas.microsoft.com/office/powerpoint/2010/main" val="318480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0F42A-5A23-4B04-B5A4-C82FBD86A80E}" type="slidenum">
              <a:rPr lang="en-GB" smtClean="0"/>
              <a:pPr/>
              <a:t>22</a:t>
            </a:fld>
            <a:endParaRPr lang="en-GB"/>
          </a:p>
        </p:txBody>
      </p:sp>
    </p:spTree>
    <p:extLst>
      <p:ext uri="{BB962C8B-B14F-4D97-AF65-F5344CB8AC3E}">
        <p14:creationId xmlns:p14="http://schemas.microsoft.com/office/powerpoint/2010/main" val="3119822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OU_Businesslogo_colour_29mm"/>
          <p:cNvPicPr>
            <a:picLocks noChangeAspect="1" noChangeArrowheads="1"/>
          </p:cNvPicPr>
          <p:nvPr/>
        </p:nvPicPr>
        <p:blipFill>
          <a:blip r:embed="rId2"/>
          <a:srcRect/>
          <a:stretch>
            <a:fillRect/>
          </a:stretch>
        </p:blipFill>
        <p:spPr bwMode="auto">
          <a:xfrm>
            <a:off x="8326438" y="431800"/>
            <a:ext cx="1809750" cy="1704975"/>
          </a:xfrm>
          <a:prstGeom prst="rect">
            <a:avLst/>
          </a:prstGeom>
          <a:noFill/>
          <a:ln w="9525">
            <a:noFill/>
            <a:miter lim="800000"/>
            <a:headEnd/>
            <a:tailEnd/>
          </a:ln>
        </p:spPr>
      </p:pic>
      <p:pic>
        <p:nvPicPr>
          <p:cNvPr id="5" name="Picture 34" descr="oubs_triple_accred_logos_colour_11E"/>
          <p:cNvPicPr>
            <a:picLocks noChangeAspect="1" noChangeArrowheads="1"/>
          </p:cNvPicPr>
          <p:nvPr/>
        </p:nvPicPr>
        <p:blipFill>
          <a:blip r:embed="rId3"/>
          <a:srcRect/>
          <a:stretch>
            <a:fillRect/>
          </a:stretch>
        </p:blipFill>
        <p:spPr bwMode="auto">
          <a:xfrm>
            <a:off x="7531100" y="6588125"/>
            <a:ext cx="2663825" cy="566738"/>
          </a:xfrm>
          <a:prstGeom prst="rect">
            <a:avLst/>
          </a:prstGeom>
          <a:noFill/>
          <a:ln w="9525">
            <a:noFill/>
            <a:miter lim="800000"/>
            <a:headEnd/>
            <a:tailEnd/>
          </a:ln>
        </p:spPr>
      </p:pic>
      <p:sp>
        <p:nvSpPr>
          <p:cNvPr id="5127" name="Rectangle 7"/>
          <p:cNvSpPr>
            <a:spLocks noGrp="1" noChangeArrowheads="1"/>
          </p:cNvSpPr>
          <p:nvPr>
            <p:ph type="ctrTitle"/>
          </p:nvPr>
        </p:nvSpPr>
        <p:spPr>
          <a:xfrm>
            <a:off x="395288" y="3230563"/>
            <a:ext cx="7210425" cy="688975"/>
          </a:xfrm>
        </p:spPr>
        <p:txBody>
          <a:bodyPr anchor="t"/>
          <a:lstStyle>
            <a:lvl1pPr>
              <a:defRPr sz="4000">
                <a:solidFill>
                  <a:schemeClr val="tx1"/>
                </a:solidFill>
              </a:defRPr>
            </a:lvl1pPr>
          </a:lstStyle>
          <a:p>
            <a:pPr lvl="0"/>
            <a:r>
              <a:rPr lang="en-US" noProof="0"/>
              <a:t>Click to edit Master title style</a:t>
            </a:r>
            <a:endParaRPr lang="en-GB" noProof="0"/>
          </a:p>
        </p:txBody>
      </p:sp>
      <p:sp>
        <p:nvSpPr>
          <p:cNvPr id="5128" name="Rectangle 8"/>
          <p:cNvSpPr>
            <a:spLocks noGrp="1" noChangeArrowheads="1"/>
          </p:cNvSpPr>
          <p:nvPr>
            <p:ph type="subTitle" idx="1"/>
          </p:nvPr>
        </p:nvSpPr>
        <p:spPr>
          <a:xfrm>
            <a:off x="395288" y="5076825"/>
            <a:ext cx="8507412" cy="536575"/>
          </a:xfrm>
        </p:spPr>
        <p:txBody>
          <a:bodyPr/>
          <a:lstStyle>
            <a:lvl1pPr marL="0" indent="0">
              <a:buFontTx/>
              <a:buNone/>
              <a:defRPr sz="3000">
                <a:solidFill>
                  <a:schemeClr val="bg2"/>
                </a:solidFill>
              </a:defRPr>
            </a:lvl1pPr>
          </a:lstStyle>
          <a:p>
            <a:pPr lvl="0"/>
            <a:r>
              <a:rPr lang="en-US" noProof="0"/>
              <a:t>Click to edit Master subtitle style</a:t>
            </a:r>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635898B-01AA-4FBD-B417-C6C6E75E8CF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2338388"/>
            <a:ext cx="2352675" cy="348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338388"/>
            <a:ext cx="6905625" cy="348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C4590F6-9447-4B74-99A3-53373B56D8E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349500"/>
            <a:ext cx="8891588" cy="1620838"/>
          </a:xfrm>
        </p:spPr>
        <p:txBody>
          <a:bodyPr/>
          <a:lstStyle/>
          <a:p>
            <a:r>
              <a:rPr lang="en-US"/>
              <a:t>Click to edit Master title style</a:t>
            </a:r>
            <a:endParaRPr lang="en-GB"/>
          </a:p>
        </p:txBody>
      </p:sp>
      <p:sp>
        <p:nvSpPr>
          <p:cNvPr id="3" name="Subtitle 2"/>
          <p:cNvSpPr>
            <a:spLocks noGrp="1"/>
          </p:cNvSpPr>
          <p:nvPr>
            <p:ph type="subTitle" idx="1"/>
          </p:nvPr>
        </p:nvSpPr>
        <p:spPr>
          <a:xfrm>
            <a:off x="1568450" y="4284663"/>
            <a:ext cx="7323138"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ECCE95E-1280-43B2-A6C3-7CAECDB2ADE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54FFAA9-B97B-4CA8-99AE-194FB667B19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0F6676A-7148-4488-937B-682AE2BC9E67}"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76838"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FFDF52E-E882-4545-995E-367A93AE6CB2}"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CC25FE20-054C-49CB-A0E6-1B8194B9038C}"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35C60C37-3B21-4B5F-BB16-3F82305F2AF7}"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9C80594-34DA-4140-82FF-11859417A93B}"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F0DCAB2-2960-447D-8A5C-9702287AECF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85FE9F3-2596-46FB-9011-F8F91461BE0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41AACB6-61D2-4362-8D29-B8CF2061F0AD}"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F57D97B-F1E9-4529-9954-08836C457F67}"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2719388"/>
            <a:ext cx="2352675" cy="17335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719388"/>
            <a:ext cx="6905625" cy="173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0215304-F485-40FA-B362-BAAE32E1A90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2D5D64-7E9D-413E-BB0F-06963723F00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3417888"/>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76838" y="3417888"/>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2B977FC-90CE-4B33-8B2C-3B51913CDB4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B0BCC54-3C3B-4E4E-ACC4-8A4B50CB102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55C3568-710A-418E-A880-5BE81C50F6D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01512312-D14B-4C5C-B075-C4F1BD09BF2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2A80B1B-F0F2-497A-BECB-96DADB214D1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5D6B4C8-D5FE-44A9-AF1C-A1B67E40BAA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338388"/>
            <a:ext cx="9410700" cy="811212"/>
          </a:xfrm>
          <a:prstGeom prst="rect">
            <a:avLst/>
          </a:prstGeom>
          <a:noFill/>
          <a:ln w="9525">
            <a:noFill/>
            <a:miter lim="800000"/>
            <a:headEnd/>
            <a:tailEnd/>
          </a:ln>
        </p:spPr>
        <p:txBody>
          <a:bodyPr vert="horz" wrap="square" lIns="79438" tIns="39718" rIns="79438" bIns="39718" numCol="1" anchor="ctr" anchorCtr="0" compatLnSpc="1">
            <a:prstTxWarp prst="textNoShape">
              <a:avLst/>
            </a:prstTxWarp>
            <a:spAutoFit/>
          </a:bodyPr>
          <a:lstStyle/>
          <a:p>
            <a:pPr lvl="0"/>
            <a:r>
              <a:rPr lang="en-GB"/>
              <a:t>Title in colour - Arial 48pt</a:t>
            </a:r>
          </a:p>
        </p:txBody>
      </p:sp>
      <p:sp>
        <p:nvSpPr>
          <p:cNvPr id="1027" name="Rectangle 3"/>
          <p:cNvSpPr>
            <a:spLocks noGrp="1" noChangeArrowheads="1"/>
          </p:cNvSpPr>
          <p:nvPr>
            <p:ph type="body" idx="1"/>
          </p:nvPr>
        </p:nvSpPr>
        <p:spPr bwMode="auto">
          <a:xfrm>
            <a:off x="395288" y="3417888"/>
            <a:ext cx="9410700" cy="2409825"/>
          </a:xfrm>
          <a:prstGeom prst="rect">
            <a:avLst/>
          </a:prstGeom>
          <a:noFill/>
          <a:ln w="9525">
            <a:noFill/>
            <a:miter lim="800000"/>
            <a:headEnd/>
            <a:tailEnd/>
          </a:ln>
        </p:spPr>
        <p:txBody>
          <a:bodyPr vert="horz" wrap="square" lIns="79438" tIns="39718" rIns="79438" bIns="39718" numCol="1" anchor="t" anchorCtr="0" compatLnSpc="1">
            <a:prstTxWarp prst="textNoShape">
              <a:avLst/>
            </a:prstTxWarp>
            <a:spAutoFit/>
          </a:bodyPr>
          <a:lstStyle/>
          <a:p>
            <a:pPr lvl="0"/>
            <a:r>
              <a:rPr lang="en-GB"/>
              <a:t>Tabbed text information in black with bullet - Arial 28pt</a:t>
            </a:r>
          </a:p>
          <a:p>
            <a:pPr lvl="1"/>
            <a:r>
              <a:rPr lang="en-GB"/>
              <a:t>Bullet point should be in the same colour as heading</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ftr" sz="quarter" idx="3"/>
          </p:nvPr>
        </p:nvSpPr>
        <p:spPr bwMode="auto">
          <a:xfrm>
            <a:off x="3573463" y="6884988"/>
            <a:ext cx="3313112" cy="525462"/>
          </a:xfrm>
          <a:prstGeom prst="rect">
            <a:avLst/>
          </a:prstGeom>
          <a:noFill/>
          <a:ln>
            <a:noFill/>
          </a:ln>
          <a:effectLst/>
          <a:extLst/>
        </p:spPr>
        <p:txBody>
          <a:bodyPr vert="horz" wrap="square" lIns="79438" tIns="39718" rIns="79438" bIns="39718" numCol="1" anchor="t" anchorCtr="0" compatLnSpc="1">
            <a:prstTxWarp prst="textNoShape">
              <a:avLst/>
            </a:prstTxWarp>
          </a:bodyPr>
          <a:lstStyle>
            <a:lvl1pPr algn="ctr">
              <a:defRPr sz="1100">
                <a:solidFill>
                  <a:schemeClr val="tx1"/>
                </a:solidFill>
              </a:defRPr>
            </a:lvl1pPr>
          </a:lstStyle>
          <a:p>
            <a:pPr>
              <a:defRPr/>
            </a:pPr>
            <a:endParaRPr lang="en-US"/>
          </a:p>
        </p:txBody>
      </p:sp>
      <p:sp>
        <p:nvSpPr>
          <p:cNvPr id="4102" name="Rectangle 6"/>
          <p:cNvSpPr>
            <a:spLocks noGrp="1" noChangeArrowheads="1"/>
          </p:cNvSpPr>
          <p:nvPr>
            <p:ph type="sldNum" sz="quarter" idx="4"/>
          </p:nvPr>
        </p:nvSpPr>
        <p:spPr bwMode="auto">
          <a:xfrm>
            <a:off x="7494588" y="6884988"/>
            <a:ext cx="2443162" cy="525462"/>
          </a:xfrm>
          <a:prstGeom prst="rect">
            <a:avLst/>
          </a:prstGeom>
          <a:noFill/>
          <a:ln>
            <a:noFill/>
          </a:ln>
          <a:effectLst/>
          <a:extLst/>
        </p:spPr>
        <p:txBody>
          <a:bodyPr vert="horz" wrap="square" lIns="79438" tIns="39718" rIns="79438" bIns="39718" numCol="1" anchor="t" anchorCtr="0" compatLnSpc="1">
            <a:prstTxWarp prst="textNoShape">
              <a:avLst/>
            </a:prstTxWarp>
          </a:bodyPr>
          <a:lstStyle>
            <a:lvl1pPr algn="r">
              <a:defRPr sz="1100">
                <a:solidFill>
                  <a:schemeClr val="tx1"/>
                </a:solidFill>
              </a:defRPr>
            </a:lvl1pPr>
          </a:lstStyle>
          <a:p>
            <a:pPr>
              <a:defRPr/>
            </a:pPr>
            <a:fld id="{55C90C72-BE67-4BFB-9142-30B81D9890C0}" type="slidenum">
              <a:rPr lang="en-GB"/>
              <a:pPr>
                <a:defRPr/>
              </a:pPr>
              <a:t>‹#›</a:t>
            </a:fld>
            <a:endParaRPr lang="en-GB"/>
          </a:p>
        </p:txBody>
      </p:sp>
      <p:pic>
        <p:nvPicPr>
          <p:cNvPr id="1030" name="Picture 23" descr="OU_Businesslogo_colour_19mm"/>
          <p:cNvPicPr>
            <a:picLocks noChangeAspect="1" noChangeArrowheads="1"/>
          </p:cNvPicPr>
          <p:nvPr/>
        </p:nvPicPr>
        <p:blipFill>
          <a:blip r:embed="rId13"/>
          <a:srcRect/>
          <a:stretch>
            <a:fillRect/>
          </a:stretch>
        </p:blipFill>
        <p:spPr bwMode="auto">
          <a:xfrm>
            <a:off x="8939213" y="395288"/>
            <a:ext cx="1181100" cy="1112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796925" rtl="0" eaLnBrk="0" fontAlgn="base" hangingPunct="0">
        <a:spcBef>
          <a:spcPct val="0"/>
        </a:spcBef>
        <a:spcAft>
          <a:spcPct val="0"/>
        </a:spcAft>
        <a:defRPr sz="4800">
          <a:solidFill>
            <a:srgbClr val="9FAA00"/>
          </a:solidFill>
          <a:latin typeface="+mj-lt"/>
          <a:ea typeface="+mj-ea"/>
          <a:cs typeface="+mj-cs"/>
        </a:defRPr>
      </a:lvl1pPr>
      <a:lvl2pPr algn="l" defTabSz="796925" rtl="0" eaLnBrk="0" fontAlgn="base" hangingPunct="0">
        <a:spcBef>
          <a:spcPct val="0"/>
        </a:spcBef>
        <a:spcAft>
          <a:spcPct val="0"/>
        </a:spcAft>
        <a:defRPr sz="4800">
          <a:solidFill>
            <a:srgbClr val="9FAA00"/>
          </a:solidFill>
          <a:latin typeface="Arial" charset="0"/>
        </a:defRPr>
      </a:lvl2pPr>
      <a:lvl3pPr algn="l" defTabSz="796925" rtl="0" eaLnBrk="0" fontAlgn="base" hangingPunct="0">
        <a:spcBef>
          <a:spcPct val="0"/>
        </a:spcBef>
        <a:spcAft>
          <a:spcPct val="0"/>
        </a:spcAft>
        <a:defRPr sz="4800">
          <a:solidFill>
            <a:srgbClr val="9FAA00"/>
          </a:solidFill>
          <a:latin typeface="Arial" charset="0"/>
        </a:defRPr>
      </a:lvl3pPr>
      <a:lvl4pPr algn="l" defTabSz="796925" rtl="0" eaLnBrk="0" fontAlgn="base" hangingPunct="0">
        <a:spcBef>
          <a:spcPct val="0"/>
        </a:spcBef>
        <a:spcAft>
          <a:spcPct val="0"/>
        </a:spcAft>
        <a:defRPr sz="4800">
          <a:solidFill>
            <a:srgbClr val="9FAA00"/>
          </a:solidFill>
          <a:latin typeface="Arial" charset="0"/>
        </a:defRPr>
      </a:lvl4pPr>
      <a:lvl5pPr algn="l" defTabSz="796925" rtl="0" eaLnBrk="0" fontAlgn="base" hangingPunct="0">
        <a:spcBef>
          <a:spcPct val="0"/>
        </a:spcBef>
        <a:spcAft>
          <a:spcPct val="0"/>
        </a:spcAft>
        <a:defRPr sz="4800">
          <a:solidFill>
            <a:srgbClr val="9FAA00"/>
          </a:solidFill>
          <a:latin typeface="Arial" charset="0"/>
        </a:defRPr>
      </a:lvl5pPr>
      <a:lvl6pPr marL="457200" algn="l" defTabSz="796925" rtl="0" eaLnBrk="1" fontAlgn="base" hangingPunct="1">
        <a:spcBef>
          <a:spcPct val="0"/>
        </a:spcBef>
        <a:spcAft>
          <a:spcPct val="0"/>
        </a:spcAft>
        <a:defRPr sz="4800">
          <a:solidFill>
            <a:srgbClr val="9FAA00"/>
          </a:solidFill>
          <a:latin typeface="Arial" charset="0"/>
        </a:defRPr>
      </a:lvl6pPr>
      <a:lvl7pPr marL="914400" algn="l" defTabSz="796925" rtl="0" eaLnBrk="1" fontAlgn="base" hangingPunct="1">
        <a:spcBef>
          <a:spcPct val="0"/>
        </a:spcBef>
        <a:spcAft>
          <a:spcPct val="0"/>
        </a:spcAft>
        <a:defRPr sz="4800">
          <a:solidFill>
            <a:srgbClr val="9FAA00"/>
          </a:solidFill>
          <a:latin typeface="Arial" charset="0"/>
        </a:defRPr>
      </a:lvl7pPr>
      <a:lvl8pPr marL="1371600" algn="l" defTabSz="796925" rtl="0" eaLnBrk="1" fontAlgn="base" hangingPunct="1">
        <a:spcBef>
          <a:spcPct val="0"/>
        </a:spcBef>
        <a:spcAft>
          <a:spcPct val="0"/>
        </a:spcAft>
        <a:defRPr sz="4800">
          <a:solidFill>
            <a:srgbClr val="9FAA00"/>
          </a:solidFill>
          <a:latin typeface="Arial" charset="0"/>
        </a:defRPr>
      </a:lvl8pPr>
      <a:lvl9pPr marL="1828800" algn="l" defTabSz="796925" rtl="0" eaLnBrk="1" fontAlgn="base" hangingPunct="1">
        <a:spcBef>
          <a:spcPct val="0"/>
        </a:spcBef>
        <a:spcAft>
          <a:spcPct val="0"/>
        </a:spcAft>
        <a:defRPr sz="4800">
          <a:solidFill>
            <a:srgbClr val="9FAA00"/>
          </a:solidFill>
          <a:latin typeface="Arial" charset="0"/>
        </a:defRPr>
      </a:lvl9pPr>
    </p:titleStyle>
    <p:bodyStyle>
      <a:lvl1pPr marL="298450" indent="-298450" algn="l" defTabSz="796925" rtl="0" eaLnBrk="0" fontAlgn="base" hangingPunct="0">
        <a:spcBef>
          <a:spcPct val="20000"/>
        </a:spcBef>
        <a:spcAft>
          <a:spcPct val="0"/>
        </a:spcAft>
        <a:buClr>
          <a:srgbClr val="9FAA00"/>
        </a:buClr>
        <a:buChar char="•"/>
        <a:defRPr sz="2800">
          <a:solidFill>
            <a:schemeClr val="tx1"/>
          </a:solidFill>
          <a:latin typeface="+mn-lt"/>
          <a:ea typeface="+mn-ea"/>
          <a:cs typeface="+mn-cs"/>
        </a:defRPr>
      </a:lvl1pPr>
      <a:lvl2pPr marL="647700" indent="-249238" algn="l" defTabSz="796925" rtl="0" eaLnBrk="0" fontAlgn="base" hangingPunct="0">
        <a:spcBef>
          <a:spcPct val="20000"/>
        </a:spcBef>
        <a:spcAft>
          <a:spcPct val="0"/>
        </a:spcAft>
        <a:buChar char="–"/>
        <a:defRPr sz="2800">
          <a:solidFill>
            <a:schemeClr val="tx1"/>
          </a:solidFill>
          <a:latin typeface="+mn-lt"/>
        </a:defRPr>
      </a:lvl2pPr>
      <a:lvl3pPr marL="993775" indent="-196850" algn="l" defTabSz="796925" rtl="0" eaLnBrk="0" fontAlgn="base" hangingPunct="0">
        <a:spcBef>
          <a:spcPct val="20000"/>
        </a:spcBef>
        <a:spcAft>
          <a:spcPct val="0"/>
        </a:spcAft>
        <a:buClr>
          <a:srgbClr val="9FAA00"/>
        </a:buClr>
        <a:buChar char="•"/>
        <a:defRPr sz="2800">
          <a:solidFill>
            <a:schemeClr val="tx1"/>
          </a:solidFill>
          <a:latin typeface="+mn-lt"/>
        </a:defRPr>
      </a:lvl3pPr>
      <a:lvl4pPr marL="1392238" indent="-198438" algn="l" defTabSz="796925" rtl="0" eaLnBrk="0" fontAlgn="base" hangingPunct="0">
        <a:spcBef>
          <a:spcPct val="20000"/>
        </a:spcBef>
        <a:spcAft>
          <a:spcPct val="0"/>
        </a:spcAft>
        <a:buChar char="–"/>
        <a:defRPr sz="2800">
          <a:solidFill>
            <a:schemeClr val="tx1"/>
          </a:solidFill>
          <a:latin typeface="+mn-lt"/>
        </a:defRPr>
      </a:lvl4pPr>
      <a:lvl5pPr marL="1787525" indent="-198438" algn="l" defTabSz="796925" rtl="0" eaLnBrk="0" fontAlgn="base" hangingPunct="0">
        <a:spcBef>
          <a:spcPct val="20000"/>
        </a:spcBef>
        <a:spcAft>
          <a:spcPct val="0"/>
        </a:spcAft>
        <a:buChar char="»"/>
        <a:defRPr sz="2000">
          <a:solidFill>
            <a:schemeClr val="tx1"/>
          </a:solidFill>
          <a:latin typeface="+mn-lt"/>
        </a:defRPr>
      </a:lvl5pPr>
      <a:lvl6pPr marL="2244725" indent="-198438" algn="l" defTabSz="796925" rtl="0" eaLnBrk="1" fontAlgn="base" hangingPunct="1">
        <a:spcBef>
          <a:spcPct val="20000"/>
        </a:spcBef>
        <a:spcAft>
          <a:spcPct val="0"/>
        </a:spcAft>
        <a:buChar char="»"/>
        <a:defRPr sz="2000">
          <a:solidFill>
            <a:schemeClr val="tx1"/>
          </a:solidFill>
          <a:latin typeface="+mn-lt"/>
        </a:defRPr>
      </a:lvl6pPr>
      <a:lvl7pPr marL="2701925" indent="-198438" algn="l" defTabSz="796925" rtl="0" eaLnBrk="1" fontAlgn="base" hangingPunct="1">
        <a:spcBef>
          <a:spcPct val="20000"/>
        </a:spcBef>
        <a:spcAft>
          <a:spcPct val="0"/>
        </a:spcAft>
        <a:buChar char="»"/>
        <a:defRPr sz="2000">
          <a:solidFill>
            <a:schemeClr val="tx1"/>
          </a:solidFill>
          <a:latin typeface="+mn-lt"/>
        </a:defRPr>
      </a:lvl7pPr>
      <a:lvl8pPr marL="3159125" indent="-198438" algn="l" defTabSz="796925" rtl="0" eaLnBrk="1" fontAlgn="base" hangingPunct="1">
        <a:spcBef>
          <a:spcPct val="20000"/>
        </a:spcBef>
        <a:spcAft>
          <a:spcPct val="0"/>
        </a:spcAft>
        <a:buChar char="»"/>
        <a:defRPr sz="2000">
          <a:solidFill>
            <a:schemeClr val="tx1"/>
          </a:solidFill>
          <a:latin typeface="+mn-lt"/>
        </a:defRPr>
      </a:lvl8pPr>
      <a:lvl9pPr marL="3616325" indent="-198438" algn="l" defTabSz="79692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95288" y="2719388"/>
            <a:ext cx="9410700" cy="841375"/>
          </a:xfrm>
          <a:prstGeom prst="rect">
            <a:avLst/>
          </a:prstGeom>
          <a:noFill/>
          <a:ln w="9525">
            <a:noFill/>
            <a:miter lim="800000"/>
            <a:headEnd/>
            <a:tailEnd/>
          </a:ln>
        </p:spPr>
        <p:txBody>
          <a:bodyPr vert="horz" wrap="square" lIns="79438" tIns="39718" rIns="79438" bIns="39718" numCol="1" anchor="ctr" anchorCtr="0" compatLnSpc="1">
            <a:prstTxWarp prst="textNoShape">
              <a:avLst/>
            </a:prstTxWarp>
            <a:spAutoFit/>
          </a:bodyPr>
          <a:lstStyle/>
          <a:p>
            <a:pPr lvl="0"/>
            <a:r>
              <a:rPr lang="en-GB"/>
              <a:t>Divider title in black - Arial 50pt</a:t>
            </a:r>
          </a:p>
        </p:txBody>
      </p:sp>
      <p:sp>
        <p:nvSpPr>
          <p:cNvPr id="13315" name="Rectangle 3"/>
          <p:cNvSpPr>
            <a:spLocks noGrp="1" noChangeArrowheads="1"/>
          </p:cNvSpPr>
          <p:nvPr>
            <p:ph type="body" idx="1"/>
          </p:nvPr>
        </p:nvSpPr>
        <p:spPr bwMode="auto">
          <a:xfrm>
            <a:off x="395288" y="4068763"/>
            <a:ext cx="9410700" cy="384175"/>
          </a:xfrm>
          <a:prstGeom prst="rect">
            <a:avLst/>
          </a:prstGeom>
          <a:noFill/>
          <a:ln w="9525">
            <a:noFill/>
            <a:miter lim="800000"/>
            <a:headEnd/>
            <a:tailEnd/>
          </a:ln>
        </p:spPr>
        <p:txBody>
          <a:bodyPr vert="horz" wrap="square" lIns="79438" tIns="39718" rIns="79438" bIns="39718" numCol="1" anchor="t" anchorCtr="0" compatLnSpc="1">
            <a:prstTxWarp prst="textNoShape">
              <a:avLst/>
            </a:prstTxWarp>
            <a:spAutoFit/>
          </a:bodyPr>
          <a:lstStyle/>
          <a:p>
            <a:pPr lvl="0"/>
            <a:r>
              <a:rPr lang="en-GB"/>
              <a:t>Subheading in black - Arial 20pt</a:t>
            </a:r>
          </a:p>
        </p:txBody>
      </p:sp>
      <p:sp>
        <p:nvSpPr>
          <p:cNvPr id="51204" name="Rectangle 4"/>
          <p:cNvSpPr>
            <a:spLocks noGrp="1" noChangeArrowheads="1"/>
          </p:cNvSpPr>
          <p:nvPr>
            <p:ph type="ftr" sz="quarter" idx="3"/>
          </p:nvPr>
        </p:nvSpPr>
        <p:spPr bwMode="auto">
          <a:xfrm>
            <a:off x="3573463" y="6884988"/>
            <a:ext cx="3313112" cy="525462"/>
          </a:xfrm>
          <a:prstGeom prst="rect">
            <a:avLst/>
          </a:prstGeom>
          <a:noFill/>
          <a:ln>
            <a:noFill/>
          </a:ln>
          <a:effectLst/>
          <a:extLst/>
        </p:spPr>
        <p:txBody>
          <a:bodyPr vert="horz" wrap="square" lIns="79438" tIns="39718" rIns="79438" bIns="39718" numCol="1" anchor="t" anchorCtr="0" compatLnSpc="1">
            <a:prstTxWarp prst="textNoShape">
              <a:avLst/>
            </a:prstTxWarp>
          </a:bodyPr>
          <a:lstStyle>
            <a:lvl1pPr algn="ctr">
              <a:defRPr sz="1100">
                <a:solidFill>
                  <a:schemeClr val="tx1"/>
                </a:solidFill>
              </a:defRPr>
            </a:lvl1pPr>
          </a:lstStyle>
          <a:p>
            <a:pPr>
              <a:defRPr/>
            </a:pPr>
            <a:endParaRPr lang="en-US"/>
          </a:p>
        </p:txBody>
      </p:sp>
      <p:sp>
        <p:nvSpPr>
          <p:cNvPr id="51205" name="Rectangle 5"/>
          <p:cNvSpPr>
            <a:spLocks noGrp="1" noChangeArrowheads="1"/>
          </p:cNvSpPr>
          <p:nvPr>
            <p:ph type="sldNum" sz="quarter" idx="4"/>
          </p:nvPr>
        </p:nvSpPr>
        <p:spPr bwMode="auto">
          <a:xfrm>
            <a:off x="7494588" y="6884988"/>
            <a:ext cx="2443162" cy="525462"/>
          </a:xfrm>
          <a:prstGeom prst="rect">
            <a:avLst/>
          </a:prstGeom>
          <a:noFill/>
          <a:ln>
            <a:noFill/>
          </a:ln>
          <a:effectLst/>
          <a:extLst/>
        </p:spPr>
        <p:txBody>
          <a:bodyPr vert="horz" wrap="square" lIns="79438" tIns="39718" rIns="79438" bIns="39718" numCol="1" anchor="t" anchorCtr="0" compatLnSpc="1">
            <a:prstTxWarp prst="textNoShape">
              <a:avLst/>
            </a:prstTxWarp>
          </a:bodyPr>
          <a:lstStyle>
            <a:lvl1pPr algn="r">
              <a:defRPr sz="1100">
                <a:solidFill>
                  <a:schemeClr val="tx1"/>
                </a:solidFill>
              </a:defRPr>
            </a:lvl1pPr>
          </a:lstStyle>
          <a:p>
            <a:pPr>
              <a:defRPr/>
            </a:pPr>
            <a:fld id="{7353F059-DAFE-46E3-AC10-7219071DCCC0}" type="slidenum">
              <a:rPr lang="en-GB"/>
              <a:pPr>
                <a:defRPr/>
              </a:pPr>
              <a:t>‹#›</a:t>
            </a:fld>
            <a:endParaRPr lang="en-GB"/>
          </a:p>
        </p:txBody>
      </p:sp>
      <p:pic>
        <p:nvPicPr>
          <p:cNvPr id="13318" name="Picture 11" descr="OU_Businesslogo_colour_19mm"/>
          <p:cNvPicPr>
            <a:picLocks noChangeAspect="1" noChangeArrowheads="1"/>
          </p:cNvPicPr>
          <p:nvPr/>
        </p:nvPicPr>
        <p:blipFill>
          <a:blip r:embed="rId13"/>
          <a:srcRect/>
          <a:stretch>
            <a:fillRect/>
          </a:stretch>
        </p:blipFill>
        <p:spPr bwMode="auto">
          <a:xfrm>
            <a:off x="8939213" y="395288"/>
            <a:ext cx="1181100" cy="1112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796925" rtl="0" eaLnBrk="0" fontAlgn="base" hangingPunct="0">
        <a:spcBef>
          <a:spcPct val="0"/>
        </a:spcBef>
        <a:spcAft>
          <a:spcPct val="0"/>
        </a:spcAft>
        <a:defRPr sz="5000">
          <a:solidFill>
            <a:schemeClr val="tx1"/>
          </a:solidFill>
          <a:latin typeface="+mj-lt"/>
          <a:ea typeface="+mj-ea"/>
          <a:cs typeface="+mj-cs"/>
        </a:defRPr>
      </a:lvl1pPr>
      <a:lvl2pPr algn="l" defTabSz="796925" rtl="0" eaLnBrk="0" fontAlgn="base" hangingPunct="0">
        <a:spcBef>
          <a:spcPct val="0"/>
        </a:spcBef>
        <a:spcAft>
          <a:spcPct val="0"/>
        </a:spcAft>
        <a:defRPr sz="5000">
          <a:solidFill>
            <a:schemeClr val="tx1"/>
          </a:solidFill>
          <a:latin typeface="Arial" charset="0"/>
        </a:defRPr>
      </a:lvl2pPr>
      <a:lvl3pPr algn="l" defTabSz="796925" rtl="0" eaLnBrk="0" fontAlgn="base" hangingPunct="0">
        <a:spcBef>
          <a:spcPct val="0"/>
        </a:spcBef>
        <a:spcAft>
          <a:spcPct val="0"/>
        </a:spcAft>
        <a:defRPr sz="5000">
          <a:solidFill>
            <a:schemeClr val="tx1"/>
          </a:solidFill>
          <a:latin typeface="Arial" charset="0"/>
        </a:defRPr>
      </a:lvl3pPr>
      <a:lvl4pPr algn="l" defTabSz="796925" rtl="0" eaLnBrk="0" fontAlgn="base" hangingPunct="0">
        <a:spcBef>
          <a:spcPct val="0"/>
        </a:spcBef>
        <a:spcAft>
          <a:spcPct val="0"/>
        </a:spcAft>
        <a:defRPr sz="5000">
          <a:solidFill>
            <a:schemeClr val="tx1"/>
          </a:solidFill>
          <a:latin typeface="Arial" charset="0"/>
        </a:defRPr>
      </a:lvl4pPr>
      <a:lvl5pPr algn="l" defTabSz="796925" rtl="0" eaLnBrk="0" fontAlgn="base" hangingPunct="0">
        <a:spcBef>
          <a:spcPct val="0"/>
        </a:spcBef>
        <a:spcAft>
          <a:spcPct val="0"/>
        </a:spcAft>
        <a:defRPr sz="5000">
          <a:solidFill>
            <a:schemeClr val="tx1"/>
          </a:solidFill>
          <a:latin typeface="Arial" charset="0"/>
        </a:defRPr>
      </a:lvl5pPr>
      <a:lvl6pPr marL="457200" algn="l" defTabSz="796925" rtl="0" fontAlgn="base">
        <a:spcBef>
          <a:spcPct val="0"/>
        </a:spcBef>
        <a:spcAft>
          <a:spcPct val="0"/>
        </a:spcAft>
        <a:defRPr sz="5000">
          <a:solidFill>
            <a:schemeClr val="tx1"/>
          </a:solidFill>
          <a:latin typeface="Arial" charset="0"/>
        </a:defRPr>
      </a:lvl6pPr>
      <a:lvl7pPr marL="914400" algn="l" defTabSz="796925" rtl="0" fontAlgn="base">
        <a:spcBef>
          <a:spcPct val="0"/>
        </a:spcBef>
        <a:spcAft>
          <a:spcPct val="0"/>
        </a:spcAft>
        <a:defRPr sz="5000">
          <a:solidFill>
            <a:schemeClr val="tx1"/>
          </a:solidFill>
          <a:latin typeface="Arial" charset="0"/>
        </a:defRPr>
      </a:lvl7pPr>
      <a:lvl8pPr marL="1371600" algn="l" defTabSz="796925" rtl="0" fontAlgn="base">
        <a:spcBef>
          <a:spcPct val="0"/>
        </a:spcBef>
        <a:spcAft>
          <a:spcPct val="0"/>
        </a:spcAft>
        <a:defRPr sz="5000">
          <a:solidFill>
            <a:schemeClr val="tx1"/>
          </a:solidFill>
          <a:latin typeface="Arial" charset="0"/>
        </a:defRPr>
      </a:lvl8pPr>
      <a:lvl9pPr marL="1828800" algn="l" defTabSz="796925" rtl="0" fontAlgn="base">
        <a:spcBef>
          <a:spcPct val="0"/>
        </a:spcBef>
        <a:spcAft>
          <a:spcPct val="0"/>
        </a:spcAft>
        <a:defRPr sz="5000">
          <a:solidFill>
            <a:schemeClr val="tx1"/>
          </a:solidFill>
          <a:latin typeface="Arial" charset="0"/>
        </a:defRPr>
      </a:lvl9pPr>
    </p:titleStyle>
    <p:bodyStyle>
      <a:lvl1pPr marL="298450" indent="-298450" algn="l" defTabSz="796925" rtl="0" eaLnBrk="0" fontAlgn="base" hangingPunct="0">
        <a:spcBef>
          <a:spcPct val="20000"/>
        </a:spcBef>
        <a:spcAft>
          <a:spcPct val="0"/>
        </a:spcAft>
        <a:buClr>
          <a:srgbClr val="9FAA00"/>
        </a:buClr>
        <a:defRPr sz="2000">
          <a:solidFill>
            <a:schemeClr val="tx1"/>
          </a:solidFill>
          <a:latin typeface="+mn-lt"/>
          <a:ea typeface="+mn-ea"/>
          <a:cs typeface="+mn-cs"/>
        </a:defRPr>
      </a:lvl1pPr>
      <a:lvl2pPr marL="647700" indent="-249238" algn="l" defTabSz="796925" rtl="0" eaLnBrk="0" fontAlgn="base" hangingPunct="0">
        <a:spcBef>
          <a:spcPct val="20000"/>
        </a:spcBef>
        <a:spcAft>
          <a:spcPct val="0"/>
        </a:spcAft>
        <a:defRPr sz="2800">
          <a:solidFill>
            <a:schemeClr val="tx1"/>
          </a:solidFill>
          <a:latin typeface="+mn-lt"/>
        </a:defRPr>
      </a:lvl2pPr>
      <a:lvl3pPr marL="993775" indent="-196850" algn="l" defTabSz="796925" rtl="0" eaLnBrk="0" fontAlgn="base" hangingPunct="0">
        <a:spcBef>
          <a:spcPct val="20000"/>
        </a:spcBef>
        <a:spcAft>
          <a:spcPct val="0"/>
        </a:spcAft>
        <a:buClr>
          <a:srgbClr val="9FAA00"/>
        </a:buClr>
        <a:buChar char="•"/>
        <a:defRPr sz="2800">
          <a:solidFill>
            <a:schemeClr val="tx1"/>
          </a:solidFill>
          <a:latin typeface="+mn-lt"/>
        </a:defRPr>
      </a:lvl3pPr>
      <a:lvl4pPr marL="1392238" indent="-198438" algn="l" defTabSz="796925" rtl="0" eaLnBrk="0" fontAlgn="base" hangingPunct="0">
        <a:spcBef>
          <a:spcPct val="20000"/>
        </a:spcBef>
        <a:spcAft>
          <a:spcPct val="0"/>
        </a:spcAft>
        <a:buChar char="–"/>
        <a:defRPr sz="2800">
          <a:solidFill>
            <a:schemeClr val="tx1"/>
          </a:solidFill>
          <a:latin typeface="+mn-lt"/>
        </a:defRPr>
      </a:lvl4pPr>
      <a:lvl5pPr marL="1787525" indent="-198438" algn="l" defTabSz="796925" rtl="0" eaLnBrk="0" fontAlgn="base" hangingPunct="0">
        <a:spcBef>
          <a:spcPct val="20000"/>
        </a:spcBef>
        <a:spcAft>
          <a:spcPct val="0"/>
        </a:spcAft>
        <a:buChar char="»"/>
        <a:defRPr sz="2000">
          <a:solidFill>
            <a:schemeClr val="tx1"/>
          </a:solidFill>
          <a:latin typeface="+mn-lt"/>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friendsofibba.org/"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3" Type="http://schemas.openxmlformats.org/officeDocument/2006/relationships/hyperlink" Target="mailto:jean.Hartley@open.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ml49yanga@hot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53555" y="827641"/>
            <a:ext cx="7744651" cy="5373969"/>
          </a:xfrm>
        </p:spPr>
        <p:txBody>
          <a:bodyPr/>
          <a:lstStyle/>
          <a:p>
            <a:pPr>
              <a:defRPr/>
            </a:pPr>
            <a:r>
              <a:rPr lang="en-GB" sz="3600">
                <a:solidFill>
                  <a:srgbClr val="FF0000"/>
                </a:solidFill>
              </a:rPr>
              <a:t>The </a:t>
            </a:r>
            <a:r>
              <a:rPr lang="en-GB" sz="3600" dirty="0">
                <a:solidFill>
                  <a:srgbClr val="FF0000"/>
                </a:solidFill>
              </a:rPr>
              <a:t>NGO experience in South Sudan</a:t>
            </a:r>
            <a:br>
              <a:rPr lang="en-GB" sz="3600" dirty="0">
                <a:solidFill>
                  <a:srgbClr val="FF0000"/>
                </a:solidFill>
              </a:rPr>
            </a:br>
            <a:br>
              <a:rPr lang="en-GB" sz="2800" dirty="0">
                <a:solidFill>
                  <a:srgbClr val="FF0000"/>
                </a:solidFill>
              </a:rPr>
            </a:br>
            <a:br>
              <a:rPr lang="en-GB" sz="2800" dirty="0">
                <a:solidFill>
                  <a:srgbClr val="FF0000"/>
                </a:solidFill>
              </a:rPr>
            </a:br>
            <a:br>
              <a:rPr lang="en-GB" sz="2800" dirty="0">
                <a:solidFill>
                  <a:srgbClr val="FF0000"/>
                </a:solidFill>
              </a:rPr>
            </a:br>
            <a:r>
              <a:rPr lang="en-GB" sz="2800" dirty="0">
                <a:solidFill>
                  <a:schemeClr val="tx1"/>
                </a:solidFill>
              </a:rPr>
              <a:t>Prof Jean Hartley, The Open University</a:t>
            </a:r>
            <a:br>
              <a:rPr lang="en-GB" sz="2800" dirty="0">
                <a:solidFill>
                  <a:schemeClr val="tx1"/>
                </a:solidFill>
              </a:rPr>
            </a:br>
            <a:br>
              <a:rPr lang="en-GB" sz="2800" dirty="0">
                <a:solidFill>
                  <a:schemeClr val="tx1"/>
                </a:solidFill>
              </a:rPr>
            </a:br>
            <a:r>
              <a:rPr lang="en-GB" sz="2800" dirty="0">
                <a:solidFill>
                  <a:schemeClr val="tx1"/>
                </a:solidFill>
              </a:rPr>
              <a:t>Martina Yanga, University of Juba</a:t>
            </a:r>
            <a:br>
              <a:rPr lang="en-GB" sz="2800" dirty="0">
                <a:solidFill>
                  <a:schemeClr val="tx1"/>
                </a:solidFill>
              </a:rPr>
            </a:br>
            <a:br>
              <a:rPr lang="en-GB" sz="2800" dirty="0">
                <a:solidFill>
                  <a:schemeClr val="tx1"/>
                </a:solidFill>
              </a:rPr>
            </a:br>
            <a:r>
              <a:rPr lang="en-GB" sz="2800" dirty="0">
                <a:solidFill>
                  <a:schemeClr val="tx1"/>
                </a:solidFill>
              </a:rPr>
              <a:t>both Trustees </a:t>
            </a:r>
            <a:r>
              <a:rPr lang="en-GB" sz="2800">
                <a:solidFill>
                  <a:schemeClr val="tx1"/>
                </a:solidFill>
              </a:rPr>
              <a:t>of an </a:t>
            </a:r>
            <a:r>
              <a:rPr lang="en-GB" sz="2800" dirty="0">
                <a:solidFill>
                  <a:schemeClr val="tx1"/>
                </a:solidFill>
              </a:rPr>
              <a:t>NGO working in South Sudan: Friends of </a:t>
            </a:r>
            <a:r>
              <a:rPr lang="en-GB" sz="2800" dirty="0" err="1">
                <a:solidFill>
                  <a:schemeClr val="tx1"/>
                </a:solidFill>
              </a:rPr>
              <a:t>Ibba</a:t>
            </a:r>
            <a:r>
              <a:rPr lang="en-GB" sz="2800" dirty="0">
                <a:solidFill>
                  <a:schemeClr val="tx1"/>
                </a:solidFill>
              </a:rPr>
              <a:t> Girls School (FIGS)</a:t>
            </a:r>
            <a:br>
              <a:rPr lang="en-GB" sz="2800" dirty="0">
                <a:solidFill>
                  <a:schemeClr val="tx1"/>
                </a:solidFill>
              </a:rPr>
            </a:br>
            <a:br>
              <a:rPr lang="en-GB" sz="2800" dirty="0">
                <a:solidFill>
                  <a:schemeClr val="tx1"/>
                </a:solidFill>
              </a:rPr>
            </a:br>
            <a:r>
              <a:rPr lang="en-GB" sz="2800" dirty="0">
                <a:solidFill>
                  <a:schemeClr val="tx1"/>
                </a:solidFill>
              </a:rPr>
              <a:t>Kampala Conference, December 2019 </a:t>
            </a:r>
          </a:p>
        </p:txBody>
      </p:sp>
      <p:sp>
        <p:nvSpPr>
          <p:cNvPr id="47106" name="Rectangle 3"/>
          <p:cNvSpPr>
            <a:spLocks noGrp="1" noChangeArrowheads="1"/>
          </p:cNvSpPr>
          <p:nvPr>
            <p:ph type="body" idx="1"/>
          </p:nvPr>
        </p:nvSpPr>
        <p:spPr>
          <a:xfrm>
            <a:off x="1475301" y="6022099"/>
            <a:ext cx="7322905" cy="439413"/>
          </a:xfrm>
        </p:spPr>
        <p:txBody>
          <a:bodyPr/>
          <a:lstStyle/>
          <a:p>
            <a:pPr eaLnBrk="1" hangingPunct="1">
              <a:buFontTx/>
              <a:buNone/>
            </a:pPr>
            <a:r>
              <a:rPr lang="en-GB" sz="2334" dirty="0"/>
              <a:t>			</a:t>
            </a:r>
          </a:p>
        </p:txBody>
      </p:sp>
    </p:spTree>
    <p:extLst>
      <p:ext uri="{BB962C8B-B14F-4D97-AF65-F5344CB8AC3E}">
        <p14:creationId xmlns:p14="http://schemas.microsoft.com/office/powerpoint/2010/main" val="180199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BCD71-C57B-4C2C-A986-FD1DA7A99B9B}"/>
              </a:ext>
            </a:extLst>
          </p:cNvPr>
          <p:cNvSpPr>
            <a:spLocks noGrp="1"/>
          </p:cNvSpPr>
          <p:nvPr>
            <p:ph type="body" idx="1"/>
          </p:nvPr>
        </p:nvSpPr>
        <p:spPr>
          <a:xfrm>
            <a:off x="522288" y="1947581"/>
            <a:ext cx="4622800" cy="449544"/>
          </a:xfrm>
        </p:spPr>
        <p:txBody>
          <a:bodyPr/>
          <a:lstStyle/>
          <a:p>
            <a:endParaRPr lang="en-GB"/>
          </a:p>
        </p:txBody>
      </p:sp>
      <p:sp>
        <p:nvSpPr>
          <p:cNvPr id="3" name="Text Placeholder 2">
            <a:extLst>
              <a:ext uri="{FF2B5EF4-FFF2-40B4-BE49-F238E27FC236}">
                <a16:creationId xmlns:a16="http://schemas.microsoft.com/office/drawing/2014/main" id="{1536B49C-69F7-43A6-8537-9F3E2E711DAE}"/>
              </a:ext>
            </a:extLst>
          </p:cNvPr>
          <p:cNvSpPr>
            <a:spLocks noGrp="1"/>
          </p:cNvSpPr>
          <p:nvPr>
            <p:ph type="body" sz="half" idx="3"/>
          </p:nvPr>
        </p:nvSpPr>
        <p:spPr>
          <a:xfrm>
            <a:off x="5313363" y="1947581"/>
            <a:ext cx="4624387" cy="449544"/>
          </a:xfrm>
        </p:spPr>
        <p:txBody>
          <a:bodyPr/>
          <a:lstStyle/>
          <a:p>
            <a:endParaRPr lang="en-GB"/>
          </a:p>
        </p:txBody>
      </p:sp>
      <p:pic>
        <p:nvPicPr>
          <p:cNvPr id="8" name="Content Placeholder 7">
            <a:extLst>
              <a:ext uri="{FF2B5EF4-FFF2-40B4-BE49-F238E27FC236}">
                <a16:creationId xmlns:a16="http://schemas.microsoft.com/office/drawing/2014/main" id="{78EBB526-9B1F-4073-A45B-93DFFE31E623}"/>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rot="5400000">
            <a:off x="646004" y="3252918"/>
            <a:ext cx="4207703" cy="3155776"/>
          </a:xfrm>
        </p:spPr>
      </p:pic>
      <p:pic>
        <p:nvPicPr>
          <p:cNvPr id="10" name="Content Placeholder 9">
            <a:extLst>
              <a:ext uri="{FF2B5EF4-FFF2-40B4-BE49-F238E27FC236}">
                <a16:creationId xmlns:a16="http://schemas.microsoft.com/office/drawing/2014/main" id="{1E5B8242-0604-439D-B8F7-215EE3AF7DC9}"/>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rot="5400000">
            <a:off x="5602832" y="3253356"/>
            <a:ext cx="4211203" cy="3158402"/>
          </a:xfrm>
        </p:spPr>
      </p:pic>
      <p:sp>
        <p:nvSpPr>
          <p:cNvPr id="6" name="Title 5">
            <a:extLst>
              <a:ext uri="{FF2B5EF4-FFF2-40B4-BE49-F238E27FC236}">
                <a16:creationId xmlns:a16="http://schemas.microsoft.com/office/drawing/2014/main" id="{73B652F7-BF68-45A4-A795-B8D365610B7C}"/>
              </a:ext>
            </a:extLst>
          </p:cNvPr>
          <p:cNvSpPr>
            <a:spLocks noGrp="1"/>
          </p:cNvSpPr>
          <p:nvPr>
            <p:ph type="title"/>
          </p:nvPr>
        </p:nvSpPr>
        <p:spPr>
          <a:xfrm>
            <a:off x="522288" y="616345"/>
            <a:ext cx="9415462" cy="634210"/>
          </a:xfrm>
        </p:spPr>
        <p:txBody>
          <a:bodyPr/>
          <a:lstStyle/>
          <a:p>
            <a:r>
              <a:rPr lang="en-GB" sz="3600" dirty="0">
                <a:solidFill>
                  <a:srgbClr val="FF0000"/>
                </a:solidFill>
              </a:rPr>
              <a:t>Aerial views of </a:t>
            </a:r>
            <a:r>
              <a:rPr lang="en-GB" sz="3600" dirty="0" err="1">
                <a:solidFill>
                  <a:srgbClr val="FF0000"/>
                </a:solidFill>
              </a:rPr>
              <a:t>Ibba</a:t>
            </a:r>
            <a:endParaRPr lang="en-GB" sz="3600" dirty="0">
              <a:solidFill>
                <a:srgbClr val="FF0000"/>
              </a:solidFill>
            </a:endParaRPr>
          </a:p>
        </p:txBody>
      </p:sp>
    </p:spTree>
    <p:extLst>
      <p:ext uri="{BB962C8B-B14F-4D97-AF65-F5344CB8AC3E}">
        <p14:creationId xmlns:p14="http://schemas.microsoft.com/office/powerpoint/2010/main" val="194740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00B60B-9606-4D97-82F6-8ED584B3FD72}"/>
              </a:ext>
            </a:extLst>
          </p:cNvPr>
          <p:cNvSpPr>
            <a:spLocks noGrp="1"/>
          </p:cNvSpPr>
          <p:nvPr>
            <p:ph type="body" idx="1"/>
          </p:nvPr>
        </p:nvSpPr>
        <p:spPr>
          <a:xfrm>
            <a:off x="522288" y="1947581"/>
            <a:ext cx="4622800" cy="449544"/>
          </a:xfrm>
        </p:spPr>
        <p:txBody>
          <a:bodyPr/>
          <a:lstStyle/>
          <a:p>
            <a:endParaRPr lang="en-GB"/>
          </a:p>
        </p:txBody>
      </p:sp>
      <p:sp>
        <p:nvSpPr>
          <p:cNvPr id="3" name="Text Placeholder 2">
            <a:extLst>
              <a:ext uri="{FF2B5EF4-FFF2-40B4-BE49-F238E27FC236}">
                <a16:creationId xmlns:a16="http://schemas.microsoft.com/office/drawing/2014/main" id="{FD617D38-AB7F-486B-9F48-A5961D1CC652}"/>
              </a:ext>
            </a:extLst>
          </p:cNvPr>
          <p:cNvSpPr>
            <a:spLocks noGrp="1"/>
          </p:cNvSpPr>
          <p:nvPr>
            <p:ph type="body" sz="half" idx="3"/>
          </p:nvPr>
        </p:nvSpPr>
        <p:spPr>
          <a:xfrm>
            <a:off x="5313363" y="1947581"/>
            <a:ext cx="4624387" cy="449544"/>
          </a:xfrm>
        </p:spPr>
        <p:txBody>
          <a:bodyPr/>
          <a:lstStyle/>
          <a:p>
            <a:endParaRPr lang="en-GB"/>
          </a:p>
        </p:txBody>
      </p:sp>
      <p:pic>
        <p:nvPicPr>
          <p:cNvPr id="8" name="Content Placeholder 7" descr="A group of people standing in front of a crowd&#10;&#10;Description automatically generated">
            <a:extLst>
              <a:ext uri="{FF2B5EF4-FFF2-40B4-BE49-F238E27FC236}">
                <a16:creationId xmlns:a16="http://schemas.microsoft.com/office/drawing/2014/main" id="{22AAF30A-D11A-4DEA-AD4C-892488F4B132}"/>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521733" y="3158841"/>
            <a:ext cx="4456244" cy="3342183"/>
          </a:xfrm>
        </p:spPr>
      </p:pic>
      <p:pic>
        <p:nvPicPr>
          <p:cNvPr id="10" name="Content Placeholder 9" descr="A group of people standing in front of a crowd&#10;&#10;Description automatically generated">
            <a:extLst>
              <a:ext uri="{FF2B5EF4-FFF2-40B4-BE49-F238E27FC236}">
                <a16:creationId xmlns:a16="http://schemas.microsoft.com/office/drawing/2014/main" id="{6099B7BD-1618-4BC3-9BFA-D17929CE14E9}"/>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5482061" y="3161903"/>
            <a:ext cx="4452743" cy="3339558"/>
          </a:xfrm>
        </p:spPr>
      </p:pic>
      <p:sp>
        <p:nvSpPr>
          <p:cNvPr id="6" name="Title 5">
            <a:extLst>
              <a:ext uri="{FF2B5EF4-FFF2-40B4-BE49-F238E27FC236}">
                <a16:creationId xmlns:a16="http://schemas.microsoft.com/office/drawing/2014/main" id="{DA6D1C4E-0FF3-46D2-B1A5-1EE4F455BDF6}"/>
              </a:ext>
            </a:extLst>
          </p:cNvPr>
          <p:cNvSpPr>
            <a:spLocks noGrp="1"/>
          </p:cNvSpPr>
          <p:nvPr>
            <p:ph type="title"/>
          </p:nvPr>
        </p:nvSpPr>
        <p:spPr>
          <a:xfrm>
            <a:off x="522288" y="524013"/>
            <a:ext cx="9415462" cy="818875"/>
          </a:xfrm>
        </p:spPr>
        <p:txBody>
          <a:bodyPr/>
          <a:lstStyle/>
          <a:p>
            <a:endParaRPr lang="en-GB"/>
          </a:p>
        </p:txBody>
      </p:sp>
    </p:spTree>
    <p:extLst>
      <p:ext uri="{BB962C8B-B14F-4D97-AF65-F5344CB8AC3E}">
        <p14:creationId xmlns:p14="http://schemas.microsoft.com/office/powerpoint/2010/main" val="244427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BA15-9DFA-4ED7-B8BC-5265538F93F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F9A838D-1274-444A-AE8C-E0CEF113B8AC}"/>
              </a:ext>
            </a:extLst>
          </p:cNvPr>
          <p:cNvPicPr>
            <a:picLocks noGrp="1" noChangeAspect="1"/>
          </p:cNvPicPr>
          <p:nvPr>
            <p:ph sz="quarter" idx="1"/>
          </p:nvPr>
        </p:nvPicPr>
        <p:blipFill>
          <a:blip r:embed="rId2"/>
          <a:stretch>
            <a:fillRect/>
          </a:stretch>
        </p:blipFill>
        <p:spPr>
          <a:xfrm>
            <a:off x="763447" y="1923979"/>
            <a:ext cx="4463212" cy="3340688"/>
          </a:xfrm>
          <a:prstGeom prst="rect">
            <a:avLst/>
          </a:prstGeom>
        </p:spPr>
      </p:pic>
      <p:pic>
        <p:nvPicPr>
          <p:cNvPr id="7" name="Picture 6" descr="A group of people posing for a picture&#10;&#10;Description automatically generated">
            <a:extLst>
              <a:ext uri="{FF2B5EF4-FFF2-40B4-BE49-F238E27FC236}">
                <a16:creationId xmlns:a16="http://schemas.microsoft.com/office/drawing/2014/main" id="{E4775BA1-1694-4383-9DF5-B40F441781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9145" y="1434850"/>
            <a:ext cx="3239207" cy="4318943"/>
          </a:xfrm>
          <a:prstGeom prst="rect">
            <a:avLst/>
          </a:prstGeom>
        </p:spPr>
      </p:pic>
    </p:spTree>
    <p:extLst>
      <p:ext uri="{BB962C8B-B14F-4D97-AF65-F5344CB8AC3E}">
        <p14:creationId xmlns:p14="http://schemas.microsoft.com/office/powerpoint/2010/main" val="103920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E8FD5A-680A-471F-BB39-CB090A307A06}"/>
              </a:ext>
            </a:extLst>
          </p:cNvPr>
          <p:cNvSpPr>
            <a:spLocks noGrp="1"/>
          </p:cNvSpPr>
          <p:nvPr>
            <p:ph type="body" idx="1"/>
          </p:nvPr>
        </p:nvSpPr>
        <p:spPr>
          <a:xfrm>
            <a:off x="522288" y="1947581"/>
            <a:ext cx="4622800" cy="449544"/>
          </a:xfrm>
        </p:spPr>
        <p:txBody>
          <a:bodyPr/>
          <a:lstStyle/>
          <a:p>
            <a:r>
              <a:rPr lang="en-GB" dirty="0"/>
              <a:t>Learning IT skills </a:t>
            </a:r>
          </a:p>
        </p:txBody>
      </p:sp>
      <p:sp>
        <p:nvSpPr>
          <p:cNvPr id="3" name="Text Placeholder 2">
            <a:extLst>
              <a:ext uri="{FF2B5EF4-FFF2-40B4-BE49-F238E27FC236}">
                <a16:creationId xmlns:a16="http://schemas.microsoft.com/office/drawing/2014/main" id="{828AAE3B-9D7B-48B0-913D-CE98DFF5703B}"/>
              </a:ext>
            </a:extLst>
          </p:cNvPr>
          <p:cNvSpPr>
            <a:spLocks noGrp="1"/>
          </p:cNvSpPr>
          <p:nvPr>
            <p:ph type="body" sz="half" idx="3"/>
          </p:nvPr>
        </p:nvSpPr>
        <p:spPr>
          <a:xfrm>
            <a:off x="6047406" y="2223407"/>
            <a:ext cx="5098601" cy="419535"/>
          </a:xfrm>
        </p:spPr>
        <p:txBody>
          <a:bodyPr/>
          <a:lstStyle/>
          <a:p>
            <a:r>
              <a:rPr lang="en-GB" sz="2205" dirty="0"/>
              <a:t>Turing Trust computers</a:t>
            </a:r>
          </a:p>
        </p:txBody>
      </p:sp>
      <p:pic>
        <p:nvPicPr>
          <p:cNvPr id="8" name="Content Placeholder 7" descr="A group of people looking at a computer&#10;&#10;Description automatically generated">
            <a:extLst>
              <a:ext uri="{FF2B5EF4-FFF2-40B4-BE49-F238E27FC236}">
                <a16:creationId xmlns:a16="http://schemas.microsoft.com/office/drawing/2014/main" id="{77F30F37-C677-43F0-BF2E-00193CDE1C6B}"/>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521733" y="3158841"/>
            <a:ext cx="4456244" cy="3342183"/>
          </a:xfrm>
        </p:spPr>
      </p:pic>
      <p:pic>
        <p:nvPicPr>
          <p:cNvPr id="10" name="Content Placeholder 9" descr="A group of people standing in front of a store&#10;&#10;Description automatically generated">
            <a:extLst>
              <a:ext uri="{FF2B5EF4-FFF2-40B4-BE49-F238E27FC236}">
                <a16:creationId xmlns:a16="http://schemas.microsoft.com/office/drawing/2014/main" id="{E1D4A2BB-1D2D-4B55-968A-525088A32F89}"/>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6128575" y="2725205"/>
            <a:ext cx="3159715" cy="4212953"/>
          </a:xfrm>
        </p:spPr>
      </p:pic>
      <p:sp>
        <p:nvSpPr>
          <p:cNvPr id="6" name="Title 5">
            <a:extLst>
              <a:ext uri="{FF2B5EF4-FFF2-40B4-BE49-F238E27FC236}">
                <a16:creationId xmlns:a16="http://schemas.microsoft.com/office/drawing/2014/main" id="{B78AA2C5-C5E9-4419-80E9-023C33F7749E}"/>
              </a:ext>
            </a:extLst>
          </p:cNvPr>
          <p:cNvSpPr>
            <a:spLocks noGrp="1"/>
          </p:cNvSpPr>
          <p:nvPr>
            <p:ph type="title"/>
          </p:nvPr>
        </p:nvSpPr>
        <p:spPr>
          <a:xfrm>
            <a:off x="522288" y="524013"/>
            <a:ext cx="9415462" cy="818875"/>
          </a:xfrm>
        </p:spPr>
        <p:txBody>
          <a:bodyPr/>
          <a:lstStyle/>
          <a:p>
            <a:endParaRPr lang="en-GB"/>
          </a:p>
        </p:txBody>
      </p:sp>
    </p:spTree>
    <p:extLst>
      <p:ext uri="{BB962C8B-B14F-4D97-AF65-F5344CB8AC3E}">
        <p14:creationId xmlns:p14="http://schemas.microsoft.com/office/powerpoint/2010/main" val="407350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29EC74-4C9A-430B-8F3F-EDB49BA2BCB8}"/>
              </a:ext>
            </a:extLst>
          </p:cNvPr>
          <p:cNvSpPr>
            <a:spLocks noGrp="1"/>
          </p:cNvSpPr>
          <p:nvPr>
            <p:ph type="body" idx="1"/>
          </p:nvPr>
        </p:nvSpPr>
        <p:spPr>
          <a:xfrm>
            <a:off x="522288" y="1947581"/>
            <a:ext cx="4622800" cy="449544"/>
          </a:xfrm>
        </p:spPr>
        <p:txBody>
          <a:bodyPr/>
          <a:lstStyle/>
          <a:p>
            <a:endParaRPr lang="en-GB"/>
          </a:p>
        </p:txBody>
      </p:sp>
      <p:sp>
        <p:nvSpPr>
          <p:cNvPr id="3" name="Text Placeholder 2">
            <a:extLst>
              <a:ext uri="{FF2B5EF4-FFF2-40B4-BE49-F238E27FC236}">
                <a16:creationId xmlns:a16="http://schemas.microsoft.com/office/drawing/2014/main" id="{FDFA5AC5-F9DA-4F51-B39C-428DF09F0BAF}"/>
              </a:ext>
            </a:extLst>
          </p:cNvPr>
          <p:cNvSpPr>
            <a:spLocks noGrp="1"/>
          </p:cNvSpPr>
          <p:nvPr>
            <p:ph type="body" sz="half" idx="3"/>
          </p:nvPr>
        </p:nvSpPr>
        <p:spPr>
          <a:xfrm>
            <a:off x="5313363" y="1947581"/>
            <a:ext cx="4624387" cy="449544"/>
          </a:xfrm>
        </p:spPr>
        <p:txBody>
          <a:bodyPr/>
          <a:lstStyle/>
          <a:p>
            <a:endParaRPr lang="en-GB"/>
          </a:p>
        </p:txBody>
      </p:sp>
      <p:pic>
        <p:nvPicPr>
          <p:cNvPr id="8" name="Content Placeholder 7" descr="A group of people sitting at a table using a computer&#10;&#10;Description automatically generated">
            <a:extLst>
              <a:ext uri="{FF2B5EF4-FFF2-40B4-BE49-F238E27FC236}">
                <a16:creationId xmlns:a16="http://schemas.microsoft.com/office/drawing/2014/main" id="{55DD7EA6-249F-45CF-8809-FF46AC8DAD47}"/>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1171310" y="2725206"/>
            <a:ext cx="3157088" cy="4209452"/>
          </a:xfrm>
        </p:spPr>
      </p:pic>
      <p:pic>
        <p:nvPicPr>
          <p:cNvPr id="10" name="Content Placeholder 9" descr="A group of people sitting at a table using a computer&#10;&#10;Description automatically generated">
            <a:extLst>
              <a:ext uri="{FF2B5EF4-FFF2-40B4-BE49-F238E27FC236}">
                <a16:creationId xmlns:a16="http://schemas.microsoft.com/office/drawing/2014/main" id="{A608E3BE-F62D-44F4-81C7-7E3DBF4870C4}"/>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5482061" y="3161903"/>
            <a:ext cx="4452743" cy="3339558"/>
          </a:xfrm>
        </p:spPr>
      </p:pic>
      <p:sp>
        <p:nvSpPr>
          <p:cNvPr id="6" name="Title 5">
            <a:extLst>
              <a:ext uri="{FF2B5EF4-FFF2-40B4-BE49-F238E27FC236}">
                <a16:creationId xmlns:a16="http://schemas.microsoft.com/office/drawing/2014/main" id="{58F8DA7E-8D47-4224-8E22-9E0AE222002D}"/>
              </a:ext>
            </a:extLst>
          </p:cNvPr>
          <p:cNvSpPr>
            <a:spLocks noGrp="1"/>
          </p:cNvSpPr>
          <p:nvPr>
            <p:ph type="title"/>
          </p:nvPr>
        </p:nvSpPr>
        <p:spPr>
          <a:xfrm>
            <a:off x="522288" y="524013"/>
            <a:ext cx="9415462" cy="818875"/>
          </a:xfrm>
        </p:spPr>
        <p:txBody>
          <a:bodyPr/>
          <a:lstStyle/>
          <a:p>
            <a:endParaRPr lang="en-GB"/>
          </a:p>
        </p:txBody>
      </p:sp>
    </p:spTree>
    <p:extLst>
      <p:ext uri="{BB962C8B-B14F-4D97-AF65-F5344CB8AC3E}">
        <p14:creationId xmlns:p14="http://schemas.microsoft.com/office/powerpoint/2010/main" val="16056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CD103C-B5B0-472D-9624-7C0F6FF4E345}"/>
              </a:ext>
            </a:extLst>
          </p:cNvPr>
          <p:cNvSpPr>
            <a:spLocks noGrp="1"/>
          </p:cNvSpPr>
          <p:nvPr>
            <p:ph type="body" idx="1"/>
          </p:nvPr>
        </p:nvSpPr>
        <p:spPr>
          <a:xfrm>
            <a:off x="522288" y="1578250"/>
            <a:ext cx="4622800" cy="818875"/>
          </a:xfrm>
        </p:spPr>
        <p:txBody>
          <a:bodyPr/>
          <a:lstStyle/>
          <a:p>
            <a:r>
              <a:rPr lang="en-GB" dirty="0"/>
              <a:t>Time to be a child out of lessons</a:t>
            </a:r>
          </a:p>
        </p:txBody>
      </p:sp>
      <p:sp>
        <p:nvSpPr>
          <p:cNvPr id="3" name="Text Placeholder 2">
            <a:extLst>
              <a:ext uri="{FF2B5EF4-FFF2-40B4-BE49-F238E27FC236}">
                <a16:creationId xmlns:a16="http://schemas.microsoft.com/office/drawing/2014/main" id="{70B1EBEA-C270-4CEA-A278-563011C74FA5}"/>
              </a:ext>
            </a:extLst>
          </p:cNvPr>
          <p:cNvSpPr>
            <a:spLocks noGrp="1"/>
          </p:cNvSpPr>
          <p:nvPr>
            <p:ph type="body" sz="half" idx="3"/>
          </p:nvPr>
        </p:nvSpPr>
        <p:spPr>
          <a:xfrm>
            <a:off x="5313363" y="1947581"/>
            <a:ext cx="4624387" cy="449544"/>
          </a:xfrm>
        </p:spPr>
        <p:txBody>
          <a:bodyPr/>
          <a:lstStyle/>
          <a:p>
            <a:r>
              <a:rPr lang="en-GB" dirty="0"/>
              <a:t>Washing clothes</a:t>
            </a:r>
          </a:p>
        </p:txBody>
      </p:sp>
      <p:pic>
        <p:nvPicPr>
          <p:cNvPr id="8" name="Content Placeholder 7" descr="A group of people sitting at a beach&#10;&#10;Description automatically generated">
            <a:extLst>
              <a:ext uri="{FF2B5EF4-FFF2-40B4-BE49-F238E27FC236}">
                <a16:creationId xmlns:a16="http://schemas.microsoft.com/office/drawing/2014/main" id="{026142F5-3264-41CB-8F7B-F1AC45FF2655}"/>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1171310" y="2725206"/>
            <a:ext cx="3157088" cy="4209452"/>
          </a:xfrm>
        </p:spPr>
      </p:pic>
      <p:pic>
        <p:nvPicPr>
          <p:cNvPr id="10" name="Content Placeholder 9" descr="A group of people standing on top of a dirt field&#10;&#10;Description automatically generated">
            <a:extLst>
              <a:ext uri="{FF2B5EF4-FFF2-40B4-BE49-F238E27FC236}">
                <a16:creationId xmlns:a16="http://schemas.microsoft.com/office/drawing/2014/main" id="{AEDEDA81-850C-42FD-9DB3-B65C4B8D220E}"/>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6128575" y="2725205"/>
            <a:ext cx="3159715" cy="4212953"/>
          </a:xfrm>
        </p:spPr>
      </p:pic>
      <p:sp>
        <p:nvSpPr>
          <p:cNvPr id="6" name="Title 5">
            <a:extLst>
              <a:ext uri="{FF2B5EF4-FFF2-40B4-BE49-F238E27FC236}">
                <a16:creationId xmlns:a16="http://schemas.microsoft.com/office/drawing/2014/main" id="{C97BAB9E-6BCF-4A1C-A7F9-0AB8C3DC29BA}"/>
              </a:ext>
            </a:extLst>
          </p:cNvPr>
          <p:cNvSpPr>
            <a:spLocks noGrp="1"/>
          </p:cNvSpPr>
          <p:nvPr>
            <p:ph type="title"/>
          </p:nvPr>
        </p:nvSpPr>
        <p:spPr>
          <a:xfrm>
            <a:off x="522288" y="524013"/>
            <a:ext cx="9415462" cy="818875"/>
          </a:xfrm>
        </p:spPr>
        <p:txBody>
          <a:bodyPr/>
          <a:lstStyle/>
          <a:p>
            <a:endParaRPr lang="en-GB"/>
          </a:p>
        </p:txBody>
      </p:sp>
    </p:spTree>
    <p:extLst>
      <p:ext uri="{BB962C8B-B14F-4D97-AF65-F5344CB8AC3E}">
        <p14:creationId xmlns:p14="http://schemas.microsoft.com/office/powerpoint/2010/main" val="618198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C9DD2-BB25-450E-A8F3-9FD19FFA1DA0}"/>
              </a:ext>
            </a:extLst>
          </p:cNvPr>
          <p:cNvSpPr>
            <a:spLocks noGrp="1"/>
          </p:cNvSpPr>
          <p:nvPr>
            <p:ph type="body" idx="1"/>
          </p:nvPr>
        </p:nvSpPr>
        <p:spPr>
          <a:xfrm>
            <a:off x="522288" y="1947581"/>
            <a:ext cx="4622800" cy="449544"/>
          </a:xfrm>
        </p:spPr>
        <p:txBody>
          <a:bodyPr/>
          <a:lstStyle/>
          <a:p>
            <a:endParaRPr lang="en-GB"/>
          </a:p>
        </p:txBody>
      </p:sp>
      <p:sp>
        <p:nvSpPr>
          <p:cNvPr id="3" name="Text Placeholder 2">
            <a:extLst>
              <a:ext uri="{FF2B5EF4-FFF2-40B4-BE49-F238E27FC236}">
                <a16:creationId xmlns:a16="http://schemas.microsoft.com/office/drawing/2014/main" id="{EFC164AD-DE82-4678-81AD-8920FCC288F5}"/>
              </a:ext>
            </a:extLst>
          </p:cNvPr>
          <p:cNvSpPr>
            <a:spLocks noGrp="1"/>
          </p:cNvSpPr>
          <p:nvPr>
            <p:ph type="body" sz="half" idx="3"/>
          </p:nvPr>
        </p:nvSpPr>
        <p:spPr>
          <a:xfrm>
            <a:off x="5313363" y="1947581"/>
            <a:ext cx="4624387" cy="449544"/>
          </a:xfrm>
        </p:spPr>
        <p:txBody>
          <a:bodyPr/>
          <a:lstStyle/>
          <a:p>
            <a:endParaRPr lang="en-GB"/>
          </a:p>
        </p:txBody>
      </p:sp>
      <p:pic>
        <p:nvPicPr>
          <p:cNvPr id="8" name="Content Placeholder 7" descr="A group of people posing for the camera&#10;&#10;Description automatically generated">
            <a:extLst>
              <a:ext uri="{FF2B5EF4-FFF2-40B4-BE49-F238E27FC236}">
                <a16:creationId xmlns:a16="http://schemas.microsoft.com/office/drawing/2014/main" id="{753C7588-55E5-40D4-97A6-28D864386185}"/>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2335897" y="2486815"/>
            <a:ext cx="6030646" cy="4522984"/>
          </a:xfrm>
        </p:spPr>
      </p:pic>
      <p:sp>
        <p:nvSpPr>
          <p:cNvPr id="5" name="Content Placeholder 4">
            <a:extLst>
              <a:ext uri="{FF2B5EF4-FFF2-40B4-BE49-F238E27FC236}">
                <a16:creationId xmlns:a16="http://schemas.microsoft.com/office/drawing/2014/main" id="{F1C7CC86-7384-4D4D-9E03-5EAF9FB0444B}"/>
              </a:ext>
            </a:extLst>
          </p:cNvPr>
          <p:cNvSpPr>
            <a:spLocks noGrp="1"/>
          </p:cNvSpPr>
          <p:nvPr>
            <p:ph sz="quarter" idx="4"/>
          </p:nvPr>
        </p:nvSpPr>
        <p:spPr>
          <a:xfrm>
            <a:off x="5313363" y="2397125"/>
            <a:ext cx="4624387" cy="449544"/>
          </a:xfrm>
        </p:spPr>
        <p:txBody>
          <a:bodyPr/>
          <a:lstStyle/>
          <a:p>
            <a:endParaRPr lang="en-GB" dirty="0"/>
          </a:p>
        </p:txBody>
      </p:sp>
      <p:sp>
        <p:nvSpPr>
          <p:cNvPr id="6" name="Title 5">
            <a:extLst>
              <a:ext uri="{FF2B5EF4-FFF2-40B4-BE49-F238E27FC236}">
                <a16:creationId xmlns:a16="http://schemas.microsoft.com/office/drawing/2014/main" id="{6F8B1366-C583-4E0D-B365-A0B01439D6D7}"/>
              </a:ext>
            </a:extLst>
          </p:cNvPr>
          <p:cNvSpPr>
            <a:spLocks noGrp="1"/>
          </p:cNvSpPr>
          <p:nvPr>
            <p:ph type="title"/>
          </p:nvPr>
        </p:nvSpPr>
        <p:spPr/>
        <p:txBody>
          <a:bodyPr>
            <a:noAutofit/>
          </a:bodyPr>
          <a:lstStyle/>
          <a:p>
            <a:r>
              <a:rPr lang="en-GB" sz="2646" dirty="0">
                <a:solidFill>
                  <a:srgbClr val="FF0000"/>
                </a:solidFill>
              </a:rPr>
              <a:t>The teaching staff </a:t>
            </a:r>
            <a:br>
              <a:rPr lang="en-GB" sz="2646" dirty="0">
                <a:solidFill>
                  <a:srgbClr val="FF0000"/>
                </a:solidFill>
              </a:rPr>
            </a:br>
            <a:r>
              <a:rPr lang="en-GB" sz="2646" dirty="0">
                <a:solidFill>
                  <a:srgbClr val="FF0000"/>
                </a:solidFill>
              </a:rPr>
              <a:t>and finance assistant </a:t>
            </a:r>
          </a:p>
        </p:txBody>
      </p:sp>
    </p:spTree>
    <p:extLst>
      <p:ext uri="{BB962C8B-B14F-4D97-AF65-F5344CB8AC3E}">
        <p14:creationId xmlns:p14="http://schemas.microsoft.com/office/powerpoint/2010/main" val="428450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BE8C8-6AEF-40AE-B2E5-22037E9BF654}"/>
              </a:ext>
            </a:extLst>
          </p:cNvPr>
          <p:cNvSpPr>
            <a:spLocks noGrp="1"/>
          </p:cNvSpPr>
          <p:nvPr>
            <p:ph type="body" idx="1"/>
          </p:nvPr>
        </p:nvSpPr>
        <p:spPr>
          <a:xfrm>
            <a:off x="522288" y="1578250"/>
            <a:ext cx="4622800" cy="818875"/>
          </a:xfrm>
        </p:spPr>
        <p:txBody>
          <a:bodyPr/>
          <a:lstStyle/>
          <a:p>
            <a:r>
              <a:rPr lang="en-GB" dirty="0"/>
              <a:t>Bicycles help support staff get to work</a:t>
            </a:r>
          </a:p>
        </p:txBody>
      </p:sp>
      <p:sp>
        <p:nvSpPr>
          <p:cNvPr id="3" name="Text Placeholder 2">
            <a:extLst>
              <a:ext uri="{FF2B5EF4-FFF2-40B4-BE49-F238E27FC236}">
                <a16:creationId xmlns:a16="http://schemas.microsoft.com/office/drawing/2014/main" id="{F2E271AE-DF8B-4E96-9013-54ABBA388740}"/>
              </a:ext>
            </a:extLst>
          </p:cNvPr>
          <p:cNvSpPr>
            <a:spLocks noGrp="1"/>
          </p:cNvSpPr>
          <p:nvPr>
            <p:ph type="body" sz="half" idx="3"/>
          </p:nvPr>
        </p:nvSpPr>
        <p:spPr>
          <a:xfrm>
            <a:off x="5313363" y="1947581"/>
            <a:ext cx="4624387" cy="449544"/>
          </a:xfrm>
        </p:spPr>
        <p:txBody>
          <a:bodyPr/>
          <a:lstStyle/>
          <a:p>
            <a:r>
              <a:rPr lang="en-GB" dirty="0"/>
              <a:t>Two of the matrons</a:t>
            </a:r>
          </a:p>
        </p:txBody>
      </p:sp>
      <p:pic>
        <p:nvPicPr>
          <p:cNvPr id="8" name="Content Placeholder 7" descr="A group of people standing next to a bicycle&#10;&#10;Description automatically generated">
            <a:extLst>
              <a:ext uri="{FF2B5EF4-FFF2-40B4-BE49-F238E27FC236}">
                <a16:creationId xmlns:a16="http://schemas.microsoft.com/office/drawing/2014/main" id="{7531ED6A-2606-48C6-BA98-6530D3DFA0A5}"/>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521733" y="3158841"/>
            <a:ext cx="4456244" cy="3342183"/>
          </a:xfrm>
        </p:spPr>
      </p:pic>
      <p:pic>
        <p:nvPicPr>
          <p:cNvPr id="10" name="Content Placeholder 9" descr="A group of people around each other&#10;&#10;Description automatically generated">
            <a:extLst>
              <a:ext uri="{FF2B5EF4-FFF2-40B4-BE49-F238E27FC236}">
                <a16:creationId xmlns:a16="http://schemas.microsoft.com/office/drawing/2014/main" id="{277F82A4-78B6-42B4-A4F1-99B8B99A66DE}"/>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rot="5400000">
            <a:off x="5602832" y="3253356"/>
            <a:ext cx="4211203" cy="3158402"/>
          </a:xfrm>
        </p:spPr>
      </p:pic>
      <p:sp>
        <p:nvSpPr>
          <p:cNvPr id="6" name="Title 5">
            <a:extLst>
              <a:ext uri="{FF2B5EF4-FFF2-40B4-BE49-F238E27FC236}">
                <a16:creationId xmlns:a16="http://schemas.microsoft.com/office/drawing/2014/main" id="{4C3BFCD0-022E-4BEC-846C-0125092A25F5}"/>
              </a:ext>
            </a:extLst>
          </p:cNvPr>
          <p:cNvSpPr>
            <a:spLocks noGrp="1"/>
          </p:cNvSpPr>
          <p:nvPr>
            <p:ph type="title"/>
          </p:nvPr>
        </p:nvSpPr>
        <p:spPr>
          <a:xfrm>
            <a:off x="522288" y="524013"/>
            <a:ext cx="9415462" cy="818875"/>
          </a:xfrm>
        </p:spPr>
        <p:txBody>
          <a:bodyPr/>
          <a:lstStyle/>
          <a:p>
            <a:endParaRPr lang="en-GB"/>
          </a:p>
        </p:txBody>
      </p:sp>
    </p:spTree>
    <p:extLst>
      <p:ext uri="{BB962C8B-B14F-4D97-AF65-F5344CB8AC3E}">
        <p14:creationId xmlns:p14="http://schemas.microsoft.com/office/powerpoint/2010/main" val="849622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1B176-6DB1-4EFA-9B37-E1015593FECB}"/>
              </a:ext>
            </a:extLst>
          </p:cNvPr>
          <p:cNvSpPr>
            <a:spLocks noGrp="1"/>
          </p:cNvSpPr>
          <p:nvPr>
            <p:ph type="body" idx="1"/>
          </p:nvPr>
        </p:nvSpPr>
        <p:spPr>
          <a:xfrm>
            <a:off x="522288" y="1578250"/>
            <a:ext cx="4622800" cy="818875"/>
          </a:xfrm>
        </p:spPr>
        <p:txBody>
          <a:bodyPr/>
          <a:lstStyle/>
          <a:p>
            <a:r>
              <a:rPr lang="en-GB" dirty="0"/>
              <a:t>Community leaders meeting about the school </a:t>
            </a:r>
          </a:p>
        </p:txBody>
      </p:sp>
      <p:sp>
        <p:nvSpPr>
          <p:cNvPr id="3" name="Text Placeholder 2">
            <a:extLst>
              <a:ext uri="{FF2B5EF4-FFF2-40B4-BE49-F238E27FC236}">
                <a16:creationId xmlns:a16="http://schemas.microsoft.com/office/drawing/2014/main" id="{497F6334-B08B-4083-912F-D523955FA552}"/>
              </a:ext>
            </a:extLst>
          </p:cNvPr>
          <p:cNvSpPr>
            <a:spLocks noGrp="1"/>
          </p:cNvSpPr>
          <p:nvPr>
            <p:ph type="body" sz="half" idx="3"/>
          </p:nvPr>
        </p:nvSpPr>
        <p:spPr>
          <a:xfrm>
            <a:off x="5313363" y="1947581"/>
            <a:ext cx="4624387" cy="449544"/>
          </a:xfrm>
        </p:spPr>
        <p:txBody>
          <a:bodyPr/>
          <a:lstStyle/>
          <a:p>
            <a:r>
              <a:rPr lang="en-GB" dirty="0"/>
              <a:t>Elder Tito Manga</a:t>
            </a:r>
          </a:p>
        </p:txBody>
      </p:sp>
      <p:pic>
        <p:nvPicPr>
          <p:cNvPr id="8" name="Content Placeholder 7" descr="A group of people posing for a picture&#10;&#10;Description automatically generated">
            <a:extLst>
              <a:ext uri="{FF2B5EF4-FFF2-40B4-BE49-F238E27FC236}">
                <a16:creationId xmlns:a16="http://schemas.microsoft.com/office/drawing/2014/main" id="{6A36865C-49A6-4338-B14B-1A2A54443916}"/>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1171310" y="2725206"/>
            <a:ext cx="3157088" cy="4209452"/>
          </a:xfrm>
        </p:spPr>
      </p:pic>
      <p:pic>
        <p:nvPicPr>
          <p:cNvPr id="10" name="Content Placeholder 9" descr="A person standing on a dirt road&#10;&#10;Description automatically generated">
            <a:extLst>
              <a:ext uri="{FF2B5EF4-FFF2-40B4-BE49-F238E27FC236}">
                <a16:creationId xmlns:a16="http://schemas.microsoft.com/office/drawing/2014/main" id="{1706F342-5620-46FC-9E69-BDF5EB123D30}"/>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6128575" y="2725205"/>
            <a:ext cx="3159715" cy="4212953"/>
          </a:xfrm>
        </p:spPr>
      </p:pic>
      <p:sp>
        <p:nvSpPr>
          <p:cNvPr id="6" name="Title 5">
            <a:extLst>
              <a:ext uri="{FF2B5EF4-FFF2-40B4-BE49-F238E27FC236}">
                <a16:creationId xmlns:a16="http://schemas.microsoft.com/office/drawing/2014/main" id="{C66008FD-D127-48AF-A319-8D75DDAF3B81}"/>
              </a:ext>
            </a:extLst>
          </p:cNvPr>
          <p:cNvSpPr>
            <a:spLocks noGrp="1"/>
          </p:cNvSpPr>
          <p:nvPr>
            <p:ph type="title"/>
          </p:nvPr>
        </p:nvSpPr>
        <p:spPr>
          <a:xfrm>
            <a:off x="522288" y="524013"/>
            <a:ext cx="9415462" cy="818875"/>
          </a:xfrm>
        </p:spPr>
        <p:txBody>
          <a:bodyPr/>
          <a:lstStyle/>
          <a:p>
            <a:endParaRPr lang="en-GB"/>
          </a:p>
        </p:txBody>
      </p:sp>
    </p:spTree>
    <p:extLst>
      <p:ext uri="{BB962C8B-B14F-4D97-AF65-F5344CB8AC3E}">
        <p14:creationId xmlns:p14="http://schemas.microsoft.com/office/powerpoint/2010/main" val="347264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4208-CDE3-4CBA-AC63-4855214ECEB5}"/>
              </a:ext>
            </a:extLst>
          </p:cNvPr>
          <p:cNvSpPr>
            <a:spLocks noGrp="1"/>
          </p:cNvSpPr>
          <p:nvPr>
            <p:ph type="title"/>
          </p:nvPr>
        </p:nvSpPr>
        <p:spPr>
          <a:xfrm>
            <a:off x="395288" y="469968"/>
            <a:ext cx="9410700" cy="572654"/>
          </a:xfrm>
        </p:spPr>
        <p:txBody>
          <a:bodyPr/>
          <a:lstStyle/>
          <a:p>
            <a:r>
              <a:rPr lang="en-GB" sz="3200" dirty="0">
                <a:solidFill>
                  <a:srgbClr val="FF0000"/>
                </a:solidFill>
              </a:rPr>
              <a:t>Working across a whole system</a:t>
            </a:r>
          </a:p>
        </p:txBody>
      </p:sp>
      <p:sp>
        <p:nvSpPr>
          <p:cNvPr id="3" name="Content Placeholder 2">
            <a:extLst>
              <a:ext uri="{FF2B5EF4-FFF2-40B4-BE49-F238E27FC236}">
                <a16:creationId xmlns:a16="http://schemas.microsoft.com/office/drawing/2014/main" id="{096245E6-55B1-42BB-A3EE-B107012030C1}"/>
              </a:ext>
            </a:extLst>
          </p:cNvPr>
          <p:cNvSpPr>
            <a:spLocks noGrp="1"/>
          </p:cNvSpPr>
          <p:nvPr>
            <p:ph idx="1"/>
          </p:nvPr>
        </p:nvSpPr>
        <p:spPr>
          <a:xfrm>
            <a:off x="395288" y="1476376"/>
            <a:ext cx="9410700" cy="4647616"/>
          </a:xfrm>
        </p:spPr>
        <p:txBody>
          <a:bodyPr/>
          <a:lstStyle/>
          <a:p>
            <a:endParaRPr lang="en-GB" dirty="0"/>
          </a:p>
          <a:p>
            <a:r>
              <a:rPr lang="en-GB" dirty="0"/>
              <a:t>Working with state and local government is crucial – community support, security and safety of the school, state protection, collaboration, cultural and political context,  and leveraging resources from other NGOs</a:t>
            </a:r>
          </a:p>
          <a:p>
            <a:r>
              <a:rPr lang="en-GB" dirty="0"/>
              <a:t>Engaging with national government for spreading good practices</a:t>
            </a:r>
          </a:p>
          <a:p>
            <a:r>
              <a:rPr lang="en-GB" dirty="0"/>
              <a:t>Working with higher education is important – open and other learning at university level for teachers and other educators – in discussion</a:t>
            </a:r>
          </a:p>
        </p:txBody>
      </p:sp>
    </p:spTree>
    <p:extLst>
      <p:ext uri="{BB962C8B-B14F-4D97-AF65-F5344CB8AC3E}">
        <p14:creationId xmlns:p14="http://schemas.microsoft.com/office/powerpoint/2010/main" val="252393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5523" y="-164171"/>
            <a:ext cx="7920879" cy="7097517"/>
          </a:xfrm>
        </p:spPr>
        <p:txBody>
          <a:bodyPr/>
          <a:lstStyle/>
          <a:p>
            <a:pPr>
              <a:defRPr/>
            </a:pPr>
            <a:r>
              <a:rPr lang="en-GB" sz="3600" dirty="0">
                <a:solidFill>
                  <a:srgbClr val="FF0000"/>
                </a:solidFill>
              </a:rPr>
              <a:t>South Sudan is NGO-land</a:t>
            </a:r>
            <a:br>
              <a:rPr lang="en-GB" sz="3600" dirty="0">
                <a:solidFill>
                  <a:srgbClr val="FF0000"/>
                </a:solidFill>
              </a:rPr>
            </a:br>
            <a:br>
              <a:rPr lang="en-GB" sz="3600" dirty="0">
                <a:solidFill>
                  <a:srgbClr val="FF0000"/>
                </a:solidFill>
              </a:rPr>
            </a:br>
            <a:r>
              <a:rPr lang="en-GB" sz="2400" dirty="0">
                <a:solidFill>
                  <a:schemeClr val="tx1"/>
                </a:solidFill>
              </a:rPr>
              <a:t>Context of war and internal conflict over 50 years. Fragile peace recently</a:t>
            </a:r>
            <a:br>
              <a:rPr lang="en-GB" sz="2400" dirty="0">
                <a:solidFill>
                  <a:schemeClr val="tx1"/>
                </a:solidFill>
              </a:rPr>
            </a:br>
            <a:br>
              <a:rPr lang="en-GB" sz="2400" dirty="0">
                <a:solidFill>
                  <a:schemeClr val="tx1"/>
                </a:solidFill>
              </a:rPr>
            </a:br>
            <a:r>
              <a:rPr lang="en-GB" sz="2400" dirty="0">
                <a:solidFill>
                  <a:schemeClr val="tx1"/>
                </a:solidFill>
              </a:rPr>
              <a:t>Lack of infrastructure – roads, markets, hospitals, schools.  Many live by subsistence farming. </a:t>
            </a:r>
            <a:br>
              <a:rPr lang="en-GB" sz="2400" dirty="0">
                <a:solidFill>
                  <a:schemeClr val="tx1"/>
                </a:solidFill>
              </a:rPr>
            </a:br>
            <a:br>
              <a:rPr lang="en-GB" sz="2400" dirty="0">
                <a:solidFill>
                  <a:schemeClr val="tx1"/>
                </a:solidFill>
              </a:rPr>
            </a:br>
            <a:r>
              <a:rPr lang="en-GB" sz="2400" dirty="0">
                <a:solidFill>
                  <a:schemeClr val="tx1"/>
                </a:solidFill>
              </a:rPr>
              <a:t>Loss of skills and capacity through displacement and violence. 73% adult illiteracy.  Over 70% of children not in school</a:t>
            </a:r>
            <a:br>
              <a:rPr lang="en-GB" sz="2400" dirty="0">
                <a:solidFill>
                  <a:schemeClr val="tx1"/>
                </a:solidFill>
              </a:rPr>
            </a:br>
            <a:br>
              <a:rPr lang="en-GB" sz="2400" dirty="0">
                <a:solidFill>
                  <a:schemeClr val="tx1"/>
                </a:solidFill>
              </a:rPr>
            </a:br>
            <a:r>
              <a:rPr lang="en-GB" sz="2400" dirty="0">
                <a:solidFill>
                  <a:schemeClr val="tx1"/>
                </a:solidFill>
              </a:rPr>
              <a:t>1 in 4 of the population are refugees or internally displaced  </a:t>
            </a:r>
            <a:br>
              <a:rPr lang="en-GB" sz="2400" dirty="0">
                <a:solidFill>
                  <a:schemeClr val="tx1"/>
                </a:solidFill>
              </a:rPr>
            </a:br>
            <a:br>
              <a:rPr lang="en-GB" sz="2400" dirty="0">
                <a:solidFill>
                  <a:schemeClr val="tx1"/>
                </a:solidFill>
              </a:rPr>
            </a:br>
            <a:r>
              <a:rPr lang="en-GB" sz="2400" dirty="0">
                <a:solidFill>
                  <a:schemeClr val="tx1"/>
                </a:solidFill>
              </a:rPr>
              <a:t>Large role for NGOs - filling the gap left by absent institutions, and also doing work that should be done by government  </a:t>
            </a:r>
            <a:endParaRPr lang="en-GB" sz="2400" dirty="0">
              <a:solidFill>
                <a:srgbClr val="FF0000"/>
              </a:solidFill>
            </a:endParaRPr>
          </a:p>
        </p:txBody>
      </p:sp>
      <p:sp>
        <p:nvSpPr>
          <p:cNvPr id="47106" name="Rectangle 3"/>
          <p:cNvSpPr>
            <a:spLocks noGrp="1" noChangeArrowheads="1"/>
          </p:cNvSpPr>
          <p:nvPr>
            <p:ph type="body" idx="1"/>
          </p:nvPr>
        </p:nvSpPr>
        <p:spPr>
          <a:xfrm flipV="1">
            <a:off x="1475301" y="6461512"/>
            <a:ext cx="7322905" cy="775503"/>
          </a:xfrm>
        </p:spPr>
        <p:txBody>
          <a:bodyPr/>
          <a:lstStyle/>
          <a:p>
            <a:pPr eaLnBrk="1" hangingPunct="1">
              <a:buFontTx/>
              <a:buNone/>
            </a:pPr>
            <a:r>
              <a:rPr lang="en-GB" sz="2334" dirty="0"/>
              <a:t>			</a:t>
            </a:r>
          </a:p>
        </p:txBody>
      </p:sp>
    </p:spTree>
    <p:extLst>
      <p:ext uri="{BB962C8B-B14F-4D97-AF65-F5344CB8AC3E}">
        <p14:creationId xmlns:p14="http://schemas.microsoft.com/office/powerpoint/2010/main" val="351029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CC170-B56B-4C7C-AC4A-BFC6A77002C7}"/>
              </a:ext>
            </a:extLst>
          </p:cNvPr>
          <p:cNvSpPr>
            <a:spLocks noGrp="1"/>
          </p:cNvSpPr>
          <p:nvPr>
            <p:ph type="body" idx="1"/>
          </p:nvPr>
        </p:nvSpPr>
        <p:spPr>
          <a:xfrm>
            <a:off x="3933875" y="2332230"/>
            <a:ext cx="1928000" cy="2116154"/>
          </a:xfrm>
        </p:spPr>
        <p:txBody>
          <a:bodyPr/>
          <a:lstStyle/>
          <a:p>
            <a:r>
              <a:rPr lang="en-GB" sz="2205" b="0" dirty="0"/>
              <a:t>With the Minister and Under-Secretary of Education, Juba</a:t>
            </a:r>
          </a:p>
        </p:txBody>
      </p:sp>
      <p:sp>
        <p:nvSpPr>
          <p:cNvPr id="3" name="Text Placeholder 2">
            <a:extLst>
              <a:ext uri="{FF2B5EF4-FFF2-40B4-BE49-F238E27FC236}">
                <a16:creationId xmlns:a16="http://schemas.microsoft.com/office/drawing/2014/main" id="{1509C57A-FF3C-4EE3-8B27-0CF9371B6AEF}"/>
              </a:ext>
            </a:extLst>
          </p:cNvPr>
          <p:cNvSpPr>
            <a:spLocks noGrp="1"/>
          </p:cNvSpPr>
          <p:nvPr>
            <p:ph type="body" sz="half" idx="3"/>
          </p:nvPr>
        </p:nvSpPr>
        <p:spPr>
          <a:xfrm>
            <a:off x="6047406" y="2525048"/>
            <a:ext cx="5098601" cy="788867"/>
          </a:xfrm>
        </p:spPr>
        <p:txBody>
          <a:bodyPr/>
          <a:lstStyle/>
          <a:p>
            <a:r>
              <a:rPr lang="en-GB" sz="2205" b="0" dirty="0"/>
              <a:t>With the Vice Chancellor, Juba Un</a:t>
            </a:r>
            <a:r>
              <a:rPr lang="en-GB" b="0" dirty="0"/>
              <a:t>iversity</a:t>
            </a:r>
          </a:p>
        </p:txBody>
      </p:sp>
      <p:pic>
        <p:nvPicPr>
          <p:cNvPr id="10" name="Content Placeholder 9" descr="A group of people posing for a picture&#10;&#10;Description automatically generated">
            <a:extLst>
              <a:ext uri="{FF2B5EF4-FFF2-40B4-BE49-F238E27FC236}">
                <a16:creationId xmlns:a16="http://schemas.microsoft.com/office/drawing/2014/main" id="{4CBDFCA3-0222-4229-8811-DCE95DA11831}"/>
              </a:ext>
            </a:extLst>
          </p:cNvPr>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2997771" y="4448384"/>
            <a:ext cx="3356811" cy="2517609"/>
          </a:xfrm>
        </p:spPr>
      </p:pic>
      <p:sp>
        <p:nvSpPr>
          <p:cNvPr id="6" name="Title 5">
            <a:extLst>
              <a:ext uri="{FF2B5EF4-FFF2-40B4-BE49-F238E27FC236}">
                <a16:creationId xmlns:a16="http://schemas.microsoft.com/office/drawing/2014/main" id="{0BF15F2C-D508-4339-92D5-D502C557715D}"/>
              </a:ext>
            </a:extLst>
          </p:cNvPr>
          <p:cNvSpPr>
            <a:spLocks noGrp="1"/>
          </p:cNvSpPr>
          <p:nvPr>
            <p:ph type="title"/>
          </p:nvPr>
        </p:nvSpPr>
        <p:spPr>
          <a:xfrm>
            <a:off x="522288" y="647123"/>
            <a:ext cx="9415462" cy="572654"/>
          </a:xfrm>
        </p:spPr>
        <p:txBody>
          <a:bodyPr/>
          <a:lstStyle/>
          <a:p>
            <a:r>
              <a:rPr lang="en-GB" sz="3200" dirty="0">
                <a:solidFill>
                  <a:srgbClr val="FF0000"/>
                </a:solidFill>
              </a:rPr>
              <a:t>Working with other institutional actors</a:t>
            </a:r>
          </a:p>
        </p:txBody>
      </p:sp>
      <p:pic>
        <p:nvPicPr>
          <p:cNvPr id="13" name="Content Placeholder 12" descr="A group of people posing for the camera&#10;&#10;Description automatically generated">
            <a:extLst>
              <a:ext uri="{FF2B5EF4-FFF2-40B4-BE49-F238E27FC236}">
                <a16:creationId xmlns:a16="http://schemas.microsoft.com/office/drawing/2014/main" id="{4D273BC9-DEF1-4063-9B83-C3D522CE30EF}"/>
              </a:ext>
            </a:extLst>
          </p:cNvPr>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6898322" y="3636615"/>
            <a:ext cx="2380183" cy="3173578"/>
          </a:xfrm>
        </p:spPr>
      </p:pic>
      <p:pic>
        <p:nvPicPr>
          <p:cNvPr id="7" name="Content Placeholder 7">
            <a:extLst>
              <a:ext uri="{FF2B5EF4-FFF2-40B4-BE49-F238E27FC236}">
                <a16:creationId xmlns:a16="http://schemas.microsoft.com/office/drawing/2014/main" id="{4BF80E0E-AA43-4A16-89C4-371B2EF8B3CB}"/>
              </a:ext>
            </a:extLst>
          </p:cNvPr>
          <p:cNvPicPr>
            <a:picLocks noChangeAspect="1"/>
          </p:cNvPicPr>
          <p:nvPr/>
        </p:nvPicPr>
        <p:blipFill>
          <a:blip r:embed="rId4"/>
          <a:stretch>
            <a:fillRect/>
          </a:stretch>
        </p:blipFill>
        <p:spPr bwMode="auto">
          <a:xfrm>
            <a:off x="282226" y="3492599"/>
            <a:ext cx="2443675" cy="2524125"/>
          </a:xfrm>
          <a:prstGeom prst="rect">
            <a:avLst/>
          </a:prstGeom>
          <a:noFill/>
          <a:ln w="9525">
            <a:noFill/>
            <a:miter lim="800000"/>
            <a:headEnd/>
            <a:tailEnd/>
          </a:ln>
        </p:spPr>
      </p:pic>
      <p:sp>
        <p:nvSpPr>
          <p:cNvPr id="4" name="TextBox 3">
            <a:extLst>
              <a:ext uri="{FF2B5EF4-FFF2-40B4-BE49-F238E27FC236}">
                <a16:creationId xmlns:a16="http://schemas.microsoft.com/office/drawing/2014/main" id="{9C0AE42C-BBC8-431C-9F5B-9364F49A9883}"/>
              </a:ext>
            </a:extLst>
          </p:cNvPr>
          <p:cNvSpPr txBox="1"/>
          <p:nvPr/>
        </p:nvSpPr>
        <p:spPr>
          <a:xfrm>
            <a:off x="333475" y="1692399"/>
            <a:ext cx="2232248" cy="1569660"/>
          </a:xfrm>
          <a:prstGeom prst="rect">
            <a:avLst/>
          </a:prstGeom>
          <a:noFill/>
        </p:spPr>
        <p:txBody>
          <a:bodyPr wrap="square" rtlCol="0">
            <a:spAutoFit/>
          </a:bodyPr>
          <a:lstStyle/>
          <a:p>
            <a:r>
              <a:rPr lang="en-GB" sz="2400" dirty="0" err="1">
                <a:solidFill>
                  <a:schemeClr val="tx1"/>
                </a:solidFill>
              </a:rPr>
              <a:t>Gbudue</a:t>
            </a:r>
            <a:r>
              <a:rPr lang="en-GB" sz="2400" dirty="0">
                <a:solidFill>
                  <a:schemeClr val="tx1"/>
                </a:solidFill>
              </a:rPr>
              <a:t> State government minister Hon Pia Philip</a:t>
            </a:r>
          </a:p>
        </p:txBody>
      </p:sp>
    </p:spTree>
    <p:extLst>
      <p:ext uri="{BB962C8B-B14F-4D97-AF65-F5344CB8AC3E}">
        <p14:creationId xmlns:p14="http://schemas.microsoft.com/office/powerpoint/2010/main" val="1020579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79E-E931-4C64-9A79-69990C7BAC43}"/>
              </a:ext>
            </a:extLst>
          </p:cNvPr>
          <p:cNvSpPr>
            <a:spLocks noGrp="1"/>
          </p:cNvSpPr>
          <p:nvPr>
            <p:ph type="title"/>
          </p:nvPr>
        </p:nvSpPr>
        <p:spPr/>
        <p:txBody>
          <a:bodyPr/>
          <a:lstStyle/>
          <a:p>
            <a:r>
              <a:rPr lang="en-GB" dirty="0">
                <a:solidFill>
                  <a:srgbClr val="FF0000"/>
                </a:solidFill>
              </a:rPr>
              <a:t>So……</a:t>
            </a:r>
          </a:p>
        </p:txBody>
      </p:sp>
      <p:sp>
        <p:nvSpPr>
          <p:cNvPr id="3" name="Content Placeholder 2">
            <a:extLst>
              <a:ext uri="{FF2B5EF4-FFF2-40B4-BE49-F238E27FC236}">
                <a16:creationId xmlns:a16="http://schemas.microsoft.com/office/drawing/2014/main" id="{0BF39B8D-21EF-4958-9980-9ECB4457B78D}"/>
              </a:ext>
            </a:extLst>
          </p:cNvPr>
          <p:cNvSpPr>
            <a:spLocks noGrp="1"/>
          </p:cNvSpPr>
          <p:nvPr>
            <p:ph idx="1"/>
          </p:nvPr>
        </p:nvSpPr>
        <p:spPr>
          <a:xfrm>
            <a:off x="395288" y="3417888"/>
            <a:ext cx="9410700" cy="3441132"/>
          </a:xfrm>
        </p:spPr>
        <p:txBody>
          <a:bodyPr/>
          <a:lstStyle/>
          <a:p>
            <a:pPr marL="0" indent="0">
              <a:buNone/>
            </a:pPr>
            <a:r>
              <a:rPr lang="en-GB" dirty="0"/>
              <a:t>Become a Friend of </a:t>
            </a:r>
            <a:r>
              <a:rPr lang="en-GB" dirty="0" err="1"/>
              <a:t>Ibba</a:t>
            </a:r>
            <a:r>
              <a:rPr lang="en-GB" dirty="0"/>
              <a:t> Girls School, South Sudan and help to educate a nation. </a:t>
            </a:r>
          </a:p>
          <a:p>
            <a:pPr marL="0" indent="0">
              <a:buNone/>
            </a:pPr>
            <a:endParaRPr lang="en-GB" dirty="0"/>
          </a:p>
          <a:p>
            <a:pPr marL="0" indent="0">
              <a:buNone/>
            </a:pPr>
            <a:r>
              <a:rPr lang="en-GB" dirty="0">
                <a:hlinkClick r:id="rId2"/>
              </a:rPr>
              <a:t>https://www.friendsofibba.org/</a:t>
            </a:r>
            <a:endParaRPr lang="en-GB" dirty="0"/>
          </a:p>
          <a:p>
            <a:pPr marL="0" indent="0">
              <a:buNone/>
            </a:pPr>
            <a:endParaRPr lang="en-GB" dirty="0"/>
          </a:p>
          <a:p>
            <a:pPr marL="0" indent="0">
              <a:buNone/>
            </a:pPr>
            <a:r>
              <a:rPr lang="en-GB" dirty="0"/>
              <a:t>Sign up for the FIGS newsletter and follow the progress of the school or donate via </a:t>
            </a:r>
            <a:r>
              <a:rPr lang="en-GB"/>
              <a:t>Treasurer or on-line</a:t>
            </a:r>
            <a:r>
              <a:rPr lang="en-GB" dirty="0"/>
              <a:t>.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8D7B1606-75C9-4BB0-B72A-708362E57536}"/>
                  </a:ext>
                </a:extLst>
              </p:cNvPr>
              <p:cNvGraphicFramePr>
                <a:graphicFrameLocks noChangeAspect="1"/>
              </p:cNvGraphicFramePr>
              <p:nvPr>
                <p:extLst>
                  <p:ext uri="{D42A27DB-BD31-4B8C-83A1-F6EECF244321}">
                    <p14:modId xmlns:p14="http://schemas.microsoft.com/office/powerpoint/2010/main" val="2617580379"/>
                  </p:ext>
                </p:extLst>
              </p:nvPr>
            </p:nvGraphicFramePr>
            <p:xfrm>
              <a:off x="-4221032" y="876915"/>
              <a:ext cx="2615010" cy="1890316"/>
            </p:xfrm>
            <a:graphic>
              <a:graphicData uri="http://schemas.microsoft.com/office/powerpoint/2016/slidezoom">
                <pslz:sldZm>
                  <pslz:sldZmObj sldId="714" cId="160565330">
                    <pslz:zmPr id="{73D93DFD-F132-4625-BB02-5B5680C0587A}" returnToParent="0" transitionDur="1000">
                      <p166:blipFill xmlns:p166="http://schemas.microsoft.com/office/powerpoint/2016/6/main">
                        <a:blip r:embed="rId3"/>
                        <a:stretch>
                          <a:fillRect/>
                        </a:stretch>
                      </p166:blipFill>
                      <p166:spPr xmlns:p166="http://schemas.microsoft.com/office/powerpoint/2016/6/main">
                        <a:xfrm>
                          <a:off x="0" y="0"/>
                          <a:ext cx="2615010" cy="1890316"/>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8D7B1606-75C9-4BB0-B72A-708362E57536}"/>
                  </a:ext>
                </a:extLst>
              </p:cNvPr>
              <p:cNvPicPr>
                <a:picLocks noGrp="1" noRot="1" noChangeAspect="1" noMove="1" noResize="1" noEditPoints="1" noAdjustHandles="1" noChangeArrowheads="1" noChangeShapeType="1"/>
              </p:cNvPicPr>
              <p:nvPr/>
            </p:nvPicPr>
            <p:blipFill>
              <a:blip r:embed="rId5"/>
              <a:stretch>
                <a:fillRect/>
              </a:stretch>
            </p:blipFill>
            <p:spPr>
              <a:xfrm>
                <a:off x="-4221032" y="876915"/>
                <a:ext cx="2615010" cy="1890316"/>
              </a:xfrm>
              <a:prstGeom prst="rect">
                <a:avLst/>
              </a:prstGeom>
              <a:ln w="3175">
                <a:solidFill>
                  <a:prstClr val="ltGray"/>
                </a:solidFill>
              </a:ln>
            </p:spPr>
          </p:pic>
        </mc:Fallback>
      </mc:AlternateContent>
    </p:spTree>
    <p:extLst>
      <p:ext uri="{BB962C8B-B14F-4D97-AF65-F5344CB8AC3E}">
        <p14:creationId xmlns:p14="http://schemas.microsoft.com/office/powerpoint/2010/main" val="1176238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16546" y="1947383"/>
            <a:ext cx="6481660" cy="3679017"/>
          </a:xfrm>
        </p:spPr>
        <p:txBody>
          <a:bodyPr/>
          <a:lstStyle/>
          <a:p>
            <a:pPr>
              <a:defRPr/>
            </a:pPr>
            <a:r>
              <a:rPr lang="en-GB" sz="2490" dirty="0">
                <a:solidFill>
                  <a:schemeClr val="tx1"/>
                </a:solidFill>
              </a:rPr>
              <a:t>Further information:   </a:t>
            </a:r>
            <a:br>
              <a:rPr lang="en-GB" sz="2490" dirty="0">
                <a:solidFill>
                  <a:schemeClr val="tx1"/>
                </a:solidFill>
              </a:rPr>
            </a:br>
            <a:br>
              <a:rPr lang="en-GB" sz="2490" dirty="0">
                <a:solidFill>
                  <a:schemeClr val="tx1"/>
                </a:solidFill>
              </a:rPr>
            </a:br>
            <a:br>
              <a:rPr lang="en-GB" sz="2490" dirty="0">
                <a:solidFill>
                  <a:schemeClr val="tx1"/>
                </a:solidFill>
              </a:rPr>
            </a:br>
            <a:br>
              <a:rPr lang="en-GB" sz="2490" dirty="0">
                <a:solidFill>
                  <a:schemeClr val="tx1"/>
                </a:solidFill>
              </a:rPr>
            </a:br>
            <a:br>
              <a:rPr lang="en-GB" sz="2490" dirty="0">
                <a:solidFill>
                  <a:schemeClr val="tx1"/>
                </a:solidFill>
              </a:rPr>
            </a:br>
            <a:r>
              <a:rPr lang="en-GB" sz="2400" dirty="0">
                <a:solidFill>
                  <a:schemeClr val="tx1"/>
                </a:solidFill>
              </a:rPr>
              <a:t>Jean Hartley </a:t>
            </a:r>
            <a:r>
              <a:rPr lang="en-GB" sz="2400" dirty="0">
                <a:solidFill>
                  <a:schemeClr val="tx1"/>
                </a:solidFill>
                <a:hlinkClick r:id="rId3"/>
              </a:rPr>
              <a:t>jean.Hartley@open.ac.uk</a:t>
            </a:r>
            <a:r>
              <a:rPr lang="en-GB" sz="2400" dirty="0">
                <a:solidFill>
                  <a:schemeClr val="tx1"/>
                </a:solidFill>
              </a:rPr>
              <a:t> </a:t>
            </a:r>
            <a:br>
              <a:rPr lang="en-GB" sz="2400" dirty="0">
                <a:solidFill>
                  <a:schemeClr val="tx1"/>
                </a:solidFill>
              </a:rPr>
            </a:br>
            <a:br>
              <a:rPr lang="en-GB" sz="2400" dirty="0">
                <a:solidFill>
                  <a:schemeClr val="tx1"/>
                </a:solidFill>
              </a:rPr>
            </a:br>
            <a:r>
              <a:rPr lang="en-GB" sz="2400" dirty="0">
                <a:solidFill>
                  <a:schemeClr val="tx1"/>
                </a:solidFill>
              </a:rPr>
              <a:t>Martina Yanga </a:t>
            </a:r>
            <a:r>
              <a:rPr lang="en-GB" sz="2400" dirty="0">
                <a:solidFill>
                  <a:schemeClr val="tx1"/>
                </a:solidFill>
                <a:hlinkClick r:id="rId4"/>
              </a:rPr>
              <a:t>ml49yanga@hotmail.com</a:t>
            </a:r>
            <a:r>
              <a:rPr lang="en-GB" sz="2400" dirty="0">
                <a:solidFill>
                  <a:schemeClr val="tx1"/>
                </a:solidFill>
              </a:rPr>
              <a:t> </a:t>
            </a:r>
            <a:br>
              <a:rPr lang="en-GB" sz="2000" dirty="0">
                <a:solidFill>
                  <a:schemeClr val="tx1"/>
                </a:solidFill>
              </a:rPr>
            </a:br>
            <a:br>
              <a:rPr lang="en-GB" sz="1868" dirty="0">
                <a:solidFill>
                  <a:schemeClr val="tx1"/>
                </a:solidFill>
              </a:rPr>
            </a:br>
            <a:r>
              <a:rPr lang="en-GB" sz="1868" u="sng" dirty="0">
                <a:solidFill>
                  <a:schemeClr val="accent1">
                    <a:lumMod val="50000"/>
                  </a:schemeClr>
                </a:solidFill>
              </a:rPr>
              <a:t>  </a:t>
            </a:r>
          </a:p>
        </p:txBody>
      </p:sp>
      <p:sp>
        <p:nvSpPr>
          <p:cNvPr id="47106" name="Rectangle 3"/>
          <p:cNvSpPr>
            <a:spLocks noGrp="1" noChangeArrowheads="1"/>
          </p:cNvSpPr>
          <p:nvPr>
            <p:ph type="body" idx="1"/>
          </p:nvPr>
        </p:nvSpPr>
        <p:spPr>
          <a:xfrm>
            <a:off x="1475301" y="6022099"/>
            <a:ext cx="7322905" cy="439413"/>
          </a:xfrm>
        </p:spPr>
        <p:txBody>
          <a:bodyPr/>
          <a:lstStyle/>
          <a:p>
            <a:pPr eaLnBrk="1" hangingPunct="1">
              <a:buFontTx/>
              <a:buNone/>
            </a:pPr>
            <a:r>
              <a:rPr lang="en-GB" sz="2334" dirty="0"/>
              <a:t>			</a:t>
            </a:r>
          </a:p>
        </p:txBody>
      </p:sp>
    </p:spTree>
    <p:extLst>
      <p:ext uri="{BB962C8B-B14F-4D97-AF65-F5344CB8AC3E}">
        <p14:creationId xmlns:p14="http://schemas.microsoft.com/office/powerpoint/2010/main" val="335703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E66A-1356-495A-A34A-678ED33EC897}"/>
              </a:ext>
            </a:extLst>
          </p:cNvPr>
          <p:cNvSpPr>
            <a:spLocks noGrp="1"/>
          </p:cNvSpPr>
          <p:nvPr>
            <p:ph type="title"/>
          </p:nvPr>
        </p:nvSpPr>
        <p:spPr>
          <a:xfrm>
            <a:off x="395288" y="310855"/>
            <a:ext cx="9410700" cy="818875"/>
          </a:xfrm>
        </p:spPr>
        <p:txBody>
          <a:bodyPr/>
          <a:lstStyle/>
          <a:p>
            <a:r>
              <a:rPr lang="en-GB" sz="2400" dirty="0">
                <a:solidFill>
                  <a:srgbClr val="FF0000"/>
                </a:solidFill>
              </a:rPr>
              <a:t>Humanitarian and development needs in South Sudan:</a:t>
            </a:r>
            <a:br>
              <a:rPr lang="en-GB" sz="2400" dirty="0">
                <a:solidFill>
                  <a:srgbClr val="FF0000"/>
                </a:solidFill>
              </a:rPr>
            </a:br>
            <a:r>
              <a:rPr lang="en-GB" sz="2400" dirty="0">
                <a:solidFill>
                  <a:srgbClr val="FF0000"/>
                </a:solidFill>
              </a:rPr>
              <a:t>Overview</a:t>
            </a:r>
          </a:p>
        </p:txBody>
      </p:sp>
      <p:sp>
        <p:nvSpPr>
          <p:cNvPr id="3" name="Content Placeholder 2">
            <a:extLst>
              <a:ext uri="{FF2B5EF4-FFF2-40B4-BE49-F238E27FC236}">
                <a16:creationId xmlns:a16="http://schemas.microsoft.com/office/drawing/2014/main" id="{1196FC1E-D57B-43EF-A7BC-2A58D93F10F2}"/>
              </a:ext>
            </a:extLst>
          </p:cNvPr>
          <p:cNvSpPr>
            <a:spLocks noGrp="1"/>
          </p:cNvSpPr>
          <p:nvPr>
            <p:ph idx="1"/>
          </p:nvPr>
        </p:nvSpPr>
        <p:spPr>
          <a:xfrm>
            <a:off x="395288" y="1548384"/>
            <a:ext cx="9410700" cy="3010245"/>
          </a:xfrm>
        </p:spPr>
        <p:txBody>
          <a:bodyPr/>
          <a:lstStyle/>
          <a:p>
            <a:r>
              <a:rPr lang="en-GB" dirty="0"/>
              <a:t>Total estimated population 11-13 million</a:t>
            </a:r>
          </a:p>
          <a:p>
            <a:r>
              <a:rPr lang="en-GB" dirty="0"/>
              <a:t>People in need – 7.5M (over 50%)</a:t>
            </a:r>
          </a:p>
          <a:p>
            <a:r>
              <a:rPr lang="en-GB" dirty="0"/>
              <a:t>6.4M people are acutely food insecure</a:t>
            </a:r>
          </a:p>
          <a:p>
            <a:r>
              <a:rPr lang="en-GB" dirty="0"/>
              <a:t>Annual budget 1.6Bn USD – of which only 6% allocated to education and health combined</a:t>
            </a:r>
          </a:p>
          <a:p>
            <a:r>
              <a:rPr lang="en-GB" dirty="0"/>
              <a:t>NGOs contribute to basic service provision</a:t>
            </a:r>
          </a:p>
        </p:txBody>
      </p:sp>
    </p:spTree>
    <p:extLst>
      <p:ext uri="{BB962C8B-B14F-4D97-AF65-F5344CB8AC3E}">
        <p14:creationId xmlns:p14="http://schemas.microsoft.com/office/powerpoint/2010/main" val="400171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1507" y="15852"/>
            <a:ext cx="8176699" cy="7097517"/>
          </a:xfrm>
        </p:spPr>
        <p:txBody>
          <a:bodyPr/>
          <a:lstStyle/>
          <a:p>
            <a:pPr>
              <a:defRPr/>
            </a:pPr>
            <a:r>
              <a:rPr lang="en-GB" sz="2400" dirty="0">
                <a:solidFill>
                  <a:schemeClr val="tx1"/>
                </a:solidFill>
              </a:rPr>
              <a:t>NGOs mainly working in humanitarian relief – less in development though changing </a:t>
            </a:r>
            <a:br>
              <a:rPr lang="en-GB" sz="2400" dirty="0">
                <a:solidFill>
                  <a:schemeClr val="tx1"/>
                </a:solidFill>
              </a:rPr>
            </a:br>
            <a:br>
              <a:rPr lang="en-GB" sz="2400" dirty="0">
                <a:solidFill>
                  <a:schemeClr val="tx1"/>
                </a:solidFill>
              </a:rPr>
            </a:br>
            <a:r>
              <a:rPr lang="en-GB" sz="2400" dirty="0">
                <a:solidFill>
                  <a:schemeClr val="tx1"/>
                </a:solidFill>
              </a:rPr>
              <a:t>Tough environment for NGOs – have to pay to work in South Sudan if they employ staff. </a:t>
            </a:r>
            <a:br>
              <a:rPr lang="en-GB" sz="2400" dirty="0">
                <a:solidFill>
                  <a:schemeClr val="tx1"/>
                </a:solidFill>
              </a:rPr>
            </a:br>
            <a:r>
              <a:rPr lang="en-GB" sz="2400" dirty="0">
                <a:solidFill>
                  <a:schemeClr val="tx1"/>
                </a:solidFill>
              </a:rPr>
              <a:t>Government concerned about NGO movements – are they supporting the opposition?  Lot of paperwork to complete. Hard to move goods and people around. </a:t>
            </a:r>
            <a:br>
              <a:rPr lang="en-GB" sz="2400" dirty="0">
                <a:solidFill>
                  <a:schemeClr val="tx1"/>
                </a:solidFill>
              </a:rPr>
            </a:br>
            <a:r>
              <a:rPr lang="en-GB" sz="2400" dirty="0">
                <a:solidFill>
                  <a:schemeClr val="tx1"/>
                </a:solidFill>
              </a:rPr>
              <a:t>No decent road infrastructure – so lots of movement of people and goods by planes  - expensive and surprising for such a poor country.  </a:t>
            </a:r>
            <a:br>
              <a:rPr lang="en-GB" sz="2400" dirty="0">
                <a:solidFill>
                  <a:schemeClr val="tx1"/>
                </a:solidFill>
              </a:rPr>
            </a:br>
            <a:r>
              <a:rPr lang="en-GB" sz="2400" dirty="0">
                <a:solidFill>
                  <a:schemeClr val="tx1"/>
                </a:solidFill>
              </a:rPr>
              <a:t>Lack of manufacturing, retail and local skills means goods and services from Uganda and Kenya – expensive </a:t>
            </a:r>
            <a:br>
              <a:rPr lang="en-GB" sz="2400" dirty="0">
                <a:solidFill>
                  <a:schemeClr val="tx1"/>
                </a:solidFill>
              </a:rPr>
            </a:br>
            <a:r>
              <a:rPr lang="en-GB" sz="2400" dirty="0">
                <a:solidFill>
                  <a:schemeClr val="tx1"/>
                </a:solidFill>
              </a:rPr>
              <a:t>Hard to raise donations – costs so high and continuing uncertainty about conflict. </a:t>
            </a:r>
            <a:br>
              <a:rPr lang="en-GB" sz="2400" dirty="0">
                <a:solidFill>
                  <a:schemeClr val="tx1"/>
                </a:solidFill>
              </a:rPr>
            </a:br>
            <a:br>
              <a:rPr lang="en-GB" sz="2400" dirty="0">
                <a:solidFill>
                  <a:schemeClr val="tx1"/>
                </a:solidFill>
              </a:rPr>
            </a:br>
            <a:br>
              <a:rPr lang="en-GB" sz="2400" dirty="0">
                <a:solidFill>
                  <a:schemeClr val="tx1"/>
                </a:solidFill>
              </a:rPr>
            </a:br>
            <a:r>
              <a:rPr lang="en-GB" sz="2400" dirty="0">
                <a:solidFill>
                  <a:schemeClr val="tx1"/>
                </a:solidFill>
              </a:rPr>
              <a:t>These barriers make it difficult for all NGOs but particularly the smaller ones. </a:t>
            </a:r>
          </a:p>
        </p:txBody>
      </p:sp>
      <p:sp>
        <p:nvSpPr>
          <p:cNvPr id="47106" name="Rectangle 3"/>
          <p:cNvSpPr>
            <a:spLocks noGrp="1" noChangeArrowheads="1"/>
          </p:cNvSpPr>
          <p:nvPr>
            <p:ph type="body" idx="1"/>
          </p:nvPr>
        </p:nvSpPr>
        <p:spPr>
          <a:xfrm>
            <a:off x="1475301" y="6022099"/>
            <a:ext cx="7322905" cy="439413"/>
          </a:xfrm>
        </p:spPr>
        <p:txBody>
          <a:bodyPr/>
          <a:lstStyle/>
          <a:p>
            <a:pPr eaLnBrk="1" hangingPunct="1">
              <a:buFontTx/>
              <a:buNone/>
            </a:pPr>
            <a:r>
              <a:rPr lang="en-GB" sz="2334" dirty="0"/>
              <a:t>			</a:t>
            </a:r>
          </a:p>
        </p:txBody>
      </p:sp>
    </p:spTree>
    <p:extLst>
      <p:ext uri="{BB962C8B-B14F-4D97-AF65-F5344CB8AC3E}">
        <p14:creationId xmlns:p14="http://schemas.microsoft.com/office/powerpoint/2010/main" val="385211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7531" y="299693"/>
            <a:ext cx="7960675" cy="6974407"/>
          </a:xfrm>
        </p:spPr>
        <p:txBody>
          <a:bodyPr/>
          <a:lstStyle/>
          <a:p>
            <a:pPr>
              <a:defRPr/>
            </a:pPr>
            <a:r>
              <a:rPr lang="en-GB" sz="2800" dirty="0">
                <a:solidFill>
                  <a:schemeClr val="tx1"/>
                </a:solidFill>
              </a:rPr>
              <a:t>Why bother?</a:t>
            </a:r>
            <a:br>
              <a:rPr lang="en-GB" sz="2800" dirty="0">
                <a:solidFill>
                  <a:schemeClr val="tx1"/>
                </a:solidFill>
              </a:rPr>
            </a:br>
            <a:br>
              <a:rPr lang="en-GB" sz="2800" dirty="0">
                <a:solidFill>
                  <a:schemeClr val="tx1"/>
                </a:solidFill>
              </a:rPr>
            </a:br>
            <a:r>
              <a:rPr lang="en-GB" sz="2800" dirty="0">
                <a:solidFill>
                  <a:schemeClr val="tx1"/>
                </a:solidFill>
              </a:rPr>
              <a:t>Local communities very grateful for help and support – rewarding</a:t>
            </a:r>
            <a:br>
              <a:rPr lang="en-GB" sz="2800" dirty="0">
                <a:solidFill>
                  <a:schemeClr val="tx1"/>
                </a:solidFill>
              </a:rPr>
            </a:br>
            <a:r>
              <a:rPr lang="en-GB" sz="2800" dirty="0">
                <a:solidFill>
                  <a:schemeClr val="tx1"/>
                </a:solidFill>
              </a:rPr>
              <a:t>Small funding has big leverage – e.g. salaries mean more children in school</a:t>
            </a:r>
            <a:br>
              <a:rPr lang="en-GB" sz="2800" dirty="0">
                <a:solidFill>
                  <a:schemeClr val="tx1"/>
                </a:solidFill>
              </a:rPr>
            </a:br>
            <a:r>
              <a:rPr lang="en-GB" sz="2800" dirty="0">
                <a:solidFill>
                  <a:schemeClr val="tx1"/>
                </a:solidFill>
              </a:rPr>
              <a:t>Major area to support – education, building the leaders of the future. </a:t>
            </a:r>
            <a:br>
              <a:rPr lang="en-GB" sz="2800" dirty="0">
                <a:solidFill>
                  <a:schemeClr val="tx1"/>
                </a:solidFill>
              </a:rPr>
            </a:br>
            <a:r>
              <a:rPr lang="en-GB" sz="2800" dirty="0">
                <a:solidFill>
                  <a:schemeClr val="tx1"/>
                </a:solidFill>
              </a:rPr>
              <a:t>Once working there, commitment grows in spite of the difficulties. </a:t>
            </a:r>
            <a:br>
              <a:rPr lang="en-GB" sz="2800" dirty="0">
                <a:solidFill>
                  <a:schemeClr val="tx1"/>
                </a:solidFill>
              </a:rPr>
            </a:br>
            <a:br>
              <a:rPr lang="en-GB" sz="2800" dirty="0">
                <a:solidFill>
                  <a:schemeClr val="tx1"/>
                </a:solidFill>
              </a:rPr>
            </a:br>
            <a:r>
              <a:rPr lang="en-GB" sz="2800" dirty="0">
                <a:solidFill>
                  <a:schemeClr val="tx1"/>
                </a:solidFill>
              </a:rPr>
              <a:t>“</a:t>
            </a:r>
            <a:r>
              <a:rPr lang="en-GB" sz="2800" i="1" dirty="0">
                <a:solidFill>
                  <a:schemeClr val="tx1"/>
                </a:solidFill>
              </a:rPr>
              <a:t>The coming year offers great hope that South Sudan will begin the long road to recovery from years of conflict and violence.”  </a:t>
            </a:r>
            <a:r>
              <a:rPr lang="en-GB" sz="2800" dirty="0">
                <a:solidFill>
                  <a:schemeClr val="tx1"/>
                </a:solidFill>
              </a:rPr>
              <a:t>Humanitarian 2020 Plan</a:t>
            </a:r>
            <a:br>
              <a:rPr lang="en-GB" sz="2800" i="1" dirty="0">
                <a:solidFill>
                  <a:schemeClr val="tx1"/>
                </a:solidFill>
              </a:rPr>
            </a:br>
            <a:endParaRPr lang="en-GB" sz="2800" i="1" dirty="0">
              <a:solidFill>
                <a:schemeClr val="tx1"/>
              </a:solidFill>
            </a:endParaRPr>
          </a:p>
        </p:txBody>
      </p:sp>
      <p:sp>
        <p:nvSpPr>
          <p:cNvPr id="47106" name="Rectangle 3"/>
          <p:cNvSpPr>
            <a:spLocks noGrp="1" noChangeArrowheads="1"/>
          </p:cNvSpPr>
          <p:nvPr>
            <p:ph type="body" idx="1"/>
          </p:nvPr>
        </p:nvSpPr>
        <p:spPr>
          <a:xfrm flipV="1">
            <a:off x="1475301" y="6461512"/>
            <a:ext cx="7322905" cy="631487"/>
          </a:xfrm>
        </p:spPr>
        <p:txBody>
          <a:bodyPr/>
          <a:lstStyle/>
          <a:p>
            <a:pPr eaLnBrk="1" hangingPunct="1">
              <a:buFontTx/>
              <a:buNone/>
            </a:pPr>
            <a:r>
              <a:rPr lang="en-GB" sz="2334" dirty="0"/>
              <a:t>			</a:t>
            </a:r>
          </a:p>
        </p:txBody>
      </p:sp>
    </p:spTree>
    <p:extLst>
      <p:ext uri="{BB962C8B-B14F-4D97-AF65-F5344CB8AC3E}">
        <p14:creationId xmlns:p14="http://schemas.microsoft.com/office/powerpoint/2010/main" val="99518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28" y="1152003"/>
            <a:ext cx="9021782" cy="613884"/>
          </a:xfrm>
        </p:spPr>
        <p:txBody>
          <a:bodyPr>
            <a:normAutofit/>
          </a:bodyPr>
          <a:lstStyle/>
          <a:p>
            <a:r>
              <a:rPr lang="en-GB" sz="3432" dirty="0">
                <a:solidFill>
                  <a:srgbClr val="FF0000"/>
                </a:solidFill>
              </a:rPr>
              <a:t>NGO example. Friends of </a:t>
            </a:r>
            <a:r>
              <a:rPr lang="en-GB" sz="3432" dirty="0" err="1">
                <a:solidFill>
                  <a:srgbClr val="FF0000"/>
                </a:solidFill>
              </a:rPr>
              <a:t>Ibba</a:t>
            </a:r>
            <a:r>
              <a:rPr lang="en-GB" sz="3432" dirty="0">
                <a:solidFill>
                  <a:srgbClr val="FF0000"/>
                </a:solidFill>
              </a:rPr>
              <a:t> Girls School </a:t>
            </a:r>
          </a:p>
        </p:txBody>
      </p:sp>
      <p:sp>
        <p:nvSpPr>
          <p:cNvPr id="3" name="Content Placeholder 2"/>
          <p:cNvSpPr>
            <a:spLocks noGrp="1"/>
          </p:cNvSpPr>
          <p:nvPr>
            <p:ph idx="1"/>
          </p:nvPr>
        </p:nvSpPr>
        <p:spPr>
          <a:xfrm>
            <a:off x="719128" y="1765887"/>
            <a:ext cx="9021782" cy="4659469"/>
          </a:xfrm>
        </p:spPr>
        <p:txBody>
          <a:bodyPr>
            <a:normAutofit fontScale="70000" lnSpcReduction="20000"/>
          </a:bodyPr>
          <a:lstStyle/>
          <a:p>
            <a:endParaRPr lang="en-GB" b="0" dirty="0"/>
          </a:p>
          <a:p>
            <a:r>
              <a:rPr lang="en-GB" dirty="0"/>
              <a:t>Supports </a:t>
            </a:r>
            <a:r>
              <a:rPr lang="en-GB" b="0" dirty="0" err="1"/>
              <a:t>Ibba</a:t>
            </a:r>
            <a:r>
              <a:rPr lang="en-GB" b="0" dirty="0"/>
              <a:t> Girls Boarding School </a:t>
            </a:r>
          </a:p>
          <a:p>
            <a:endParaRPr lang="en-GB" b="0" dirty="0"/>
          </a:p>
          <a:p>
            <a:pPr marL="294174" indent="-294174">
              <a:buFont typeface="Arial" panose="020B0604020202020204" pitchFamily="34" charset="0"/>
              <a:buChar char="•"/>
            </a:pPr>
            <a:r>
              <a:rPr lang="en-GB" b="0" dirty="0"/>
              <a:t>Established at request of a community leader and supported by the whole community</a:t>
            </a:r>
          </a:p>
          <a:p>
            <a:pPr marL="294174" indent="-294174">
              <a:buFont typeface="Arial" panose="020B0604020202020204" pitchFamily="34" charset="0"/>
              <a:buChar char="•"/>
            </a:pPr>
            <a:r>
              <a:rPr lang="en-GB" b="0" dirty="0"/>
              <a:t>A school for girls from Primary 4 to end of secondary – creating “pull-through” and avoiding drop out at secondary. </a:t>
            </a:r>
          </a:p>
          <a:p>
            <a:pPr marL="294174" indent="-294174">
              <a:buFont typeface="Arial" panose="020B0604020202020204" pitchFamily="34" charset="0"/>
              <a:buChar char="•"/>
            </a:pPr>
            <a:r>
              <a:rPr lang="en-GB" b="0" dirty="0"/>
              <a:t>Started in 2014 with 40 P4 girls, now at 220.  Final size in 2022 with 360 girls. </a:t>
            </a:r>
          </a:p>
          <a:p>
            <a:pPr marL="294174" indent="-294174">
              <a:buFont typeface="Arial" panose="020B0604020202020204" pitchFamily="34" charset="0"/>
              <a:buChar char="•"/>
            </a:pPr>
            <a:r>
              <a:rPr lang="en-GB" b="0" dirty="0"/>
              <a:t>Catchment area the size of Scotland.  Careful allocation of vacancies to localities, 40 new intake per year.  “Education without elitism” so selection on the basis of tests. </a:t>
            </a:r>
          </a:p>
          <a:p>
            <a:pPr marL="294174" indent="-294174">
              <a:buFont typeface="Arial" panose="020B0604020202020204" pitchFamily="34" charset="0"/>
              <a:buChar char="•"/>
            </a:pPr>
            <a:r>
              <a:rPr lang="en-GB" b="0" dirty="0"/>
              <a:t>97% of funding from NGO. Rest is parental contribution and </a:t>
            </a:r>
            <a:r>
              <a:rPr lang="en-GB" b="0" dirty="0" err="1"/>
              <a:t>DfID</a:t>
            </a:r>
            <a:r>
              <a:rPr lang="en-GB" b="0" dirty="0"/>
              <a:t>/EU</a:t>
            </a:r>
          </a:p>
          <a:p>
            <a:pPr marL="294174" indent="-294174">
              <a:buFont typeface="Arial" panose="020B0604020202020204" pitchFamily="34" charset="0"/>
              <a:buChar char="•"/>
            </a:pPr>
            <a:r>
              <a:rPr lang="en-GB" b="0" dirty="0"/>
              <a:t> Education with “the pen and the hoe”.  Academic and vocational. </a:t>
            </a:r>
          </a:p>
          <a:p>
            <a:pPr marL="294174" indent="-294174">
              <a:buFont typeface="Arial" panose="020B0604020202020204" pitchFamily="34" charset="0"/>
              <a:buChar char="•"/>
            </a:pPr>
            <a:r>
              <a:rPr lang="en-GB" dirty="0"/>
              <a:t>Boarding to provide safety and security to girls otherwise at risk from domestic labour, early marriage and pregnancy. </a:t>
            </a:r>
            <a:endParaRPr lang="en-GB" b="0" dirty="0"/>
          </a:p>
        </p:txBody>
      </p:sp>
    </p:spTree>
    <p:extLst>
      <p:ext uri="{BB962C8B-B14F-4D97-AF65-F5344CB8AC3E}">
        <p14:creationId xmlns:p14="http://schemas.microsoft.com/office/powerpoint/2010/main" val="35152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19BF4-813A-4E35-9905-09602496029B}"/>
              </a:ext>
            </a:extLst>
          </p:cNvPr>
          <p:cNvSpPr>
            <a:spLocks noGrp="1"/>
          </p:cNvSpPr>
          <p:nvPr>
            <p:ph type="subTitle" idx="1"/>
          </p:nvPr>
        </p:nvSpPr>
        <p:spPr>
          <a:xfrm>
            <a:off x="562573" y="2412479"/>
            <a:ext cx="9446910" cy="4258857"/>
          </a:xfrm>
        </p:spPr>
        <p:txBody>
          <a:bodyPr>
            <a:normAutofit fontScale="70000" lnSpcReduction="20000"/>
          </a:bodyPr>
          <a:lstStyle/>
          <a:p>
            <a:pPr marL="514350" indent="-514350">
              <a:buFont typeface="+mj-lt"/>
              <a:buAutoNum type="arabicPeriod"/>
            </a:pPr>
            <a:r>
              <a:rPr lang="en-GB" cap="none" dirty="0">
                <a:solidFill>
                  <a:schemeClr val="tx1"/>
                </a:solidFill>
              </a:rPr>
              <a:t>To provide high quality teaching and learning,</a:t>
            </a:r>
            <a:r>
              <a:rPr lang="en-GB" dirty="0">
                <a:solidFill>
                  <a:schemeClr val="tx1"/>
                </a:solidFill>
              </a:rPr>
              <a:t> to equip citizens and leaders for the future.  By the time the first 40 girls leave school at end of secondary, they will constitute 5% of girls with secondary education in that year.  </a:t>
            </a:r>
          </a:p>
          <a:p>
            <a:pPr marL="514350" indent="-514350">
              <a:buFont typeface="+mj-lt"/>
              <a:buAutoNum type="arabicPeriod"/>
            </a:pPr>
            <a:r>
              <a:rPr lang="en-GB" cap="none" dirty="0">
                <a:solidFill>
                  <a:schemeClr val="tx1"/>
                </a:solidFill>
              </a:rPr>
              <a:t>To provide a model of what can be achieved.  Raise standards and sights for students, parents, communities and nation.  Many have not seen good education</a:t>
            </a:r>
          </a:p>
          <a:p>
            <a:pPr marL="514350" indent="-514350">
              <a:buFont typeface="+mj-lt"/>
              <a:buAutoNum type="arabicPeriod"/>
            </a:pPr>
            <a:r>
              <a:rPr lang="en-GB" dirty="0">
                <a:solidFill>
                  <a:schemeClr val="tx1"/>
                </a:solidFill>
              </a:rPr>
              <a:t>To provide a hub for community social and economic development.  The school provides jobs, skill development, opportunities for suppliers.  Support staff are learning English, driving, computing skills, cooking skills.  Their salaries support better education and health for relatives and some run micro-businesses. </a:t>
            </a:r>
          </a:p>
          <a:p>
            <a:pPr marL="514350" indent="-514350">
              <a:buFont typeface="+mj-lt"/>
              <a:buAutoNum type="arabicPeriod"/>
            </a:pPr>
            <a:r>
              <a:rPr lang="en-GB" cap="none" dirty="0">
                <a:solidFill>
                  <a:schemeClr val="tx1"/>
                </a:solidFill>
              </a:rPr>
              <a:t>To be a beacon to share good practices through improvement science methods.  Sharing workshops and learning with other schools, both locally and in the longer-term nationally. </a:t>
            </a:r>
          </a:p>
        </p:txBody>
      </p:sp>
      <p:sp>
        <p:nvSpPr>
          <p:cNvPr id="3" name="Title 2">
            <a:extLst>
              <a:ext uri="{FF2B5EF4-FFF2-40B4-BE49-F238E27FC236}">
                <a16:creationId xmlns:a16="http://schemas.microsoft.com/office/drawing/2014/main" id="{DEC8D696-5852-4B2B-A0FF-2D2921BE3F67}"/>
              </a:ext>
            </a:extLst>
          </p:cNvPr>
          <p:cNvSpPr>
            <a:spLocks noGrp="1"/>
          </p:cNvSpPr>
          <p:nvPr>
            <p:ph type="ctrTitle"/>
          </p:nvPr>
        </p:nvSpPr>
        <p:spPr>
          <a:xfrm>
            <a:off x="945304" y="420070"/>
            <a:ext cx="8569431" cy="774796"/>
          </a:xfrm>
        </p:spPr>
        <p:txBody>
          <a:bodyPr>
            <a:normAutofit fontScale="90000"/>
          </a:bodyPr>
          <a:lstStyle/>
          <a:p>
            <a:r>
              <a:rPr lang="en-GB" dirty="0">
                <a:solidFill>
                  <a:srgbClr val="FF0000"/>
                </a:solidFill>
              </a:rPr>
              <a:t>4 roles of </a:t>
            </a:r>
            <a:r>
              <a:rPr lang="en-GB" dirty="0" err="1">
                <a:solidFill>
                  <a:srgbClr val="FF0000"/>
                </a:solidFill>
              </a:rPr>
              <a:t>Ibba</a:t>
            </a:r>
            <a:r>
              <a:rPr lang="en-GB" dirty="0">
                <a:solidFill>
                  <a:srgbClr val="FF0000"/>
                </a:solidFill>
              </a:rPr>
              <a:t> Girls School and </a:t>
            </a:r>
            <a:br>
              <a:rPr lang="en-GB" dirty="0">
                <a:solidFill>
                  <a:srgbClr val="FF0000"/>
                </a:solidFill>
              </a:rPr>
            </a:br>
            <a:r>
              <a:rPr lang="en-GB" dirty="0">
                <a:solidFill>
                  <a:srgbClr val="FF0000"/>
                </a:solidFill>
              </a:rPr>
              <a:t>FIGS as the NGO supporting it</a:t>
            </a:r>
          </a:p>
        </p:txBody>
      </p:sp>
    </p:spTree>
    <p:extLst>
      <p:ext uri="{BB962C8B-B14F-4D97-AF65-F5344CB8AC3E}">
        <p14:creationId xmlns:p14="http://schemas.microsoft.com/office/powerpoint/2010/main" val="16197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BCD71-C57B-4C2C-A986-FD1DA7A99B9B}"/>
              </a:ext>
            </a:extLst>
          </p:cNvPr>
          <p:cNvSpPr>
            <a:spLocks noGrp="1"/>
          </p:cNvSpPr>
          <p:nvPr>
            <p:ph type="body" idx="1"/>
          </p:nvPr>
        </p:nvSpPr>
        <p:spPr>
          <a:xfrm>
            <a:off x="522288" y="1947581"/>
            <a:ext cx="4622800" cy="449544"/>
          </a:xfrm>
        </p:spPr>
        <p:txBody>
          <a:bodyPr/>
          <a:lstStyle/>
          <a:p>
            <a:endParaRPr lang="en-GB"/>
          </a:p>
        </p:txBody>
      </p:sp>
      <p:sp>
        <p:nvSpPr>
          <p:cNvPr id="3" name="Text Placeholder 2">
            <a:extLst>
              <a:ext uri="{FF2B5EF4-FFF2-40B4-BE49-F238E27FC236}">
                <a16:creationId xmlns:a16="http://schemas.microsoft.com/office/drawing/2014/main" id="{1536B49C-69F7-43A6-8537-9F3E2E711DAE}"/>
              </a:ext>
            </a:extLst>
          </p:cNvPr>
          <p:cNvSpPr>
            <a:spLocks noGrp="1"/>
          </p:cNvSpPr>
          <p:nvPr>
            <p:ph type="body" sz="half" idx="3"/>
          </p:nvPr>
        </p:nvSpPr>
        <p:spPr>
          <a:xfrm>
            <a:off x="5313363" y="1947581"/>
            <a:ext cx="4624387" cy="449544"/>
          </a:xfrm>
        </p:spPr>
        <p:txBody>
          <a:bodyPr/>
          <a:lstStyle/>
          <a:p>
            <a:endParaRPr lang="en-GB"/>
          </a:p>
        </p:txBody>
      </p:sp>
      <p:pic>
        <p:nvPicPr>
          <p:cNvPr id="8" name="Content Placeholder 7">
            <a:extLst>
              <a:ext uri="{FF2B5EF4-FFF2-40B4-BE49-F238E27FC236}">
                <a16:creationId xmlns:a16="http://schemas.microsoft.com/office/drawing/2014/main" id="{8FB2FEC2-FD05-4698-BE44-E961A5325B11}"/>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rot="5400000">
            <a:off x="2588127" y="2054526"/>
            <a:ext cx="5787867" cy="4631564"/>
          </a:xfrm>
        </p:spPr>
      </p:pic>
      <p:sp>
        <p:nvSpPr>
          <p:cNvPr id="5" name="Content Placeholder 4">
            <a:extLst>
              <a:ext uri="{FF2B5EF4-FFF2-40B4-BE49-F238E27FC236}">
                <a16:creationId xmlns:a16="http://schemas.microsoft.com/office/drawing/2014/main" id="{58FD4F2F-67DF-4B7A-8520-E5B6E4B7FF23}"/>
              </a:ext>
            </a:extLst>
          </p:cNvPr>
          <p:cNvSpPr>
            <a:spLocks noGrp="1"/>
          </p:cNvSpPr>
          <p:nvPr>
            <p:ph sz="quarter" idx="4"/>
          </p:nvPr>
        </p:nvSpPr>
        <p:spPr>
          <a:xfrm>
            <a:off x="5313363" y="2397125"/>
            <a:ext cx="4624387" cy="449544"/>
          </a:xfrm>
        </p:spPr>
        <p:txBody>
          <a:bodyPr/>
          <a:lstStyle/>
          <a:p>
            <a:endParaRPr lang="en-GB"/>
          </a:p>
        </p:txBody>
      </p:sp>
      <p:sp>
        <p:nvSpPr>
          <p:cNvPr id="6" name="Title 5">
            <a:extLst>
              <a:ext uri="{FF2B5EF4-FFF2-40B4-BE49-F238E27FC236}">
                <a16:creationId xmlns:a16="http://schemas.microsoft.com/office/drawing/2014/main" id="{73B652F7-BF68-45A4-A795-B8D365610B7C}"/>
              </a:ext>
            </a:extLst>
          </p:cNvPr>
          <p:cNvSpPr>
            <a:spLocks noGrp="1"/>
          </p:cNvSpPr>
          <p:nvPr>
            <p:ph type="title"/>
          </p:nvPr>
        </p:nvSpPr>
        <p:spPr>
          <a:xfrm>
            <a:off x="522288" y="647123"/>
            <a:ext cx="9415462" cy="572654"/>
          </a:xfrm>
        </p:spPr>
        <p:txBody>
          <a:bodyPr/>
          <a:lstStyle/>
          <a:p>
            <a:endParaRPr lang="en-GB" sz="3200" dirty="0">
              <a:solidFill>
                <a:srgbClr val="FF0000"/>
              </a:solidFill>
            </a:endParaRPr>
          </a:p>
        </p:txBody>
      </p:sp>
    </p:spTree>
    <p:extLst>
      <p:ext uri="{BB962C8B-B14F-4D97-AF65-F5344CB8AC3E}">
        <p14:creationId xmlns:p14="http://schemas.microsoft.com/office/powerpoint/2010/main" val="293351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64441-F75E-432A-A652-FCC79ADD79DF}"/>
              </a:ext>
            </a:extLst>
          </p:cNvPr>
          <p:cNvSpPr>
            <a:spLocks noGrp="1"/>
          </p:cNvSpPr>
          <p:nvPr>
            <p:ph type="body" idx="1"/>
          </p:nvPr>
        </p:nvSpPr>
        <p:spPr>
          <a:xfrm>
            <a:off x="522288" y="1947581"/>
            <a:ext cx="4622800" cy="449544"/>
          </a:xfrm>
        </p:spPr>
        <p:txBody>
          <a:bodyPr/>
          <a:lstStyle/>
          <a:p>
            <a:endParaRPr lang="en-GB"/>
          </a:p>
        </p:txBody>
      </p:sp>
      <p:sp>
        <p:nvSpPr>
          <p:cNvPr id="3" name="Text Placeholder 2">
            <a:extLst>
              <a:ext uri="{FF2B5EF4-FFF2-40B4-BE49-F238E27FC236}">
                <a16:creationId xmlns:a16="http://schemas.microsoft.com/office/drawing/2014/main" id="{BA69673D-CB9D-4269-B8EF-D6FF65511C0E}"/>
              </a:ext>
            </a:extLst>
          </p:cNvPr>
          <p:cNvSpPr>
            <a:spLocks noGrp="1"/>
          </p:cNvSpPr>
          <p:nvPr>
            <p:ph type="body" sz="half" idx="3"/>
          </p:nvPr>
        </p:nvSpPr>
        <p:spPr>
          <a:xfrm>
            <a:off x="5313363" y="1947581"/>
            <a:ext cx="4624387" cy="449544"/>
          </a:xfrm>
        </p:spPr>
        <p:txBody>
          <a:bodyPr/>
          <a:lstStyle/>
          <a:p>
            <a:endParaRPr lang="en-GB"/>
          </a:p>
        </p:txBody>
      </p:sp>
      <p:pic>
        <p:nvPicPr>
          <p:cNvPr id="11" name="Content Placeholder 10" descr="A person standing in front of a car&#10;&#10;Description automatically generated">
            <a:extLst>
              <a:ext uri="{FF2B5EF4-FFF2-40B4-BE49-F238E27FC236}">
                <a16:creationId xmlns:a16="http://schemas.microsoft.com/office/drawing/2014/main" id="{44E96305-4960-4829-B7D4-CB957CC91A3D}"/>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1171310" y="2725206"/>
            <a:ext cx="3157088" cy="4209452"/>
          </a:xfrm>
        </p:spPr>
      </p:pic>
      <p:pic>
        <p:nvPicPr>
          <p:cNvPr id="9" name="Content Placeholder 8" descr="A group of people standing around a plane&#10;&#10;Description automatically generated">
            <a:extLst>
              <a:ext uri="{FF2B5EF4-FFF2-40B4-BE49-F238E27FC236}">
                <a16:creationId xmlns:a16="http://schemas.microsoft.com/office/drawing/2014/main" id="{9C255651-324C-494D-98AE-1E438DE48D4B}"/>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5482061" y="3161903"/>
            <a:ext cx="4452743" cy="3339558"/>
          </a:xfrm>
        </p:spPr>
      </p:pic>
      <p:sp>
        <p:nvSpPr>
          <p:cNvPr id="6" name="Title 5">
            <a:extLst>
              <a:ext uri="{FF2B5EF4-FFF2-40B4-BE49-F238E27FC236}">
                <a16:creationId xmlns:a16="http://schemas.microsoft.com/office/drawing/2014/main" id="{B961D387-FBA9-44F0-B667-07A38997002D}"/>
              </a:ext>
            </a:extLst>
          </p:cNvPr>
          <p:cNvSpPr>
            <a:spLocks noGrp="1"/>
          </p:cNvSpPr>
          <p:nvPr>
            <p:ph type="title"/>
          </p:nvPr>
        </p:nvSpPr>
        <p:spPr>
          <a:xfrm>
            <a:off x="522288" y="524013"/>
            <a:ext cx="9415462" cy="818875"/>
          </a:xfrm>
        </p:spPr>
        <p:txBody>
          <a:bodyPr/>
          <a:lstStyle/>
          <a:p>
            <a:endParaRPr lang="en-GB"/>
          </a:p>
        </p:txBody>
      </p:sp>
    </p:spTree>
    <p:extLst>
      <p:ext uri="{BB962C8B-B14F-4D97-AF65-F5344CB8AC3E}">
        <p14:creationId xmlns:p14="http://schemas.microsoft.com/office/powerpoint/2010/main" val="3042610379"/>
      </p:ext>
    </p:extLst>
  </p:cSld>
  <p:clrMapOvr>
    <a:masterClrMapping/>
  </p:clrMapOvr>
</p:sld>
</file>

<file path=ppt/theme/theme1.xml><?xml version="1.0" encoding="utf-8"?>
<a:theme xmlns:a="http://schemas.openxmlformats.org/drawingml/2006/main" name="OUBS PowerPoint">
  <a:themeElements>
    <a:clrScheme name="OUBS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BS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OUBS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OUBS PowerPoint</Template>
  <TotalTime>3325</TotalTime>
  <Words>583</Words>
  <Application>Microsoft Office PowerPoint</Application>
  <PresentationFormat>Custom</PresentationFormat>
  <Paragraphs>62</Paragraphs>
  <Slides>22</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OUBS PowerPoint</vt:lpstr>
      <vt:lpstr>Divider</vt:lpstr>
      <vt:lpstr>The NGO experience in South Sudan    Prof Jean Hartley, The Open University  Martina Yanga, University of Juba  both Trustees of an NGO working in South Sudan: Friends of Ibba Girls School (FIGS)  Kampala Conference, December 2019 </vt:lpstr>
      <vt:lpstr>South Sudan is NGO-land  Context of war and internal conflict over 50 years. Fragile peace recently  Lack of infrastructure – roads, markets, hospitals, schools.  Many live by subsistence farming.   Loss of skills and capacity through displacement and violence. 73% adult illiteracy.  Over 70% of children not in school  1 in 4 of the population are refugees or internally displaced    Large role for NGOs - filling the gap left by absent institutions, and also doing work that should be done by government  </vt:lpstr>
      <vt:lpstr>Humanitarian and development needs in South Sudan: Overview</vt:lpstr>
      <vt:lpstr>NGOs mainly working in humanitarian relief – less in development though changing   Tough environment for NGOs – have to pay to work in South Sudan if they employ staff.  Government concerned about NGO movements – are they supporting the opposition?  Lot of paperwork to complete. Hard to move goods and people around.  No decent road infrastructure – so lots of movement of people and goods by planes  - expensive and surprising for such a poor country.   Lack of manufacturing, retail and local skills means goods and services from Uganda and Kenya – expensive  Hard to raise donations – costs so high and continuing uncertainty about conflict.    These barriers make it difficult for all NGOs but particularly the smaller ones. </vt:lpstr>
      <vt:lpstr>Why bother?  Local communities very grateful for help and support – rewarding Small funding has big leverage – e.g. salaries mean more children in school Major area to support – education, building the leaders of the future.  Once working there, commitment grows in spite of the difficulties.   “The coming year offers great hope that South Sudan will begin the long road to recovery from years of conflict and violence.”  Humanitarian 2020 Plan </vt:lpstr>
      <vt:lpstr>NGO example. Friends of Ibba Girls School </vt:lpstr>
      <vt:lpstr>4 roles of Ibba Girls School and  FIGS as the NGO supporting it</vt:lpstr>
      <vt:lpstr>PowerPoint Presentation</vt:lpstr>
      <vt:lpstr>PowerPoint Presentation</vt:lpstr>
      <vt:lpstr>Aerial views of Ibba</vt:lpstr>
      <vt:lpstr>PowerPoint Presentation</vt:lpstr>
      <vt:lpstr>PowerPoint Presentation</vt:lpstr>
      <vt:lpstr>PowerPoint Presentation</vt:lpstr>
      <vt:lpstr>PowerPoint Presentation</vt:lpstr>
      <vt:lpstr>PowerPoint Presentation</vt:lpstr>
      <vt:lpstr>The teaching staff  and finance assistant </vt:lpstr>
      <vt:lpstr>PowerPoint Presentation</vt:lpstr>
      <vt:lpstr>PowerPoint Presentation</vt:lpstr>
      <vt:lpstr>Working across a whole system</vt:lpstr>
      <vt:lpstr>Working with other institutional actors</vt:lpstr>
      <vt:lpstr>So……</vt:lpstr>
      <vt:lpstr>Further information:        Jean Hartley jean.Hartley@open.ac.uk   Martina Yanga ml49yanga@hotmail.com     </vt:lpstr>
    </vt:vector>
  </TitlesOfParts>
  <Company>oubs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Susan.Jackson</dc:creator>
  <cp:lastModifiedBy>Jean.Hartley</cp:lastModifiedBy>
  <cp:revision>223</cp:revision>
  <cp:lastPrinted>2013-08-02T13:00:56Z</cp:lastPrinted>
  <dcterms:created xsi:type="dcterms:W3CDTF">2013-02-22T10:12:54Z</dcterms:created>
  <dcterms:modified xsi:type="dcterms:W3CDTF">2019-12-13T13:43:51Z</dcterms:modified>
</cp:coreProperties>
</file>