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1" r:id="rId2"/>
    <p:sldId id="389" r:id="rId3"/>
    <p:sldId id="390" r:id="rId4"/>
    <p:sldId id="393" r:id="rId5"/>
    <p:sldId id="394" r:id="rId6"/>
    <p:sldId id="395" r:id="rId7"/>
    <p:sldId id="396" r:id="rId8"/>
    <p:sldId id="397" r:id="rId9"/>
    <p:sldId id="400" r:id="rId10"/>
    <p:sldId id="401" r:id="rId11"/>
    <p:sldId id="399" r:id="rId12"/>
    <p:sldId id="398" r:id="rId13"/>
    <p:sldId id="391" r:id="rId14"/>
  </p:sldIdLst>
  <p:sldSz cx="9144000" cy="6858000" type="screen4x3"/>
  <p:notesSz cx="6794500" cy="9906000"/>
  <p:defaultTextStyle>
    <a:defPPr>
      <a:defRPr lang="en-US"/>
    </a:defPPr>
    <a:lvl1pPr algn="l" rtl="0" fontAlgn="base">
      <a:spcBef>
        <a:spcPct val="0"/>
      </a:spcBef>
      <a:spcAft>
        <a:spcPct val="0"/>
      </a:spcAft>
      <a:defRPr sz="2400" kern="1200">
        <a:solidFill>
          <a:schemeClr val="tx1"/>
        </a:solidFill>
        <a:latin typeface="Times"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pitchFamily="18" charset="0"/>
        <a:ea typeface="ＭＳ Ｐゴシック" pitchFamily="34" charset="-128"/>
        <a:cs typeface="+mn-cs"/>
      </a:defRPr>
    </a:lvl5pPr>
    <a:lvl6pPr marL="2286000" algn="l" defTabSz="914400" rtl="0" eaLnBrk="1" latinLnBrk="0" hangingPunct="1">
      <a:defRPr sz="2400" kern="1200">
        <a:solidFill>
          <a:schemeClr val="tx1"/>
        </a:solidFill>
        <a:latin typeface="Times" pitchFamily="18" charset="0"/>
        <a:ea typeface="ＭＳ Ｐゴシック" pitchFamily="34" charset="-128"/>
        <a:cs typeface="+mn-cs"/>
      </a:defRPr>
    </a:lvl6pPr>
    <a:lvl7pPr marL="2743200" algn="l" defTabSz="914400" rtl="0" eaLnBrk="1" latinLnBrk="0" hangingPunct="1">
      <a:defRPr sz="2400" kern="1200">
        <a:solidFill>
          <a:schemeClr val="tx1"/>
        </a:solidFill>
        <a:latin typeface="Times" pitchFamily="18" charset="0"/>
        <a:ea typeface="ＭＳ Ｐゴシック" pitchFamily="34" charset="-128"/>
        <a:cs typeface="+mn-cs"/>
      </a:defRPr>
    </a:lvl7pPr>
    <a:lvl8pPr marL="3200400" algn="l" defTabSz="914400" rtl="0" eaLnBrk="1" latinLnBrk="0" hangingPunct="1">
      <a:defRPr sz="2400" kern="1200">
        <a:solidFill>
          <a:schemeClr val="tx1"/>
        </a:solidFill>
        <a:latin typeface="Times" pitchFamily="18" charset="0"/>
        <a:ea typeface="ＭＳ Ｐゴシック" pitchFamily="34" charset="-128"/>
        <a:cs typeface="+mn-cs"/>
      </a:defRPr>
    </a:lvl8pPr>
    <a:lvl9pPr marL="3657600" algn="l" defTabSz="914400" rtl="0" eaLnBrk="1" latinLnBrk="0" hangingPunct="1">
      <a:defRPr sz="2400" kern="1200">
        <a:solidFill>
          <a:schemeClr val="tx1"/>
        </a:solidFill>
        <a:latin typeface="Times"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4A"/>
    <a:srgbClr val="851867"/>
    <a:srgbClr val="990066"/>
    <a:srgbClr val="F6A8E2"/>
    <a:srgbClr val="FEFEF0"/>
    <a:srgbClr val="820063"/>
    <a:srgbClr val="6C0050"/>
    <a:srgbClr val="BBE0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2286" y="-14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846"/>
    </p:cViewPr>
  </p:sorterViewPr>
  <p:notesViewPr>
    <p:cSldViewPr snapToGrid="0">
      <p:cViewPr varScale="1">
        <p:scale>
          <a:sx n="77" d="100"/>
          <a:sy n="77" d="100"/>
        </p:scale>
        <p:origin x="-1422" y="-84"/>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106" charset="0"/>
                <a:ea typeface="ＭＳ Ｐゴシック" pitchFamily="-106" charset="-128"/>
                <a:cs typeface="+mn-cs"/>
              </a:defRPr>
            </a:lvl1pPr>
          </a:lstStyle>
          <a:p>
            <a:pPr>
              <a:defRPr/>
            </a:pPr>
            <a:endParaRPr lang="en-GB"/>
          </a:p>
        </p:txBody>
      </p:sp>
      <p:sp>
        <p:nvSpPr>
          <p:cNvPr id="88067" name="Rectangle 3"/>
          <p:cNvSpPr>
            <a:spLocks noGrp="1" noChangeArrowheads="1"/>
          </p:cNvSpPr>
          <p:nvPr>
            <p:ph type="dt" sz="quarter"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06" charset="0"/>
                <a:ea typeface="ＭＳ Ｐゴシック" pitchFamily="-106" charset="-128"/>
                <a:cs typeface="+mn-cs"/>
              </a:defRPr>
            </a:lvl1pPr>
          </a:lstStyle>
          <a:p>
            <a:pPr>
              <a:defRPr/>
            </a:pPr>
            <a:fld id="{9A496873-1A99-48DD-9524-7FFBA125C6A9}" type="datetime1">
              <a:rPr lang="en-GB"/>
              <a:pPr>
                <a:defRPr/>
              </a:pPr>
              <a:t>12/11/2014</a:t>
            </a:fld>
            <a:endParaRPr lang="en-GB" dirty="0"/>
          </a:p>
        </p:txBody>
      </p:sp>
      <p:sp>
        <p:nvSpPr>
          <p:cNvPr id="88068" name="Rectangle 4"/>
          <p:cNvSpPr>
            <a:spLocks noGrp="1" noChangeArrowheads="1"/>
          </p:cNvSpPr>
          <p:nvPr>
            <p:ph type="ftr" sz="quarter" idx="2"/>
          </p:nvPr>
        </p:nvSpPr>
        <p:spPr bwMode="auto">
          <a:xfrm>
            <a:off x="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106" charset="0"/>
                <a:ea typeface="ＭＳ Ｐゴシック" pitchFamily="-106" charset="-128"/>
                <a:cs typeface="+mn-cs"/>
              </a:defRPr>
            </a:lvl1pPr>
          </a:lstStyle>
          <a:p>
            <a:pPr>
              <a:defRPr/>
            </a:pPr>
            <a:endParaRPr lang="en-GB"/>
          </a:p>
        </p:txBody>
      </p:sp>
      <p:sp>
        <p:nvSpPr>
          <p:cNvPr id="88069" name="Rectangle 5"/>
          <p:cNvSpPr>
            <a:spLocks noGrp="1" noChangeArrowheads="1"/>
          </p:cNvSpPr>
          <p:nvPr>
            <p:ph type="sldNum" sz="quarter" idx="3"/>
          </p:nvPr>
        </p:nvSpPr>
        <p:spPr bwMode="auto">
          <a:xfrm>
            <a:off x="384810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pitchFamily="-106" charset="0"/>
                <a:ea typeface="ＭＳ Ｐゴシック" pitchFamily="-106" charset="-128"/>
                <a:cs typeface="+mn-cs"/>
              </a:defRPr>
            </a:lvl1pPr>
          </a:lstStyle>
          <a:p>
            <a:pPr>
              <a:defRPr/>
            </a:pPr>
            <a:fld id="{C895F2EA-5727-420E-8B2A-285562EEAF24}" type="slidenum">
              <a:rPr lang="en-GB"/>
              <a:pPr>
                <a:defRPr/>
              </a:pPr>
              <a:t>‹#›</a:t>
            </a:fld>
            <a:endParaRPr lang="en-GB" dirty="0"/>
          </a:p>
        </p:txBody>
      </p:sp>
    </p:spTree>
    <p:extLst>
      <p:ext uri="{BB962C8B-B14F-4D97-AF65-F5344CB8AC3E}">
        <p14:creationId xmlns:p14="http://schemas.microsoft.com/office/powerpoint/2010/main" val="38075473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106" charset="0"/>
                <a:ea typeface="ＭＳ Ｐゴシック" pitchFamily="-106" charset="-128"/>
                <a:cs typeface="+mn-cs"/>
              </a:defRPr>
            </a:lvl1pPr>
          </a:lstStyle>
          <a:p>
            <a:pPr>
              <a:defRPr/>
            </a:pPr>
            <a:endParaRPr lang="en-GB"/>
          </a:p>
        </p:txBody>
      </p:sp>
      <p:sp>
        <p:nvSpPr>
          <p:cNvPr id="20483" name="Rectangle 3"/>
          <p:cNvSpPr>
            <a:spLocks noGrp="1" noChangeArrowheads="1"/>
          </p:cNvSpPr>
          <p:nvPr>
            <p:ph type="dt"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106" charset="0"/>
                <a:ea typeface="ＭＳ Ｐゴシック" pitchFamily="-106" charset="-128"/>
                <a:cs typeface="+mn-cs"/>
              </a:defRPr>
            </a:lvl1pPr>
          </a:lstStyle>
          <a:p>
            <a:pPr>
              <a:defRPr/>
            </a:pPr>
            <a:fld id="{8D0E38DC-AC70-4A08-A30C-7C8FA9A6FFC1}" type="datetime1">
              <a:rPr lang="en-GB"/>
              <a:pPr>
                <a:defRPr/>
              </a:pPr>
              <a:t>12/11/2014</a:t>
            </a:fld>
            <a:endParaRPr lang="en-GB" dirty="0"/>
          </a:p>
        </p:txBody>
      </p:sp>
      <p:sp>
        <p:nvSpPr>
          <p:cNvPr id="15364"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p:spPr>
      </p:sp>
      <p:sp>
        <p:nvSpPr>
          <p:cNvPr id="20485" name="Rectangle 5"/>
          <p:cNvSpPr>
            <a:spLocks noGrp="1" noChangeArrowheads="1"/>
          </p:cNvSpPr>
          <p:nvPr>
            <p:ph type="body" sz="quarter" idx="3"/>
          </p:nvPr>
        </p:nvSpPr>
        <p:spPr bwMode="auto">
          <a:xfrm>
            <a:off x="679450" y="4705350"/>
            <a:ext cx="5435600" cy="44577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486" name="Rectangle 6"/>
          <p:cNvSpPr>
            <a:spLocks noGrp="1" noChangeArrowheads="1"/>
          </p:cNvSpPr>
          <p:nvPr>
            <p:ph type="ftr" sz="quarter" idx="4"/>
          </p:nvPr>
        </p:nvSpPr>
        <p:spPr bwMode="auto">
          <a:xfrm>
            <a:off x="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106" charset="0"/>
                <a:ea typeface="ＭＳ Ｐゴシック" pitchFamily="-106" charset="-128"/>
                <a:cs typeface="+mn-cs"/>
              </a:defRPr>
            </a:lvl1pPr>
          </a:lstStyle>
          <a:p>
            <a:pPr>
              <a:defRPr/>
            </a:pPr>
            <a:endParaRPr lang="en-GB"/>
          </a:p>
        </p:txBody>
      </p:sp>
      <p:sp>
        <p:nvSpPr>
          <p:cNvPr id="20487" name="Rectangle 7"/>
          <p:cNvSpPr>
            <a:spLocks noGrp="1" noChangeArrowheads="1"/>
          </p:cNvSpPr>
          <p:nvPr>
            <p:ph type="sldNum" sz="quarter" idx="5"/>
          </p:nvPr>
        </p:nvSpPr>
        <p:spPr bwMode="auto">
          <a:xfrm>
            <a:off x="3848100" y="94091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pitchFamily="-106" charset="0"/>
                <a:ea typeface="ＭＳ Ｐゴシック" pitchFamily="-106" charset="-128"/>
                <a:cs typeface="+mn-cs"/>
              </a:defRPr>
            </a:lvl1pPr>
          </a:lstStyle>
          <a:p>
            <a:pPr>
              <a:defRPr/>
            </a:pPr>
            <a:fld id="{7070EDD1-12A7-4D36-8EDD-C18142E742FD}" type="slidenum">
              <a:rPr lang="en-GB"/>
              <a:pPr>
                <a:defRPr/>
              </a:pPr>
              <a:t>‹#›</a:t>
            </a:fld>
            <a:endParaRPr lang="en-GB" dirty="0"/>
          </a:p>
        </p:txBody>
      </p:sp>
    </p:spTree>
    <p:extLst>
      <p:ext uri="{BB962C8B-B14F-4D97-AF65-F5344CB8AC3E}">
        <p14:creationId xmlns:p14="http://schemas.microsoft.com/office/powerpoint/2010/main" val="3263432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ＭＳ Ｐゴシック" pitchFamily="-106" charset="-128"/>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A4789706-5E88-4E7C-9321-C873A8AB865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8828" y="167018"/>
            <a:ext cx="5507037" cy="360362"/>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576263" y="846734"/>
            <a:ext cx="8001000" cy="4747616"/>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9757CE73-B900-427C-92B7-C26AC874FAF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76263" y="1316038"/>
            <a:ext cx="3924300" cy="4278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2963" y="1316038"/>
            <a:ext cx="3924300" cy="4278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6B7D0482-5A2E-44A7-AE7E-2C5B746FA3E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GB"/>
          </a:p>
        </p:txBody>
      </p:sp>
      <p:sp>
        <p:nvSpPr>
          <p:cNvPr id="8" name="Rectangle 6"/>
          <p:cNvSpPr>
            <a:spLocks noGrp="1" noChangeArrowheads="1"/>
          </p:cNvSpPr>
          <p:nvPr>
            <p:ph type="sldNum" sz="quarter" idx="11"/>
          </p:nvPr>
        </p:nvSpPr>
        <p:spPr>
          <a:ln/>
        </p:spPr>
        <p:txBody>
          <a:bodyPr/>
          <a:lstStyle>
            <a:lvl1pPr>
              <a:defRPr/>
            </a:lvl1pPr>
          </a:lstStyle>
          <a:p>
            <a:pPr>
              <a:defRPr/>
            </a:pPr>
            <a:fld id="{60FD44A9-824A-488D-B70F-3902D11103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GB"/>
          </a:p>
        </p:txBody>
      </p:sp>
      <p:sp>
        <p:nvSpPr>
          <p:cNvPr id="4" name="Rectangle 6"/>
          <p:cNvSpPr>
            <a:spLocks noGrp="1" noChangeArrowheads="1"/>
          </p:cNvSpPr>
          <p:nvPr>
            <p:ph type="sldNum" sz="quarter" idx="11"/>
          </p:nvPr>
        </p:nvSpPr>
        <p:spPr>
          <a:ln/>
        </p:spPr>
        <p:txBody>
          <a:bodyPr/>
          <a:lstStyle>
            <a:lvl1pPr>
              <a:defRPr/>
            </a:lvl1pPr>
          </a:lstStyle>
          <a:p>
            <a:pPr>
              <a:defRPr/>
            </a:pPr>
            <a:fld id="{9568914A-6F3D-4093-9E9D-1A3C1862D8A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GB"/>
          </a:p>
        </p:txBody>
      </p:sp>
      <p:sp>
        <p:nvSpPr>
          <p:cNvPr id="3" name="Rectangle 6"/>
          <p:cNvSpPr>
            <a:spLocks noGrp="1" noChangeArrowheads="1"/>
          </p:cNvSpPr>
          <p:nvPr>
            <p:ph type="sldNum" sz="quarter" idx="11"/>
          </p:nvPr>
        </p:nvSpPr>
        <p:spPr>
          <a:ln/>
        </p:spPr>
        <p:txBody>
          <a:bodyPr/>
          <a:lstStyle>
            <a:lvl1pPr>
              <a:defRPr/>
            </a:lvl1pPr>
          </a:lstStyle>
          <a:p>
            <a:pPr>
              <a:defRPr/>
            </a:pPr>
            <a:fld id="{9B1E724A-FDFA-4607-8434-EFBB28BBDCDF}"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4413053E-0E2C-4922-84D5-2C7D3F6B346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GB"/>
          </a:p>
        </p:txBody>
      </p:sp>
      <p:sp>
        <p:nvSpPr>
          <p:cNvPr id="6" name="Rectangle 6"/>
          <p:cNvSpPr>
            <a:spLocks noGrp="1" noChangeArrowheads="1"/>
          </p:cNvSpPr>
          <p:nvPr>
            <p:ph type="sldNum" sz="quarter" idx="11"/>
          </p:nvPr>
        </p:nvSpPr>
        <p:spPr>
          <a:ln/>
        </p:spPr>
        <p:txBody>
          <a:bodyPr/>
          <a:lstStyle>
            <a:lvl1pPr>
              <a:defRPr/>
            </a:lvl1pPr>
          </a:lstStyle>
          <a:p>
            <a:pPr>
              <a:defRPr/>
            </a:pPr>
            <a:fld id="{0B964DA8-3A8B-4D71-AD28-AB778A249AB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90199F6F-832C-4B11-B982-8F21B610BD5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7013" y="449263"/>
            <a:ext cx="2000250" cy="51450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76263" y="449263"/>
            <a:ext cx="5848350" cy="51450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GB"/>
          </a:p>
        </p:txBody>
      </p:sp>
      <p:sp>
        <p:nvSpPr>
          <p:cNvPr id="5" name="Rectangle 6"/>
          <p:cNvSpPr>
            <a:spLocks noGrp="1" noChangeArrowheads="1"/>
          </p:cNvSpPr>
          <p:nvPr>
            <p:ph type="sldNum" sz="quarter" idx="11"/>
          </p:nvPr>
        </p:nvSpPr>
        <p:spPr>
          <a:ln/>
        </p:spPr>
        <p:txBody>
          <a:bodyPr/>
          <a:lstStyle>
            <a:lvl1pPr>
              <a:defRPr/>
            </a:lvl1pPr>
          </a:lstStyle>
          <a:p>
            <a:pPr>
              <a:defRPr/>
            </a:pPr>
            <a:fld id="{0DB2362E-519E-40B1-A77A-5DD1AB6D1F01}"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87375" y="134938"/>
            <a:ext cx="5507038" cy="360362"/>
          </a:xfrm>
          <a:prstGeom prst="rect">
            <a:avLst/>
          </a:prstGeom>
          <a:noFill/>
          <a:ln w="9525">
            <a:noFill/>
            <a:miter lim="800000"/>
            <a:headEnd/>
            <a:tailEnd/>
          </a:ln>
        </p:spPr>
        <p:txBody>
          <a:bodyPr vert="horz" wrap="square" lIns="0" tIns="45720" rIns="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576263" y="1316038"/>
            <a:ext cx="8001000" cy="427831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690563" y="6248400"/>
            <a:ext cx="15351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06" charset="0"/>
                <a:ea typeface="ＭＳ Ｐゴシック" pitchFamily="-106" charset="-128"/>
                <a:cs typeface="+mn-cs"/>
              </a:defRPr>
            </a:lvl1pPr>
          </a:lstStyle>
          <a:p>
            <a:pPr>
              <a:defRPr/>
            </a:pPr>
            <a:endParaRPr lang="en-GB"/>
          </a:p>
        </p:txBody>
      </p:sp>
      <p:sp>
        <p:nvSpPr>
          <p:cNvPr id="1030" name="Rectangle 6"/>
          <p:cNvSpPr>
            <a:spLocks noGrp="1" noChangeArrowheads="1"/>
          </p:cNvSpPr>
          <p:nvPr>
            <p:ph type="sldNum" sz="quarter" idx="4"/>
          </p:nvPr>
        </p:nvSpPr>
        <p:spPr bwMode="auto">
          <a:xfrm>
            <a:off x="2338388" y="6248400"/>
            <a:ext cx="18732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06" charset="0"/>
                <a:ea typeface="ＭＳ Ｐゴシック" pitchFamily="-106" charset="-128"/>
                <a:cs typeface="+mn-cs"/>
              </a:defRPr>
            </a:lvl1pPr>
          </a:lstStyle>
          <a:p>
            <a:pPr>
              <a:defRPr/>
            </a:pPr>
            <a:fld id="{73BD72DA-5604-452C-B744-78BC8B2475E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l" rtl="0" eaLnBrk="0" fontAlgn="base" hangingPunct="0">
        <a:spcBef>
          <a:spcPct val="0"/>
        </a:spcBef>
        <a:spcAft>
          <a:spcPct val="0"/>
        </a:spcAft>
        <a:defRPr sz="1600" b="1">
          <a:solidFill>
            <a:srgbClr val="820063"/>
          </a:solidFill>
          <a:latin typeface="+mj-lt"/>
          <a:ea typeface="ＭＳ Ｐゴシック" pitchFamily="-106" charset="-128"/>
          <a:cs typeface="+mj-cs"/>
        </a:defRPr>
      </a:lvl1pPr>
      <a:lvl2pPr algn="l" rtl="0" eaLnBrk="0" fontAlgn="base" hangingPunct="0">
        <a:spcBef>
          <a:spcPct val="0"/>
        </a:spcBef>
        <a:spcAft>
          <a:spcPct val="0"/>
        </a:spcAft>
        <a:defRPr sz="1600" b="1">
          <a:solidFill>
            <a:srgbClr val="820063"/>
          </a:solidFill>
          <a:latin typeface="Arial" charset="0"/>
          <a:ea typeface="ＭＳ Ｐゴシック" pitchFamily="-106" charset="-128"/>
        </a:defRPr>
      </a:lvl2pPr>
      <a:lvl3pPr algn="l" rtl="0" eaLnBrk="0" fontAlgn="base" hangingPunct="0">
        <a:spcBef>
          <a:spcPct val="0"/>
        </a:spcBef>
        <a:spcAft>
          <a:spcPct val="0"/>
        </a:spcAft>
        <a:defRPr sz="1600" b="1">
          <a:solidFill>
            <a:srgbClr val="820063"/>
          </a:solidFill>
          <a:latin typeface="Arial" charset="0"/>
          <a:ea typeface="ＭＳ Ｐゴシック" pitchFamily="-106" charset="-128"/>
        </a:defRPr>
      </a:lvl3pPr>
      <a:lvl4pPr algn="l" rtl="0" eaLnBrk="0" fontAlgn="base" hangingPunct="0">
        <a:spcBef>
          <a:spcPct val="0"/>
        </a:spcBef>
        <a:spcAft>
          <a:spcPct val="0"/>
        </a:spcAft>
        <a:defRPr sz="1600" b="1">
          <a:solidFill>
            <a:srgbClr val="820063"/>
          </a:solidFill>
          <a:latin typeface="Arial" charset="0"/>
          <a:ea typeface="ＭＳ Ｐゴシック" pitchFamily="-106" charset="-128"/>
        </a:defRPr>
      </a:lvl4pPr>
      <a:lvl5pPr algn="l" rtl="0" eaLnBrk="0" fontAlgn="base" hangingPunct="0">
        <a:spcBef>
          <a:spcPct val="0"/>
        </a:spcBef>
        <a:spcAft>
          <a:spcPct val="0"/>
        </a:spcAft>
        <a:defRPr sz="1600" b="1">
          <a:solidFill>
            <a:srgbClr val="820063"/>
          </a:solidFill>
          <a:latin typeface="Arial" charset="0"/>
          <a:ea typeface="ＭＳ Ｐゴシック" pitchFamily="-106" charset="-128"/>
        </a:defRPr>
      </a:lvl5pPr>
      <a:lvl6pPr marL="457200" algn="l" rtl="0" fontAlgn="base">
        <a:spcBef>
          <a:spcPct val="0"/>
        </a:spcBef>
        <a:spcAft>
          <a:spcPct val="0"/>
        </a:spcAft>
        <a:defRPr sz="1600" b="1">
          <a:solidFill>
            <a:srgbClr val="820063"/>
          </a:solidFill>
          <a:latin typeface="Verdana" pitchFamily="34" charset="0"/>
        </a:defRPr>
      </a:lvl6pPr>
      <a:lvl7pPr marL="914400" algn="l" rtl="0" fontAlgn="base">
        <a:spcBef>
          <a:spcPct val="0"/>
        </a:spcBef>
        <a:spcAft>
          <a:spcPct val="0"/>
        </a:spcAft>
        <a:defRPr sz="1600" b="1">
          <a:solidFill>
            <a:srgbClr val="820063"/>
          </a:solidFill>
          <a:latin typeface="Verdana" pitchFamily="34" charset="0"/>
        </a:defRPr>
      </a:lvl7pPr>
      <a:lvl8pPr marL="1371600" algn="l" rtl="0" fontAlgn="base">
        <a:spcBef>
          <a:spcPct val="0"/>
        </a:spcBef>
        <a:spcAft>
          <a:spcPct val="0"/>
        </a:spcAft>
        <a:defRPr sz="1600" b="1">
          <a:solidFill>
            <a:srgbClr val="820063"/>
          </a:solidFill>
          <a:latin typeface="Verdana" pitchFamily="34" charset="0"/>
        </a:defRPr>
      </a:lvl8pPr>
      <a:lvl9pPr marL="1828800" algn="l" rtl="0" fontAlgn="base">
        <a:spcBef>
          <a:spcPct val="0"/>
        </a:spcBef>
        <a:spcAft>
          <a:spcPct val="0"/>
        </a:spcAft>
        <a:defRPr sz="1600" b="1">
          <a:solidFill>
            <a:srgbClr val="820063"/>
          </a:solidFill>
          <a:latin typeface="Verdana" pitchFamily="34" charset="0"/>
        </a:defRPr>
      </a:lvl9pPr>
    </p:titleStyle>
    <p:bodyStyle>
      <a:lvl1pPr marL="342900" indent="-342900" algn="l" rtl="0" eaLnBrk="0" fontAlgn="base" hangingPunct="0">
        <a:spcBef>
          <a:spcPct val="20000"/>
        </a:spcBef>
        <a:spcAft>
          <a:spcPct val="50000"/>
        </a:spcAft>
        <a:buClr>
          <a:srgbClr val="6C0050"/>
        </a:buClr>
        <a:buSzPct val="70000"/>
        <a:buFont typeface="Wingdings" pitchFamily="2" charset="2"/>
        <a:defRPr sz="2400" b="1">
          <a:solidFill>
            <a:srgbClr val="820063"/>
          </a:solidFill>
          <a:latin typeface="+mn-lt"/>
          <a:ea typeface="ＭＳ Ｐゴシック" pitchFamily="-106" charset="-128"/>
          <a:cs typeface="+mn-cs"/>
        </a:defRPr>
      </a:lvl1pPr>
      <a:lvl2pPr marL="742950" indent="-285750" algn="l" rtl="0" eaLnBrk="0" fontAlgn="base" hangingPunct="0">
        <a:spcBef>
          <a:spcPct val="20000"/>
        </a:spcBef>
        <a:spcAft>
          <a:spcPct val="25000"/>
        </a:spcAft>
        <a:buClr>
          <a:srgbClr val="820063"/>
        </a:buClr>
        <a:buSzPct val="70000"/>
        <a:buFont typeface="Wingdings" pitchFamily="2" charset="2"/>
        <a:buChar char="u"/>
        <a:defRPr sz="2800">
          <a:solidFill>
            <a:schemeClr val="tx1"/>
          </a:solidFill>
          <a:latin typeface="+mn-lt"/>
          <a:ea typeface="ＭＳ Ｐゴシック" pitchFamily="-106" charset="-128"/>
        </a:defRPr>
      </a:lvl2pPr>
      <a:lvl3pPr marL="1143000" indent="-228600" algn="l" rtl="0" eaLnBrk="0" fontAlgn="base" hangingPunct="0">
        <a:spcBef>
          <a:spcPct val="20000"/>
        </a:spcBef>
        <a:spcAft>
          <a:spcPct val="25000"/>
        </a:spcAft>
        <a:buClr>
          <a:srgbClr val="820063"/>
        </a:buClr>
        <a:buSzPct val="70000"/>
        <a:buFont typeface="Wingdings" pitchFamily="2" charset="2"/>
        <a:buChar char="u"/>
        <a:defRPr sz="1600">
          <a:solidFill>
            <a:schemeClr val="tx1"/>
          </a:solidFill>
          <a:latin typeface="+mn-lt"/>
          <a:ea typeface="ＭＳ Ｐゴシック" pitchFamily="-106" charset="-128"/>
        </a:defRPr>
      </a:lvl3pPr>
      <a:lvl4pPr marL="1562100" indent="-228600" algn="l" rtl="0" eaLnBrk="0" fontAlgn="base" hangingPunct="0">
        <a:spcBef>
          <a:spcPct val="20000"/>
        </a:spcBef>
        <a:spcAft>
          <a:spcPct val="25000"/>
        </a:spcAft>
        <a:buClr>
          <a:srgbClr val="820063"/>
        </a:buClr>
        <a:buSzPct val="70000"/>
        <a:buFont typeface="Wingdings" pitchFamily="2" charset="2"/>
        <a:buChar char="u"/>
        <a:defRPr sz="1400">
          <a:solidFill>
            <a:schemeClr val="tx1"/>
          </a:solidFill>
          <a:latin typeface="+mn-lt"/>
          <a:ea typeface="ＭＳ Ｐゴシック" pitchFamily="-106" charset="-128"/>
        </a:defRPr>
      </a:lvl4pPr>
      <a:lvl5pPr marL="1981200" indent="-228600" algn="l" rtl="0" eaLnBrk="0" fontAlgn="base" hangingPunct="0">
        <a:spcBef>
          <a:spcPct val="20000"/>
        </a:spcBef>
        <a:spcAft>
          <a:spcPct val="25000"/>
        </a:spcAft>
        <a:buClr>
          <a:srgbClr val="820063"/>
        </a:buClr>
        <a:buSzPct val="70000"/>
        <a:buFont typeface="Wingdings" pitchFamily="2" charset="2"/>
        <a:buChar char="u"/>
        <a:defRPr sz="1200">
          <a:solidFill>
            <a:schemeClr val="tx1"/>
          </a:solidFill>
          <a:latin typeface="+mn-lt"/>
          <a:ea typeface="ＭＳ Ｐゴシック" pitchFamily="-106" charset="-128"/>
        </a:defRPr>
      </a:lvl5pPr>
      <a:lvl6pPr marL="2438400" indent="-228600" algn="l" rtl="0" fontAlgn="base">
        <a:spcBef>
          <a:spcPct val="20000"/>
        </a:spcBef>
        <a:spcAft>
          <a:spcPct val="25000"/>
        </a:spcAft>
        <a:buClr>
          <a:srgbClr val="820063"/>
        </a:buClr>
        <a:buSzPct val="70000"/>
        <a:buFont typeface="Wingdings" charset="2"/>
        <a:buChar char="u"/>
        <a:defRPr sz="1200">
          <a:solidFill>
            <a:schemeClr val="tx1"/>
          </a:solidFill>
          <a:latin typeface="+mn-lt"/>
        </a:defRPr>
      </a:lvl6pPr>
      <a:lvl7pPr marL="2895600" indent="-228600" algn="l" rtl="0" fontAlgn="base">
        <a:spcBef>
          <a:spcPct val="20000"/>
        </a:spcBef>
        <a:spcAft>
          <a:spcPct val="25000"/>
        </a:spcAft>
        <a:buClr>
          <a:srgbClr val="820063"/>
        </a:buClr>
        <a:buSzPct val="70000"/>
        <a:buFont typeface="Wingdings" charset="2"/>
        <a:buChar char="u"/>
        <a:defRPr sz="1200">
          <a:solidFill>
            <a:schemeClr val="tx1"/>
          </a:solidFill>
          <a:latin typeface="+mn-lt"/>
        </a:defRPr>
      </a:lvl7pPr>
      <a:lvl8pPr marL="3352800" indent="-228600" algn="l" rtl="0" fontAlgn="base">
        <a:spcBef>
          <a:spcPct val="20000"/>
        </a:spcBef>
        <a:spcAft>
          <a:spcPct val="25000"/>
        </a:spcAft>
        <a:buClr>
          <a:srgbClr val="820063"/>
        </a:buClr>
        <a:buSzPct val="70000"/>
        <a:buFont typeface="Wingdings" charset="2"/>
        <a:buChar char="u"/>
        <a:defRPr sz="1200">
          <a:solidFill>
            <a:schemeClr val="tx1"/>
          </a:solidFill>
          <a:latin typeface="+mn-lt"/>
        </a:defRPr>
      </a:lvl8pPr>
      <a:lvl9pPr marL="3810000" indent="-228600" algn="l" rtl="0" fontAlgn="base">
        <a:spcBef>
          <a:spcPct val="20000"/>
        </a:spcBef>
        <a:spcAft>
          <a:spcPct val="25000"/>
        </a:spcAft>
        <a:buClr>
          <a:srgbClr val="820063"/>
        </a:buClr>
        <a:buSzPct val="70000"/>
        <a:buFont typeface="Wingdings" charset="2"/>
        <a:buChar char="u"/>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hyperlink" Target="http://www.facebook.com/MacIntyreCharity1" TargetMode="External"/><Relationship Id="rId2" Type="http://schemas.openxmlformats.org/officeDocument/2006/relationships/hyperlink" Target="mailto:bill.mumford@macintyrecharity.org"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ChangeArrowheads="1"/>
          </p:cNvSpPr>
          <p:nvPr/>
        </p:nvSpPr>
        <p:spPr bwMode="auto">
          <a:xfrm>
            <a:off x="0" y="0"/>
            <a:ext cx="9144000" cy="6858000"/>
          </a:xfrm>
          <a:prstGeom prst="rect">
            <a:avLst/>
          </a:prstGeom>
          <a:solidFill>
            <a:schemeClr val="bg1"/>
          </a:solidFill>
          <a:ln w="9525">
            <a:solidFill>
              <a:schemeClr val="tx1"/>
            </a:solidFill>
            <a:round/>
            <a:headEnd/>
            <a:tailEnd/>
          </a:ln>
        </p:spPr>
        <p:txBody>
          <a:bodyPr/>
          <a:lstStyle/>
          <a:p>
            <a:pPr eaLnBrk="0" hangingPunct="0"/>
            <a:endParaRPr lang="en-GB" altLang="en-US"/>
          </a:p>
        </p:txBody>
      </p:sp>
      <p:pic>
        <p:nvPicPr>
          <p:cNvPr id="2051" name="Picture 6" descr="A_MACINTYRE_20MM_2COL.jpg"/>
          <p:cNvPicPr>
            <a:picLocks noChangeAspect="1"/>
          </p:cNvPicPr>
          <p:nvPr/>
        </p:nvPicPr>
        <p:blipFill>
          <a:blip r:embed="rId2" cstate="print"/>
          <a:srcRect/>
          <a:stretch>
            <a:fillRect/>
          </a:stretch>
        </p:blipFill>
        <p:spPr bwMode="auto">
          <a:xfrm>
            <a:off x="2443163" y="1392238"/>
            <a:ext cx="4532312" cy="3024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76263" y="846138"/>
            <a:ext cx="8001000" cy="4748212"/>
          </a:xfrm>
        </p:spPr>
        <p:txBody>
          <a:bodyPr/>
          <a:lstStyle/>
          <a:p>
            <a:pPr marL="0" indent="0">
              <a:defRPr/>
            </a:pPr>
            <a:r>
              <a:rPr lang="en-GB" altLang="en-US" b="0" dirty="0" smtClean="0">
                <a:ea typeface="ＭＳ Ｐゴシック" pitchFamily="34" charset="-128"/>
              </a:rPr>
              <a:t>Solutions:</a:t>
            </a:r>
          </a:p>
          <a:p>
            <a:pPr>
              <a:buFont typeface="Arial" panose="020B0604020202020204" pitchFamily="34" charset="0"/>
              <a:buChar char="•"/>
              <a:defRPr/>
            </a:pPr>
            <a:r>
              <a:rPr lang="en-GB" altLang="en-US" b="0" dirty="0" smtClean="0">
                <a:ea typeface="ＭＳ Ｐゴシック" pitchFamily="34" charset="-128"/>
              </a:rPr>
              <a:t>Recognising people as assets</a:t>
            </a:r>
          </a:p>
          <a:p>
            <a:pPr>
              <a:buFont typeface="Arial" panose="020B0604020202020204" pitchFamily="34" charset="0"/>
              <a:buChar char="•"/>
              <a:defRPr/>
            </a:pPr>
            <a:r>
              <a:rPr lang="en-GB" altLang="en-US" b="0" dirty="0" smtClean="0">
                <a:ea typeface="ＭＳ Ｐゴシック" pitchFamily="34" charset="-128"/>
              </a:rPr>
              <a:t>Building on people’s existing capabilities</a:t>
            </a:r>
          </a:p>
          <a:p>
            <a:pPr>
              <a:buFont typeface="Arial" panose="020B0604020202020204" pitchFamily="34" charset="0"/>
              <a:buChar char="•"/>
              <a:defRPr/>
            </a:pPr>
            <a:r>
              <a:rPr lang="en-GB" altLang="en-US" b="0" dirty="0" smtClean="0">
                <a:ea typeface="ＭＳ Ｐゴシック" pitchFamily="34" charset="-128"/>
              </a:rPr>
              <a:t>Promoting mutuality and reciprocity</a:t>
            </a:r>
          </a:p>
          <a:p>
            <a:pPr>
              <a:buFont typeface="Arial" panose="020B0604020202020204" pitchFamily="34" charset="0"/>
              <a:buChar char="•"/>
              <a:defRPr/>
            </a:pPr>
            <a:r>
              <a:rPr lang="en-GB" altLang="en-US" b="0" dirty="0" smtClean="0">
                <a:ea typeface="ＭＳ Ｐゴシック" pitchFamily="34" charset="-128"/>
              </a:rPr>
              <a:t>Developing peer support networks</a:t>
            </a:r>
          </a:p>
          <a:p>
            <a:pPr>
              <a:buFont typeface="Arial" panose="020B0604020202020204" pitchFamily="34" charset="0"/>
              <a:buChar char="•"/>
              <a:defRPr/>
            </a:pPr>
            <a:r>
              <a:rPr lang="en-GB" altLang="en-US" b="0" dirty="0" smtClean="0">
                <a:ea typeface="ＭＳ Ｐゴシック" pitchFamily="34" charset="-128"/>
              </a:rPr>
              <a:t>Breaking down barriers between professionals and recipients</a:t>
            </a:r>
          </a:p>
          <a:p>
            <a:pPr>
              <a:buFont typeface="Arial" panose="020B0604020202020204" pitchFamily="34" charset="0"/>
              <a:buChar char="•"/>
              <a:defRPr/>
            </a:pPr>
            <a:r>
              <a:rPr lang="en-GB" altLang="en-US" b="0" dirty="0" smtClean="0">
                <a:ea typeface="ＭＳ Ｐゴシック" pitchFamily="34" charset="-128"/>
              </a:rPr>
              <a:t>Facilitating rather than delivering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44513" y="750888"/>
            <a:ext cx="8001000" cy="4748212"/>
          </a:xfrm>
        </p:spPr>
        <p:txBody>
          <a:bodyPr/>
          <a:lstStyle/>
          <a:p>
            <a:pPr marL="0" indent="0">
              <a:defRPr/>
            </a:pPr>
            <a:r>
              <a:rPr lang="en-GB" altLang="en-US" b="0" dirty="0" smtClean="0">
                <a:ea typeface="ＭＳ Ｐゴシック" pitchFamily="34" charset="-128"/>
              </a:rPr>
              <a:t>Workforce Skills:</a:t>
            </a:r>
          </a:p>
          <a:p>
            <a:pPr marL="0" indent="0">
              <a:defRPr/>
            </a:pPr>
            <a:r>
              <a:rPr lang="en-GB" altLang="en-US" sz="2000" b="0" dirty="0" smtClean="0">
                <a:ea typeface="ＭＳ Ｐゴシック" pitchFamily="34" charset="-128"/>
              </a:rPr>
              <a:t>Co-production practitioners require a particular mix of skills:</a:t>
            </a:r>
          </a:p>
          <a:p>
            <a:pPr marL="0" indent="0">
              <a:spcBef>
                <a:spcPts val="0"/>
              </a:spcBef>
              <a:spcAft>
                <a:spcPts val="0"/>
              </a:spcAft>
              <a:defRPr/>
            </a:pPr>
            <a:endParaRPr lang="en-GB" altLang="en-US" sz="1050" b="0" dirty="0" smtClean="0">
              <a:ea typeface="ＭＳ Ｐゴシック" pitchFamily="34" charset="-128"/>
            </a:endParaRPr>
          </a:p>
          <a:p>
            <a:pPr>
              <a:buFont typeface="Arial" panose="020B0604020202020204" pitchFamily="34" charset="0"/>
              <a:buChar char="•"/>
              <a:defRPr/>
            </a:pPr>
            <a:r>
              <a:rPr lang="en-GB" altLang="en-US" sz="2000" b="0" dirty="0" smtClean="0">
                <a:ea typeface="ＭＳ Ｐゴシック" pitchFamily="34" charset="-128"/>
              </a:rPr>
              <a:t>Being able to see and harness the assets that people have</a:t>
            </a:r>
          </a:p>
          <a:p>
            <a:pPr>
              <a:buFont typeface="Arial" panose="020B0604020202020204" pitchFamily="34" charset="0"/>
              <a:buChar char="•"/>
              <a:defRPr/>
            </a:pPr>
            <a:r>
              <a:rPr lang="en-GB" altLang="en-US" sz="2000" b="0" dirty="0" smtClean="0">
                <a:ea typeface="ＭＳ Ｐゴシック" pitchFamily="34" charset="-128"/>
              </a:rPr>
              <a:t>To make room for people to develop for themselves</a:t>
            </a:r>
          </a:p>
          <a:p>
            <a:pPr>
              <a:buFont typeface="Arial" panose="020B0604020202020204" pitchFamily="34" charset="0"/>
              <a:buChar char="•"/>
              <a:defRPr/>
            </a:pPr>
            <a:r>
              <a:rPr lang="en-GB" altLang="en-US" sz="2000" b="0" dirty="0" smtClean="0">
                <a:ea typeface="ＭＳ Ｐゴシック" pitchFamily="34" charset="-128"/>
              </a:rPr>
              <a:t>To use a wide variety of methods for working with people rather than processing them</a:t>
            </a:r>
          </a:p>
          <a:p>
            <a:pPr>
              <a:buFont typeface="Arial" panose="020B0604020202020204" pitchFamily="34" charset="0"/>
              <a:buChar char="•"/>
              <a:defRPr/>
            </a:pPr>
            <a:r>
              <a:rPr lang="en-GB" altLang="en-US" sz="2000" b="0" dirty="0" smtClean="0">
                <a:ea typeface="ＭＳ Ｐゴシック" pitchFamily="34" charset="-128"/>
              </a:rPr>
              <a:t>A shift away from a culture of ‘caring for’ to a culture of enabling and facilitating</a:t>
            </a:r>
          </a:p>
          <a:p>
            <a:pPr marL="0" indent="0">
              <a:spcBef>
                <a:spcPts val="0"/>
              </a:spcBef>
              <a:spcAft>
                <a:spcPts val="0"/>
              </a:spcAft>
              <a:defRPr/>
            </a:pPr>
            <a:endParaRPr lang="en-GB" altLang="en-US" sz="900" b="0" dirty="0" smtClean="0">
              <a:ea typeface="ＭＳ Ｐゴシック" pitchFamily="34" charset="-128"/>
            </a:endParaRPr>
          </a:p>
          <a:p>
            <a:pPr marL="0" indent="0">
              <a:defRPr/>
            </a:pPr>
            <a:r>
              <a:rPr lang="en-GB" altLang="en-US" sz="2000" b="0" dirty="0" smtClean="0">
                <a:ea typeface="ＭＳ Ｐゴシック" pitchFamily="34" charset="-128"/>
              </a:rPr>
              <a:t>And for senior leaders the skill-set must also be able to change systems and operate on a large scale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76263" y="846138"/>
            <a:ext cx="8001000" cy="4748212"/>
          </a:xfrm>
        </p:spPr>
        <p:txBody>
          <a:bodyPr/>
          <a:lstStyle/>
          <a:p>
            <a:pPr marL="0" indent="0">
              <a:defRPr/>
            </a:pPr>
            <a:r>
              <a:rPr lang="en-GB" altLang="en-US" b="0" dirty="0" smtClean="0">
                <a:ea typeface="ＭＳ Ｐゴシック" pitchFamily="34" charset="-128"/>
              </a:rPr>
              <a:t>The leadership challenge:</a:t>
            </a:r>
          </a:p>
          <a:p>
            <a:pPr marL="0" indent="0">
              <a:defRPr/>
            </a:pPr>
            <a:endParaRPr lang="en-GB" altLang="en-US" sz="900" b="0" dirty="0" smtClean="0">
              <a:ea typeface="ＭＳ Ｐゴシック" pitchFamily="34" charset="-128"/>
            </a:endParaRPr>
          </a:p>
          <a:p>
            <a:pPr>
              <a:buFont typeface="Arial" panose="020B0604020202020204" pitchFamily="34" charset="0"/>
              <a:buChar char="•"/>
              <a:defRPr/>
            </a:pPr>
            <a:r>
              <a:rPr lang="en-GB" altLang="en-US" b="0" dirty="0" smtClean="0">
                <a:ea typeface="ＭＳ Ｐゴシック" pitchFamily="34" charset="-128"/>
              </a:rPr>
              <a:t>Organisational culture</a:t>
            </a:r>
          </a:p>
          <a:p>
            <a:pPr>
              <a:buFont typeface="Arial" panose="020B0604020202020204" pitchFamily="34" charset="0"/>
              <a:buChar char="•"/>
              <a:defRPr/>
            </a:pPr>
            <a:r>
              <a:rPr lang="en-GB" altLang="en-US" b="0" dirty="0" smtClean="0">
                <a:ea typeface="ＭＳ Ｐゴシック" pitchFamily="34" charset="-128"/>
              </a:rPr>
              <a:t>People experience our behaviours not our values</a:t>
            </a:r>
          </a:p>
          <a:p>
            <a:pPr>
              <a:buFont typeface="Arial" panose="020B0604020202020204" pitchFamily="34" charset="0"/>
              <a:buChar char="•"/>
              <a:defRPr/>
            </a:pPr>
            <a:r>
              <a:rPr lang="en-GB" altLang="en-US" b="0" dirty="0" smtClean="0">
                <a:ea typeface="ＭＳ Ｐゴシック" pitchFamily="34" charset="-128"/>
              </a:rPr>
              <a:t>Recruiting the right people</a:t>
            </a:r>
          </a:p>
          <a:p>
            <a:pPr>
              <a:buFont typeface="Arial" panose="020B0604020202020204" pitchFamily="34" charset="0"/>
              <a:buChar char="•"/>
              <a:defRPr/>
            </a:pPr>
            <a:r>
              <a:rPr lang="en-GB" altLang="en-US" b="0" dirty="0" smtClean="0">
                <a:ea typeface="ＭＳ Ｐゴシック" pitchFamily="34" charset="-128"/>
              </a:rPr>
              <a:t>Investing in people</a:t>
            </a:r>
          </a:p>
          <a:p>
            <a:pPr>
              <a:buFont typeface="Arial" panose="020B0604020202020204" pitchFamily="34" charset="0"/>
              <a:buChar char="•"/>
              <a:defRPr/>
            </a:pPr>
            <a:r>
              <a:rPr lang="en-GB" altLang="en-US" b="0" dirty="0" smtClean="0">
                <a:ea typeface="ＭＳ Ｐゴシック" pitchFamily="34" charset="-128"/>
              </a:rPr>
              <a:t>Taking risks</a:t>
            </a:r>
          </a:p>
          <a:p>
            <a:pPr>
              <a:buFont typeface="Arial" panose="020B0604020202020204" pitchFamily="34" charset="0"/>
              <a:buChar char="•"/>
              <a:defRPr/>
            </a:pPr>
            <a:r>
              <a:rPr lang="en-GB" altLang="en-US" b="0" dirty="0" smtClean="0">
                <a:ea typeface="ＭＳ Ｐゴシック" pitchFamily="34" charset="-128"/>
              </a:rPr>
              <a:t>Sharing success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1169988"/>
            <a:ext cx="9144000" cy="4494212"/>
          </a:xfrm>
        </p:spPr>
        <p:txBody>
          <a:bodyPr/>
          <a:lstStyle/>
          <a:p>
            <a:pPr algn="ctr">
              <a:spcAft>
                <a:spcPts val="238"/>
              </a:spcAft>
            </a:pPr>
            <a:r>
              <a:rPr lang="en-US" altLang="en-US" dirty="0" smtClean="0">
                <a:ea typeface="ＭＳ Ｐゴシック" pitchFamily="34" charset="-128"/>
              </a:rPr>
              <a:t>Bill Mumford</a:t>
            </a:r>
          </a:p>
          <a:p>
            <a:pPr algn="ctr"/>
            <a:r>
              <a:rPr lang="en-US" altLang="en-US" b="0" dirty="0" smtClean="0">
                <a:solidFill>
                  <a:srgbClr val="000000"/>
                </a:solidFill>
                <a:ea typeface="ＭＳ Ｐゴシック" pitchFamily="34" charset="-128"/>
              </a:rPr>
              <a:t>Managing Director</a:t>
            </a:r>
          </a:p>
          <a:p>
            <a:pPr algn="ctr">
              <a:spcAft>
                <a:spcPct val="0"/>
              </a:spcAft>
            </a:pPr>
            <a:r>
              <a:rPr lang="en-US" altLang="en-US" sz="2000" dirty="0" smtClean="0">
                <a:ea typeface="ＭＳ Ｐゴシック" pitchFamily="34" charset="-128"/>
              </a:rPr>
              <a:t>Tel: </a:t>
            </a:r>
            <a:r>
              <a:rPr lang="en-US" altLang="en-US" sz="2000" b="0" dirty="0" smtClean="0">
                <a:solidFill>
                  <a:srgbClr val="000000"/>
                </a:solidFill>
                <a:ea typeface="ＭＳ Ｐゴシック" pitchFamily="34" charset="-128"/>
              </a:rPr>
              <a:t>01908 230100</a:t>
            </a:r>
          </a:p>
          <a:p>
            <a:pPr algn="ctr">
              <a:spcAft>
                <a:spcPct val="0"/>
              </a:spcAft>
            </a:pPr>
            <a:endParaRPr lang="en-US" altLang="en-US" sz="2000" b="0" dirty="0" smtClean="0">
              <a:solidFill>
                <a:srgbClr val="000000"/>
              </a:solidFill>
              <a:ea typeface="ＭＳ Ｐゴシック" pitchFamily="34" charset="-128"/>
            </a:endParaRPr>
          </a:p>
          <a:p>
            <a:pPr algn="ctr">
              <a:spcAft>
                <a:spcPct val="0"/>
              </a:spcAft>
            </a:pPr>
            <a:r>
              <a:rPr lang="en-US" altLang="en-US" sz="2000" dirty="0" smtClean="0">
                <a:ea typeface="ＭＳ Ｐゴシック" pitchFamily="34" charset="-128"/>
              </a:rPr>
              <a:t>Email: </a:t>
            </a:r>
            <a:r>
              <a:rPr lang="en-US" altLang="en-US" sz="2000" b="0" dirty="0" smtClean="0">
                <a:solidFill>
                  <a:schemeClr val="tx1"/>
                </a:solidFill>
                <a:ea typeface="ＭＳ Ｐゴシック" pitchFamily="34" charset="-128"/>
                <a:hlinkClick r:id="rId2"/>
              </a:rPr>
              <a:t>bill.mumford@macintyrecharity.org</a:t>
            </a:r>
            <a:endParaRPr lang="en-US" altLang="en-US" sz="2000" b="0" dirty="0" smtClean="0">
              <a:solidFill>
                <a:schemeClr val="tx1"/>
              </a:solidFill>
              <a:ea typeface="ＭＳ Ｐゴシック" pitchFamily="34" charset="-128"/>
            </a:endParaRPr>
          </a:p>
          <a:p>
            <a:pPr algn="ctr">
              <a:spcAft>
                <a:spcPct val="0"/>
              </a:spcAft>
            </a:pPr>
            <a:endParaRPr lang="en-US" altLang="en-US" sz="2000" b="0" dirty="0" smtClean="0">
              <a:solidFill>
                <a:schemeClr val="tx1"/>
              </a:solidFill>
              <a:ea typeface="ＭＳ Ｐゴシック" pitchFamily="34" charset="-128"/>
            </a:endParaRPr>
          </a:p>
          <a:p>
            <a:pPr algn="ctr"/>
            <a:r>
              <a:rPr lang="en-GB" sz="2000" dirty="0" err="1" smtClean="0">
                <a:ea typeface="ＭＳ Ｐゴシック" pitchFamily="34" charset="-128"/>
              </a:rPr>
              <a:t>Fb</a:t>
            </a:r>
            <a:r>
              <a:rPr lang="en-GB" sz="2000" dirty="0" smtClean="0">
                <a:ea typeface="ＭＳ Ｐゴシック" pitchFamily="34" charset="-128"/>
              </a:rPr>
              <a:t>: </a:t>
            </a:r>
            <a:r>
              <a:rPr lang="en-GB" sz="2000" b="0" u="sng" dirty="0" smtClean="0">
                <a:ea typeface="ＭＳ Ｐゴシック" pitchFamily="34" charset="-128"/>
                <a:hlinkClick r:id="rId3"/>
              </a:rPr>
              <a:t>www.facebook.com/MacIntyreCharity1</a:t>
            </a:r>
            <a:endParaRPr lang="en-US" altLang="en-US" sz="2000" b="0" dirty="0" smtClean="0">
              <a:ea typeface="ＭＳ Ｐゴシック" pitchFamily="34" charset="-128"/>
            </a:endParaRPr>
          </a:p>
          <a:p>
            <a:pPr algn="ctr"/>
            <a:r>
              <a:rPr lang="en-US" altLang="en-US" sz="3200" b="0" dirty="0" smtClean="0">
                <a:ea typeface="ＭＳ Ｐゴシック" pitchFamily="34" charset="-128"/>
              </a:rPr>
              <a:t>www.macintyrecharity.org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1723" y="1903413"/>
            <a:ext cx="7234176" cy="2062103"/>
          </a:xfrm>
          <a:prstGeom prst="rect">
            <a:avLst/>
          </a:prstGeom>
          <a:noFill/>
        </p:spPr>
        <p:txBody>
          <a:bodyPr wrap="square">
            <a:spAutoFit/>
          </a:bodyPr>
          <a:lstStyle/>
          <a:p>
            <a:pPr algn="ctr">
              <a:defRPr/>
            </a:pPr>
            <a:r>
              <a:rPr lang="en-GB" sz="3200" b="1" dirty="0" smtClean="0">
                <a:solidFill>
                  <a:srgbClr val="66004A"/>
                </a:solidFill>
                <a:latin typeface="+mn-lt"/>
                <a:ea typeface="Verdana" panose="020B0604030504040204" pitchFamily="34" charset="0"/>
                <a:cs typeface="Verdana" panose="020B0604030504040204" pitchFamily="34" charset="0"/>
              </a:rPr>
              <a:t>Social History of Learning Disability</a:t>
            </a:r>
          </a:p>
          <a:p>
            <a:pPr algn="ctr">
              <a:defRPr/>
            </a:pPr>
            <a:endParaRPr lang="en-GB" sz="3200" b="1" dirty="0" smtClean="0">
              <a:solidFill>
                <a:srgbClr val="66004A"/>
              </a:solidFill>
              <a:latin typeface="+mn-lt"/>
              <a:ea typeface="Verdana" panose="020B0604030504040204" pitchFamily="34" charset="0"/>
              <a:cs typeface="Verdana" panose="020B0604030504040204" pitchFamily="34" charset="0"/>
            </a:endParaRPr>
          </a:p>
          <a:p>
            <a:pPr algn="ctr">
              <a:defRPr/>
            </a:pPr>
            <a:endParaRPr lang="en-GB" sz="3200" b="1" dirty="0" smtClean="0">
              <a:solidFill>
                <a:srgbClr val="66004A"/>
              </a:solidFill>
              <a:latin typeface="+mn-lt"/>
              <a:ea typeface="Verdana" panose="020B0604030504040204" pitchFamily="34" charset="0"/>
              <a:cs typeface="Verdana" panose="020B0604030504040204" pitchFamily="34" charset="0"/>
            </a:endParaRPr>
          </a:p>
          <a:p>
            <a:pPr algn="ctr">
              <a:defRPr/>
            </a:pPr>
            <a:r>
              <a:rPr lang="en-GB" sz="3200" b="1" dirty="0" smtClean="0">
                <a:solidFill>
                  <a:srgbClr val="66004A"/>
                </a:solidFill>
                <a:latin typeface="+mn-lt"/>
                <a:ea typeface="Verdana" panose="020B0604030504040204" pitchFamily="34" charset="0"/>
                <a:cs typeface="Verdana" panose="020B0604030504040204" pitchFamily="34" charset="0"/>
              </a:rPr>
              <a:t>Open University </a:t>
            </a:r>
            <a:r>
              <a:rPr lang="en-GB" sz="1800" b="1" dirty="0" smtClean="0">
                <a:solidFill>
                  <a:srgbClr val="66004A"/>
                </a:solidFill>
                <a:latin typeface="+mn-lt"/>
                <a:ea typeface="Verdana" panose="020B0604030504040204" pitchFamily="34" charset="0"/>
                <a:cs typeface="Verdana" panose="020B0604030504040204" pitchFamily="34" charset="0"/>
              </a:rPr>
              <a:t>July 2014</a:t>
            </a:r>
            <a:r>
              <a:rPr lang="en-GB" sz="3200" b="1" dirty="0" smtClean="0">
                <a:solidFill>
                  <a:srgbClr val="66004A"/>
                </a:solidFill>
                <a:latin typeface="+mn-lt"/>
                <a:ea typeface="Verdana" panose="020B0604030504040204" pitchFamily="34" charset="0"/>
                <a:cs typeface="Verdana" panose="020B0604030504040204" pitchFamily="34" charset="0"/>
              </a:rPr>
              <a:t> </a:t>
            </a:r>
            <a:endParaRPr lang="en-GB" sz="3200" b="1" dirty="0">
              <a:solidFill>
                <a:srgbClr val="66004A"/>
              </a:solidFill>
              <a:latin typeface="+mn-lt"/>
              <a:ea typeface="Verdana" panose="020B0604030504040204" pitchFamily="34" charset="0"/>
              <a:cs typeface="Verdana" panose="020B060403050404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4099" name="Content Placeholder 5"/>
          <p:cNvSpPr>
            <a:spLocks noGrp="1"/>
          </p:cNvSpPr>
          <p:nvPr>
            <p:ph idx="1"/>
          </p:nvPr>
        </p:nvSpPr>
        <p:spPr>
          <a:xfrm>
            <a:off x="530225" y="1257300"/>
            <a:ext cx="8001000" cy="4748213"/>
          </a:xfrm>
        </p:spPr>
        <p:txBody>
          <a:bodyPr/>
          <a:lstStyle/>
          <a:p>
            <a:pPr marL="0" indent="0"/>
            <a:endParaRPr lang="en-GB" altLang="en-US" smtClean="0">
              <a:ea typeface="ＭＳ Ｐゴシック" pitchFamily="34" charset="-128"/>
            </a:endParaRPr>
          </a:p>
          <a:p>
            <a:pPr marL="0" indent="0"/>
            <a:endParaRPr lang="en-GB" altLang="en-US" sz="1000" b="0" smtClean="0">
              <a:ea typeface="ＭＳ Ｐゴシック" pitchFamily="34" charset="-128"/>
            </a:endParaRPr>
          </a:p>
          <a:p>
            <a:pPr marL="0" indent="0"/>
            <a:r>
              <a:rPr lang="en-GB" altLang="en-US" b="0" smtClean="0">
                <a:ea typeface="ＭＳ Ｐゴシック" pitchFamily="34" charset="-128"/>
              </a:rPr>
              <a:t>Professionals’ solution to every problem is to say “we need more of us”!  So if there are less of us what are we to do!?  Crossing boundaries and building trust – a relationship based solution to improving quality in austere times.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76263" y="846138"/>
            <a:ext cx="8001000" cy="4748212"/>
          </a:xfrm>
        </p:spPr>
        <p:txBody>
          <a:bodyPr/>
          <a:lstStyle/>
          <a:p>
            <a:pPr marL="0" indent="0">
              <a:defRPr/>
            </a:pPr>
            <a:r>
              <a:rPr lang="en-GB" altLang="en-US" b="0" dirty="0" smtClean="0">
                <a:ea typeface="ＭＳ Ｐゴシック" pitchFamily="34" charset="-128"/>
              </a:rPr>
              <a:t>Urgent Challenges:</a:t>
            </a:r>
          </a:p>
          <a:p>
            <a:pPr marL="0" indent="0">
              <a:defRPr/>
            </a:pPr>
            <a:endParaRPr lang="en-GB" altLang="en-US" sz="1000" b="0" dirty="0" smtClean="0">
              <a:ea typeface="ＭＳ Ｐゴシック" pitchFamily="34" charset="-128"/>
            </a:endParaRPr>
          </a:p>
          <a:p>
            <a:pPr>
              <a:buFont typeface="Arial" panose="020B0604020202020204" pitchFamily="34" charset="0"/>
              <a:buChar char="•"/>
              <a:defRPr/>
            </a:pPr>
            <a:r>
              <a:rPr lang="en-GB" altLang="en-US" b="0" dirty="0" smtClean="0">
                <a:ea typeface="ＭＳ Ｐゴシック" pitchFamily="34" charset="-128"/>
              </a:rPr>
              <a:t>Public spending cuts</a:t>
            </a:r>
          </a:p>
          <a:p>
            <a:pPr>
              <a:buFont typeface="Arial" panose="020B0604020202020204" pitchFamily="34" charset="0"/>
              <a:buChar char="•"/>
              <a:defRPr/>
            </a:pPr>
            <a:r>
              <a:rPr lang="en-GB" altLang="en-US" b="0" dirty="0" smtClean="0">
                <a:ea typeface="ＭＳ Ｐゴシック" pitchFamily="34" charset="-128"/>
              </a:rPr>
              <a:t>An ageing society</a:t>
            </a:r>
          </a:p>
          <a:p>
            <a:pPr>
              <a:buFont typeface="Arial" panose="020B0604020202020204" pitchFamily="34" charset="0"/>
              <a:buChar char="•"/>
              <a:defRPr/>
            </a:pPr>
            <a:r>
              <a:rPr lang="en-GB" altLang="en-US" b="0" dirty="0" smtClean="0">
                <a:ea typeface="ＭＳ Ｐゴシック" pitchFamily="34" charset="-128"/>
              </a:rPr>
              <a:t>Increasing numbers of those with long-term health conditions</a:t>
            </a:r>
          </a:p>
          <a:p>
            <a:pPr>
              <a:buFont typeface="Arial" panose="020B0604020202020204" pitchFamily="34" charset="0"/>
              <a:buChar char="•"/>
              <a:defRPr/>
            </a:pPr>
            <a:r>
              <a:rPr lang="en-GB" altLang="en-US" b="0" dirty="0" smtClean="0">
                <a:ea typeface="ＭＳ Ｐゴシック" pitchFamily="34" charset="-128"/>
              </a:rPr>
              <a:t>Rising public expectations for personalised high quality services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6147" name="Content Placeholder 5"/>
          <p:cNvSpPr>
            <a:spLocks noGrp="1"/>
          </p:cNvSpPr>
          <p:nvPr>
            <p:ph idx="1"/>
          </p:nvPr>
        </p:nvSpPr>
        <p:spPr>
          <a:xfrm>
            <a:off x="576263" y="846138"/>
            <a:ext cx="8001000" cy="4748212"/>
          </a:xfrm>
        </p:spPr>
        <p:txBody>
          <a:bodyPr/>
          <a:lstStyle/>
          <a:p>
            <a:pPr marL="0" indent="0"/>
            <a:r>
              <a:rPr lang="en-GB" altLang="en-US" b="0" smtClean="0">
                <a:ea typeface="ＭＳ Ｐゴシック" pitchFamily="34" charset="-128"/>
              </a:rPr>
              <a:t>Institute of Public Policy Research:</a:t>
            </a:r>
          </a:p>
          <a:p>
            <a:pPr marL="0" indent="0"/>
            <a:endParaRPr lang="en-GB" altLang="en-US" sz="1000" b="0" smtClean="0">
              <a:ea typeface="ＭＳ Ｐゴシック" pitchFamily="34" charset="-128"/>
            </a:endParaRPr>
          </a:p>
          <a:p>
            <a:pPr marL="0" indent="0"/>
            <a:r>
              <a:rPr lang="en-GB" altLang="en-US" b="0" smtClean="0">
                <a:ea typeface="ＭＳ Ｐゴシック" pitchFamily="34" charset="-128"/>
              </a:rPr>
              <a:t>“We need a radical reconfiguration of our public services to make them better able to tackle the complex challenges…that are consuming a growing proportion of public expenditure.  In the past, public service reform has relied too heavily on bureaucratic and market-based tools that are ill-equipped to deal with these problems.”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7171" name="Content Placeholder 5"/>
          <p:cNvSpPr>
            <a:spLocks noGrp="1"/>
          </p:cNvSpPr>
          <p:nvPr>
            <p:ph idx="1"/>
          </p:nvPr>
        </p:nvSpPr>
        <p:spPr>
          <a:xfrm>
            <a:off x="576263" y="846138"/>
            <a:ext cx="8001000" cy="4748212"/>
          </a:xfrm>
        </p:spPr>
        <p:txBody>
          <a:bodyPr/>
          <a:lstStyle/>
          <a:p>
            <a:pPr marL="0" indent="0"/>
            <a:r>
              <a:rPr lang="en-GB" altLang="en-US" b="0" smtClean="0">
                <a:ea typeface="ＭＳ Ｐゴシック" pitchFamily="34" charset="-128"/>
              </a:rPr>
              <a:t>Institute of Public Policy Research cont…</a:t>
            </a:r>
          </a:p>
          <a:p>
            <a:pPr marL="0" indent="0"/>
            <a:endParaRPr lang="en-GB" altLang="en-US" sz="1000" b="0" smtClean="0">
              <a:ea typeface="ＭＳ Ｐゴシック" pitchFamily="34" charset="-128"/>
            </a:endParaRPr>
          </a:p>
          <a:p>
            <a:pPr marL="0" indent="0"/>
            <a:r>
              <a:rPr lang="en-GB" altLang="en-US" b="0" smtClean="0">
                <a:ea typeface="ＭＳ Ｐゴシック" pitchFamily="34" charset="-128"/>
              </a:rPr>
              <a:t>“By managing public services as interconnected and decentralised systems, promoting deep relationships and neighbourhood-based approaches in key services, and designing institutions that enable citizens to tackle shared problems together, we can make those services fit for the more complex times that we live in”</a:t>
            </a:r>
          </a:p>
          <a:p>
            <a:pPr marL="0" indent="0"/>
            <a:endParaRPr lang="en-GB" altLang="en-US" sz="900" b="0" smtClean="0">
              <a:ea typeface="ＭＳ Ｐゴシック" pitchFamily="34" charset="-128"/>
            </a:endParaRPr>
          </a:p>
          <a:p>
            <a:pPr marL="0" indent="0"/>
            <a:r>
              <a:rPr lang="en-GB" altLang="en-US" i="1" smtClean="0">
                <a:ea typeface="ＭＳ Ｐゴシック" pitchFamily="34" charset="-128"/>
              </a:rPr>
              <a:t>Many to many: How the relational state will transform public services.  IPPR</a:t>
            </a:r>
          </a:p>
          <a:p>
            <a:pPr marL="0" indent="0"/>
            <a:endParaRPr lang="en-GB" altLang="en-US" b="0" smtClean="0">
              <a:ea typeface="ＭＳ Ｐゴシック" pitchFamily="34" charset="-128"/>
            </a:endParaRPr>
          </a:p>
          <a:p>
            <a:pPr marL="0" indent="0"/>
            <a:endParaRPr lang="en-GB" altLang="en-US" smtClean="0">
              <a:ea typeface="ＭＳ Ｐゴシック"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76263" y="701675"/>
            <a:ext cx="8001000" cy="5083175"/>
          </a:xfrm>
        </p:spPr>
        <p:txBody>
          <a:bodyPr/>
          <a:lstStyle/>
          <a:p>
            <a:pPr marL="0" indent="0">
              <a:defRPr/>
            </a:pPr>
            <a:r>
              <a:rPr lang="en-GB" altLang="en-US" b="0" dirty="0" smtClean="0">
                <a:ea typeface="ＭＳ Ｐゴシック" pitchFamily="34" charset="-128"/>
              </a:rPr>
              <a:t>Solutions include:</a:t>
            </a:r>
          </a:p>
          <a:p>
            <a:pPr marL="0" indent="0">
              <a:defRPr/>
            </a:pPr>
            <a:endParaRPr lang="en-GB" altLang="en-US" sz="900" b="0" dirty="0" smtClean="0">
              <a:ea typeface="ＭＳ Ｐゴシック" pitchFamily="34" charset="-128"/>
            </a:endParaRPr>
          </a:p>
          <a:p>
            <a:pPr>
              <a:buFont typeface="Arial" panose="020B0604020202020204" pitchFamily="34" charset="0"/>
              <a:buChar char="•"/>
              <a:defRPr/>
            </a:pPr>
            <a:r>
              <a:rPr lang="en-GB" altLang="en-US" sz="2000" b="0" dirty="0" smtClean="0">
                <a:ea typeface="ＭＳ Ｐゴシック" pitchFamily="34" charset="-128"/>
              </a:rPr>
              <a:t>Greater pooling of funding, so that services can take a ‘whole person’ or ‘whole area’ view</a:t>
            </a:r>
          </a:p>
          <a:p>
            <a:pPr>
              <a:buFont typeface="Arial" panose="020B0604020202020204" pitchFamily="34" charset="0"/>
              <a:buChar char="•"/>
              <a:defRPr/>
            </a:pPr>
            <a:r>
              <a:rPr lang="en-GB" altLang="en-US" sz="2000" b="0" dirty="0" smtClean="0">
                <a:ea typeface="ＭＳ Ｐゴシック" pitchFamily="34" charset="-128"/>
              </a:rPr>
              <a:t>Enabling greater integration of professionals into multi-disciplinary teams</a:t>
            </a:r>
          </a:p>
          <a:p>
            <a:pPr>
              <a:buFont typeface="Arial" panose="020B0604020202020204" pitchFamily="34" charset="0"/>
              <a:buChar char="•"/>
              <a:defRPr/>
            </a:pPr>
            <a:r>
              <a:rPr lang="en-GB" altLang="en-US" sz="2000" b="0" dirty="0" smtClean="0">
                <a:ea typeface="ＭＳ Ｐゴシック" pitchFamily="34" charset="-128"/>
              </a:rPr>
              <a:t>Greater frontline autonomy combined with accountability for outcomes achieved</a:t>
            </a:r>
          </a:p>
          <a:p>
            <a:pPr>
              <a:buFont typeface="Arial" panose="020B0604020202020204" pitchFamily="34" charset="0"/>
              <a:buChar char="•"/>
              <a:defRPr/>
            </a:pPr>
            <a:r>
              <a:rPr lang="en-GB" altLang="en-US" sz="2000" b="0" dirty="0" smtClean="0">
                <a:ea typeface="ＭＳ Ｐゴシック" pitchFamily="34" charset="-128"/>
              </a:rPr>
              <a:t>Expending new collaborative infrastructures to share knowledge and learn from innovation</a:t>
            </a:r>
          </a:p>
          <a:p>
            <a:pPr>
              <a:buFont typeface="Arial" panose="020B0604020202020204" pitchFamily="34" charset="0"/>
              <a:buChar char="•"/>
              <a:defRPr/>
            </a:pPr>
            <a:r>
              <a:rPr lang="en-GB" altLang="en-US" sz="2000" b="0" dirty="0" smtClean="0">
                <a:ea typeface="ＭＳ Ｐゴシック" pitchFamily="34" charset="-128"/>
              </a:rPr>
              <a:t>Deep relationships instead of shallow</a:t>
            </a:r>
          </a:p>
          <a:p>
            <a:pPr marL="0" indent="0">
              <a:defRPr/>
            </a:pPr>
            <a:endParaRPr lang="en-GB" altLang="en-US" sz="1000" b="0" dirty="0" smtClean="0">
              <a:ea typeface="ＭＳ Ｐゴシック" pitchFamily="34" charset="-128"/>
            </a:endParaRPr>
          </a:p>
          <a:p>
            <a:pPr marL="0" indent="0">
              <a:defRPr/>
            </a:pPr>
            <a:endParaRPr lang="en-GB" altLang="en-US" b="0" dirty="0">
              <a:ea typeface="ＭＳ Ｐゴシック" pitchFamily="34" charset="-128"/>
            </a:endParaRPr>
          </a:p>
          <a:p>
            <a:pPr marL="0" indent="0">
              <a:defRPr/>
            </a:pPr>
            <a:endParaRPr lang="en-GB" altLang="en-US" dirty="0" smtClean="0">
              <a:ea typeface="ＭＳ Ｐゴシック"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9219" name="Content Placeholder 5"/>
          <p:cNvSpPr>
            <a:spLocks noGrp="1"/>
          </p:cNvSpPr>
          <p:nvPr>
            <p:ph idx="1"/>
          </p:nvPr>
        </p:nvSpPr>
        <p:spPr>
          <a:xfrm>
            <a:off x="576263" y="701675"/>
            <a:ext cx="8001000" cy="5083175"/>
          </a:xfrm>
        </p:spPr>
        <p:txBody>
          <a:bodyPr/>
          <a:lstStyle/>
          <a:p>
            <a:pPr marL="0" indent="0"/>
            <a:endParaRPr lang="en-GB" altLang="en-US" b="0" smtClean="0">
              <a:ea typeface="ＭＳ Ｐゴシック" pitchFamily="34" charset="-128"/>
            </a:endParaRPr>
          </a:p>
          <a:p>
            <a:pPr marL="0" indent="0"/>
            <a:endParaRPr lang="en-GB" altLang="en-US" b="0" smtClean="0">
              <a:ea typeface="ＭＳ Ｐゴシック" pitchFamily="34" charset="-128"/>
            </a:endParaRPr>
          </a:p>
          <a:p>
            <a:pPr marL="0" indent="0"/>
            <a:r>
              <a:rPr lang="en-GB" altLang="en-US" b="0" smtClean="0">
                <a:ea typeface="ＭＳ Ｐゴシック" pitchFamily="34" charset="-128"/>
              </a:rPr>
              <a:t>“The conventional delivery model does not address underlying problems that lead many to rely on public services and thus carries the seeds of its own demise”</a:t>
            </a:r>
          </a:p>
          <a:p>
            <a:pPr marL="0" indent="0"/>
            <a:endParaRPr lang="en-GB" altLang="en-US" b="0" smtClean="0">
              <a:ea typeface="ＭＳ Ｐゴシック" pitchFamily="34" charset="-128"/>
            </a:endParaRPr>
          </a:p>
          <a:p>
            <a:pPr marL="0" indent="0"/>
            <a:r>
              <a:rPr lang="en-GB" altLang="en-US" i="1" smtClean="0">
                <a:ea typeface="ＭＳ Ｐゴシック" pitchFamily="34" charset="-128"/>
              </a:rPr>
              <a:t>Right Here Right Now.  Nesta</a:t>
            </a:r>
          </a:p>
          <a:p>
            <a:pPr marL="0" indent="0"/>
            <a:endParaRPr lang="en-GB" altLang="en-US" sz="1000" b="0" smtClean="0">
              <a:ea typeface="ＭＳ Ｐゴシック" pitchFamily="34" charset="-128"/>
            </a:endParaRPr>
          </a:p>
          <a:p>
            <a:pPr marL="0" indent="0"/>
            <a:endParaRPr lang="en-GB" altLang="en-US" b="0" smtClean="0">
              <a:ea typeface="ＭＳ Ｐゴシック" pitchFamily="34" charset="-128"/>
            </a:endParaRPr>
          </a:p>
          <a:p>
            <a:pPr marL="0" indent="0"/>
            <a:endParaRPr lang="en-GB" altLang="en-US" smtClean="0">
              <a:ea typeface="ＭＳ Ｐゴシック"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609600" y="166688"/>
            <a:ext cx="5507038" cy="360362"/>
          </a:xfrm>
        </p:spPr>
        <p:txBody>
          <a:bodyPr/>
          <a:lstStyle/>
          <a:p>
            <a:r>
              <a:rPr lang="en-GB" altLang="en-US" dirty="0" smtClean="0">
                <a:ea typeface="ＭＳ Ｐゴシック" pitchFamily="34" charset="-128"/>
              </a:rPr>
              <a:t>Crossing Boundaries and Building Trust</a:t>
            </a:r>
          </a:p>
        </p:txBody>
      </p:sp>
      <p:sp>
        <p:nvSpPr>
          <p:cNvPr id="3075" name="Content Placeholder 5"/>
          <p:cNvSpPr>
            <a:spLocks noGrp="1"/>
          </p:cNvSpPr>
          <p:nvPr>
            <p:ph idx="1"/>
          </p:nvPr>
        </p:nvSpPr>
        <p:spPr>
          <a:xfrm>
            <a:off x="576263" y="846138"/>
            <a:ext cx="8001000" cy="4748212"/>
          </a:xfrm>
        </p:spPr>
        <p:txBody>
          <a:bodyPr/>
          <a:lstStyle/>
          <a:p>
            <a:pPr marL="0" indent="0">
              <a:defRPr/>
            </a:pPr>
            <a:endParaRPr lang="en-GB" altLang="en-US" b="0" dirty="0" smtClean="0">
              <a:ea typeface="ＭＳ Ｐゴシック" pitchFamily="34" charset="-128"/>
            </a:endParaRPr>
          </a:p>
          <a:p>
            <a:pPr>
              <a:buFont typeface="Arial" panose="020B0604020202020204" pitchFamily="34" charset="0"/>
              <a:buChar char="•"/>
              <a:defRPr/>
            </a:pPr>
            <a:r>
              <a:rPr lang="en-GB" altLang="en-US" b="0" dirty="0" smtClean="0">
                <a:ea typeface="ＭＳ Ｐゴシック" pitchFamily="34" charset="-128"/>
              </a:rPr>
              <a:t>To disempower people who are supposed to benefit from services</a:t>
            </a:r>
          </a:p>
          <a:p>
            <a:pPr>
              <a:buFont typeface="Arial" panose="020B0604020202020204" pitchFamily="34" charset="0"/>
              <a:buChar char="•"/>
              <a:defRPr/>
            </a:pPr>
            <a:r>
              <a:rPr lang="en-GB" altLang="en-US" b="0" dirty="0" smtClean="0">
                <a:ea typeface="ＭＳ Ｐゴシック" pitchFamily="34" charset="-128"/>
              </a:rPr>
              <a:t>To create waste by failing to recognise service users’ own strengths and assets</a:t>
            </a:r>
          </a:p>
          <a:p>
            <a:pPr>
              <a:buFont typeface="Arial" panose="020B0604020202020204" pitchFamily="34" charset="0"/>
              <a:buChar char="•"/>
              <a:defRPr/>
            </a:pPr>
            <a:r>
              <a:rPr lang="en-GB" altLang="en-US" b="0" dirty="0" smtClean="0">
                <a:ea typeface="ＭＳ Ｐゴシック" pitchFamily="34" charset="-128"/>
              </a:rPr>
              <a:t>To engender a culture of dependency that stimulates demand</a:t>
            </a:r>
          </a:p>
        </p:txBody>
      </p:sp>
    </p:spTree>
  </p:cSld>
  <p:clrMapOvr>
    <a:masterClrMapping/>
  </p:clrMapOvr>
</p:sld>
</file>

<file path=ppt/theme/theme1.xml><?xml version="1.0" encoding="utf-8"?>
<a:theme xmlns:a="http://schemas.openxmlformats.org/drawingml/2006/main" name="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4699</TotalTime>
  <Words>537</Words>
  <Application>Microsoft Office PowerPoint</Application>
  <PresentationFormat>On-screen Show (4:3)</PresentationFormat>
  <Paragraphs>81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Blank Presentation</vt:lpstr>
      <vt:lpstr>PowerPoint Presentation</vt:lpstr>
      <vt:lpstr>PowerPoint Presentation</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Crossing Boundaries and Building Trust</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Shona Murray</dc:creator>
  <cp:lastModifiedBy>Tanya.Hames</cp:lastModifiedBy>
  <cp:revision>219</cp:revision>
  <cp:lastPrinted>2014-03-07T09:57:05Z</cp:lastPrinted>
  <dcterms:created xsi:type="dcterms:W3CDTF">2009-05-14T11:58:15Z</dcterms:created>
  <dcterms:modified xsi:type="dcterms:W3CDTF">2014-11-12T09:32:22Z</dcterms:modified>
</cp:coreProperties>
</file>